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</p:sldMasterIdLst>
  <p:notesMasterIdLst>
    <p:notesMasterId r:id="rId15"/>
  </p:notesMasterIdLst>
  <p:handoutMasterIdLst>
    <p:handoutMasterId r:id="rId22"/>
  </p:handoutMasterIdLst>
  <p:sldIdLst>
    <p:sldId id="613" r:id="rId4"/>
    <p:sldId id="568" r:id="rId5"/>
    <p:sldId id="574" r:id="rId6"/>
    <p:sldId id="588" r:id="rId7"/>
    <p:sldId id="672" r:id="rId8"/>
    <p:sldId id="652" r:id="rId9"/>
    <p:sldId id="653" r:id="rId10"/>
    <p:sldId id="632" r:id="rId11"/>
    <p:sldId id="616" r:id="rId12"/>
    <p:sldId id="617" r:id="rId13"/>
    <p:sldId id="580" r:id="rId14"/>
    <p:sldId id="597" r:id="rId16"/>
    <p:sldId id="622" r:id="rId17"/>
    <p:sldId id="620" r:id="rId18"/>
    <p:sldId id="623" r:id="rId19"/>
    <p:sldId id="668" r:id="rId20"/>
    <p:sldId id="645" r:id="rId21"/>
  </p:sldIdLst>
  <p:sldSz cx="9144000" cy="5143500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1" clrIdx="2"/>
  <p:cmAuthor id="4" name="优翼" initials="校" lastIdx="1" clrIdx="3"/>
  <p:cmAuthor id="5" name="HQ" initials="H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F5E0"/>
    <a:srgbClr val="F7860C"/>
    <a:srgbClr val="FFC000"/>
    <a:srgbClr val="E0E0E0"/>
    <a:srgbClr val="338F87"/>
    <a:srgbClr val="45BDB5"/>
    <a:srgbClr val="0071C8"/>
    <a:srgbClr val="009ACC"/>
    <a:srgbClr val="003648"/>
    <a:srgbClr val="0065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05"/>
        <p:guide pos="3156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gs" Target="tags/tag50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922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2113"/>
            <a:ext cx="6858000" cy="1791427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626"/>
            <a:ext cx="6858000" cy="1242325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72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824"/>
            <a:ext cx="7886700" cy="2140421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3494"/>
            <a:ext cx="7886700" cy="112559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55"/>
            <a:ext cx="7886700" cy="994576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384"/>
            <a:ext cx="3868340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569"/>
            <a:ext cx="3868340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384"/>
            <a:ext cx="3887391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569"/>
            <a:ext cx="3887391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7250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62"/>
            <a:ext cx="2057400" cy="4390425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62"/>
            <a:ext cx="6052930" cy="4390425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/>
        </p:nvSpPr>
        <p:spPr>
          <a:xfrm>
            <a:off x="387470" y="919482"/>
            <a:ext cx="8356667" cy="4052666"/>
          </a:xfrm>
          <a:custGeom>
            <a:avLst/>
            <a:gdLst>
              <a:gd name="connsiteX0" fmla="*/ 169173 w 11204391"/>
              <a:gd name="connsiteY0" fmla="*/ 69424 h 5403555"/>
              <a:gd name="connsiteX1" fmla="*/ 1261373 w 11204391"/>
              <a:gd name="connsiteY1" fmla="*/ 94824 h 5403555"/>
              <a:gd name="connsiteX2" fmla="*/ 2048773 w 11204391"/>
              <a:gd name="connsiteY2" fmla="*/ 5924 h 5403555"/>
              <a:gd name="connsiteX3" fmla="*/ 3280673 w 11204391"/>
              <a:gd name="connsiteY3" fmla="*/ 69424 h 5403555"/>
              <a:gd name="connsiteX4" fmla="*/ 4728473 w 11204391"/>
              <a:gd name="connsiteY4" fmla="*/ 31324 h 5403555"/>
              <a:gd name="connsiteX5" fmla="*/ 6188973 w 11204391"/>
              <a:gd name="connsiteY5" fmla="*/ 132924 h 5403555"/>
              <a:gd name="connsiteX6" fmla="*/ 7560573 w 11204391"/>
              <a:gd name="connsiteY6" fmla="*/ 69424 h 5403555"/>
              <a:gd name="connsiteX7" fmla="*/ 8932173 w 11204391"/>
              <a:gd name="connsiteY7" fmla="*/ 69424 h 5403555"/>
              <a:gd name="connsiteX8" fmla="*/ 9605273 w 11204391"/>
              <a:gd name="connsiteY8" fmla="*/ 132924 h 5403555"/>
              <a:gd name="connsiteX9" fmla="*/ 11002273 w 11204391"/>
              <a:gd name="connsiteY9" fmla="*/ 82124 h 5403555"/>
              <a:gd name="connsiteX10" fmla="*/ 11065773 w 11204391"/>
              <a:gd name="connsiteY10" fmla="*/ 1402924 h 5403555"/>
              <a:gd name="connsiteX11" fmla="*/ 11141973 w 11204391"/>
              <a:gd name="connsiteY11" fmla="*/ 2787224 h 5403555"/>
              <a:gd name="connsiteX12" fmla="*/ 11091173 w 11204391"/>
              <a:gd name="connsiteY12" fmla="*/ 3701624 h 5403555"/>
              <a:gd name="connsiteX13" fmla="*/ 11116573 w 11204391"/>
              <a:gd name="connsiteY13" fmla="*/ 4870024 h 5403555"/>
              <a:gd name="connsiteX14" fmla="*/ 11141973 w 11204391"/>
              <a:gd name="connsiteY14" fmla="*/ 5225624 h 5403555"/>
              <a:gd name="connsiteX15" fmla="*/ 10214873 w 11204391"/>
              <a:gd name="connsiteY15" fmla="*/ 5276424 h 5403555"/>
              <a:gd name="connsiteX16" fmla="*/ 8144773 w 11204391"/>
              <a:gd name="connsiteY16" fmla="*/ 5365324 h 5403555"/>
              <a:gd name="connsiteX17" fmla="*/ 6392173 w 11204391"/>
              <a:gd name="connsiteY17" fmla="*/ 5301824 h 5403555"/>
              <a:gd name="connsiteX18" fmla="*/ 4271273 w 11204391"/>
              <a:gd name="connsiteY18" fmla="*/ 5403424 h 5403555"/>
              <a:gd name="connsiteX19" fmla="*/ 2544073 w 11204391"/>
              <a:gd name="connsiteY19" fmla="*/ 5276424 h 5403555"/>
              <a:gd name="connsiteX20" fmla="*/ 575573 w 11204391"/>
              <a:gd name="connsiteY20" fmla="*/ 5352624 h 5403555"/>
              <a:gd name="connsiteX21" fmla="*/ 29473 w 11204391"/>
              <a:gd name="connsiteY21" fmla="*/ 5339924 h 5403555"/>
              <a:gd name="connsiteX22" fmla="*/ 67573 w 11204391"/>
              <a:gd name="connsiteY22" fmla="*/ 4679524 h 5403555"/>
              <a:gd name="connsiteX23" fmla="*/ 16773 w 11204391"/>
              <a:gd name="connsiteY23" fmla="*/ 3790524 h 5403555"/>
              <a:gd name="connsiteX24" fmla="*/ 67573 w 11204391"/>
              <a:gd name="connsiteY24" fmla="*/ 2406224 h 5403555"/>
              <a:gd name="connsiteX25" fmla="*/ 29473 w 11204391"/>
              <a:gd name="connsiteY25" fmla="*/ 1288624 h 5403555"/>
              <a:gd name="connsiteX26" fmla="*/ 92973 w 11204391"/>
              <a:gd name="connsiteY26" fmla="*/ 856824 h 5403555"/>
              <a:gd name="connsiteX27" fmla="*/ 29473 w 11204391"/>
              <a:gd name="connsiteY27" fmla="*/ 158324 h 5403555"/>
              <a:gd name="connsiteX28" fmla="*/ 169173 w 11204391"/>
              <a:gd name="connsiteY28" fmla="*/ 69424 h 5403555"/>
              <a:gd name="connsiteX0-1" fmla="*/ 169173 w 11204391"/>
              <a:gd name="connsiteY0-2" fmla="*/ 69424 h 5403555"/>
              <a:gd name="connsiteX1-3" fmla="*/ 1261373 w 11204391"/>
              <a:gd name="connsiteY1-4" fmla="*/ 94824 h 5403555"/>
              <a:gd name="connsiteX2-5" fmla="*/ 2048773 w 11204391"/>
              <a:gd name="connsiteY2-6" fmla="*/ 5924 h 5403555"/>
              <a:gd name="connsiteX3-7" fmla="*/ 3280673 w 11204391"/>
              <a:gd name="connsiteY3-8" fmla="*/ 69424 h 5403555"/>
              <a:gd name="connsiteX4-9" fmla="*/ 4728473 w 11204391"/>
              <a:gd name="connsiteY4-10" fmla="*/ 31324 h 5403555"/>
              <a:gd name="connsiteX5-11" fmla="*/ 6188973 w 11204391"/>
              <a:gd name="connsiteY5-12" fmla="*/ 132924 h 5403555"/>
              <a:gd name="connsiteX6-13" fmla="*/ 7560573 w 11204391"/>
              <a:gd name="connsiteY6-14" fmla="*/ 69424 h 5403555"/>
              <a:gd name="connsiteX7-15" fmla="*/ 8932173 w 11204391"/>
              <a:gd name="connsiteY7-16" fmla="*/ 69424 h 5403555"/>
              <a:gd name="connsiteX8-17" fmla="*/ 9605273 w 11204391"/>
              <a:gd name="connsiteY8-18" fmla="*/ 132924 h 5403555"/>
              <a:gd name="connsiteX9-19" fmla="*/ 11002273 w 11204391"/>
              <a:gd name="connsiteY9-20" fmla="*/ 82124 h 5403555"/>
              <a:gd name="connsiteX10-21" fmla="*/ 11065773 w 11204391"/>
              <a:gd name="connsiteY10-22" fmla="*/ 1402924 h 5403555"/>
              <a:gd name="connsiteX11-23" fmla="*/ 11141973 w 11204391"/>
              <a:gd name="connsiteY11-24" fmla="*/ 2787224 h 5403555"/>
              <a:gd name="connsiteX12-25" fmla="*/ 11091173 w 11204391"/>
              <a:gd name="connsiteY12-26" fmla="*/ 3701624 h 5403555"/>
              <a:gd name="connsiteX13-27" fmla="*/ 11116573 w 11204391"/>
              <a:gd name="connsiteY13-28" fmla="*/ 4870024 h 5403555"/>
              <a:gd name="connsiteX14-29" fmla="*/ 11141973 w 11204391"/>
              <a:gd name="connsiteY14-30" fmla="*/ 5225624 h 5403555"/>
              <a:gd name="connsiteX15-31" fmla="*/ 10214873 w 11204391"/>
              <a:gd name="connsiteY15-32" fmla="*/ 5276424 h 5403555"/>
              <a:gd name="connsiteX16-33" fmla="*/ 8144773 w 11204391"/>
              <a:gd name="connsiteY16-34" fmla="*/ 5365324 h 5403555"/>
              <a:gd name="connsiteX17-35" fmla="*/ 6392173 w 11204391"/>
              <a:gd name="connsiteY17-36" fmla="*/ 5301824 h 5403555"/>
              <a:gd name="connsiteX18-37" fmla="*/ 4271273 w 11204391"/>
              <a:gd name="connsiteY18-38" fmla="*/ 5403424 h 5403555"/>
              <a:gd name="connsiteX19-39" fmla="*/ 2544073 w 11204391"/>
              <a:gd name="connsiteY19-40" fmla="*/ 5276424 h 5403555"/>
              <a:gd name="connsiteX20-41" fmla="*/ 575573 w 11204391"/>
              <a:gd name="connsiteY20-42" fmla="*/ 5352624 h 5403555"/>
              <a:gd name="connsiteX21-43" fmla="*/ 29473 w 11204391"/>
              <a:gd name="connsiteY21-44" fmla="*/ 5339924 h 5403555"/>
              <a:gd name="connsiteX22-45" fmla="*/ 67573 w 11204391"/>
              <a:gd name="connsiteY22-46" fmla="*/ 4679524 h 5403555"/>
              <a:gd name="connsiteX23-47" fmla="*/ 16773 w 11204391"/>
              <a:gd name="connsiteY23-48" fmla="*/ 3790524 h 5403555"/>
              <a:gd name="connsiteX24-49" fmla="*/ 67573 w 11204391"/>
              <a:gd name="connsiteY24-50" fmla="*/ 2406224 h 5403555"/>
              <a:gd name="connsiteX25-51" fmla="*/ 29473 w 11204391"/>
              <a:gd name="connsiteY25-52" fmla="*/ 1288624 h 5403555"/>
              <a:gd name="connsiteX26-53" fmla="*/ 92973 w 11204391"/>
              <a:gd name="connsiteY26-54" fmla="*/ 856824 h 5403555"/>
              <a:gd name="connsiteX27-55" fmla="*/ 169173 w 11204391"/>
              <a:gd name="connsiteY27-56" fmla="*/ 69424 h 5403555"/>
              <a:gd name="connsiteX0-57" fmla="*/ 169173 w 11142223"/>
              <a:gd name="connsiteY0-58" fmla="*/ 69424 h 5403555"/>
              <a:gd name="connsiteX1-59" fmla="*/ 1261373 w 11142223"/>
              <a:gd name="connsiteY1-60" fmla="*/ 94824 h 5403555"/>
              <a:gd name="connsiteX2-61" fmla="*/ 2048773 w 11142223"/>
              <a:gd name="connsiteY2-62" fmla="*/ 5924 h 5403555"/>
              <a:gd name="connsiteX3-63" fmla="*/ 3280673 w 11142223"/>
              <a:gd name="connsiteY3-64" fmla="*/ 69424 h 5403555"/>
              <a:gd name="connsiteX4-65" fmla="*/ 4728473 w 11142223"/>
              <a:gd name="connsiteY4-66" fmla="*/ 31324 h 5403555"/>
              <a:gd name="connsiteX5-67" fmla="*/ 6188973 w 11142223"/>
              <a:gd name="connsiteY5-68" fmla="*/ 132924 h 5403555"/>
              <a:gd name="connsiteX6-69" fmla="*/ 7560573 w 11142223"/>
              <a:gd name="connsiteY6-70" fmla="*/ 69424 h 5403555"/>
              <a:gd name="connsiteX7-71" fmla="*/ 8932173 w 11142223"/>
              <a:gd name="connsiteY7-72" fmla="*/ 69424 h 5403555"/>
              <a:gd name="connsiteX8-73" fmla="*/ 9605273 w 11142223"/>
              <a:gd name="connsiteY8-74" fmla="*/ 132924 h 5403555"/>
              <a:gd name="connsiteX9-75" fmla="*/ 11002273 w 11142223"/>
              <a:gd name="connsiteY9-76" fmla="*/ 82124 h 5403555"/>
              <a:gd name="connsiteX10-77" fmla="*/ 11065773 w 11142223"/>
              <a:gd name="connsiteY10-78" fmla="*/ 1402924 h 5403555"/>
              <a:gd name="connsiteX11-79" fmla="*/ 11141973 w 11142223"/>
              <a:gd name="connsiteY11-80" fmla="*/ 2787224 h 5403555"/>
              <a:gd name="connsiteX12-81" fmla="*/ 11091173 w 11142223"/>
              <a:gd name="connsiteY12-82" fmla="*/ 3701624 h 5403555"/>
              <a:gd name="connsiteX13-83" fmla="*/ 11116573 w 11142223"/>
              <a:gd name="connsiteY13-84" fmla="*/ 4870024 h 5403555"/>
              <a:gd name="connsiteX14-85" fmla="*/ 11014973 w 11142223"/>
              <a:gd name="connsiteY14-86" fmla="*/ 5263724 h 5403555"/>
              <a:gd name="connsiteX15-87" fmla="*/ 10214873 w 11142223"/>
              <a:gd name="connsiteY15-88" fmla="*/ 5276424 h 5403555"/>
              <a:gd name="connsiteX16-89" fmla="*/ 8144773 w 11142223"/>
              <a:gd name="connsiteY16-90" fmla="*/ 5365324 h 5403555"/>
              <a:gd name="connsiteX17-91" fmla="*/ 6392173 w 11142223"/>
              <a:gd name="connsiteY17-92" fmla="*/ 5301824 h 5403555"/>
              <a:gd name="connsiteX18-93" fmla="*/ 4271273 w 11142223"/>
              <a:gd name="connsiteY18-94" fmla="*/ 5403424 h 5403555"/>
              <a:gd name="connsiteX19-95" fmla="*/ 2544073 w 11142223"/>
              <a:gd name="connsiteY19-96" fmla="*/ 5276424 h 5403555"/>
              <a:gd name="connsiteX20-97" fmla="*/ 575573 w 11142223"/>
              <a:gd name="connsiteY20-98" fmla="*/ 5352624 h 5403555"/>
              <a:gd name="connsiteX21-99" fmla="*/ 29473 w 11142223"/>
              <a:gd name="connsiteY21-100" fmla="*/ 5339924 h 5403555"/>
              <a:gd name="connsiteX22-101" fmla="*/ 67573 w 11142223"/>
              <a:gd name="connsiteY22-102" fmla="*/ 4679524 h 5403555"/>
              <a:gd name="connsiteX23-103" fmla="*/ 16773 w 11142223"/>
              <a:gd name="connsiteY23-104" fmla="*/ 3790524 h 5403555"/>
              <a:gd name="connsiteX24-105" fmla="*/ 67573 w 11142223"/>
              <a:gd name="connsiteY24-106" fmla="*/ 2406224 h 5403555"/>
              <a:gd name="connsiteX25-107" fmla="*/ 29473 w 11142223"/>
              <a:gd name="connsiteY25-108" fmla="*/ 1288624 h 5403555"/>
              <a:gd name="connsiteX26-109" fmla="*/ 92973 w 11142223"/>
              <a:gd name="connsiteY26-110" fmla="*/ 856824 h 5403555"/>
              <a:gd name="connsiteX27-111" fmla="*/ 169173 w 11142223"/>
              <a:gd name="connsiteY27-112" fmla="*/ 69424 h 5403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</a:cxnLst>
            <a:rect l="l" t="t" r="r" b="b"/>
            <a:pathLst>
              <a:path w="11142223" h="5403555">
                <a:moveTo>
                  <a:pt x="169173" y="69424"/>
                </a:moveTo>
                <a:cubicBezTo>
                  <a:pt x="363906" y="-57576"/>
                  <a:pt x="948106" y="105407"/>
                  <a:pt x="1261373" y="94824"/>
                </a:cubicBezTo>
                <a:cubicBezTo>
                  <a:pt x="1574640" y="84241"/>
                  <a:pt x="1712223" y="10157"/>
                  <a:pt x="2048773" y="5924"/>
                </a:cubicBezTo>
                <a:cubicBezTo>
                  <a:pt x="2385323" y="1691"/>
                  <a:pt x="2834056" y="65191"/>
                  <a:pt x="3280673" y="69424"/>
                </a:cubicBezTo>
                <a:cubicBezTo>
                  <a:pt x="3727290" y="73657"/>
                  <a:pt x="4243756" y="20741"/>
                  <a:pt x="4728473" y="31324"/>
                </a:cubicBezTo>
                <a:cubicBezTo>
                  <a:pt x="5213190" y="41907"/>
                  <a:pt x="5716956" y="126574"/>
                  <a:pt x="6188973" y="132924"/>
                </a:cubicBezTo>
                <a:cubicBezTo>
                  <a:pt x="6660990" y="139274"/>
                  <a:pt x="7103373" y="80007"/>
                  <a:pt x="7560573" y="69424"/>
                </a:cubicBezTo>
                <a:cubicBezTo>
                  <a:pt x="8017773" y="58841"/>
                  <a:pt x="8591390" y="58841"/>
                  <a:pt x="8932173" y="69424"/>
                </a:cubicBezTo>
                <a:cubicBezTo>
                  <a:pt x="9272956" y="80007"/>
                  <a:pt x="9260256" y="130807"/>
                  <a:pt x="9605273" y="132924"/>
                </a:cubicBezTo>
                <a:cubicBezTo>
                  <a:pt x="9950290" y="135041"/>
                  <a:pt x="10758856" y="-129543"/>
                  <a:pt x="11002273" y="82124"/>
                </a:cubicBezTo>
                <a:cubicBezTo>
                  <a:pt x="11245690" y="293791"/>
                  <a:pt x="11042490" y="952074"/>
                  <a:pt x="11065773" y="1402924"/>
                </a:cubicBezTo>
                <a:cubicBezTo>
                  <a:pt x="11089056" y="1853774"/>
                  <a:pt x="11137740" y="2404107"/>
                  <a:pt x="11141973" y="2787224"/>
                </a:cubicBezTo>
                <a:cubicBezTo>
                  <a:pt x="11146206" y="3170341"/>
                  <a:pt x="11095406" y="3354491"/>
                  <a:pt x="11091173" y="3701624"/>
                </a:cubicBezTo>
                <a:cubicBezTo>
                  <a:pt x="11086940" y="4048757"/>
                  <a:pt x="11129273" y="4609674"/>
                  <a:pt x="11116573" y="4870024"/>
                </a:cubicBezTo>
                <a:cubicBezTo>
                  <a:pt x="11103873" y="5130374"/>
                  <a:pt x="11165256" y="5195991"/>
                  <a:pt x="11014973" y="5263724"/>
                </a:cubicBezTo>
                <a:cubicBezTo>
                  <a:pt x="10864690" y="5331457"/>
                  <a:pt x="10693240" y="5259491"/>
                  <a:pt x="10214873" y="5276424"/>
                </a:cubicBezTo>
                <a:cubicBezTo>
                  <a:pt x="9736506" y="5293357"/>
                  <a:pt x="8781890" y="5361091"/>
                  <a:pt x="8144773" y="5365324"/>
                </a:cubicBezTo>
                <a:cubicBezTo>
                  <a:pt x="7507656" y="5369557"/>
                  <a:pt x="7037756" y="5295474"/>
                  <a:pt x="6392173" y="5301824"/>
                </a:cubicBezTo>
                <a:cubicBezTo>
                  <a:pt x="5746590" y="5308174"/>
                  <a:pt x="4912623" y="5407657"/>
                  <a:pt x="4271273" y="5403424"/>
                </a:cubicBezTo>
                <a:cubicBezTo>
                  <a:pt x="3629923" y="5399191"/>
                  <a:pt x="3160023" y="5284891"/>
                  <a:pt x="2544073" y="5276424"/>
                </a:cubicBezTo>
                <a:cubicBezTo>
                  <a:pt x="1928123" y="5267957"/>
                  <a:pt x="994673" y="5342041"/>
                  <a:pt x="575573" y="5352624"/>
                </a:cubicBezTo>
                <a:cubicBezTo>
                  <a:pt x="156473" y="5363207"/>
                  <a:pt x="114140" y="5452107"/>
                  <a:pt x="29473" y="5339924"/>
                </a:cubicBezTo>
                <a:cubicBezTo>
                  <a:pt x="-55194" y="5227741"/>
                  <a:pt x="69690" y="4937757"/>
                  <a:pt x="67573" y="4679524"/>
                </a:cubicBezTo>
                <a:cubicBezTo>
                  <a:pt x="65456" y="4421291"/>
                  <a:pt x="16773" y="4169407"/>
                  <a:pt x="16773" y="3790524"/>
                </a:cubicBezTo>
                <a:cubicBezTo>
                  <a:pt x="16773" y="3411641"/>
                  <a:pt x="65456" y="2823207"/>
                  <a:pt x="67573" y="2406224"/>
                </a:cubicBezTo>
                <a:cubicBezTo>
                  <a:pt x="69690" y="1989241"/>
                  <a:pt x="25240" y="1546857"/>
                  <a:pt x="29473" y="1288624"/>
                </a:cubicBezTo>
                <a:cubicBezTo>
                  <a:pt x="33706" y="1030391"/>
                  <a:pt x="92973" y="1045207"/>
                  <a:pt x="92973" y="856824"/>
                </a:cubicBezTo>
                <a:cubicBezTo>
                  <a:pt x="116256" y="653624"/>
                  <a:pt x="-25560" y="196424"/>
                  <a:pt x="169173" y="69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 userDrawn="1">
            <p:custDataLst>
              <p:tags r:id="rId19"/>
            </p:custDataLst>
          </p:nvPr>
        </p:nvSpPr>
        <p:spPr>
          <a:xfrm>
            <a:off x="0" y="954405"/>
            <a:ext cx="9144000" cy="3132296"/>
          </a:xfrm>
          <a:prstGeom prst="rect">
            <a:avLst/>
          </a:prstGeom>
          <a:solidFill>
            <a:srgbClr val="DEFDF8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100" dirty="0" smtClean="0"/>
          </a:p>
          <a:p>
            <a:pPr algn="ctr"/>
            <a:endParaRPr lang="zh-CN" altLang="en-US" sz="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9" name="文本框 1"/>
          <p:cNvSpPr txBox="1"/>
          <p:nvPr userDrawn="1"/>
        </p:nvSpPr>
        <p:spPr>
          <a:xfrm rot="1800000" flipH="1">
            <a:off x="-7913687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0" name="文本框 1"/>
          <p:cNvSpPr txBox="1"/>
          <p:nvPr userDrawn="1"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1" name="文本框 1"/>
          <p:cNvSpPr txBox="1"/>
          <p:nvPr userDrawn="1"/>
        </p:nvSpPr>
        <p:spPr>
          <a:xfrm rot="1800000" flipH="1">
            <a:off x="217836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2" name="文本框 1"/>
          <p:cNvSpPr txBox="1"/>
          <p:nvPr userDrawn="1"/>
        </p:nvSpPr>
        <p:spPr>
          <a:xfrm rot="1800000" flipH="1">
            <a:off x="16140113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3" name="文本框 1"/>
          <p:cNvSpPr txBox="1"/>
          <p:nvPr userDrawn="1"/>
        </p:nvSpPr>
        <p:spPr>
          <a:xfrm rot="1800000" flipH="1">
            <a:off x="406495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4" name="文本框 1"/>
          <p:cNvSpPr txBox="1"/>
          <p:nvPr userDrawn="1"/>
        </p:nvSpPr>
        <p:spPr>
          <a:xfrm rot="1800000" flipH="1">
            <a:off x="-41978262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5" name="文本框 1"/>
          <p:cNvSpPr txBox="1"/>
          <p:nvPr userDrawn="1"/>
        </p:nvSpPr>
        <p:spPr>
          <a:xfrm rot="1800000" flipH="1">
            <a:off x="-305720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6" name="文本框 1"/>
          <p:cNvSpPr txBox="1"/>
          <p:nvPr userDrawn="1"/>
        </p:nvSpPr>
        <p:spPr>
          <a:xfrm rot="1800000" flipH="1">
            <a:off x="-36215637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7" name="文本框 1"/>
          <p:cNvSpPr txBox="1"/>
          <p:nvPr userDrawn="1"/>
        </p:nvSpPr>
        <p:spPr>
          <a:xfrm rot="1800000" flipH="1">
            <a:off x="-117062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7220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30120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3020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920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8035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157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447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image" Target="../media/image12.png"/><Relationship Id="rId1" Type="http://schemas.openxmlformats.org/officeDocument/2006/relationships/tags" Target="../tags/tag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tags" Target="../tags/tag47.xml"/><Relationship Id="rId4" Type="http://schemas.openxmlformats.org/officeDocument/2006/relationships/image" Target="../media/image2.png"/><Relationship Id="rId3" Type="http://schemas.openxmlformats.org/officeDocument/2006/relationships/tags" Target="../tags/tag46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7.png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tags" Target="../tags/tag4.xml"/><Relationship Id="rId6" Type="http://schemas.openxmlformats.org/officeDocument/2006/relationships/image" Target="../media/image9.jpeg"/><Relationship Id="rId5" Type="http://schemas.openxmlformats.org/officeDocument/2006/relationships/tags" Target="../tags/tag3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0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19" Type="http://schemas.openxmlformats.org/officeDocument/2006/relationships/tags" Target="../tags/tag20.xml"/><Relationship Id="rId18" Type="http://schemas.openxmlformats.org/officeDocument/2006/relationships/tags" Target="../tags/tag19.xml"/><Relationship Id="rId17" Type="http://schemas.openxmlformats.org/officeDocument/2006/relationships/tags" Target="../tags/tag18.xml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image" Target="../media/image8.png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image" Target="../media/image10.png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7" Type="http://schemas.openxmlformats.org/officeDocument/2006/relationships/slideLayout" Target="../slideLayouts/slideLayout8.xml"/><Relationship Id="rId16" Type="http://schemas.openxmlformats.org/officeDocument/2006/relationships/tags" Target="../tags/tag34.xml"/><Relationship Id="rId15" Type="http://schemas.openxmlformats.org/officeDocument/2006/relationships/tags" Target="../tags/tag33.xml"/><Relationship Id="rId14" Type="http://schemas.openxmlformats.org/officeDocument/2006/relationships/tags" Target="../tags/tag32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tags" Target="../tags/tag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0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image" Target="../media/image9.jpeg"/><Relationship Id="rId2" Type="http://schemas.openxmlformats.org/officeDocument/2006/relationships/tags" Target="../tags/tag35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 hidden="1"/>
          <p:cNvSpPr/>
          <p:nvPr/>
        </p:nvSpPr>
        <p:spPr>
          <a:xfrm>
            <a:off x="0" y="0"/>
            <a:ext cx="9143365" cy="5162550"/>
          </a:xfrm>
          <a:prstGeom prst="rect">
            <a:avLst/>
          </a:prstGeom>
          <a:solidFill>
            <a:srgbClr val="009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561965" y="393065"/>
            <a:ext cx="35814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609590" y="427355"/>
            <a:ext cx="323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义务教育人教版六年级下册</a:t>
            </a:r>
            <a:endParaRPr lang="zh-CN" altLang="en-US" sz="200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891915" y="2952115"/>
            <a:ext cx="5256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4714240" y="3073400"/>
            <a:ext cx="454025" cy="454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175125" y="3028315"/>
            <a:ext cx="21755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第 </a:t>
            </a:r>
            <a:r>
              <a:rPr lang="en-US" altLang="zh-CN" sz="32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</a:t>
            </a:r>
            <a:r>
              <a:rPr lang="zh-CN" altLang="en-US" sz="32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课时</a:t>
            </a:r>
            <a:endParaRPr lang="zh-CN" altLang="en-US" sz="3200" b="1" spc="200">
              <a:solidFill>
                <a:schemeClr val="tx1"/>
              </a:solidFill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096000" y="3025775"/>
            <a:ext cx="2858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3200" b="1">
                <a:uFillTx/>
                <a:latin typeface="+mn-ea"/>
                <a:ea typeface="+mn-ea"/>
                <a:sym typeface="+mn-ea"/>
              </a:rPr>
              <a:t>圆柱的表面积</a:t>
            </a:r>
            <a:endParaRPr lang="zh-CN" sz="3200" b="1">
              <a:solidFill>
                <a:schemeClr val="tx1"/>
              </a:solidFill>
              <a:uFillTx/>
              <a:latin typeface="+mn-ea"/>
              <a:ea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09590" y="2294890"/>
            <a:ext cx="15074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</a:t>
            </a:r>
            <a:r>
              <a:rPr 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圆  柱</a:t>
            </a:r>
            <a:endParaRPr lang="zh-CN" sz="32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95800" y="1733550"/>
            <a:ext cx="43541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第</a:t>
            </a:r>
            <a:r>
              <a:rPr lang="en-US" alt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lang="zh-CN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单元  </a:t>
            </a:r>
            <a:r>
              <a:rPr lang="en-US" alt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</a:t>
            </a:r>
            <a:r>
              <a:rPr lang="zh-CN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圆柱与圆锥 </a:t>
            </a:r>
            <a:endParaRPr lang="zh-CN" altLang="en-US" sz="32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1"/>
          <p:cNvSpPr txBox="1"/>
          <p:nvPr/>
        </p:nvSpPr>
        <p:spPr>
          <a:xfrm>
            <a:off x="2261553" y="1200150"/>
            <a:ext cx="643826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帽子的表面积＝侧面积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＋1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个底面的面积</a:t>
            </a:r>
            <a:endParaRPr lang="zh-CN" altLang="en-US" sz="2800" b="1" dirty="0">
              <a:solidFill>
                <a:srgbClr val="00B0F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4151" t="27116" r="56439" b="1095"/>
          <a:stretch>
            <a:fillRect/>
          </a:stretch>
        </p:blipFill>
        <p:spPr>
          <a:xfrm>
            <a:off x="152400" y="1200150"/>
            <a:ext cx="1840865" cy="242062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741" h="4919">
                <a:moveTo>
                  <a:pt x="0" y="0"/>
                </a:moveTo>
                <a:lnTo>
                  <a:pt x="3741" y="0"/>
                </a:lnTo>
                <a:lnTo>
                  <a:pt x="3741" y="4919"/>
                </a:lnTo>
                <a:lnTo>
                  <a:pt x="0" y="491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圆柱形 10"/>
          <p:cNvSpPr/>
          <p:nvPr>
            <p:custDataLst>
              <p:tags r:id="rId3"/>
            </p:custDataLst>
          </p:nvPr>
        </p:nvSpPr>
        <p:spPr>
          <a:xfrm>
            <a:off x="706755" y="1200150"/>
            <a:ext cx="622935" cy="1066800"/>
          </a:xfrm>
          <a:prstGeom prst="can">
            <a:avLst>
              <a:gd name="adj" fmla="val 2140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52400" y="361950"/>
            <a:ext cx="44589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高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30 cm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，帽顶直径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 cm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TextBox 2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28800" y="1885950"/>
            <a:ext cx="7179945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帽子的侧面积：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3.14×20×30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1884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4" name="TextBox 2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28800" y="2419350"/>
            <a:ext cx="7256145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帽顶的面积：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3.14×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20÷2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²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314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5" name="TextBox 3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28800" y="2941320"/>
            <a:ext cx="6562090" cy="10388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10000"/>
              </a:lnSpc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需要用的面料：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1884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314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2198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2200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6" name="TextBox 3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95083" y="4019233"/>
            <a:ext cx="7656513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答：做这样一顶帽子大约要用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2200cm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的面料。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ldLvl="0" animBg="1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730885" y="894398"/>
            <a:ext cx="49149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求下面各圆柱的侧面积。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437" name="TextBox 12"/>
          <p:cNvSpPr txBox="1"/>
          <p:nvPr/>
        </p:nvSpPr>
        <p:spPr>
          <a:xfrm>
            <a:off x="479425" y="1488758"/>
            <a:ext cx="636428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）底面周长是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1.6m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，高是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0.7m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8" name="TextBox 1"/>
          <p:cNvSpPr txBox="1"/>
          <p:nvPr/>
        </p:nvSpPr>
        <p:spPr>
          <a:xfrm>
            <a:off x="440373" y="2815908"/>
            <a:ext cx="702151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）底面半径是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3.2dm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，高是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5dm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2"/>
          <p:cNvSpPr txBox="1"/>
          <p:nvPr/>
        </p:nvSpPr>
        <p:spPr>
          <a:xfrm>
            <a:off x="1447800" y="3486150"/>
            <a:ext cx="54984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>
              <a:buClrTx/>
              <a:buSzTx/>
              <a:buFontTx/>
              <a:defRPr/>
            </a:pP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2×3.14×3.2×5＝100.48（dm</a:t>
            </a:r>
            <a:r>
              <a:rPr lang="en-US" altLang="zh-CN" sz="2800" b="1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）</a:t>
            </a:r>
            <a:endParaRPr lang="en-US" altLang="zh-CN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1413510" y="2152650"/>
            <a:ext cx="355473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1.6×0.7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1.12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m</a:t>
            </a:r>
            <a:r>
              <a:rPr kumimoji="0" lang="en-US" altLang="zh-CN" sz="280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28315" y="224155"/>
            <a:ext cx="30010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7860C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P21  T1</a:t>
            </a:r>
            <a:r>
              <a:rPr lang="zh-CN" altLang="en-US" sz="2000" b="1">
                <a:solidFill>
                  <a:srgbClr val="F7860C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endParaRPr lang="zh-CN" altLang="en-US" sz="2000" b="1">
              <a:solidFill>
                <a:srgbClr val="F7860C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圆角矩形 4"/>
          <p:cNvSpPr/>
          <p:nvPr>
            <p:custDataLst>
              <p:tags r:id="rId1"/>
            </p:custDataLst>
          </p:nvPr>
        </p:nvSpPr>
        <p:spPr>
          <a:xfrm>
            <a:off x="205105" y="133350"/>
            <a:ext cx="1807210" cy="586105"/>
          </a:xfrm>
          <a:prstGeom prst="roundRect">
            <a:avLst>
              <a:gd name="adj" fmla="val 27916"/>
            </a:avLst>
          </a:prstGeom>
          <a:solidFill>
            <a:srgbClr val="E0F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做一做</a:t>
            </a:r>
            <a:endParaRPr lang="zh-CN" altLang="en-US" sz="32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4338" name="TextBox 7"/>
          <p:cNvSpPr txBox="1"/>
          <p:nvPr/>
        </p:nvSpPr>
        <p:spPr>
          <a:xfrm>
            <a:off x="228600" y="438150"/>
            <a:ext cx="8677910" cy="1210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2.小亚做了一个笔筒，她想给笔筒的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外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侧面和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外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底面贴上彩纸，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大约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需要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用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多少彩纸？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（得数保留整十数。）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4339" name="图片 31"/>
          <p:cNvPicPr>
            <a:picLocks noChangeAspect="1"/>
          </p:cNvPicPr>
          <p:nvPr/>
        </p:nvPicPr>
        <p:blipFill>
          <a:blip r:embed="rId1"/>
          <a:srcRect r="60044"/>
          <a:stretch>
            <a:fillRect/>
          </a:stretch>
        </p:blipFill>
        <p:spPr>
          <a:xfrm>
            <a:off x="76200" y="1962150"/>
            <a:ext cx="1265555" cy="1952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1"/>
          <p:cNvSpPr txBox="1"/>
          <p:nvPr/>
        </p:nvSpPr>
        <p:spPr>
          <a:xfrm>
            <a:off x="1295400" y="1732915"/>
            <a:ext cx="7848600" cy="56515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笔筒的外侧面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面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积：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3.14×8×13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326.56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TextBox 3"/>
          <p:cNvSpPr txBox="1"/>
          <p:nvPr/>
        </p:nvSpPr>
        <p:spPr bwMode="auto">
          <a:xfrm>
            <a:off x="1295400" y="2315845"/>
            <a:ext cx="7785735" cy="56515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一个底面的面积：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3.14×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8÷2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50.24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1295400" y="2875915"/>
            <a:ext cx="6480810" cy="10388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需要用的彩纸：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326.56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50.24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376.8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380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)</a:t>
            </a:r>
            <a:endParaRPr lang="en-US" altLang="zh-CN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752600" y="4019550"/>
            <a:ext cx="520541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答：大约需要用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380cm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的彩纸。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20695" y="76200"/>
            <a:ext cx="30010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P21  T2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38350"/>
            <a:ext cx="2801620" cy="15551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3276283" y="1428433"/>
            <a:ext cx="5237480" cy="3192145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marR="0" defTabSz="914400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侧面积：</a:t>
            </a:r>
            <a:endParaRPr kumimoji="0" lang="en-US" altLang="zh-CN" sz="28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marR="0" defTabSz="914400">
              <a:lnSpc>
                <a:spcPct val="12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3.14×40×3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376.8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cm</a:t>
            </a:r>
            <a:r>
              <a:rPr kumimoji="0" lang="en-US" altLang="zh-CN" sz="2800" b="1" kern="1200" cap="none" spc="0" normalizeH="0" baseline="3000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endParaRPr kumimoji="0" lang="en-US" altLang="zh-CN" sz="28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marR="0" defTabSz="914400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底面积：</a:t>
            </a:r>
            <a:endParaRPr kumimoji="0" lang="en-US" altLang="zh-CN" sz="28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marR="0" defTabSz="914400">
              <a:lnSpc>
                <a:spcPct val="12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3.14×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40÷2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r>
              <a:rPr kumimoji="0" lang="en-US" altLang="zh-CN" sz="2800" b="1" kern="1200" cap="none" spc="0" normalizeH="0" baseline="3000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1256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cm</a:t>
            </a:r>
            <a:r>
              <a:rPr kumimoji="0" lang="en-US" altLang="zh-CN" sz="2800" b="1" kern="1200" cap="none" spc="0" normalizeH="0" baseline="3000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endParaRPr kumimoji="0" lang="en-US" altLang="zh-CN" sz="28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marR="0" defTabSz="914400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表面积：</a:t>
            </a:r>
            <a:endParaRPr kumimoji="0" lang="en-US" altLang="zh-CN" sz="28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marR="0" defTabSz="914400">
              <a:lnSpc>
                <a:spcPct val="12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376.8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1256×2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2888.8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cm</a:t>
            </a:r>
            <a:r>
              <a:rPr kumimoji="0" lang="en-US" altLang="zh-CN" sz="2800" b="1" kern="1200" cap="none" spc="0" normalizeH="0" baseline="3000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5"/>
          <p:cNvSpPr txBox="1">
            <a:spLocks noChangeArrowheads="1"/>
          </p:cNvSpPr>
          <p:nvPr/>
        </p:nvSpPr>
        <p:spPr bwMode="auto">
          <a:xfrm>
            <a:off x="228283" y="818833"/>
            <a:ext cx="6356985" cy="52197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求下面各圆柱的表面积。（单位：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07360" y="120650"/>
            <a:ext cx="30010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P22  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练习四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T1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48358" t="100000" r="34307" b="-7534"/>
          <a:stretch>
            <a:fillRect/>
          </a:stretch>
        </p:blipFill>
        <p:spPr>
          <a:xfrm>
            <a:off x="4267200" y="8164830"/>
            <a:ext cx="1447800" cy="1974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280" h="311">
                <a:moveTo>
                  <a:pt x="2280" y="0"/>
                </a:moveTo>
                <a:lnTo>
                  <a:pt x="2280" y="311"/>
                </a:lnTo>
                <a:lnTo>
                  <a:pt x="0" y="311"/>
                </a:lnTo>
                <a:lnTo>
                  <a:pt x="0" y="0"/>
                </a:lnTo>
                <a:lnTo>
                  <a:pt x="2280" y="0"/>
                </a:lnTo>
                <a:close/>
              </a:path>
            </a:pathLst>
          </a:custGeom>
        </p:spPr>
      </p:pic>
      <p:pic>
        <p:nvPicPr>
          <p:cNvPr id="3" name="图片 2" descr="标签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3108" r="80021" b="88848"/>
          <a:stretch>
            <a:fillRect/>
          </a:stretch>
        </p:blipFill>
        <p:spPr>
          <a:xfrm>
            <a:off x="332105" y="1905"/>
            <a:ext cx="1435735" cy="53149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420370" y="26670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巩固运用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2937510" y="961390"/>
            <a:ext cx="4647565" cy="112458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侧面积：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3.14×4×8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100.48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cm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56560" y="3267710"/>
            <a:ext cx="5130165" cy="107823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defTabSz="914400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表面积：</a:t>
            </a:r>
            <a:endParaRPr kumimoji="0" lang="en-US" altLang="zh-CN" sz="28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marR="0" defTabSz="914400">
              <a:lnSpc>
                <a:spcPct val="12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100.48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12.56×2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125.6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cm</a:t>
            </a:r>
            <a:r>
              <a:rPr kumimoji="0" lang="en-US" altLang="zh-CN" sz="2800" b="1" kern="1200" cap="none" spc="0" normalizeH="0" baseline="3000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37510" y="2085975"/>
            <a:ext cx="5061585" cy="112458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底面积：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3.14×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4÷2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12.56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50352" t="26278" r="37016" b="1729"/>
          <a:stretch>
            <a:fillRect/>
          </a:stretch>
        </p:blipFill>
        <p:spPr>
          <a:xfrm>
            <a:off x="932815" y="1052830"/>
            <a:ext cx="1657985" cy="296672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280" h="3288">
                <a:moveTo>
                  <a:pt x="0" y="0"/>
                </a:moveTo>
                <a:lnTo>
                  <a:pt x="2280" y="0"/>
                </a:lnTo>
                <a:lnTo>
                  <a:pt x="2280" y="3288"/>
                </a:lnTo>
                <a:lnTo>
                  <a:pt x="0" y="3288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4184"/>
          <a:stretch>
            <a:fillRect/>
          </a:stretch>
        </p:blipFill>
        <p:spPr>
          <a:xfrm>
            <a:off x="533400" y="1733550"/>
            <a:ext cx="1851025" cy="17449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488883" y="816610"/>
            <a:ext cx="5651500" cy="3192145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marR="0" algn="l" defTabSz="914400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侧面积：</a:t>
            </a:r>
            <a:endParaRPr kumimoji="0" lang="en-US" altLang="zh-CN" sz="28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marR="0" algn="l" defTabSz="914400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3.14×18×15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847.8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cm</a:t>
            </a:r>
            <a:r>
              <a:rPr kumimoji="0" lang="en-US" altLang="zh-CN" sz="2800" b="1" kern="1200" cap="none" spc="0" normalizeH="0" baseline="3000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endParaRPr kumimoji="0" lang="en-US" altLang="zh-CN" sz="28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marR="0" algn="l" defTabSz="914400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底面积：</a:t>
            </a:r>
            <a:endParaRPr kumimoji="0" lang="en-US" altLang="zh-CN" sz="28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marR="0" algn="l" defTabSz="914400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3.14×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18÷2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r>
              <a:rPr kumimoji="0" lang="en-US" altLang="zh-CN" sz="2800" b="1" kern="1200" cap="none" spc="0" normalizeH="0" baseline="3000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254.34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cm</a:t>
            </a:r>
            <a:r>
              <a:rPr kumimoji="0" lang="en-US" altLang="zh-CN" sz="2800" b="1" kern="1200" cap="none" spc="0" normalizeH="0" baseline="3000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endParaRPr kumimoji="0" lang="en-US" altLang="zh-CN" sz="28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marR="0" algn="l" defTabSz="914400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表面积：</a:t>
            </a:r>
            <a:endParaRPr kumimoji="0" lang="en-US" altLang="zh-CN" sz="28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marR="0" algn="l" defTabSz="914400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847.8</a:t>
            </a:r>
            <a:r>
              <a:rPr lang="zh-CN" altLang="en-US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＋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254.34×2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1356.48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cm</a:t>
            </a:r>
            <a:r>
              <a:rPr kumimoji="0" lang="en-US" altLang="zh-CN" sz="2800" b="1" kern="1200" cap="none" spc="0" normalizeH="0" baseline="3000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3365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课堂总结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457200" y="1484630"/>
            <a:ext cx="8173720" cy="1320165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ctr"/>
            <a:r>
              <a:rPr lang="zh-CN" altLang="en-US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等线" panose="02010600030101010101" charset="-122"/>
              </a:rPr>
              <a:t>通过这节课的学习，你有什么收获</a:t>
            </a:r>
            <a:r>
              <a:rPr lang="en-US" altLang="zh-CN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?</a:t>
            </a:r>
            <a:endParaRPr lang="en-US" altLang="zh-CN" sz="3600" b="1">
              <a:solidFill>
                <a:sysClr val="windowText" lastClr="0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pic>
        <p:nvPicPr>
          <p:cNvPr id="9" name="图片 8" descr="F:\ppt素材\新画人物图\兔子3 拷贝.png兔子3 拷贝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 flipH="1">
            <a:off x="7619683" y="1962150"/>
            <a:ext cx="1437005" cy="1851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9735" y="3873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课后作业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585" name="Rectangle 2"/>
          <p:cNvSpPr/>
          <p:nvPr/>
        </p:nvSpPr>
        <p:spPr>
          <a:xfrm>
            <a:off x="381000" y="1733550"/>
            <a:ext cx="8129270" cy="129413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从课后习题中选取；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完成本课时的习题。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问题导入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89330" y="1350645"/>
            <a:ext cx="6033770" cy="1271270"/>
            <a:chOff x="1558" y="2127"/>
            <a:chExt cx="9502" cy="2002"/>
          </a:xfrm>
        </p:grpSpPr>
        <p:pic>
          <p:nvPicPr>
            <p:cNvPr id="5" name="图片 4" descr="老师1 拷贝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rcRect b="49875"/>
            <a:stretch>
              <a:fillRect/>
            </a:stretch>
          </p:blipFill>
          <p:spPr>
            <a:xfrm>
              <a:off x="1558" y="2127"/>
              <a:ext cx="1657" cy="2002"/>
            </a:xfrm>
            <a:prstGeom prst="rect">
              <a:avLst/>
            </a:prstGeom>
          </p:spPr>
        </p:pic>
        <p:sp>
          <p:nvSpPr>
            <p:cNvPr id="8" name="AutoShape 27"/>
            <p:cNvSpPr/>
            <p:nvPr/>
          </p:nvSpPr>
          <p:spPr>
            <a:xfrm>
              <a:off x="3410" y="2409"/>
              <a:ext cx="7650" cy="805"/>
            </a:xfrm>
            <a:prstGeom prst="wedgeRoundRectCallout">
              <a:avLst>
                <a:gd name="adj1" fmla="val -56465"/>
                <a:gd name="adj2" fmla="val 26149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</a:rPr>
                <a:t>我们学过哪些图形的表面积？</a:t>
              </a:r>
              <a:endParaRPr lang="zh-CN" altLang="en-US" sz="28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581400" y="2417445"/>
            <a:ext cx="4109720" cy="1254125"/>
            <a:chOff x="5640" y="3807"/>
            <a:chExt cx="6472" cy="1975"/>
          </a:xfrm>
        </p:grpSpPr>
        <p:pic>
          <p:nvPicPr>
            <p:cNvPr id="6" name="图片 5" descr="女04 拷贝"/>
            <p:cNvPicPr>
              <a:picLocks noChangeAspect="1"/>
            </p:cNvPicPr>
            <p:nvPr/>
          </p:nvPicPr>
          <p:blipFill>
            <a:blip r:embed="rId4"/>
            <a:srcRect b="39361"/>
            <a:stretch>
              <a:fillRect/>
            </a:stretch>
          </p:blipFill>
          <p:spPr>
            <a:xfrm>
              <a:off x="10558" y="3807"/>
              <a:ext cx="1554" cy="1975"/>
            </a:xfrm>
            <a:prstGeom prst="rect">
              <a:avLst/>
            </a:prstGeom>
          </p:spPr>
        </p:pic>
        <p:sp>
          <p:nvSpPr>
            <p:cNvPr id="7" name="AutoShape 27"/>
            <p:cNvSpPr/>
            <p:nvPr/>
          </p:nvSpPr>
          <p:spPr>
            <a:xfrm>
              <a:off x="5640" y="4290"/>
              <a:ext cx="4719" cy="805"/>
            </a:xfrm>
            <a:prstGeom prst="wedgeRoundRectCallout">
              <a:avLst>
                <a:gd name="adj1" fmla="val 54209"/>
                <a:gd name="adj2" fmla="val 31490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</a:rPr>
                <a:t>长方体和正方体</a:t>
              </a:r>
              <a:r>
                <a:rPr lang="zh-CN" altLang="en-US" sz="2400" b="1" dirty="0">
                  <a:latin typeface="楷体" panose="02010609060101010101" charset="-122"/>
                  <a:ea typeface="楷体" panose="02010609060101010101" charset="-122"/>
                </a:rPr>
                <a:t>。</a:t>
              </a:r>
              <a:endParaRPr lang="zh-CN" altLang="en-US" sz="24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圆柱形 5"/>
          <p:cNvSpPr/>
          <p:nvPr/>
        </p:nvSpPr>
        <p:spPr>
          <a:xfrm>
            <a:off x="1404620" y="909955"/>
            <a:ext cx="1752600" cy="30480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书本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96430" y="909955"/>
            <a:ext cx="1178560" cy="1483360"/>
          </a:xfrm>
          <a:prstGeom prst="rect">
            <a:avLst/>
          </a:prstGeom>
        </p:spPr>
      </p:pic>
      <p:sp>
        <p:nvSpPr>
          <p:cNvPr id="7" name="AutoShape 27"/>
          <p:cNvSpPr/>
          <p:nvPr/>
        </p:nvSpPr>
        <p:spPr>
          <a:xfrm>
            <a:off x="3393440" y="622935"/>
            <a:ext cx="3445510" cy="993775"/>
          </a:xfrm>
          <a:prstGeom prst="wedgeRoundRectCallout">
            <a:avLst>
              <a:gd name="adj1" fmla="val 54209"/>
              <a:gd name="adj2" fmla="val 31490"/>
              <a:gd name="adj3" fmla="val 16667"/>
            </a:avLst>
          </a:prstGeom>
          <a:solidFill>
            <a:srgbClr val="FFFFFF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圆柱的表面积指的是什么？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圆柱形 3"/>
          <p:cNvSpPr/>
          <p:nvPr/>
        </p:nvSpPr>
        <p:spPr>
          <a:xfrm>
            <a:off x="4055110" y="2600325"/>
            <a:ext cx="1620520" cy="114427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探究新知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6" name="Picture 48" descr="6B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40" y="1740218"/>
            <a:ext cx="825500" cy="116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AutoShape 49"/>
          <p:cNvSpPr/>
          <p:nvPr/>
        </p:nvSpPr>
        <p:spPr>
          <a:xfrm>
            <a:off x="4558665" y="2229168"/>
            <a:ext cx="720725" cy="73025"/>
          </a:xfrm>
          <a:prstGeom prst="rightArrow">
            <a:avLst>
              <a:gd name="adj1" fmla="val 50000"/>
              <a:gd name="adj2" fmla="val 246647"/>
            </a:avLst>
          </a:prstGeom>
          <a:solidFill>
            <a:srgbClr val="0099FF"/>
          </a:solidFill>
          <a:ln w="12700">
            <a:noFill/>
          </a:ln>
        </p:spPr>
        <p:txBody>
          <a:bodyPr wrap="none" anchor="ctr"/>
          <a:p>
            <a:pPr eaLnBrk="1" hangingPunct="1">
              <a:buFont typeface="Arial" panose="020B0604020202020204" pitchFamily="34" charset="0"/>
              <a:buNone/>
            </a:pPr>
            <a:endParaRPr lang="zh-CN" altLang="en-US" b="1" dirty="0">
              <a:latin typeface="Arial" panose="020B0604020202020204" pitchFamily="34" charset="0"/>
            </a:endParaRPr>
          </a:p>
        </p:txBody>
      </p:sp>
      <p:grpSp>
        <p:nvGrpSpPr>
          <p:cNvPr id="8" name="Group 55"/>
          <p:cNvGrpSpPr/>
          <p:nvPr/>
        </p:nvGrpSpPr>
        <p:grpSpPr>
          <a:xfrm>
            <a:off x="5177790" y="1219518"/>
            <a:ext cx="2651125" cy="2127250"/>
            <a:chOff x="2904" y="1933"/>
            <a:chExt cx="1670" cy="1339"/>
          </a:xfrm>
        </p:grpSpPr>
        <p:pic>
          <p:nvPicPr>
            <p:cNvPr id="13327" name="Picture 56" descr="u3jx01_802副本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04" y="1933"/>
              <a:ext cx="1379" cy="133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28" name="Text Box 57"/>
            <p:cNvSpPr txBox="1"/>
            <p:nvPr/>
          </p:nvSpPr>
          <p:spPr>
            <a:xfrm>
              <a:off x="3394" y="2035"/>
              <a:ext cx="453" cy="212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1600" b="1" dirty="0">
                  <a:latin typeface="Arial" panose="020B0604020202020204" pitchFamily="34" charset="0"/>
                </a:rPr>
                <a:t>底面</a:t>
              </a:r>
              <a:endParaRPr lang="zh-CN" altLang="en-US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13329" name="Text Box 58"/>
            <p:cNvSpPr txBox="1"/>
            <p:nvPr/>
          </p:nvSpPr>
          <p:spPr>
            <a:xfrm>
              <a:off x="3394" y="2945"/>
              <a:ext cx="385" cy="21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>
              <a:spAutoFit/>
            </a:bodyPr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1600" b="1" dirty="0">
                  <a:latin typeface="Arial" panose="020B0604020202020204" pitchFamily="34" charset="0"/>
                </a:rPr>
                <a:t>底面</a:t>
              </a:r>
              <a:endParaRPr lang="zh-CN" altLang="en-US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13330" name="Text Box 59"/>
            <p:cNvSpPr txBox="1"/>
            <p:nvPr/>
          </p:nvSpPr>
          <p:spPr>
            <a:xfrm>
              <a:off x="4132" y="2448"/>
              <a:ext cx="442" cy="36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>
              <a:spAutoFit/>
            </a:bodyPr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1600" b="1" dirty="0">
                  <a:latin typeface="Arial" panose="020B0604020202020204" pitchFamily="34" charset="0"/>
                </a:rPr>
                <a:t>圆柱的高</a:t>
              </a:r>
              <a:endParaRPr lang="zh-CN" altLang="en-US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13331" name="Text Box 60"/>
            <p:cNvSpPr txBox="1"/>
            <p:nvPr/>
          </p:nvSpPr>
          <p:spPr>
            <a:xfrm>
              <a:off x="3242" y="2369"/>
              <a:ext cx="762" cy="21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>
              <a:spAutoFit/>
            </a:bodyPr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1600" b="1" dirty="0">
                  <a:latin typeface="Arial" panose="020B0604020202020204" pitchFamily="34" charset="0"/>
                </a:rPr>
                <a:t>底面的周长</a:t>
              </a:r>
              <a:endParaRPr lang="zh-CN" altLang="en-US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13332" name="Line 61"/>
            <p:cNvSpPr/>
            <p:nvPr/>
          </p:nvSpPr>
          <p:spPr>
            <a:xfrm>
              <a:off x="3973" y="2470"/>
              <a:ext cx="159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3333" name="Line 62"/>
            <p:cNvSpPr/>
            <p:nvPr/>
          </p:nvSpPr>
          <p:spPr>
            <a:xfrm flipH="1">
              <a:off x="3077" y="2470"/>
              <a:ext cx="159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13" name="AutoShape 63"/>
          <p:cNvSpPr/>
          <p:nvPr/>
        </p:nvSpPr>
        <p:spPr>
          <a:xfrm>
            <a:off x="2102803" y="2238693"/>
            <a:ext cx="720725" cy="73025"/>
          </a:xfrm>
          <a:prstGeom prst="rightArrow">
            <a:avLst>
              <a:gd name="adj1" fmla="val 50000"/>
              <a:gd name="adj2" fmla="val 246647"/>
            </a:avLst>
          </a:prstGeom>
          <a:solidFill>
            <a:srgbClr val="0099FF"/>
          </a:solidFill>
          <a:ln w="12700">
            <a:noFill/>
          </a:ln>
        </p:spPr>
        <p:txBody>
          <a:bodyPr wrap="none" anchor="ctr"/>
          <a:p>
            <a:pPr eaLnBrk="1" hangingPunct="1">
              <a:buFont typeface="Arial" panose="020B0604020202020204" pitchFamily="34" charset="0"/>
              <a:buNone/>
            </a:pPr>
            <a:endParaRPr lang="zh-CN" altLang="en-US" b="1" dirty="0">
              <a:latin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840990" y="1190943"/>
            <a:ext cx="1847850" cy="1992289"/>
            <a:chOff x="3027363" y="2071687"/>
            <a:chExt cx="1847850" cy="1990725"/>
          </a:xfrm>
        </p:grpSpPr>
        <p:grpSp>
          <p:nvGrpSpPr>
            <p:cNvPr id="13321" name="Group 50"/>
            <p:cNvGrpSpPr/>
            <p:nvPr/>
          </p:nvGrpSpPr>
          <p:grpSpPr>
            <a:xfrm>
              <a:off x="3027363" y="2071687"/>
              <a:ext cx="1528763" cy="1990725"/>
              <a:chOff x="1474" y="1904"/>
              <a:chExt cx="963" cy="1254"/>
            </a:xfrm>
          </p:grpSpPr>
          <p:pic>
            <p:nvPicPr>
              <p:cNvPr id="13323" name="Picture 51" descr="u3jx01_801副本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4" y="2069"/>
                <a:ext cx="952" cy="95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3324" name="Text Box 52"/>
              <p:cNvSpPr txBox="1"/>
              <p:nvPr/>
            </p:nvSpPr>
            <p:spPr>
              <a:xfrm>
                <a:off x="1752" y="1904"/>
                <a:ext cx="453" cy="21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b="1" dirty="0">
                    <a:latin typeface="Arial" panose="020B0604020202020204" pitchFamily="34" charset="0"/>
                  </a:rPr>
                  <a:t>底面</a:t>
                </a:r>
                <a:endParaRPr lang="zh-CN" altLang="en-US" sz="16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325" name="Text Box 53"/>
              <p:cNvSpPr txBox="1"/>
              <p:nvPr/>
            </p:nvSpPr>
            <p:spPr>
              <a:xfrm>
                <a:off x="1752" y="2946"/>
                <a:ext cx="453" cy="21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b="1" dirty="0">
                    <a:latin typeface="Arial" panose="020B0604020202020204" pitchFamily="34" charset="0"/>
                  </a:rPr>
                  <a:t>底面</a:t>
                </a:r>
                <a:endParaRPr lang="zh-CN" altLang="en-US" sz="16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326" name="Text Box 54"/>
              <p:cNvSpPr txBox="1"/>
              <p:nvPr/>
            </p:nvSpPr>
            <p:spPr>
              <a:xfrm>
                <a:off x="1556" y="2619"/>
                <a:ext cx="881" cy="21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b="1" dirty="0">
                    <a:latin typeface="Arial" panose="020B0604020202020204" pitchFamily="34" charset="0"/>
                  </a:rPr>
                  <a:t>底面的周长</a:t>
                </a:r>
                <a:endParaRPr lang="zh-CN" altLang="en-US" sz="1600" b="1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322" name="Text Box 65"/>
            <p:cNvSpPr txBox="1"/>
            <p:nvPr/>
          </p:nvSpPr>
          <p:spPr>
            <a:xfrm>
              <a:off x="4370388" y="2921919"/>
              <a:ext cx="504825" cy="336920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1600" b="1" dirty="0">
                  <a:latin typeface="Arial" panose="020B0604020202020204" pitchFamily="34" charset="0"/>
                </a:rPr>
                <a:t>高</a:t>
              </a:r>
              <a:endParaRPr lang="zh-CN" altLang="en-US" sz="16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21" name="TextBox 12"/>
          <p:cNvSpPr txBox="1"/>
          <p:nvPr/>
        </p:nvSpPr>
        <p:spPr>
          <a:xfrm>
            <a:off x="889953" y="700088"/>
            <a:ext cx="7690485" cy="521970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 dirty="0">
                <a:latin typeface="宋体" panose="02010600030101010101" pitchFamily="2" charset="-122"/>
                <a:cs typeface="+mn-cs"/>
              </a:rPr>
              <a:t>在前面的学习中，我们已经知道圆柱的展开图。</a:t>
            </a:r>
            <a:endParaRPr kumimoji="0" lang="zh-CN" altLang="en-US" sz="2800" b="1" kern="1200" cap="none" spc="0" normalizeH="0" baseline="0" noProof="0" dirty="0">
              <a:latin typeface="宋体" panose="02010600030101010101" pitchFamily="2" charset="-122"/>
              <a:cs typeface="+mn-cs"/>
            </a:endParaRPr>
          </a:p>
        </p:txBody>
      </p:sp>
      <p:sp>
        <p:nvSpPr>
          <p:cNvPr id="12" name="TextBox 27"/>
          <p:cNvSpPr txBox="1">
            <a:spLocks noChangeArrowheads="1"/>
          </p:cNvSpPr>
          <p:nvPr/>
        </p:nvSpPr>
        <p:spPr bwMode="auto">
          <a:xfrm>
            <a:off x="533400" y="3562350"/>
            <a:ext cx="5075555" cy="5664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p>
            <a:pPr marR="0" defTabSz="9144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2800" b="1" kern="0" cap="none" spc="0" normalizeH="0" baseline="0" noProof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仔细观察上图，你能发现什么</a:t>
            </a:r>
            <a:r>
              <a:rPr kumimoji="0" lang="en-US" altLang="zh-CN" sz="2800" b="1" kern="0" cap="none" spc="0" normalizeH="0" baseline="0" noProof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?</a:t>
            </a:r>
            <a:endParaRPr kumimoji="0" lang="zh-CN" altLang="en-US" sz="2800" b="1" kern="0" cap="none" spc="0" normalizeH="0" baseline="0" noProof="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255905" y="638175"/>
            <a:ext cx="634365" cy="688340"/>
            <a:chOff x="1080" y="1050"/>
            <a:chExt cx="999" cy="1084"/>
          </a:xfrm>
        </p:grpSpPr>
        <p:pic>
          <p:nvPicPr>
            <p:cNvPr id="28" name="图片 27" descr="图标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0" y="1050"/>
              <a:ext cx="999" cy="999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>
              <p:custDataLst>
                <p:tags r:id="rId7"/>
              </p:custDataLst>
            </p:nvPr>
          </p:nvSpPr>
          <p:spPr>
            <a:xfrm>
              <a:off x="1200" y="1215"/>
              <a:ext cx="60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3" grpId="0" bldLvl="0" animBg="1"/>
      <p:bldP spid="2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1492250" y="601980"/>
            <a:ext cx="6521450" cy="2155825"/>
            <a:chOff x="2266" y="1315"/>
            <a:chExt cx="10270" cy="3395"/>
          </a:xfrm>
        </p:grpSpPr>
        <p:pic>
          <p:nvPicPr>
            <p:cNvPr id="6" name="Picture 48" descr="6B3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2266" y="2180"/>
              <a:ext cx="1300" cy="18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AutoShape 49"/>
            <p:cNvSpPr/>
            <p:nvPr>
              <p:custDataLst>
                <p:tags r:id="rId3"/>
              </p:custDataLst>
            </p:nvPr>
          </p:nvSpPr>
          <p:spPr>
            <a:xfrm>
              <a:off x="7541" y="2950"/>
              <a:ext cx="1135" cy="115"/>
            </a:xfrm>
            <a:prstGeom prst="rightArrow">
              <a:avLst>
                <a:gd name="adj1" fmla="val 50000"/>
                <a:gd name="adj2" fmla="val 246647"/>
              </a:avLst>
            </a:prstGeom>
            <a:solidFill>
              <a:srgbClr val="0099FF"/>
            </a:solidFill>
            <a:ln w="12700">
              <a:noFill/>
            </a:ln>
          </p:spPr>
          <p:txBody>
            <a:bodyPr wrap="none" anchor="ctr"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b="1" dirty="0">
                <a:latin typeface="Arial" panose="020B0604020202020204" pitchFamily="34" charset="0"/>
              </a:endParaRPr>
            </a:p>
          </p:txBody>
        </p:sp>
        <p:grpSp>
          <p:nvGrpSpPr>
            <p:cNvPr id="8" name="Group 55"/>
            <p:cNvGrpSpPr/>
            <p:nvPr/>
          </p:nvGrpSpPr>
          <p:grpSpPr>
            <a:xfrm>
              <a:off x="8516" y="1360"/>
              <a:ext cx="4020" cy="3350"/>
              <a:chOff x="2904" y="1933"/>
              <a:chExt cx="1608" cy="1339"/>
            </a:xfrm>
          </p:grpSpPr>
          <p:pic>
            <p:nvPicPr>
              <p:cNvPr id="13327" name="Picture 56" descr="u3jx01_802副本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5"/>
              <a:stretch>
                <a:fillRect/>
              </a:stretch>
            </p:blipFill>
            <p:spPr>
              <a:xfrm>
                <a:off x="2904" y="1933"/>
                <a:ext cx="1379" cy="133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3328" name="Text Box 5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3394" y="2035"/>
                <a:ext cx="453" cy="21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b="1" dirty="0">
                    <a:latin typeface="Arial" panose="020B0604020202020204" pitchFamily="34" charset="0"/>
                  </a:rPr>
                  <a:t>底面</a:t>
                </a:r>
                <a:endParaRPr lang="zh-CN" altLang="en-US" sz="16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329" name="Text Box 58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3394" y="2945"/>
                <a:ext cx="385" cy="21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>
                <a:spAutoFit/>
              </a:bodyPr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b="1" dirty="0">
                    <a:latin typeface="Arial" panose="020B0604020202020204" pitchFamily="34" charset="0"/>
                  </a:rPr>
                  <a:t>底面</a:t>
                </a:r>
                <a:endParaRPr lang="zh-CN" altLang="en-US" sz="16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330" name="Text Box 59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4135" y="2426"/>
                <a:ext cx="377" cy="36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>
                <a:spAutoFit/>
              </a:bodyPr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b="1" dirty="0">
                    <a:sym typeface="+mn-ea"/>
                  </a:rPr>
                  <a:t>圆柱的高</a:t>
                </a:r>
                <a:endParaRPr lang="zh-CN" altLang="en-US" sz="16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331" name="Text Box 60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3242" y="2369"/>
                <a:ext cx="762" cy="21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>
                <a:spAutoFit/>
              </a:bodyPr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b="1" dirty="0">
                    <a:latin typeface="Arial" panose="020B0604020202020204" pitchFamily="34" charset="0"/>
                  </a:rPr>
                  <a:t>底面的周长</a:t>
                </a:r>
                <a:endParaRPr lang="zh-CN" altLang="en-US" sz="16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332" name="Line 61"/>
              <p:cNvSpPr/>
              <p:nvPr>
                <p:custDataLst>
                  <p:tags r:id="rId10"/>
                </p:custDataLst>
              </p:nvPr>
            </p:nvSpPr>
            <p:spPr>
              <a:xfrm>
                <a:off x="3973" y="2470"/>
                <a:ext cx="159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3333" name="Line 62"/>
              <p:cNvSpPr/>
              <p:nvPr>
                <p:custDataLst>
                  <p:tags r:id="rId11"/>
                </p:custDataLst>
              </p:nvPr>
            </p:nvSpPr>
            <p:spPr>
              <a:xfrm flipH="1">
                <a:off x="3077" y="2470"/>
                <a:ext cx="159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13" name="AutoShape 63"/>
            <p:cNvSpPr/>
            <p:nvPr>
              <p:custDataLst>
                <p:tags r:id="rId12"/>
              </p:custDataLst>
            </p:nvPr>
          </p:nvSpPr>
          <p:spPr>
            <a:xfrm>
              <a:off x="3674" y="2965"/>
              <a:ext cx="1135" cy="115"/>
            </a:xfrm>
            <a:prstGeom prst="rightArrow">
              <a:avLst>
                <a:gd name="adj1" fmla="val 50000"/>
                <a:gd name="adj2" fmla="val 246647"/>
              </a:avLst>
            </a:prstGeom>
            <a:solidFill>
              <a:srgbClr val="0099FF"/>
            </a:solidFill>
            <a:ln w="12700">
              <a:noFill/>
            </a:ln>
          </p:spPr>
          <p:txBody>
            <a:bodyPr wrap="none" anchor="ctr"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b="1" dirty="0">
                <a:latin typeface="Arial" panose="020B0604020202020204" pitchFamily="34" charset="0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836" y="1315"/>
              <a:ext cx="2910" cy="3137"/>
              <a:chOff x="3027363" y="2071687"/>
              <a:chExt cx="1847850" cy="1990725"/>
            </a:xfrm>
          </p:grpSpPr>
          <p:grpSp>
            <p:nvGrpSpPr>
              <p:cNvPr id="13321" name="Group 50"/>
              <p:cNvGrpSpPr/>
              <p:nvPr/>
            </p:nvGrpSpPr>
            <p:grpSpPr>
              <a:xfrm>
                <a:off x="3027363" y="2071687"/>
                <a:ext cx="1528763" cy="1990725"/>
                <a:chOff x="1474" y="1904"/>
                <a:chExt cx="963" cy="1254"/>
              </a:xfrm>
            </p:grpSpPr>
            <p:pic>
              <p:nvPicPr>
                <p:cNvPr id="13323" name="Picture 51" descr="u3jx01_801副本"/>
                <p:cNvPicPr>
                  <a:picLocks noChangeAspect="1"/>
                </p:cNvPicPr>
                <p:nvPr>
                  <p:custDataLst>
                    <p:tags r:id="rId13"/>
                  </p:custDataLst>
                </p:nvPr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474" y="2069"/>
                  <a:ext cx="952" cy="9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3324" name="Text Box 52"/>
                <p:cNvSpPr txBox="1"/>
                <p:nvPr>
                  <p:custDataLst>
                    <p:tags r:id="rId15"/>
                  </p:custDataLst>
                </p:nvPr>
              </p:nvSpPr>
              <p:spPr>
                <a:xfrm>
                  <a:off x="1752" y="1904"/>
                  <a:ext cx="453" cy="212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>
                  <a:spAutoFit/>
                </a:bodyPr>
                <a:p>
                  <a:pPr eaLnBrk="1" hangingPunct="1">
                    <a:spcBef>
                      <a:spcPct val="50000"/>
                    </a:spcBef>
                    <a:buFont typeface="Arial" panose="020B0604020202020204" pitchFamily="34" charset="0"/>
                    <a:buNone/>
                  </a:pPr>
                  <a:r>
                    <a:rPr lang="zh-CN" altLang="en-US" sz="1600" b="1" dirty="0">
                      <a:latin typeface="Arial" panose="020B0604020202020204" pitchFamily="34" charset="0"/>
                    </a:rPr>
                    <a:t>底面</a:t>
                  </a:r>
                  <a:endParaRPr lang="zh-CN" altLang="en-US" sz="16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25" name="Text Box 53"/>
                <p:cNvSpPr txBox="1"/>
                <p:nvPr>
                  <p:custDataLst>
                    <p:tags r:id="rId16"/>
                  </p:custDataLst>
                </p:nvPr>
              </p:nvSpPr>
              <p:spPr>
                <a:xfrm>
                  <a:off x="1752" y="2946"/>
                  <a:ext cx="453" cy="212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>
                  <a:spAutoFit/>
                </a:bodyPr>
                <a:p>
                  <a:pPr eaLnBrk="1" hangingPunct="1">
                    <a:spcBef>
                      <a:spcPct val="50000"/>
                    </a:spcBef>
                    <a:buFont typeface="Arial" panose="020B0604020202020204" pitchFamily="34" charset="0"/>
                    <a:buNone/>
                  </a:pPr>
                  <a:r>
                    <a:rPr lang="zh-CN" altLang="en-US" sz="1600" b="1" dirty="0">
                      <a:latin typeface="Arial" panose="020B0604020202020204" pitchFamily="34" charset="0"/>
                    </a:rPr>
                    <a:t>底面</a:t>
                  </a:r>
                  <a:endParaRPr lang="zh-CN" altLang="en-US" sz="16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26" name="Text Box 54"/>
                <p:cNvSpPr txBox="1"/>
                <p:nvPr>
                  <p:custDataLst>
                    <p:tags r:id="rId17"/>
                  </p:custDataLst>
                </p:nvPr>
              </p:nvSpPr>
              <p:spPr>
                <a:xfrm>
                  <a:off x="1556" y="2619"/>
                  <a:ext cx="881" cy="212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>
                  <a:spAutoFit/>
                </a:bodyPr>
                <a:p>
                  <a:pPr eaLnBrk="1" hangingPunct="1">
                    <a:spcBef>
                      <a:spcPct val="50000"/>
                    </a:spcBef>
                    <a:buFont typeface="Arial" panose="020B0604020202020204" pitchFamily="34" charset="0"/>
                    <a:buNone/>
                  </a:pPr>
                  <a:r>
                    <a:rPr lang="zh-CN" altLang="en-US" sz="1600" b="1" dirty="0">
                      <a:latin typeface="Arial" panose="020B0604020202020204" pitchFamily="34" charset="0"/>
                    </a:rPr>
                    <a:t>底面的周长</a:t>
                  </a:r>
                  <a:endParaRPr lang="zh-CN" altLang="en-US" sz="1600" b="1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3322" name="Text Box 65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4370388" y="2921919"/>
                <a:ext cx="504825" cy="33692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b="1" dirty="0">
                    <a:latin typeface="Arial" panose="020B0604020202020204" pitchFamily="34" charset="0"/>
                  </a:rPr>
                  <a:t>高</a:t>
                </a:r>
                <a:endParaRPr lang="zh-CN" altLang="en-US" sz="1600" b="1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9" name="矩形 8"/>
          <p:cNvSpPr/>
          <p:nvPr>
            <p:custDataLst>
              <p:tags r:id="rId19"/>
            </p:custDataLst>
          </p:nvPr>
        </p:nvSpPr>
        <p:spPr>
          <a:xfrm>
            <a:off x="723265" y="3028950"/>
            <a:ext cx="7784465" cy="574040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b="1" noProof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圆柱的表面积</a:t>
            </a:r>
            <a:r>
              <a:rPr lang="en-US" altLang="zh-CN" sz="2800" b="1" noProof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＝</a:t>
            </a:r>
            <a:r>
              <a:rPr lang="zh-CN" altLang="en-US" sz="2800" b="1" noProof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圆柱的侧面积</a:t>
            </a:r>
            <a:r>
              <a:rPr lang="en-US" altLang="zh-CN" sz="2800" b="1" noProof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＋</a:t>
            </a:r>
            <a:r>
              <a:rPr lang="zh-CN" altLang="en-US" sz="2800" b="1" noProof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两个底面的面积</a:t>
            </a:r>
            <a:endParaRPr lang="zh-CN" altLang="en-US" sz="2800"/>
          </a:p>
        </p:txBody>
      </p:sp>
      <p:cxnSp>
        <p:nvCxnSpPr>
          <p:cNvPr id="3" name="直接连接符 2"/>
          <p:cNvCxnSpPr/>
          <p:nvPr/>
        </p:nvCxnSpPr>
        <p:spPr>
          <a:xfrm>
            <a:off x="5873115" y="3534410"/>
            <a:ext cx="24701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314065" y="3534410"/>
            <a:ext cx="2209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334000" y="3714750"/>
            <a:ext cx="5441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？</a:t>
            </a:r>
            <a:endParaRPr lang="zh-CN" alt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314" name="Group 70"/>
          <p:cNvGrpSpPr/>
          <p:nvPr/>
        </p:nvGrpSpPr>
        <p:grpSpPr>
          <a:xfrm>
            <a:off x="1874838" y="366713"/>
            <a:ext cx="5607050" cy="1401762"/>
            <a:chOff x="1562" y="1839"/>
            <a:chExt cx="3532" cy="883"/>
          </a:xfrm>
        </p:grpSpPr>
        <p:sp>
          <p:nvSpPr>
            <p:cNvPr id="13326" name="AutoShape 56"/>
            <p:cNvSpPr/>
            <p:nvPr/>
          </p:nvSpPr>
          <p:spPr>
            <a:xfrm>
              <a:off x="2804" y="2221"/>
              <a:ext cx="454" cy="46"/>
            </a:xfrm>
            <a:prstGeom prst="rightArrow">
              <a:avLst>
                <a:gd name="adj1" fmla="val 50000"/>
                <a:gd name="adj2" fmla="val 246647"/>
              </a:avLst>
            </a:prstGeom>
            <a:solidFill>
              <a:srgbClr val="0099FF"/>
            </a:solidFill>
            <a:ln w="12700">
              <a:noFill/>
            </a:ln>
          </p:spPr>
          <p:txBody>
            <a:bodyPr wrap="none" anchor="ctr"/>
            <a:p>
              <a:pPr eaLnBrk="1" hangingPunct="1">
                <a:buFont typeface="Arial" panose="020B0604020202020204" pitchFamily="34" charset="0"/>
              </a:pPr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3327" name="Group 67"/>
            <p:cNvGrpSpPr/>
            <p:nvPr/>
          </p:nvGrpSpPr>
          <p:grpSpPr>
            <a:xfrm>
              <a:off x="1562" y="1839"/>
              <a:ext cx="1280" cy="883"/>
              <a:chOff x="2018" y="1797"/>
              <a:chExt cx="1280" cy="883"/>
            </a:xfrm>
          </p:grpSpPr>
          <p:pic>
            <p:nvPicPr>
              <p:cNvPr id="13336" name="Picture 55" descr="u3jx02_401副本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018" y="1797"/>
                <a:ext cx="1134" cy="88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3337" name="Text Box 61"/>
              <p:cNvSpPr txBox="1"/>
              <p:nvPr/>
            </p:nvSpPr>
            <p:spPr>
              <a:xfrm>
                <a:off x="3025" y="2106"/>
                <a:ext cx="273" cy="23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</a:pPr>
                <a:r>
                  <a:rPr lang="zh-CN" altLang="en-US" b="1" dirty="0">
                    <a:latin typeface="Arial" panose="020B0604020202020204" pitchFamily="34" charset="0"/>
                  </a:rPr>
                  <a:t>高</a:t>
                </a:r>
                <a:endParaRPr lang="zh-CN" altLang="en-US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338" name="Text Box 62"/>
              <p:cNvSpPr txBox="1"/>
              <p:nvPr/>
            </p:nvSpPr>
            <p:spPr>
              <a:xfrm>
                <a:off x="2154" y="2251"/>
                <a:ext cx="881" cy="23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</a:pPr>
                <a:r>
                  <a:rPr lang="zh-CN" altLang="en-US" b="1" dirty="0">
                    <a:latin typeface="Arial" panose="020B0604020202020204" pitchFamily="34" charset="0"/>
                  </a:rPr>
                  <a:t>底面的周长</a:t>
                </a:r>
                <a:endParaRPr lang="en-US" altLang="zh-CN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328" name="Group 69"/>
            <p:cNvGrpSpPr/>
            <p:nvPr/>
          </p:nvGrpSpPr>
          <p:grpSpPr>
            <a:xfrm>
              <a:off x="3258" y="1867"/>
              <a:ext cx="1836" cy="802"/>
              <a:chOff x="3630" y="1825"/>
              <a:chExt cx="1836" cy="802"/>
            </a:xfrm>
          </p:grpSpPr>
          <p:pic>
            <p:nvPicPr>
              <p:cNvPr id="13329" name="Picture 54" descr="u3jx02_402副本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30" y="1825"/>
                <a:ext cx="1452" cy="80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13330" name="Group 68"/>
              <p:cNvGrpSpPr/>
              <p:nvPr/>
            </p:nvGrpSpPr>
            <p:grpSpPr>
              <a:xfrm>
                <a:off x="3707" y="1929"/>
                <a:ext cx="1759" cy="576"/>
                <a:chOff x="3791" y="1929"/>
                <a:chExt cx="1759" cy="576"/>
              </a:xfrm>
            </p:grpSpPr>
            <p:sp>
              <p:nvSpPr>
                <p:cNvPr id="13331" name="Text Box 59"/>
                <p:cNvSpPr txBox="1"/>
                <p:nvPr/>
              </p:nvSpPr>
              <p:spPr>
                <a:xfrm>
                  <a:off x="4195" y="1929"/>
                  <a:ext cx="453" cy="231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>
                  <a:spAutoFit/>
                </a:bodyPr>
                <a:p>
                  <a:pPr eaLnBrk="1" hangingPunct="1">
                    <a:spcBef>
                      <a:spcPct val="50000"/>
                    </a:spcBef>
                    <a:buFont typeface="Arial" panose="020B0604020202020204" pitchFamily="34" charset="0"/>
                  </a:pPr>
                  <a:r>
                    <a:rPr lang="zh-CN" altLang="en-US" b="1" dirty="0">
                      <a:latin typeface="Arial" panose="020B0604020202020204" pitchFamily="34" charset="0"/>
                    </a:rPr>
                    <a:t>侧面</a:t>
                  </a:r>
                  <a:endParaRPr lang="zh-CN" altLang="en-US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32" name="Line 63"/>
                <p:cNvSpPr/>
                <p:nvPr/>
              </p:nvSpPr>
              <p:spPr>
                <a:xfrm>
                  <a:off x="4867" y="2387"/>
                  <a:ext cx="227" cy="0"/>
                </a:xfrm>
                <a:prstGeom prst="line">
                  <a:avLst/>
                </a:prstGeom>
                <a:ln w="12700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13333" name="Line 64"/>
                <p:cNvSpPr/>
                <p:nvPr/>
              </p:nvSpPr>
              <p:spPr>
                <a:xfrm flipH="1">
                  <a:off x="3791" y="2387"/>
                  <a:ext cx="227" cy="0"/>
                </a:xfrm>
                <a:prstGeom prst="line">
                  <a:avLst/>
                </a:prstGeom>
                <a:ln w="12700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13334" name="Text Box 65"/>
                <p:cNvSpPr txBox="1"/>
                <p:nvPr/>
              </p:nvSpPr>
              <p:spPr>
                <a:xfrm>
                  <a:off x="4014" y="2274"/>
                  <a:ext cx="881" cy="231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>
                  <a:spAutoFit/>
                </a:bodyPr>
                <a:p>
                  <a:pPr eaLnBrk="1" hangingPunct="1">
                    <a:spcBef>
                      <a:spcPct val="50000"/>
                    </a:spcBef>
                    <a:buFont typeface="Arial" panose="020B0604020202020204" pitchFamily="34" charset="0"/>
                  </a:pPr>
                  <a:r>
                    <a:rPr lang="zh-CN" altLang="en-US" b="1" dirty="0">
                      <a:latin typeface="Arial" panose="020B0604020202020204" pitchFamily="34" charset="0"/>
                    </a:rPr>
                    <a:t>底面的周长</a:t>
                  </a:r>
                  <a:endParaRPr lang="en-US" altLang="zh-CN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35" name="Text Box 66"/>
                <p:cNvSpPr txBox="1"/>
                <p:nvPr/>
              </p:nvSpPr>
              <p:spPr>
                <a:xfrm>
                  <a:off x="5067" y="2002"/>
                  <a:ext cx="483" cy="406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>
                  <a:spAutoFit/>
                </a:bodyPr>
                <a:p>
                  <a:pPr eaLnBrk="1" hangingPunct="1">
                    <a:spcBef>
                      <a:spcPct val="50000"/>
                    </a:spcBef>
                    <a:buFont typeface="Arial" panose="020B0604020202020204" pitchFamily="34" charset="0"/>
                  </a:pPr>
                  <a:r>
                    <a:rPr lang="zh-CN" altLang="en-US" b="1" dirty="0">
                      <a:sym typeface="+mn-ea"/>
                    </a:rPr>
                    <a:t>圆柱的高</a:t>
                  </a:r>
                  <a:endParaRPr lang="zh-CN" altLang="en-US" b="1" dirty="0">
                    <a:latin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13323" name="Rectangle 24"/>
          <p:cNvSpPr/>
          <p:nvPr/>
        </p:nvSpPr>
        <p:spPr>
          <a:xfrm>
            <a:off x="1812290" y="2064703"/>
            <a:ext cx="4946015" cy="521970"/>
          </a:xfrm>
          <a:prstGeom prst="rect">
            <a:avLst/>
          </a:prstGeom>
          <a:noFill/>
          <a:ln w="12700">
            <a:noFill/>
          </a:ln>
        </p:spPr>
        <p:txBody>
          <a:bodyPr wrap="square" anchor="ctr">
            <a:spAutoFit/>
          </a:bodyPr>
          <a:p>
            <a:pPr defTabSz="914400">
              <a:buFont typeface="Arial" panose="020B0604020202020204" pitchFamily="34" charset="0"/>
              <a:tabLst>
                <a:tab pos="1148080" algn="ctr"/>
              </a:tabLst>
            </a:pPr>
            <a:r>
              <a:rPr lang="zh-CN" altLang="en-US" sz="2800" b="1" dirty="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</a:rPr>
              <a:t>圆柱的侧面积＝长方形的面积</a:t>
            </a:r>
            <a:endParaRPr lang="zh-CN" altLang="en-US" sz="2800" b="1" dirty="0">
              <a:solidFill>
                <a:srgbClr val="00B0F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324" name="Rectangle 25"/>
          <p:cNvSpPr/>
          <p:nvPr/>
        </p:nvSpPr>
        <p:spPr>
          <a:xfrm>
            <a:off x="3422015" y="2699068"/>
            <a:ext cx="6163945" cy="521970"/>
          </a:xfrm>
          <a:prstGeom prst="rect">
            <a:avLst/>
          </a:prstGeom>
          <a:noFill/>
          <a:ln w="12700">
            <a:noFill/>
          </a:ln>
        </p:spPr>
        <p:txBody>
          <a:bodyPr anchor="ctr">
            <a:spAutoFit/>
          </a:bodyPr>
          <a:p>
            <a:pPr defTabSz="914400">
              <a:buFont typeface="Arial" panose="020B0604020202020204" pitchFamily="34" charset="0"/>
              <a:tabLst>
                <a:tab pos="1148080" algn="ctr"/>
              </a:tabLst>
            </a:pPr>
            <a:r>
              <a:rPr lang="en-US" altLang="zh-CN" sz="2800" b="1" dirty="0">
                <a:latin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800" b="1" dirty="0">
                <a:latin typeface="宋体" panose="02010600030101010101" pitchFamily="2" charset="-122"/>
                <a:cs typeface="宋体" panose="02010600030101010101" pitchFamily="2" charset="-122"/>
              </a:rPr>
              <a:t>＝ 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长    ×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宽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963035" y="3257550"/>
            <a:ext cx="4482465" cy="973455"/>
            <a:chOff x="6241" y="5130"/>
            <a:chExt cx="7059" cy="1533"/>
          </a:xfrm>
        </p:grpSpPr>
        <p:sp>
          <p:nvSpPr>
            <p:cNvPr id="13325" name="矩形 28"/>
            <p:cNvSpPr/>
            <p:nvPr/>
          </p:nvSpPr>
          <p:spPr>
            <a:xfrm>
              <a:off x="6241" y="5841"/>
              <a:ext cx="7059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defTabSz="914400">
                <a:buFont typeface="Arial" panose="020B0604020202020204" pitchFamily="34" charset="0"/>
                <a:tabLst>
                  <a:tab pos="1148080" algn="ctr"/>
                </a:tabLst>
              </a:pPr>
              <a:r>
                <a:rPr lang="zh-CN" altLang="en-US" sz="2800" b="1" dirty="0">
                  <a:latin typeface="宋体" panose="02010600030101010101" pitchFamily="2" charset="-122"/>
                  <a:cs typeface="宋体" panose="02010600030101010101" pitchFamily="2" charset="-122"/>
                </a:rPr>
                <a:t>＝</a:t>
              </a: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圆柱的底面周长</a:t>
              </a:r>
              <a:r>
                <a:rPr lang="en-US" altLang="zh-CN" sz="28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 </a:t>
              </a: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×</a:t>
              </a: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 </a:t>
              </a: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高</a:t>
              </a: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 </a:t>
              </a:r>
              <a:endParaRPr lang="zh-CN" altLang="en-US" sz="2800" b="1" dirty="0">
                <a:latin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cxnSp>
          <p:nvCxnSpPr>
            <p:cNvPr id="13321" name="直接箭头连接符 30"/>
            <p:cNvCxnSpPr/>
            <p:nvPr/>
          </p:nvCxnSpPr>
          <p:spPr>
            <a:xfrm>
              <a:off x="8640" y="5130"/>
              <a:ext cx="0" cy="453"/>
            </a:xfrm>
            <a:prstGeom prst="straightConnector1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13322" name="直接箭头连接符 31"/>
            <p:cNvCxnSpPr/>
            <p:nvPr/>
          </p:nvCxnSpPr>
          <p:spPr>
            <a:xfrm>
              <a:off x="12480" y="5250"/>
              <a:ext cx="0" cy="453"/>
            </a:xfrm>
            <a:prstGeom prst="straightConnector1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arrow" w="med" len="med"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/>
      <p:bldP spid="133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矩形 20"/>
          <p:cNvSpPr/>
          <p:nvPr>
            <p:custDataLst>
              <p:tags r:id="rId1"/>
            </p:custDataLst>
          </p:nvPr>
        </p:nvSpPr>
        <p:spPr>
          <a:xfrm>
            <a:off x="381000" y="2512060"/>
            <a:ext cx="8411845" cy="112458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如果圆柱的底面半径是</a:t>
            </a:r>
            <a:r>
              <a:rPr lang="en-US" altLang="zh-CN" sz="2800" b="1" i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，高是</a:t>
            </a:r>
            <a:r>
              <a:rPr lang="en-US" altLang="zh-CN" sz="2800" b="1" i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</a:t>
            </a:r>
            <a:r>
              <a:rPr lang="zh-CN" altLang="en-US" sz="2800" b="1" i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那么，可以得到下面的公式</a:t>
            </a:r>
            <a:r>
              <a:rPr kumimoji="0" lang="zh-CN" altLang="en-US" sz="28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。</a:t>
            </a:r>
            <a:endParaRPr kumimoji="0" lang="zh-CN" altLang="en-US" sz="28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矩形 21"/>
          <p:cNvSpPr/>
          <p:nvPr>
            <p:custDataLst>
              <p:tags r:id="rId2"/>
            </p:custDataLst>
          </p:nvPr>
        </p:nvSpPr>
        <p:spPr>
          <a:xfrm>
            <a:off x="2123440" y="3714750"/>
            <a:ext cx="4359275" cy="55689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>
            <a:noAutofit/>
          </a:bodyPr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圆柱的侧面积＝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2π</a:t>
            </a:r>
            <a:r>
              <a:rPr lang="en-US" altLang="zh-CN" sz="2800" b="1" i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rh</a:t>
            </a:r>
            <a:endParaRPr kumimoji="0" lang="en-US" altLang="zh-CN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3" name="Group 70"/>
          <p:cNvGrpSpPr/>
          <p:nvPr/>
        </p:nvGrpSpPr>
        <p:grpSpPr>
          <a:xfrm>
            <a:off x="1874838" y="366713"/>
            <a:ext cx="5273675" cy="1401762"/>
            <a:chOff x="1562" y="1839"/>
            <a:chExt cx="3322" cy="883"/>
          </a:xfrm>
        </p:grpSpPr>
        <p:sp>
          <p:nvSpPr>
            <p:cNvPr id="24" name="AutoShape 56"/>
            <p:cNvSpPr/>
            <p:nvPr>
              <p:custDataLst>
                <p:tags r:id="rId3"/>
              </p:custDataLst>
            </p:nvPr>
          </p:nvSpPr>
          <p:spPr>
            <a:xfrm>
              <a:off x="2804" y="2221"/>
              <a:ext cx="454" cy="46"/>
            </a:xfrm>
            <a:prstGeom prst="rightArrow">
              <a:avLst>
                <a:gd name="adj1" fmla="val 50000"/>
                <a:gd name="adj2" fmla="val 246647"/>
              </a:avLst>
            </a:prstGeom>
            <a:solidFill>
              <a:srgbClr val="0099FF"/>
            </a:solidFill>
            <a:ln w="12700">
              <a:noFill/>
            </a:ln>
          </p:spPr>
          <p:txBody>
            <a:bodyPr wrap="none" anchor="ctr"/>
            <a:p>
              <a:pPr eaLnBrk="1" hangingPunct="1">
                <a:buFont typeface="Arial" panose="020B0604020202020204" pitchFamily="34" charset="0"/>
              </a:pPr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25" name="Group 67"/>
            <p:cNvGrpSpPr/>
            <p:nvPr/>
          </p:nvGrpSpPr>
          <p:grpSpPr>
            <a:xfrm>
              <a:off x="1562" y="1839"/>
              <a:ext cx="1280" cy="883"/>
              <a:chOff x="2018" y="1797"/>
              <a:chExt cx="1280" cy="883"/>
            </a:xfrm>
          </p:grpSpPr>
          <p:pic>
            <p:nvPicPr>
              <p:cNvPr id="26" name="Picture 55" descr="u3jx02_401副本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5"/>
              <a:stretch>
                <a:fillRect/>
              </a:stretch>
            </p:blipFill>
            <p:spPr>
              <a:xfrm>
                <a:off x="2018" y="1797"/>
                <a:ext cx="1134" cy="88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7" name="Text Box 61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3025" y="2106"/>
                <a:ext cx="273" cy="23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</a:pPr>
                <a:r>
                  <a:rPr lang="zh-CN" altLang="en-US" b="1" dirty="0">
                    <a:latin typeface="Arial" panose="020B0604020202020204" pitchFamily="34" charset="0"/>
                  </a:rPr>
                  <a:t>高</a:t>
                </a:r>
                <a:endParaRPr lang="zh-CN" altLang="en-US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Text Box 62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2154" y="2225"/>
                <a:ext cx="881" cy="23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</a:pPr>
                <a:r>
                  <a:rPr lang="zh-CN" altLang="en-US" b="1" dirty="0">
                    <a:latin typeface="Arial" panose="020B0604020202020204" pitchFamily="34" charset="0"/>
                  </a:rPr>
                  <a:t>底面的周长</a:t>
                </a:r>
                <a:endParaRPr lang="en-US" altLang="zh-CN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" name="Group 69"/>
            <p:cNvGrpSpPr/>
            <p:nvPr/>
          </p:nvGrpSpPr>
          <p:grpSpPr>
            <a:xfrm>
              <a:off x="3258" y="1867"/>
              <a:ext cx="1626" cy="802"/>
              <a:chOff x="3630" y="1825"/>
              <a:chExt cx="1626" cy="802"/>
            </a:xfrm>
          </p:grpSpPr>
          <p:pic>
            <p:nvPicPr>
              <p:cNvPr id="30" name="Picture 54" descr="u3jx02_402副本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>
                <a:off x="3630" y="1825"/>
                <a:ext cx="1452" cy="80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31" name="Group 68"/>
              <p:cNvGrpSpPr/>
              <p:nvPr/>
            </p:nvGrpSpPr>
            <p:grpSpPr>
              <a:xfrm>
                <a:off x="3707" y="1929"/>
                <a:ext cx="1549" cy="553"/>
                <a:chOff x="3791" y="1929"/>
                <a:chExt cx="1549" cy="553"/>
              </a:xfrm>
            </p:grpSpPr>
            <p:sp>
              <p:nvSpPr>
                <p:cNvPr id="32" name="Text Box 59"/>
                <p:cNvSpPr txBox="1"/>
                <p:nvPr>
                  <p:custDataLst>
                    <p:tags r:id="rId10"/>
                  </p:custDataLst>
                </p:nvPr>
              </p:nvSpPr>
              <p:spPr>
                <a:xfrm>
                  <a:off x="4195" y="1929"/>
                  <a:ext cx="453" cy="231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>
                  <a:spAutoFit/>
                </a:bodyPr>
                <a:p>
                  <a:pPr eaLnBrk="1" hangingPunct="1">
                    <a:spcBef>
                      <a:spcPct val="50000"/>
                    </a:spcBef>
                    <a:buFont typeface="Arial" panose="020B0604020202020204" pitchFamily="34" charset="0"/>
                  </a:pPr>
                  <a:r>
                    <a:rPr lang="zh-CN" altLang="en-US" b="1" dirty="0">
                      <a:latin typeface="Arial" panose="020B0604020202020204" pitchFamily="34" charset="0"/>
                    </a:rPr>
                    <a:t>侧面</a:t>
                  </a:r>
                  <a:endParaRPr lang="zh-CN" altLang="en-US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3" name="Line 63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4867" y="2387"/>
                  <a:ext cx="227" cy="0"/>
                </a:xfrm>
                <a:prstGeom prst="line">
                  <a:avLst/>
                </a:prstGeom>
                <a:ln w="12700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34" name="Line 64"/>
                <p:cNvSpPr/>
                <p:nvPr>
                  <p:custDataLst>
                    <p:tags r:id="rId12"/>
                  </p:custDataLst>
                </p:nvPr>
              </p:nvSpPr>
              <p:spPr>
                <a:xfrm flipH="1">
                  <a:off x="3791" y="2387"/>
                  <a:ext cx="227" cy="0"/>
                </a:xfrm>
                <a:prstGeom prst="line">
                  <a:avLst/>
                </a:prstGeom>
                <a:ln w="12700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35" name="Text Box 65"/>
                <p:cNvSpPr txBox="1"/>
                <p:nvPr>
                  <p:custDataLst>
                    <p:tags r:id="rId13"/>
                  </p:custDataLst>
                </p:nvPr>
              </p:nvSpPr>
              <p:spPr>
                <a:xfrm>
                  <a:off x="4014" y="2251"/>
                  <a:ext cx="881" cy="231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>
                  <a:spAutoFit/>
                </a:bodyPr>
                <a:p>
                  <a:pPr eaLnBrk="1" hangingPunct="1">
                    <a:spcBef>
                      <a:spcPct val="50000"/>
                    </a:spcBef>
                    <a:buFont typeface="Arial" panose="020B0604020202020204" pitchFamily="34" charset="0"/>
                  </a:pPr>
                  <a:r>
                    <a:rPr lang="zh-CN" altLang="en-US" b="1" dirty="0">
                      <a:latin typeface="Arial" panose="020B0604020202020204" pitchFamily="34" charset="0"/>
                    </a:rPr>
                    <a:t>底面的周长</a:t>
                  </a:r>
                  <a:endParaRPr lang="en-US" altLang="zh-CN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" name="Text Box 66"/>
                <p:cNvSpPr txBox="1"/>
                <p:nvPr>
                  <p:custDataLst>
                    <p:tags r:id="rId14"/>
                  </p:custDataLst>
                </p:nvPr>
              </p:nvSpPr>
              <p:spPr>
                <a:xfrm>
                  <a:off x="5067" y="2106"/>
                  <a:ext cx="273" cy="231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>
                  <a:spAutoFit/>
                </a:bodyPr>
                <a:p>
                  <a:pPr eaLnBrk="1" hangingPunct="1">
                    <a:spcBef>
                      <a:spcPct val="50000"/>
                    </a:spcBef>
                    <a:buFont typeface="Arial" panose="020B0604020202020204" pitchFamily="34" charset="0"/>
                  </a:pPr>
                  <a:r>
                    <a:rPr lang="zh-CN" altLang="en-US" b="1" dirty="0">
                      <a:latin typeface="Arial" panose="020B0604020202020204" pitchFamily="34" charset="0"/>
                    </a:rPr>
                    <a:t>高</a:t>
                  </a:r>
                  <a:endParaRPr lang="zh-CN" altLang="en-US" b="1" dirty="0">
                    <a:latin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37" name="矩形 36"/>
          <p:cNvSpPr/>
          <p:nvPr>
            <p:custDataLst>
              <p:tags r:id="rId15"/>
            </p:custDataLst>
          </p:nvPr>
        </p:nvSpPr>
        <p:spPr>
          <a:xfrm>
            <a:off x="2115820" y="4414520"/>
            <a:ext cx="4366895" cy="49657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>
            <a:no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其中一个底面的面积＝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π</a:t>
            </a:r>
            <a:r>
              <a:rPr lang="en-US" altLang="zh-CN" sz="2800" b="1" i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r</a:t>
            </a: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²</a:t>
            </a:r>
            <a:endParaRPr kumimoji="0" lang="en-US" altLang="zh-CN" sz="28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8" name="Rectangle 24"/>
          <p:cNvSpPr/>
          <p:nvPr>
            <p:custDataLst>
              <p:tags r:id="rId16"/>
            </p:custDataLst>
          </p:nvPr>
        </p:nvSpPr>
        <p:spPr>
          <a:xfrm>
            <a:off x="1280795" y="1878965"/>
            <a:ext cx="6036310" cy="52197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2700">
            <a:solidFill>
              <a:schemeClr val="accent5">
                <a:lumMod val="90000"/>
              </a:schemeClr>
            </a:solidFill>
          </a:ln>
        </p:spPr>
        <p:txBody>
          <a:bodyPr wrap="square" anchor="ctr">
            <a:spAutoFit/>
          </a:bodyPr>
          <a:p>
            <a:pPr defTabSz="914400">
              <a:buFont typeface="Arial" panose="020B0604020202020204" pitchFamily="34" charset="0"/>
              <a:tabLst>
                <a:tab pos="1148080" algn="ctr"/>
              </a:tabLst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圆柱的侧面积＝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圆柱的底面周长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×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高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bldLvl="0" animBg="1"/>
      <p:bldP spid="3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1506" name="TextBox 7"/>
          <p:cNvSpPr txBox="1">
            <a:spLocks noChangeArrowheads="1"/>
          </p:cNvSpPr>
          <p:nvPr/>
        </p:nvSpPr>
        <p:spPr bwMode="auto">
          <a:xfrm>
            <a:off x="304800" y="1013460"/>
            <a:ext cx="8451215" cy="112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一个圆柱形罐头的侧面贴着商标纸，圆柱底面半径是</a:t>
            </a:r>
            <a:r>
              <a:rPr kumimoji="0" lang="en-US" altLang="zh-CN" sz="2800" b="1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5cm</a:t>
            </a: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，高是</a:t>
            </a:r>
            <a:r>
              <a:rPr kumimoji="0" lang="en-US" altLang="zh-CN" sz="2800" b="1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kumimoji="0" lang="en-US" altLang="zh-CN" sz="2800" b="1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0cm</a:t>
            </a: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。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这张商标纸的面积是多少</a:t>
            </a: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？</a:t>
            </a:r>
            <a:endParaRPr kumimoji="0" lang="zh-CN" altLang="en-US" sz="2800" b="1" i="0" u="none" strike="noStrike" kern="120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00200" y="3105150"/>
            <a:ext cx="57086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答：这张商标纸的面积是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314cm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4975" y="2419033"/>
            <a:ext cx="56515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2×3.14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×5×10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314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33800" y="133350"/>
            <a:ext cx="18472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P20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05105" y="361950"/>
            <a:ext cx="1807210" cy="586105"/>
          </a:xfrm>
          <a:prstGeom prst="roundRect">
            <a:avLst>
              <a:gd name="adj" fmla="val 27916"/>
            </a:avLst>
          </a:prstGeom>
          <a:solidFill>
            <a:srgbClr val="E0F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做一做</a:t>
            </a:r>
            <a:endParaRPr lang="zh-CN" altLang="en-US" sz="32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276600" y="1123950"/>
            <a:ext cx="6858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extBox 6"/>
          <p:cNvSpPr txBox="1"/>
          <p:nvPr/>
        </p:nvSpPr>
        <p:spPr>
          <a:xfrm>
            <a:off x="1066800" y="361950"/>
            <a:ext cx="7218680" cy="16414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一顶厨师帽近似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圆柱形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，高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cm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，帽顶直径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cm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。做这样一顶帽子大约要用多少平方厘米的面料？（得数保留整十数。）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4151" t="27116" r="56439" b="1095"/>
          <a:stretch>
            <a:fillRect/>
          </a:stretch>
        </p:blipFill>
        <p:spPr>
          <a:xfrm>
            <a:off x="685800" y="2266950"/>
            <a:ext cx="1840865" cy="242062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741" h="4919">
                <a:moveTo>
                  <a:pt x="0" y="0"/>
                </a:moveTo>
                <a:lnTo>
                  <a:pt x="3741" y="0"/>
                </a:lnTo>
                <a:lnTo>
                  <a:pt x="3741" y="4919"/>
                </a:lnTo>
                <a:lnTo>
                  <a:pt x="0" y="491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0" name="组合 29"/>
          <p:cNvGrpSpPr/>
          <p:nvPr/>
        </p:nvGrpSpPr>
        <p:grpSpPr>
          <a:xfrm>
            <a:off x="381000" y="333375"/>
            <a:ext cx="634365" cy="688340"/>
            <a:chOff x="1080" y="1050"/>
            <a:chExt cx="999" cy="1084"/>
          </a:xfrm>
        </p:grpSpPr>
        <p:pic>
          <p:nvPicPr>
            <p:cNvPr id="28" name="图片 27" descr="图标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0" y="1050"/>
              <a:ext cx="999" cy="999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1200" y="1215"/>
              <a:ext cx="60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圆角矩形 10"/>
          <p:cNvSpPr/>
          <p:nvPr>
            <p:custDataLst>
              <p:tags r:id="rId5"/>
            </p:custDataLst>
          </p:nvPr>
        </p:nvSpPr>
        <p:spPr>
          <a:xfrm>
            <a:off x="5292090" y="1428750"/>
            <a:ext cx="2611755" cy="762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>
            <p:custDataLst>
              <p:tags r:id="rId6"/>
            </p:custDataLst>
          </p:nvPr>
        </p:nvSpPr>
        <p:spPr>
          <a:xfrm>
            <a:off x="1122045" y="1962150"/>
            <a:ext cx="2611755" cy="762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209800" y="2038350"/>
            <a:ext cx="1537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</a:rPr>
              <a:t>求什么？</a:t>
            </a:r>
            <a:endParaRPr lang="zh-CN" altLang="en-US" sz="2800" b="1">
              <a:solidFill>
                <a:srgbClr val="00B0F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667000" y="2800350"/>
            <a:ext cx="5936615" cy="1056263"/>
          </a:xfrm>
          <a:prstGeom prst="round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 anchor="t">
            <a:spAutoFit/>
          </a:bodyPr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想一想：</a:t>
            </a:r>
            <a:endParaRPr lang="zh-CN" altLang="en-US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这个帽子的表面积包括了哪几个面？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4" grpId="0" bldLvl="0" animBg="1"/>
      <p:bldP spid="15" grpId="0"/>
      <p:bldP spid="15" grpId="1"/>
      <p:bldP spid="16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3994,&quot;width&quot;:1657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UNIT_PLACING_PICTURE_USER_VIEWPORT" val="{&quot;height&quot;:4083,&quot;width&quot;:2507}"/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PP_MARK_KEY" val="c915ff31-658e-4432-8eb3-f06503d3ae39"/>
  <p:tag name="COMMONDATA" val="eyJoZGlkIjoiMGIwODFkOTgzNTQzYjU1NzhjOTQ2MTRiZjFlNDExYTMifQ==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68FE2"/>
      </a:accent1>
      <a:accent2>
        <a:srgbClr val="E52739"/>
      </a:accent2>
      <a:accent3>
        <a:srgbClr val="F0872A"/>
      </a:accent3>
      <a:accent4>
        <a:srgbClr val="7CB349"/>
      </a:accent4>
      <a:accent5>
        <a:srgbClr val="505050"/>
      </a:accent5>
      <a:accent6>
        <a:srgbClr val="809295"/>
      </a:accent6>
      <a:hlink>
        <a:srgbClr val="368FE2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1410</Words>
  <Application>WPS 演示</Application>
  <PresentationFormat>在屏幕上显示</PresentationFormat>
  <Paragraphs>209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宋体</vt:lpstr>
      <vt:lpstr>Wingdings</vt:lpstr>
      <vt:lpstr>黑体</vt:lpstr>
      <vt:lpstr>微软雅黑</vt:lpstr>
      <vt:lpstr>Times New Roman</vt:lpstr>
      <vt:lpstr>楷体</vt:lpstr>
      <vt:lpstr>楷体_GB2312</vt:lpstr>
      <vt:lpstr>新宋体</vt:lpstr>
      <vt:lpstr>等线</vt:lpstr>
      <vt:lpstr>迷你简艺黑</vt:lpstr>
      <vt:lpstr>Calibri</vt:lpstr>
      <vt:lpstr>Arial Unicode MS</vt:lpstr>
      <vt:lpstr>Office 主题​​</vt:lpstr>
      <vt:lpstr>6_默认设计模板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msi</cp:lastModifiedBy>
  <cp:revision>279</cp:revision>
  <dcterms:created xsi:type="dcterms:W3CDTF">2015-05-29T07:51:00Z</dcterms:created>
  <dcterms:modified xsi:type="dcterms:W3CDTF">2024-01-23T04:05:36Z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2052-11.8.2.11542</vt:lpwstr>
  </property>
  <property fmtid="{D5CDD505-2E9C-101B-9397-08002B2CF9AE}" pid="4" name="ICV">
    <vt:lpwstr>D413A561E0F14FA7915B38A82A888223</vt:lpwstr>
  </property>
</Properties>
</file>