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2" r:id="rId1"/>
  </p:sldMasterIdLst>
  <p:notesMasterIdLst>
    <p:notesMasterId r:id="rId14"/>
  </p:notesMasterIdLst>
  <p:sldIdLst>
    <p:sldId id="256" r:id="rId2"/>
    <p:sldId id="348" r:id="rId3"/>
    <p:sldId id="310" r:id="rId4"/>
    <p:sldId id="316" r:id="rId5"/>
    <p:sldId id="344" r:id="rId6"/>
    <p:sldId id="349" r:id="rId7"/>
    <p:sldId id="350" r:id="rId8"/>
    <p:sldId id="366" r:id="rId9"/>
    <p:sldId id="359" r:id="rId10"/>
    <p:sldId id="361" r:id="rId11"/>
    <p:sldId id="364" r:id="rId12"/>
    <p:sldId id="328" r:id="rId13"/>
  </p:sldIdLst>
  <p:sldSz cx="9144000" cy="5143500" type="screen16x9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25C7C"/>
    <a:srgbClr val="F3F666"/>
    <a:srgbClr val="2879F0"/>
    <a:srgbClr val="F3994F"/>
    <a:srgbClr val="52EC6F"/>
    <a:srgbClr val="F268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A107856-5554-42FB-B03E-39F5DBC370BA}" styleName="中度样式 4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中度样式 1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5" autoAdjust="0"/>
    <p:restoredTop sz="94618" autoAdjust="0"/>
  </p:normalViewPr>
  <p:slideViewPr>
    <p:cSldViewPr snapToGrid="0">
      <p:cViewPr varScale="1">
        <p:scale>
          <a:sx n="114" d="100"/>
          <a:sy n="114" d="100"/>
        </p:scale>
        <p:origin x="562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2588A3B0-6AA0-42BD-96CE-971610C563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579CC28-8079-4DF1-91CE-23B3B1775E2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5851DAB-CEFC-4511-AA0C-60134B7FE224}" type="datetimeFigureOut">
              <a:rPr lang="zh-CN" altLang="en-US"/>
              <a:pPr>
                <a:defRPr/>
              </a:pPr>
              <a:t>2023/2/12</a:t>
            </a:fld>
            <a:endParaRPr lang="zh-CN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F7456447-FD45-47B3-A9E5-B7C96C7B918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1499810D-F5B9-4340-B068-9C858F34EF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二级</a:t>
            </a:r>
          </a:p>
          <a:p>
            <a:pPr lvl="2"/>
            <a:r>
              <a:rPr lang="zh-CN" altLang="en-US" noProof="0"/>
              <a:t>三级</a:t>
            </a:r>
          </a:p>
          <a:p>
            <a:pPr lvl="3"/>
            <a:r>
              <a:rPr lang="zh-CN" altLang="en-US" noProof="0"/>
              <a:t>四级</a:t>
            </a:r>
          </a:p>
          <a:p>
            <a:pPr lvl="4"/>
            <a:r>
              <a:rPr lang="zh-CN" altLang="en-US" noProof="0"/>
              <a:t>五级</a:t>
            </a:r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ECECE1-123F-4D9F-BB19-83A03F1FAA7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8FCDA48-AABC-4CF4-86F2-1053E170F9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C61C384-59AC-4C9A-9EC0-3682C6500AF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幻灯片图像占位符 1">
            <a:extLst>
              <a:ext uri="{FF2B5EF4-FFF2-40B4-BE49-F238E27FC236}">
                <a16:creationId xmlns:a16="http://schemas.microsoft.com/office/drawing/2014/main" id="{EF0ED553-A444-4A9A-95E4-99ECD194820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备注占位符 2">
            <a:extLst>
              <a:ext uri="{FF2B5EF4-FFF2-40B4-BE49-F238E27FC236}">
                <a16:creationId xmlns:a16="http://schemas.microsoft.com/office/drawing/2014/main" id="{2D797AAF-E0D9-455E-AF71-76E8E4EA3C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0244" name="灯片编号占位符 3">
            <a:extLst>
              <a:ext uri="{FF2B5EF4-FFF2-40B4-BE49-F238E27FC236}">
                <a16:creationId xmlns:a16="http://schemas.microsoft.com/office/drawing/2014/main" id="{7AB05004-8558-45AF-8AF7-82060EB4B8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D859A49D-8359-43D6-A7D7-76D70BCAE81C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>
            <a:extLst>
              <a:ext uri="{FF2B5EF4-FFF2-40B4-BE49-F238E27FC236}">
                <a16:creationId xmlns:a16="http://schemas.microsoft.com/office/drawing/2014/main" id="{43C7A131-DC8C-4FC8-8FC2-6C4C01F09E4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>
            <a:extLst>
              <a:ext uri="{FF2B5EF4-FFF2-40B4-BE49-F238E27FC236}">
                <a16:creationId xmlns:a16="http://schemas.microsoft.com/office/drawing/2014/main" id="{FF640637-706C-4611-B932-8534B637E3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2292" name="灯片编号占位符 3">
            <a:extLst>
              <a:ext uri="{FF2B5EF4-FFF2-40B4-BE49-F238E27FC236}">
                <a16:creationId xmlns:a16="http://schemas.microsoft.com/office/drawing/2014/main" id="{6FC90813-F355-415A-9732-BB05615747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8B6D10CB-7B1C-42A5-AB75-DCF6CA656FF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幻灯片图像占位符 1">
            <a:extLst>
              <a:ext uri="{FF2B5EF4-FFF2-40B4-BE49-F238E27FC236}">
                <a16:creationId xmlns:a16="http://schemas.microsoft.com/office/drawing/2014/main" id="{3CFD730E-941B-45A4-95C7-1F4470806C9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备注占位符 2">
            <a:extLst>
              <a:ext uri="{FF2B5EF4-FFF2-40B4-BE49-F238E27FC236}">
                <a16:creationId xmlns:a16="http://schemas.microsoft.com/office/drawing/2014/main" id="{34D834F5-61A2-4B93-A206-45FA0C7252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5364" name="灯片编号占位符 3">
            <a:extLst>
              <a:ext uri="{FF2B5EF4-FFF2-40B4-BE49-F238E27FC236}">
                <a16:creationId xmlns:a16="http://schemas.microsoft.com/office/drawing/2014/main" id="{6862DEDA-F121-4A70-AE56-C10569294C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2D44AF3A-9A08-4CDF-A6F0-68E7F5E1539B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4">
            <a:extLst>
              <a:ext uri="{FF2B5EF4-FFF2-40B4-BE49-F238E27FC236}">
                <a16:creationId xmlns:a16="http://schemas.microsoft.com/office/drawing/2014/main" id="{7028FA87-048E-4DA8-8CA4-BFE9DD51EABD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-9525"/>
            <a:ext cx="9167813" cy="5170488"/>
            <a:chOff x="0" y="-8964"/>
            <a:chExt cx="12192000" cy="6875928"/>
          </a:xfrm>
        </p:grpSpPr>
        <p:cxnSp>
          <p:nvCxnSpPr>
            <p:cNvPr id="3" name="直线连接符 1">
              <a:extLst>
                <a:ext uri="{FF2B5EF4-FFF2-40B4-BE49-F238E27FC236}">
                  <a16:creationId xmlns:a16="http://schemas.microsoft.com/office/drawing/2014/main" id="{E1358E13-409F-4EFC-8C38-7B34A9F0B3D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550484"/>
              <a:ext cx="12192000" cy="0"/>
            </a:xfrm>
            <a:prstGeom prst="line">
              <a:avLst/>
            </a:prstGeom>
            <a:ln w="952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直线连接符 2">
              <a:extLst>
                <a:ext uri="{FF2B5EF4-FFF2-40B4-BE49-F238E27FC236}">
                  <a16:creationId xmlns:a16="http://schemas.microsoft.com/office/drawing/2014/main" id="{1965D880-D932-4D94-8693-AA022F0D710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1147931"/>
              <a:ext cx="12192000" cy="0"/>
            </a:xfrm>
            <a:prstGeom prst="line">
              <a:avLst/>
            </a:prstGeom>
            <a:ln w="952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直线连接符 3">
              <a:extLst>
                <a:ext uri="{FF2B5EF4-FFF2-40B4-BE49-F238E27FC236}">
                  <a16:creationId xmlns:a16="http://schemas.microsoft.com/office/drawing/2014/main" id="{AE2A4A6E-E08B-4523-BC73-2CD639C0986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1686268"/>
              <a:ext cx="12192000" cy="0"/>
            </a:xfrm>
            <a:prstGeom prst="line">
              <a:avLst/>
            </a:prstGeom>
            <a:ln w="952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线连接符 4">
              <a:extLst>
                <a:ext uri="{FF2B5EF4-FFF2-40B4-BE49-F238E27FC236}">
                  <a16:creationId xmlns:a16="http://schemas.microsoft.com/office/drawing/2014/main" id="{ECEB32B6-0FBE-4A79-BECF-CD36F0FC1C1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2281605"/>
              <a:ext cx="12192000" cy="0"/>
            </a:xfrm>
            <a:prstGeom prst="line">
              <a:avLst/>
            </a:prstGeom>
            <a:ln w="952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线连接符 5">
              <a:extLst>
                <a:ext uri="{FF2B5EF4-FFF2-40B4-BE49-F238E27FC236}">
                  <a16:creationId xmlns:a16="http://schemas.microsoft.com/office/drawing/2014/main" id="{5BDC876C-6C45-4ADC-8088-CCFA4853620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2841052"/>
              <a:ext cx="12192000" cy="0"/>
            </a:xfrm>
            <a:prstGeom prst="line">
              <a:avLst/>
            </a:prstGeom>
            <a:ln w="952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线连接符 6">
              <a:extLst>
                <a:ext uri="{FF2B5EF4-FFF2-40B4-BE49-F238E27FC236}">
                  <a16:creationId xmlns:a16="http://schemas.microsoft.com/office/drawing/2014/main" id="{5BDB4625-9C65-46DF-AC07-00FC93D846E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438500"/>
              <a:ext cx="12192000" cy="0"/>
            </a:xfrm>
            <a:prstGeom prst="line">
              <a:avLst/>
            </a:prstGeom>
            <a:ln w="952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线连接符 7">
              <a:extLst>
                <a:ext uri="{FF2B5EF4-FFF2-40B4-BE49-F238E27FC236}">
                  <a16:creationId xmlns:a16="http://schemas.microsoft.com/office/drawing/2014/main" id="{F9CC5373-1B21-4140-85B0-89E0AF935AC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976836"/>
              <a:ext cx="12192000" cy="0"/>
            </a:xfrm>
            <a:prstGeom prst="line">
              <a:avLst/>
            </a:prstGeom>
            <a:ln w="952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线连接符 8">
              <a:extLst>
                <a:ext uri="{FF2B5EF4-FFF2-40B4-BE49-F238E27FC236}">
                  <a16:creationId xmlns:a16="http://schemas.microsoft.com/office/drawing/2014/main" id="{EE45F56C-AB3A-46B5-AD83-B10765F10F5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4572173"/>
              <a:ext cx="12192000" cy="0"/>
            </a:xfrm>
            <a:prstGeom prst="line">
              <a:avLst/>
            </a:prstGeom>
            <a:ln w="952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线连接符 9">
              <a:extLst>
                <a:ext uri="{FF2B5EF4-FFF2-40B4-BE49-F238E27FC236}">
                  <a16:creationId xmlns:a16="http://schemas.microsoft.com/office/drawing/2014/main" id="{C4A3639C-F451-473F-9FCF-20A2EA6B7F3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5146398"/>
              <a:ext cx="12192000" cy="0"/>
            </a:xfrm>
            <a:prstGeom prst="line">
              <a:avLst/>
            </a:prstGeom>
            <a:ln w="952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线连接符 10">
              <a:extLst>
                <a:ext uri="{FF2B5EF4-FFF2-40B4-BE49-F238E27FC236}">
                  <a16:creationId xmlns:a16="http://schemas.microsoft.com/office/drawing/2014/main" id="{999BD72D-D733-4F21-8F2B-81C793855A5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5682623"/>
              <a:ext cx="12192000" cy="0"/>
            </a:xfrm>
            <a:prstGeom prst="line">
              <a:avLst/>
            </a:prstGeom>
            <a:ln w="952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线连接符 11">
              <a:extLst>
                <a:ext uri="{FF2B5EF4-FFF2-40B4-BE49-F238E27FC236}">
                  <a16:creationId xmlns:a16="http://schemas.microsoft.com/office/drawing/2014/main" id="{8FF7C61A-4535-4518-961D-661475F0E38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6280072"/>
              <a:ext cx="12192000" cy="0"/>
            </a:xfrm>
            <a:prstGeom prst="line">
              <a:avLst/>
            </a:prstGeom>
            <a:ln w="952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线连接符 12">
              <a:extLst>
                <a:ext uri="{FF2B5EF4-FFF2-40B4-BE49-F238E27FC236}">
                  <a16:creationId xmlns:a16="http://schemas.microsoft.com/office/drawing/2014/main" id="{B3083FB1-6F79-41D4-B229-269860597AA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91127" y="-520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线连接符 13">
              <a:extLst>
                <a:ext uri="{FF2B5EF4-FFF2-40B4-BE49-F238E27FC236}">
                  <a16:creationId xmlns:a16="http://schemas.microsoft.com/office/drawing/2014/main" id="{35B617D1-C6AE-4CB5-BAA0-1C8E312017A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213923" y="-520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线连接符 14">
              <a:extLst>
                <a:ext uri="{FF2B5EF4-FFF2-40B4-BE49-F238E27FC236}">
                  <a16:creationId xmlns:a16="http://schemas.microsoft.com/office/drawing/2014/main" id="{A2D5B932-F547-4DCA-899D-5D00815473E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832494" y="7925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线连接符 15">
              <a:extLst>
                <a:ext uri="{FF2B5EF4-FFF2-40B4-BE49-F238E27FC236}">
                  <a16:creationId xmlns:a16="http://schemas.microsoft.com/office/drawing/2014/main" id="{B70920DF-5AA3-4D1D-B408-AE843B7BCFA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455290" y="7925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线连接符 16">
              <a:extLst>
                <a:ext uri="{FF2B5EF4-FFF2-40B4-BE49-F238E27FC236}">
                  <a16:creationId xmlns:a16="http://schemas.microsoft.com/office/drawing/2014/main" id="{977CA21E-B5E6-495A-A6BC-F21D3317E5B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056972" y="-8964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线连接符 17">
              <a:extLst>
                <a:ext uri="{FF2B5EF4-FFF2-40B4-BE49-F238E27FC236}">
                  <a16:creationId xmlns:a16="http://schemas.microsoft.com/office/drawing/2014/main" id="{D585C024-B6BF-4ABC-8D5C-D4A01756EDD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679768" y="-8964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线连接符 18">
              <a:extLst>
                <a:ext uri="{FF2B5EF4-FFF2-40B4-BE49-F238E27FC236}">
                  <a16:creationId xmlns:a16="http://schemas.microsoft.com/office/drawing/2014/main" id="{A21DEAB6-E2E8-4C14-AF9A-340F175C91D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298340" y="-520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线连接符 19">
              <a:extLst>
                <a:ext uri="{FF2B5EF4-FFF2-40B4-BE49-F238E27FC236}">
                  <a16:creationId xmlns:a16="http://schemas.microsoft.com/office/drawing/2014/main" id="{C3A8557B-63B5-4F98-95D7-7BC19316661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921135" y="-520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线连接符 20">
              <a:extLst>
                <a:ext uri="{FF2B5EF4-FFF2-40B4-BE49-F238E27FC236}">
                  <a16:creationId xmlns:a16="http://schemas.microsoft.com/office/drawing/2014/main" id="{47E30B3B-1DC0-46AC-92D0-097EC824A7B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562930" y="-520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线连接符 21">
              <a:extLst>
                <a:ext uri="{FF2B5EF4-FFF2-40B4-BE49-F238E27FC236}">
                  <a16:creationId xmlns:a16="http://schemas.microsoft.com/office/drawing/2014/main" id="{885AD76B-FE40-4128-99F0-3BF9A8F1B9A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185724" y="-520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线连接符 22">
              <a:extLst>
                <a:ext uri="{FF2B5EF4-FFF2-40B4-BE49-F238E27FC236}">
                  <a16:creationId xmlns:a16="http://schemas.microsoft.com/office/drawing/2014/main" id="{328CE085-BDFB-468D-BF5B-72EDFC53BAB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804297" y="7925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线连接符 23">
              <a:extLst>
                <a:ext uri="{FF2B5EF4-FFF2-40B4-BE49-F238E27FC236}">
                  <a16:creationId xmlns:a16="http://schemas.microsoft.com/office/drawing/2014/main" id="{19F8EDCD-E73A-4F7D-907E-4D5404ED891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427092" y="7925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线连接符 24">
              <a:extLst>
                <a:ext uri="{FF2B5EF4-FFF2-40B4-BE49-F238E27FC236}">
                  <a16:creationId xmlns:a16="http://schemas.microsoft.com/office/drawing/2014/main" id="{99AD0399-AEF3-421D-BFCD-BB25684035D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8041442" y="-520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线连接符 25">
              <a:extLst>
                <a:ext uri="{FF2B5EF4-FFF2-40B4-BE49-F238E27FC236}">
                  <a16:creationId xmlns:a16="http://schemas.microsoft.com/office/drawing/2014/main" id="{AD3B1E9F-A681-449C-8C76-66791BC39AC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8664236" y="-520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线连接符 26">
              <a:extLst>
                <a:ext uri="{FF2B5EF4-FFF2-40B4-BE49-F238E27FC236}">
                  <a16:creationId xmlns:a16="http://schemas.microsoft.com/office/drawing/2014/main" id="{2A14AFC5-DB31-4D2C-9AAA-CF65F981145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282810" y="7925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线连接符 27">
              <a:extLst>
                <a:ext uri="{FF2B5EF4-FFF2-40B4-BE49-F238E27FC236}">
                  <a16:creationId xmlns:a16="http://schemas.microsoft.com/office/drawing/2014/main" id="{41F21B00-8443-408F-89F5-B7562BBB38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905604" y="7925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线连接符 28">
              <a:extLst>
                <a:ext uri="{FF2B5EF4-FFF2-40B4-BE49-F238E27FC236}">
                  <a16:creationId xmlns:a16="http://schemas.microsoft.com/office/drawing/2014/main" id="{25A07773-B67E-44A3-AE71-0A2D225B645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471397" y="-520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线连接符 29">
              <a:extLst>
                <a:ext uri="{FF2B5EF4-FFF2-40B4-BE49-F238E27FC236}">
                  <a16:creationId xmlns:a16="http://schemas.microsoft.com/office/drawing/2014/main" id="{33C20357-C6CC-4079-B828-3ADA59CD15E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089970" y="7925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线连接符 30">
              <a:extLst>
                <a:ext uri="{FF2B5EF4-FFF2-40B4-BE49-F238E27FC236}">
                  <a16:creationId xmlns:a16="http://schemas.microsoft.com/office/drawing/2014/main" id="{229BD385-DC2D-4643-9FB0-E37BD2352BB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712764" y="7925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组合 35">
            <a:extLst>
              <a:ext uri="{FF2B5EF4-FFF2-40B4-BE49-F238E27FC236}">
                <a16:creationId xmlns:a16="http://schemas.microsoft.com/office/drawing/2014/main" id="{D4FB7528-6EF6-4C46-AA71-53C282906622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-9525"/>
            <a:ext cx="9144000" cy="5273675"/>
            <a:chOff x="0" y="0"/>
            <a:chExt cx="12192000" cy="7031909"/>
          </a:xfrm>
        </p:grpSpPr>
        <p:sp>
          <p:nvSpPr>
            <p:cNvPr id="34" name="矩形 33">
              <a:extLst>
                <a:ext uri="{FF2B5EF4-FFF2-40B4-BE49-F238E27FC236}">
                  <a16:creationId xmlns:a16="http://schemas.microsoft.com/office/drawing/2014/main" id="{2D2B2D78-CB1A-45AF-8FE7-6B7C8CC688B0}"/>
                </a:ext>
              </a:extLst>
            </p:cNvPr>
            <p:cNvSpPr/>
            <p:nvPr userDrawn="1"/>
          </p:nvSpPr>
          <p:spPr>
            <a:xfrm>
              <a:off x="0" y="0"/>
              <a:ext cx="2175933" cy="6858334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zh-CN" altLang="en-US"/>
            </a:p>
          </p:txBody>
        </p:sp>
        <p:sp>
          <p:nvSpPr>
            <p:cNvPr id="35" name="矩形 34">
              <a:extLst>
                <a:ext uri="{FF2B5EF4-FFF2-40B4-BE49-F238E27FC236}">
                  <a16:creationId xmlns:a16="http://schemas.microsoft.com/office/drawing/2014/main" id="{880A23F9-2230-4C3C-B19B-ABE7CC5A571F}"/>
                </a:ext>
              </a:extLst>
            </p:cNvPr>
            <p:cNvSpPr/>
            <p:nvPr userDrawn="1"/>
          </p:nvSpPr>
          <p:spPr>
            <a:xfrm>
              <a:off x="2175933" y="5842284"/>
              <a:ext cx="10016067" cy="1016049"/>
            </a:xfrm>
            <a:prstGeom prst="rect">
              <a:avLst/>
            </a:prstGeom>
            <a:solidFill>
              <a:srgbClr val="A9D18E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zh-CN" altLang="en-US"/>
            </a:p>
          </p:txBody>
        </p:sp>
        <p:sp>
          <p:nvSpPr>
            <p:cNvPr id="36" name="矩形 35">
              <a:extLst>
                <a:ext uri="{FF2B5EF4-FFF2-40B4-BE49-F238E27FC236}">
                  <a16:creationId xmlns:a16="http://schemas.microsoft.com/office/drawing/2014/main" id="{3011E20C-5931-4761-A5B1-0C85A3FE15BC}"/>
                </a:ext>
              </a:extLst>
            </p:cNvPr>
            <p:cNvSpPr/>
            <p:nvPr userDrawn="1"/>
          </p:nvSpPr>
          <p:spPr>
            <a:xfrm>
              <a:off x="2175933" y="0"/>
              <a:ext cx="10016067" cy="533426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zh-CN" altLang="en-US"/>
            </a:p>
          </p:txBody>
        </p:sp>
        <p:sp>
          <p:nvSpPr>
            <p:cNvPr id="37" name="矩形 36">
              <a:extLst>
                <a:ext uri="{FF2B5EF4-FFF2-40B4-BE49-F238E27FC236}">
                  <a16:creationId xmlns:a16="http://schemas.microsoft.com/office/drawing/2014/main" id="{C5AA48C7-392D-40A7-A2F0-C1D569D94938}"/>
                </a:ext>
              </a:extLst>
            </p:cNvPr>
            <p:cNvSpPr/>
            <p:nvPr userDrawn="1"/>
          </p:nvSpPr>
          <p:spPr>
            <a:xfrm>
              <a:off x="10850033" y="533426"/>
              <a:ext cx="1341967" cy="2271295"/>
            </a:xfrm>
            <a:prstGeom prst="rect">
              <a:avLst/>
            </a:prstGeom>
            <a:solidFill>
              <a:srgbClr val="A9D18E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zh-CN" altLang="en-US"/>
            </a:p>
          </p:txBody>
        </p:sp>
        <p:sp>
          <p:nvSpPr>
            <p:cNvPr id="38" name="矩形 37">
              <a:extLst>
                <a:ext uri="{FF2B5EF4-FFF2-40B4-BE49-F238E27FC236}">
                  <a16:creationId xmlns:a16="http://schemas.microsoft.com/office/drawing/2014/main" id="{BE0AE134-805A-46EF-AC93-E94E4588777A}"/>
                </a:ext>
              </a:extLst>
            </p:cNvPr>
            <p:cNvSpPr/>
            <p:nvPr userDrawn="1"/>
          </p:nvSpPr>
          <p:spPr>
            <a:xfrm>
              <a:off x="10850033" y="2804721"/>
              <a:ext cx="1341967" cy="2271293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zh-CN" altLang="en-US"/>
            </a:p>
          </p:txBody>
        </p:sp>
        <p:sp>
          <p:nvSpPr>
            <p:cNvPr id="39" name="矩形 38">
              <a:extLst>
                <a:ext uri="{FF2B5EF4-FFF2-40B4-BE49-F238E27FC236}">
                  <a16:creationId xmlns:a16="http://schemas.microsoft.com/office/drawing/2014/main" id="{55CD7B41-D3F4-4B4C-8751-49BF8F738A47}"/>
                </a:ext>
              </a:extLst>
            </p:cNvPr>
            <p:cNvSpPr/>
            <p:nvPr userDrawn="1"/>
          </p:nvSpPr>
          <p:spPr>
            <a:xfrm>
              <a:off x="10850033" y="5076014"/>
              <a:ext cx="1341967" cy="178232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zh-CN" altLang="en-US"/>
            </a:p>
          </p:txBody>
        </p:sp>
        <p:pic>
          <p:nvPicPr>
            <p:cNvPr id="40" name="图片 42">
              <a:extLst>
                <a:ext uri="{FF2B5EF4-FFF2-40B4-BE49-F238E27FC236}">
                  <a16:creationId xmlns:a16="http://schemas.microsoft.com/office/drawing/2014/main" id="{2CB26096-355D-4746-ADC8-51C415BE88D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50447" y="5291570"/>
              <a:ext cx="1321847" cy="13218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" name="图片 43">
              <a:extLst>
                <a:ext uri="{FF2B5EF4-FFF2-40B4-BE49-F238E27FC236}">
                  <a16:creationId xmlns:a16="http://schemas.microsoft.com/office/drawing/2014/main" id="{80F6E3AA-952E-43FB-953A-A4BEAD15BB6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977" y="2697879"/>
              <a:ext cx="1498243" cy="1498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2" name="图片 44">
              <a:extLst>
                <a:ext uri="{FF2B5EF4-FFF2-40B4-BE49-F238E27FC236}">
                  <a16:creationId xmlns:a16="http://schemas.microsoft.com/office/drawing/2014/main" id="{6179FB24-FE15-4DDF-A2B3-A88CE71D4CF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40858" y="2088487"/>
              <a:ext cx="741024" cy="628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" name="图片 45">
              <a:extLst>
                <a:ext uri="{FF2B5EF4-FFF2-40B4-BE49-F238E27FC236}">
                  <a16:creationId xmlns:a16="http://schemas.microsoft.com/office/drawing/2014/main" id="{BE903F47-B4D9-4B6C-B96B-AC2C638CA40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82470" y="2919095"/>
              <a:ext cx="1912657" cy="19126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" name="图片 46">
              <a:extLst>
                <a:ext uri="{FF2B5EF4-FFF2-40B4-BE49-F238E27FC236}">
                  <a16:creationId xmlns:a16="http://schemas.microsoft.com/office/drawing/2014/main" id="{FB2F2D29-65B3-4993-B07B-5410A4C582E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1744" y="4269436"/>
              <a:ext cx="2762473" cy="27624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5" name="图片 47">
              <a:extLst>
                <a:ext uri="{FF2B5EF4-FFF2-40B4-BE49-F238E27FC236}">
                  <a16:creationId xmlns:a16="http://schemas.microsoft.com/office/drawing/2014/main" id="{7CF1A55C-541C-4669-9207-AAE118E7B62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800" y="0"/>
              <a:ext cx="2267191" cy="2267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058177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4">
            <a:extLst>
              <a:ext uri="{FF2B5EF4-FFF2-40B4-BE49-F238E27FC236}">
                <a16:creationId xmlns:a16="http://schemas.microsoft.com/office/drawing/2014/main" id="{7FF31468-C1D9-44E4-8E88-D05D97FEFD77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-9525"/>
            <a:ext cx="9167813" cy="5170488"/>
            <a:chOff x="0" y="-8964"/>
            <a:chExt cx="12192000" cy="6875928"/>
          </a:xfrm>
        </p:grpSpPr>
        <p:cxnSp>
          <p:nvCxnSpPr>
            <p:cNvPr id="3" name="直线连接符 1">
              <a:extLst>
                <a:ext uri="{FF2B5EF4-FFF2-40B4-BE49-F238E27FC236}">
                  <a16:creationId xmlns:a16="http://schemas.microsoft.com/office/drawing/2014/main" id="{D01FFCFE-DFE4-4C25-B064-8738BF53995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550484"/>
              <a:ext cx="12192000" cy="0"/>
            </a:xfrm>
            <a:prstGeom prst="line">
              <a:avLst/>
            </a:prstGeom>
            <a:ln w="952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直线连接符 2">
              <a:extLst>
                <a:ext uri="{FF2B5EF4-FFF2-40B4-BE49-F238E27FC236}">
                  <a16:creationId xmlns:a16="http://schemas.microsoft.com/office/drawing/2014/main" id="{D208F459-F3FA-412E-94E2-FF4FA535EBE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1147931"/>
              <a:ext cx="12192000" cy="0"/>
            </a:xfrm>
            <a:prstGeom prst="line">
              <a:avLst/>
            </a:prstGeom>
            <a:ln w="952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直线连接符 3">
              <a:extLst>
                <a:ext uri="{FF2B5EF4-FFF2-40B4-BE49-F238E27FC236}">
                  <a16:creationId xmlns:a16="http://schemas.microsoft.com/office/drawing/2014/main" id="{1071D0DC-50E5-448E-AC7E-848256AFEA7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1686268"/>
              <a:ext cx="12192000" cy="0"/>
            </a:xfrm>
            <a:prstGeom prst="line">
              <a:avLst/>
            </a:prstGeom>
            <a:ln w="952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线连接符 4">
              <a:extLst>
                <a:ext uri="{FF2B5EF4-FFF2-40B4-BE49-F238E27FC236}">
                  <a16:creationId xmlns:a16="http://schemas.microsoft.com/office/drawing/2014/main" id="{43DE1432-3B35-4062-B5E5-79163FD97C3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2281605"/>
              <a:ext cx="12192000" cy="0"/>
            </a:xfrm>
            <a:prstGeom prst="line">
              <a:avLst/>
            </a:prstGeom>
            <a:ln w="952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线连接符 5">
              <a:extLst>
                <a:ext uri="{FF2B5EF4-FFF2-40B4-BE49-F238E27FC236}">
                  <a16:creationId xmlns:a16="http://schemas.microsoft.com/office/drawing/2014/main" id="{039B712A-6E2F-44FD-A246-65BE0755E4A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2841052"/>
              <a:ext cx="12192000" cy="0"/>
            </a:xfrm>
            <a:prstGeom prst="line">
              <a:avLst/>
            </a:prstGeom>
            <a:ln w="952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线连接符 6">
              <a:extLst>
                <a:ext uri="{FF2B5EF4-FFF2-40B4-BE49-F238E27FC236}">
                  <a16:creationId xmlns:a16="http://schemas.microsoft.com/office/drawing/2014/main" id="{5AAA1E6B-89D7-4097-970C-5FF992E3F94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438500"/>
              <a:ext cx="12192000" cy="0"/>
            </a:xfrm>
            <a:prstGeom prst="line">
              <a:avLst/>
            </a:prstGeom>
            <a:ln w="952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线连接符 7">
              <a:extLst>
                <a:ext uri="{FF2B5EF4-FFF2-40B4-BE49-F238E27FC236}">
                  <a16:creationId xmlns:a16="http://schemas.microsoft.com/office/drawing/2014/main" id="{2D39D0F9-11BD-4CA9-9E54-C5F23C57F6F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976836"/>
              <a:ext cx="12192000" cy="0"/>
            </a:xfrm>
            <a:prstGeom prst="line">
              <a:avLst/>
            </a:prstGeom>
            <a:ln w="952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线连接符 8">
              <a:extLst>
                <a:ext uri="{FF2B5EF4-FFF2-40B4-BE49-F238E27FC236}">
                  <a16:creationId xmlns:a16="http://schemas.microsoft.com/office/drawing/2014/main" id="{2FD0C082-587F-4807-BB90-8FD2339E435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4572173"/>
              <a:ext cx="12192000" cy="0"/>
            </a:xfrm>
            <a:prstGeom prst="line">
              <a:avLst/>
            </a:prstGeom>
            <a:ln w="952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线连接符 9">
              <a:extLst>
                <a:ext uri="{FF2B5EF4-FFF2-40B4-BE49-F238E27FC236}">
                  <a16:creationId xmlns:a16="http://schemas.microsoft.com/office/drawing/2014/main" id="{73FA81FF-FAD0-481A-BC5B-FCBCCF61801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5146398"/>
              <a:ext cx="12192000" cy="0"/>
            </a:xfrm>
            <a:prstGeom prst="line">
              <a:avLst/>
            </a:prstGeom>
            <a:ln w="952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线连接符 10">
              <a:extLst>
                <a:ext uri="{FF2B5EF4-FFF2-40B4-BE49-F238E27FC236}">
                  <a16:creationId xmlns:a16="http://schemas.microsoft.com/office/drawing/2014/main" id="{FD2B22E9-4DB7-48A8-B4B9-C480B5E4575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5682623"/>
              <a:ext cx="12192000" cy="0"/>
            </a:xfrm>
            <a:prstGeom prst="line">
              <a:avLst/>
            </a:prstGeom>
            <a:ln w="952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线连接符 11">
              <a:extLst>
                <a:ext uri="{FF2B5EF4-FFF2-40B4-BE49-F238E27FC236}">
                  <a16:creationId xmlns:a16="http://schemas.microsoft.com/office/drawing/2014/main" id="{3CB7C7A8-736B-4A4B-A3C4-A52120B062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6280072"/>
              <a:ext cx="12192000" cy="0"/>
            </a:xfrm>
            <a:prstGeom prst="line">
              <a:avLst/>
            </a:prstGeom>
            <a:ln w="952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线连接符 12">
              <a:extLst>
                <a:ext uri="{FF2B5EF4-FFF2-40B4-BE49-F238E27FC236}">
                  <a16:creationId xmlns:a16="http://schemas.microsoft.com/office/drawing/2014/main" id="{3BF7F489-5EE9-4420-BD42-CA928E54D4B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91127" y="-520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线连接符 13">
              <a:extLst>
                <a:ext uri="{FF2B5EF4-FFF2-40B4-BE49-F238E27FC236}">
                  <a16:creationId xmlns:a16="http://schemas.microsoft.com/office/drawing/2014/main" id="{7FD6D142-08A6-4E03-9555-5D4C84BD7EA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213923" y="-520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线连接符 14">
              <a:extLst>
                <a:ext uri="{FF2B5EF4-FFF2-40B4-BE49-F238E27FC236}">
                  <a16:creationId xmlns:a16="http://schemas.microsoft.com/office/drawing/2014/main" id="{D05D5363-4D5E-4AA4-9789-A4F582AC4F4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832494" y="7925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线连接符 15">
              <a:extLst>
                <a:ext uri="{FF2B5EF4-FFF2-40B4-BE49-F238E27FC236}">
                  <a16:creationId xmlns:a16="http://schemas.microsoft.com/office/drawing/2014/main" id="{A56E0B6E-A20A-4F4A-8364-2B36FB17413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455290" y="7925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线连接符 16">
              <a:extLst>
                <a:ext uri="{FF2B5EF4-FFF2-40B4-BE49-F238E27FC236}">
                  <a16:creationId xmlns:a16="http://schemas.microsoft.com/office/drawing/2014/main" id="{4B201D75-263F-4C18-944E-8E28427CFE2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056972" y="-8964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线连接符 17">
              <a:extLst>
                <a:ext uri="{FF2B5EF4-FFF2-40B4-BE49-F238E27FC236}">
                  <a16:creationId xmlns:a16="http://schemas.microsoft.com/office/drawing/2014/main" id="{BBF59D82-D3FD-4FBD-B565-BD4A1478653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679768" y="-8964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线连接符 18">
              <a:extLst>
                <a:ext uri="{FF2B5EF4-FFF2-40B4-BE49-F238E27FC236}">
                  <a16:creationId xmlns:a16="http://schemas.microsoft.com/office/drawing/2014/main" id="{B2FEF56C-E422-423B-B6ED-69241939849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298340" y="-520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线连接符 19">
              <a:extLst>
                <a:ext uri="{FF2B5EF4-FFF2-40B4-BE49-F238E27FC236}">
                  <a16:creationId xmlns:a16="http://schemas.microsoft.com/office/drawing/2014/main" id="{5595A6F7-3C33-4654-AE7C-41AB9A741D5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921135" y="-520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线连接符 20">
              <a:extLst>
                <a:ext uri="{FF2B5EF4-FFF2-40B4-BE49-F238E27FC236}">
                  <a16:creationId xmlns:a16="http://schemas.microsoft.com/office/drawing/2014/main" id="{9ACBC338-84A5-4A23-A007-827828BC708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562930" y="-520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线连接符 21">
              <a:extLst>
                <a:ext uri="{FF2B5EF4-FFF2-40B4-BE49-F238E27FC236}">
                  <a16:creationId xmlns:a16="http://schemas.microsoft.com/office/drawing/2014/main" id="{ED8401DF-E511-41CA-93FA-C3BF5EE08A4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185724" y="-520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线连接符 22">
              <a:extLst>
                <a:ext uri="{FF2B5EF4-FFF2-40B4-BE49-F238E27FC236}">
                  <a16:creationId xmlns:a16="http://schemas.microsoft.com/office/drawing/2014/main" id="{405F6389-E7FF-4096-9B14-CB7CA33C077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804297" y="7925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线连接符 23">
              <a:extLst>
                <a:ext uri="{FF2B5EF4-FFF2-40B4-BE49-F238E27FC236}">
                  <a16:creationId xmlns:a16="http://schemas.microsoft.com/office/drawing/2014/main" id="{9B4CF1D0-F483-4922-AFD2-4E6F8E50652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427092" y="7925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线连接符 24">
              <a:extLst>
                <a:ext uri="{FF2B5EF4-FFF2-40B4-BE49-F238E27FC236}">
                  <a16:creationId xmlns:a16="http://schemas.microsoft.com/office/drawing/2014/main" id="{861F5D9C-D76C-48AB-B812-84A5619B57C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8041442" y="-520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线连接符 25">
              <a:extLst>
                <a:ext uri="{FF2B5EF4-FFF2-40B4-BE49-F238E27FC236}">
                  <a16:creationId xmlns:a16="http://schemas.microsoft.com/office/drawing/2014/main" id="{953EACF0-54E0-430C-8B95-7E1AAA97EA7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8664236" y="-520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线连接符 26">
              <a:extLst>
                <a:ext uri="{FF2B5EF4-FFF2-40B4-BE49-F238E27FC236}">
                  <a16:creationId xmlns:a16="http://schemas.microsoft.com/office/drawing/2014/main" id="{A7C8F1B5-D63B-4EE6-954A-3664D6444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282810" y="7925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线连接符 27">
              <a:extLst>
                <a:ext uri="{FF2B5EF4-FFF2-40B4-BE49-F238E27FC236}">
                  <a16:creationId xmlns:a16="http://schemas.microsoft.com/office/drawing/2014/main" id="{CCCC12A9-BEFC-4DC2-AA75-295A097BD63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905604" y="7925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线连接符 28">
              <a:extLst>
                <a:ext uri="{FF2B5EF4-FFF2-40B4-BE49-F238E27FC236}">
                  <a16:creationId xmlns:a16="http://schemas.microsoft.com/office/drawing/2014/main" id="{A99801C4-44CD-4852-8E77-0266018E827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471397" y="-520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线连接符 29">
              <a:extLst>
                <a:ext uri="{FF2B5EF4-FFF2-40B4-BE49-F238E27FC236}">
                  <a16:creationId xmlns:a16="http://schemas.microsoft.com/office/drawing/2014/main" id="{E6114A9E-56FE-4F89-9D97-BB34565BA6C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089970" y="7925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线连接符 30">
              <a:extLst>
                <a:ext uri="{FF2B5EF4-FFF2-40B4-BE49-F238E27FC236}">
                  <a16:creationId xmlns:a16="http://schemas.microsoft.com/office/drawing/2014/main" id="{8AEA08E2-DC0E-49CA-8C6B-191C39AAE27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712764" y="7925"/>
              <a:ext cx="0" cy="6859039"/>
            </a:xfrm>
            <a:prstGeom prst="line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组合 35">
            <a:extLst>
              <a:ext uri="{FF2B5EF4-FFF2-40B4-BE49-F238E27FC236}">
                <a16:creationId xmlns:a16="http://schemas.microsoft.com/office/drawing/2014/main" id="{25B91BD3-2B23-4C63-B134-CFDCEA9754B6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160338" y="-9525"/>
            <a:ext cx="9304338" cy="5167313"/>
            <a:chOff x="-213407" y="0"/>
            <a:chExt cx="12405407" cy="6888409"/>
          </a:xfrm>
        </p:grpSpPr>
        <p:sp>
          <p:nvSpPr>
            <p:cNvPr id="34" name="矩形 33">
              <a:extLst>
                <a:ext uri="{FF2B5EF4-FFF2-40B4-BE49-F238E27FC236}">
                  <a16:creationId xmlns:a16="http://schemas.microsoft.com/office/drawing/2014/main" id="{95D75B90-B018-48CD-8DF2-3DAE9429A1E8}"/>
                </a:ext>
              </a:extLst>
            </p:cNvPr>
            <p:cNvSpPr/>
            <p:nvPr userDrawn="1"/>
          </p:nvSpPr>
          <p:spPr>
            <a:xfrm>
              <a:off x="371" y="0"/>
              <a:ext cx="2175867" cy="68587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zh-CN" altLang="en-US"/>
            </a:p>
          </p:txBody>
        </p:sp>
        <p:sp>
          <p:nvSpPr>
            <p:cNvPr id="35" name="矩形 34">
              <a:extLst>
                <a:ext uri="{FF2B5EF4-FFF2-40B4-BE49-F238E27FC236}">
                  <a16:creationId xmlns:a16="http://schemas.microsoft.com/office/drawing/2014/main" id="{20FFA453-77D2-42A1-9FE3-42C027ED476A}"/>
                </a:ext>
              </a:extLst>
            </p:cNvPr>
            <p:cNvSpPr/>
            <p:nvPr userDrawn="1"/>
          </p:nvSpPr>
          <p:spPr>
            <a:xfrm>
              <a:off x="2176238" y="5842979"/>
              <a:ext cx="10015762" cy="1015802"/>
            </a:xfrm>
            <a:prstGeom prst="rect">
              <a:avLst/>
            </a:prstGeom>
            <a:solidFill>
              <a:srgbClr val="A9D18E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zh-CN" altLang="en-US"/>
            </a:p>
          </p:txBody>
        </p:sp>
        <p:sp>
          <p:nvSpPr>
            <p:cNvPr id="36" name="矩形 35">
              <a:extLst>
                <a:ext uri="{FF2B5EF4-FFF2-40B4-BE49-F238E27FC236}">
                  <a16:creationId xmlns:a16="http://schemas.microsoft.com/office/drawing/2014/main" id="{300CA819-7740-4FFC-8327-969E4E43769B}"/>
                </a:ext>
              </a:extLst>
            </p:cNvPr>
            <p:cNvSpPr/>
            <p:nvPr userDrawn="1"/>
          </p:nvSpPr>
          <p:spPr>
            <a:xfrm>
              <a:off x="2176238" y="0"/>
              <a:ext cx="10015762" cy="535413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zh-CN" altLang="en-US"/>
            </a:p>
          </p:txBody>
        </p:sp>
        <p:sp>
          <p:nvSpPr>
            <p:cNvPr id="37" name="矩形 36">
              <a:extLst>
                <a:ext uri="{FF2B5EF4-FFF2-40B4-BE49-F238E27FC236}">
                  <a16:creationId xmlns:a16="http://schemas.microsoft.com/office/drawing/2014/main" id="{4A9E3FD1-4A2A-4269-B1E2-FC57A1AC86CE}"/>
                </a:ext>
              </a:extLst>
            </p:cNvPr>
            <p:cNvSpPr/>
            <p:nvPr userDrawn="1"/>
          </p:nvSpPr>
          <p:spPr>
            <a:xfrm>
              <a:off x="10850074" y="535413"/>
              <a:ext cx="1341926" cy="2270740"/>
            </a:xfrm>
            <a:prstGeom prst="rect">
              <a:avLst/>
            </a:prstGeom>
            <a:solidFill>
              <a:srgbClr val="A9D18E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zh-CN" altLang="en-US" dirty="0"/>
            </a:p>
          </p:txBody>
        </p:sp>
        <p:sp>
          <p:nvSpPr>
            <p:cNvPr id="38" name="矩形 37">
              <a:extLst>
                <a:ext uri="{FF2B5EF4-FFF2-40B4-BE49-F238E27FC236}">
                  <a16:creationId xmlns:a16="http://schemas.microsoft.com/office/drawing/2014/main" id="{428C302E-6417-4D86-86EA-1D33ECEE9A5F}"/>
                </a:ext>
              </a:extLst>
            </p:cNvPr>
            <p:cNvSpPr/>
            <p:nvPr userDrawn="1"/>
          </p:nvSpPr>
          <p:spPr>
            <a:xfrm>
              <a:off x="10850074" y="2806153"/>
              <a:ext cx="1341926" cy="2270742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zh-CN" altLang="en-US"/>
            </a:p>
          </p:txBody>
        </p:sp>
        <p:sp>
          <p:nvSpPr>
            <p:cNvPr id="39" name="矩形 38">
              <a:extLst>
                <a:ext uri="{FF2B5EF4-FFF2-40B4-BE49-F238E27FC236}">
                  <a16:creationId xmlns:a16="http://schemas.microsoft.com/office/drawing/2014/main" id="{C8339028-B6FF-49E1-BF19-9D767606C4D4}"/>
                </a:ext>
              </a:extLst>
            </p:cNvPr>
            <p:cNvSpPr/>
            <p:nvPr userDrawn="1"/>
          </p:nvSpPr>
          <p:spPr>
            <a:xfrm>
              <a:off x="10850074" y="5076895"/>
              <a:ext cx="1341926" cy="1781886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1" lang="zh-CN" altLang="en-US"/>
            </a:p>
          </p:txBody>
        </p:sp>
        <p:pic>
          <p:nvPicPr>
            <p:cNvPr id="40" name="图片 42">
              <a:extLst>
                <a:ext uri="{FF2B5EF4-FFF2-40B4-BE49-F238E27FC236}">
                  <a16:creationId xmlns:a16="http://schemas.microsoft.com/office/drawing/2014/main" id="{6779E44D-CBDC-4FF5-BAA7-A9EFAE41E0A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50447" y="5291570"/>
              <a:ext cx="1321847" cy="13218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" name="图片 43">
              <a:extLst>
                <a:ext uri="{FF2B5EF4-FFF2-40B4-BE49-F238E27FC236}">
                  <a16:creationId xmlns:a16="http://schemas.microsoft.com/office/drawing/2014/main" id="{F5219365-E92C-4B2F-AB2C-2CB011941D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9451" y="2633251"/>
              <a:ext cx="1498243" cy="1498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2" name="图片 44">
              <a:extLst>
                <a:ext uri="{FF2B5EF4-FFF2-40B4-BE49-F238E27FC236}">
                  <a16:creationId xmlns:a16="http://schemas.microsoft.com/office/drawing/2014/main" id="{1322313B-04FF-4EB9-BB80-5747CEF5833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40858" y="2088487"/>
              <a:ext cx="741024" cy="628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" name="图片 45">
              <a:extLst>
                <a:ext uri="{FF2B5EF4-FFF2-40B4-BE49-F238E27FC236}">
                  <a16:creationId xmlns:a16="http://schemas.microsoft.com/office/drawing/2014/main" id="{28EDAA5E-5B26-468D-B81B-21C61FB109C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82470" y="2919095"/>
              <a:ext cx="1912657" cy="19126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" name="图片 46">
              <a:extLst>
                <a:ext uri="{FF2B5EF4-FFF2-40B4-BE49-F238E27FC236}">
                  <a16:creationId xmlns:a16="http://schemas.microsoft.com/office/drawing/2014/main" id="{F67F3026-E505-46DD-B427-24910735771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13407" y="4975752"/>
              <a:ext cx="1912657" cy="19126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5" name="图片 47">
              <a:extLst>
                <a:ext uri="{FF2B5EF4-FFF2-40B4-BE49-F238E27FC236}">
                  <a16:creationId xmlns:a16="http://schemas.microsoft.com/office/drawing/2014/main" id="{3C9994E1-1DB9-4284-B9BE-397A63D147D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405" y="172563"/>
              <a:ext cx="1341549" cy="13415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7" name="圆角矩形 49">
            <a:extLst>
              <a:ext uri="{FF2B5EF4-FFF2-40B4-BE49-F238E27FC236}">
                <a16:creationId xmlns:a16="http://schemas.microsoft.com/office/drawing/2014/main" id="{75E87415-B196-4156-9A16-FCB9031FDF9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09550" y="199231"/>
            <a:ext cx="8724900" cy="4745038"/>
          </a:xfrm>
          <a:prstGeom prst="roundRect">
            <a:avLst>
              <a:gd name="adj" fmla="val 6222"/>
            </a:avLst>
          </a:prstGeom>
          <a:solidFill>
            <a:srgbClr val="FFFFFF"/>
          </a:solidFill>
          <a:ln w="19050">
            <a:solidFill>
              <a:srgbClr val="3399FF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20000"/>
              </a:lnSpc>
              <a:defRPr/>
            </a:pPr>
            <a:endParaRPr lang="zh-CN" altLang="en-US" sz="3200" b="1">
              <a:solidFill>
                <a:srgbClr val="1C1C1C"/>
              </a:solidFill>
              <a:latin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97760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1EADDA65-91F8-48D0-9EDA-F8BE3E9007F5}"/>
              </a:ext>
            </a:extLst>
          </p:cNvPr>
          <p:cNvSpPr/>
          <p:nvPr userDrawn="1"/>
        </p:nvSpPr>
        <p:spPr>
          <a:xfrm>
            <a:off x="7261225" y="-1588"/>
            <a:ext cx="1882775" cy="646113"/>
          </a:xfrm>
          <a:prstGeom prst="rect">
            <a:avLst/>
          </a:prstGeom>
          <a:solidFill>
            <a:srgbClr val="A9D18E"/>
          </a:solidFill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zh-CN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F6637726-E3FA-4E81-B294-40E012F35C64}"/>
              </a:ext>
            </a:extLst>
          </p:cNvPr>
          <p:cNvSpPr/>
          <p:nvPr userDrawn="1"/>
        </p:nvSpPr>
        <p:spPr>
          <a:xfrm>
            <a:off x="0" y="4799013"/>
            <a:ext cx="7180263" cy="342900"/>
          </a:xfrm>
          <a:prstGeom prst="rect">
            <a:avLst/>
          </a:prstGeom>
          <a:solidFill>
            <a:srgbClr val="FFC000"/>
          </a:solidFill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zh-CN" altLang="en-US"/>
          </a:p>
        </p:txBody>
      </p:sp>
      <p:cxnSp>
        <p:nvCxnSpPr>
          <p:cNvPr id="4" name="直线连接符 10">
            <a:extLst>
              <a:ext uri="{FF2B5EF4-FFF2-40B4-BE49-F238E27FC236}">
                <a16:creationId xmlns:a16="http://schemas.microsoft.com/office/drawing/2014/main" id="{E226A3B6-837D-43EE-A22D-56C4450382AC}"/>
              </a:ext>
            </a:extLst>
          </p:cNvPr>
          <p:cNvCxnSpPr/>
          <p:nvPr userDrawn="1"/>
        </p:nvCxnSpPr>
        <p:spPr>
          <a:xfrm>
            <a:off x="0" y="649288"/>
            <a:ext cx="8877300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>
            <a:extLst>
              <a:ext uri="{FF2B5EF4-FFF2-40B4-BE49-F238E27FC236}">
                <a16:creationId xmlns:a16="http://schemas.microsoft.com/office/drawing/2014/main" id="{65910B30-0636-4540-97B4-A853D9450415}"/>
              </a:ext>
            </a:extLst>
          </p:cNvPr>
          <p:cNvSpPr/>
          <p:nvPr userDrawn="1"/>
        </p:nvSpPr>
        <p:spPr>
          <a:xfrm>
            <a:off x="7180263" y="4794250"/>
            <a:ext cx="1963737" cy="342900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zh-CN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D448414C-42C6-400B-AD7E-00C4C2CA0F90}"/>
              </a:ext>
            </a:extLst>
          </p:cNvPr>
          <p:cNvSpPr/>
          <p:nvPr userDrawn="1"/>
        </p:nvSpPr>
        <p:spPr>
          <a:xfrm>
            <a:off x="6996113" y="-1588"/>
            <a:ext cx="263525" cy="646113"/>
          </a:xfrm>
          <a:prstGeom prst="rect">
            <a:avLst/>
          </a:prstGeom>
          <a:solidFill>
            <a:srgbClr val="FFC000"/>
          </a:solidFill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8D13DF61-FCED-4E53-A9EB-00BA5B6B5E8D}"/>
              </a:ext>
            </a:extLst>
          </p:cNvPr>
          <p:cNvSpPr/>
          <p:nvPr userDrawn="1"/>
        </p:nvSpPr>
        <p:spPr>
          <a:xfrm>
            <a:off x="6727825" y="-6350"/>
            <a:ext cx="265113" cy="64611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570825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7">
            <a:extLst>
              <a:ext uri="{FF2B5EF4-FFF2-40B4-BE49-F238E27FC236}">
                <a16:creationId xmlns:a16="http://schemas.microsoft.com/office/drawing/2014/main" id="{86EC1987-8C7E-432B-9FBB-6D35FF22567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矩形 6">
            <a:extLst>
              <a:ext uri="{FF2B5EF4-FFF2-40B4-BE49-F238E27FC236}">
                <a16:creationId xmlns:a16="http://schemas.microsoft.com/office/drawing/2014/main" id="{D0A6792D-CEB3-4210-B337-8BA255992E4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20000"/>
              </a:lnSpc>
              <a:defRPr/>
            </a:pPr>
            <a:endParaRPr lang="zh-CN" altLang="en-US" sz="3200" b="1">
              <a:solidFill>
                <a:srgbClr val="1C1C1C"/>
              </a:solidFill>
              <a:latin typeface="宋体" panose="02010600030101010101" pitchFamily="2" charset="-122"/>
            </a:endParaRPr>
          </a:p>
        </p:txBody>
      </p:sp>
      <p:pic>
        <p:nvPicPr>
          <p:cNvPr id="1028" name="图片 1">
            <a:extLst>
              <a:ext uri="{FF2B5EF4-FFF2-40B4-BE49-F238E27FC236}">
                <a16:creationId xmlns:a16="http://schemas.microsoft.com/office/drawing/2014/main" id="{29314629-159B-4748-85BA-A12B471CDEE0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9" t="23634" r="3419" b="23878"/>
          <a:stretch>
            <a:fillRect/>
          </a:stretch>
        </p:blipFill>
        <p:spPr bwMode="auto">
          <a:xfrm>
            <a:off x="-9525" y="-9525"/>
            <a:ext cx="9163050" cy="515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38" r:id="rId1"/>
    <p:sldLayoutId id="2147484239" r:id="rId2"/>
    <p:sldLayoutId id="2147484240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9060101010101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9060101010101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9060101010101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9060101010101" pitchFamily="49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Times New Roman" panose="02020603050405020304" pitchFamily="18" charset="0"/>
          <a:ea typeface="黑体" panose="02010609060101010101" pitchFamily="49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Times New Roman" panose="02020603050405020304" pitchFamily="18" charset="0"/>
          <a:ea typeface="黑体" panose="02010609060101010101" pitchFamily="49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Times New Roman" panose="02020603050405020304" pitchFamily="18" charset="0"/>
          <a:ea typeface="黑体" panose="02010609060101010101" pitchFamily="49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Times New Roman" panose="02020603050405020304" pitchFamily="18" charset="0"/>
          <a:ea typeface="黑体" panose="02010609060101010101" pitchFamily="49" charset="-122"/>
        </a:defRPr>
      </a:lvl9pPr>
    </p:titleStyle>
    <p:bodyStyle>
      <a:lvl1pPr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j-lt"/>
          <a:ea typeface="+mn-ea"/>
          <a:cs typeface="+mn-cs"/>
        </a:defRPr>
      </a:lvl1pPr>
      <a:lvl2pPr marL="4572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组合 8">
            <a:extLst>
              <a:ext uri="{FF2B5EF4-FFF2-40B4-BE49-F238E27FC236}">
                <a16:creationId xmlns:a16="http://schemas.microsoft.com/office/drawing/2014/main" id="{8887755E-50AD-475D-9ABA-1279FBED4E2C}"/>
              </a:ext>
            </a:extLst>
          </p:cNvPr>
          <p:cNvGrpSpPr>
            <a:grpSpLocks/>
          </p:cNvGrpSpPr>
          <p:nvPr/>
        </p:nvGrpSpPr>
        <p:grpSpPr bwMode="auto">
          <a:xfrm>
            <a:off x="2638425" y="1646752"/>
            <a:ext cx="4751388" cy="1390136"/>
            <a:chOff x="2625621" y="1445713"/>
            <a:chExt cx="4752210" cy="1391304"/>
          </a:xfrm>
        </p:grpSpPr>
        <p:cxnSp>
          <p:nvCxnSpPr>
            <p:cNvPr id="11" name="直接连接符 10">
              <a:extLst>
                <a:ext uri="{FF2B5EF4-FFF2-40B4-BE49-F238E27FC236}">
                  <a16:creationId xmlns:a16="http://schemas.microsoft.com/office/drawing/2014/main" id="{A9514C7A-48F5-470F-90B0-4EB69CD667F3}"/>
                </a:ext>
              </a:extLst>
            </p:cNvPr>
            <p:cNvCxnSpPr>
              <a:cxnSpLocks/>
            </p:cNvCxnSpPr>
            <p:nvPr/>
          </p:nvCxnSpPr>
          <p:spPr>
            <a:xfrm>
              <a:off x="2625621" y="2382611"/>
              <a:ext cx="4375907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副标题 6">
              <a:extLst>
                <a:ext uri="{FF2B5EF4-FFF2-40B4-BE49-F238E27FC236}">
                  <a16:creationId xmlns:a16="http://schemas.microsoft.com/office/drawing/2014/main" id="{BA3D316F-31B7-4249-85CB-522CCFCB4F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0209" y="2336534"/>
              <a:ext cx="2348318" cy="500483"/>
            </a:xfrm>
            <a:prstGeom prst="rect">
              <a:avLst/>
            </a:prstGeom>
          </p:spPr>
          <p:txBody>
            <a:bodyPr/>
            <a:lstStyle>
              <a:lvl1pPr algn="l" rtl="0" eaLnBrk="0" fontAlgn="base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457200" algn="l" rtl="0" eaLnBrk="0" fontAlgn="base" hangingPunct="0">
                <a:lnSpc>
                  <a:spcPct val="120000"/>
                </a:lnSpc>
                <a:spcBef>
                  <a:spcPct val="20000"/>
                </a:spcBef>
                <a:spcAft>
                  <a:spcPct val="0"/>
                </a:spcAft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lnSpc>
                  <a:spcPct val="120000"/>
                </a:lnSpc>
                <a:spcBef>
                  <a:spcPct val="20000"/>
                </a:spcBef>
                <a:spcAft>
                  <a:spcPct val="0"/>
                </a:spcAft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lnSpc>
                  <a:spcPct val="120000"/>
                </a:lnSpc>
                <a:spcBef>
                  <a:spcPct val="20000"/>
                </a:spcBef>
                <a:spcAft>
                  <a:spcPct val="0"/>
                </a:spcAft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lnSpc>
                  <a:spcPct val="120000"/>
                </a:lnSpc>
                <a:spcBef>
                  <a:spcPct val="20000"/>
                </a:spcBef>
                <a:spcAft>
                  <a:spcPct val="0"/>
                </a:spcAft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en-US" altLang="zh-CN" dirty="0">
                  <a:ea typeface="楷体" panose="02010609060101010101" pitchFamily="49" charset="-122"/>
                </a:rPr>
                <a:t>R</a:t>
              </a:r>
              <a:r>
                <a:rPr lang="zh-CN" altLang="en-US" dirty="0">
                  <a:latin typeface="+mn-ea"/>
                </a:rPr>
                <a:t>·</a:t>
              </a:r>
              <a:r>
                <a:rPr lang="zh-CN" altLang="en-US" dirty="0">
                  <a:ea typeface="楷体" panose="02010609060101010101" pitchFamily="49" charset="-122"/>
                </a:rPr>
                <a:t>六年级下册</a:t>
              </a:r>
            </a:p>
          </p:txBody>
        </p:sp>
        <p:sp>
          <p:nvSpPr>
            <p:cNvPr id="9222" name="标题 5">
              <a:extLst>
                <a:ext uri="{FF2B5EF4-FFF2-40B4-BE49-F238E27FC236}">
                  <a16:creationId xmlns:a16="http://schemas.microsoft.com/office/drawing/2014/main" id="{074D8AD3-20E3-4DFC-BFCC-7062CBB4A7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4676" y="1445713"/>
              <a:ext cx="3883155" cy="795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lang="zh-CN" altLang="en-US" sz="4400" b="1">
                  <a:latin typeface="幼圆" panose="02010509060101010101" pitchFamily="49" charset="-122"/>
                  <a:ea typeface="幼圆" panose="02010509060101010101" pitchFamily="49" charset="-122"/>
                </a:rPr>
                <a:t>比和比例（</a:t>
              </a:r>
              <a:r>
                <a:rPr lang="en-US" altLang="zh-CN" sz="4400" b="1">
                  <a:latin typeface="幼圆" panose="02010509060101010101" pitchFamily="49" charset="-122"/>
                  <a:ea typeface="幼圆" panose="02010509060101010101" pitchFamily="49" charset="-122"/>
                </a:rPr>
                <a:t>2</a:t>
              </a:r>
              <a:r>
                <a:rPr lang="zh-CN" altLang="en-US" sz="4400" b="1">
                  <a:latin typeface="幼圆" panose="02010509060101010101" pitchFamily="49" charset="-122"/>
                  <a:ea typeface="幼圆" panose="02010509060101010101" pitchFamily="49" charset="-122"/>
                </a:rPr>
                <a:t>）</a:t>
              </a:r>
            </a:p>
          </p:txBody>
        </p:sp>
      </p:grpSp>
      <p:pic>
        <p:nvPicPr>
          <p:cNvPr id="7" name="Picture 10" descr="https://docimg5.docs.qq.com/image/AgAABsfO-eVuNsLQ97NFJo9kPCW4F0eR.png?w=904&amp;h=912">
            <a:extLst>
              <a:ext uri="{FF2B5EF4-FFF2-40B4-BE49-F238E27FC236}">
                <a16:creationId xmlns:a16="http://schemas.microsoft.com/office/drawing/2014/main" id="{08404D22-B997-4AD4-9D7E-C885309494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3781" y="1634716"/>
            <a:ext cx="961616" cy="97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C7A8FF8-5B47-4645-A2FC-BC338F5C672C}"/>
              </a:ext>
            </a:extLst>
          </p:cNvPr>
          <p:cNvSpPr txBox="1"/>
          <p:nvPr/>
        </p:nvSpPr>
        <p:spPr>
          <a:xfrm>
            <a:off x="200025" y="587375"/>
            <a:ext cx="8639175" cy="2127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en-US" altLang="zh-CN" sz="2800" b="1" dirty="0">
                <a:latin typeface="+mj-lt"/>
                <a:ea typeface="黑体" panose="02010600030101010101" pitchFamily="49" charset="-122"/>
              </a:rPr>
              <a:t>1.</a:t>
            </a:r>
            <a:r>
              <a:rPr lang="zh-CN" altLang="en-US" sz="2800" b="1" dirty="0">
                <a:latin typeface="+mj-lt"/>
                <a:ea typeface="黑体" panose="02010600030101010101" pitchFamily="49" charset="-122"/>
              </a:rPr>
              <a:t>在同一幅地图上，量得甲、乙两地的距离是</a:t>
            </a:r>
            <a:r>
              <a:rPr lang="en-US" altLang="zh-CN" sz="2800" b="1" dirty="0">
                <a:latin typeface="+mj-lt"/>
                <a:ea typeface="黑体" panose="02010600030101010101" pitchFamily="49" charset="-122"/>
              </a:rPr>
              <a:t>20cm</a:t>
            </a:r>
            <a:r>
              <a:rPr lang="zh-CN" altLang="en-US" sz="2800" b="1" dirty="0">
                <a:latin typeface="+mj-lt"/>
                <a:ea typeface="黑体" panose="02010600030101010101" pitchFamily="49" charset="-122"/>
              </a:rPr>
              <a:t>，甲、丙两地的距离是</a:t>
            </a:r>
            <a:r>
              <a:rPr lang="en-US" altLang="zh-CN" sz="2800" b="1" dirty="0">
                <a:latin typeface="+mj-lt"/>
                <a:ea typeface="黑体" panose="02010600030101010101" pitchFamily="49" charset="-122"/>
              </a:rPr>
              <a:t>12cm</a:t>
            </a:r>
            <a:r>
              <a:rPr lang="zh-CN" altLang="en-US" sz="2800" b="1" dirty="0">
                <a:latin typeface="+mj-lt"/>
                <a:ea typeface="黑体" panose="02010600030101010101" pitchFamily="49" charset="-122"/>
              </a:rPr>
              <a:t>。如果甲、乙两地的实际距离是</a:t>
            </a:r>
            <a:r>
              <a:rPr lang="en-US" altLang="zh-CN" sz="2800" b="1" dirty="0">
                <a:latin typeface="+mj-lt"/>
                <a:ea typeface="黑体" panose="02010600030101010101" pitchFamily="49" charset="-122"/>
              </a:rPr>
              <a:t>1600km</a:t>
            </a:r>
            <a:r>
              <a:rPr lang="zh-CN" altLang="en-US" sz="2800" b="1" dirty="0">
                <a:latin typeface="+mj-lt"/>
                <a:ea typeface="黑体" panose="02010600030101010101" pitchFamily="49" charset="-122"/>
              </a:rPr>
              <a:t>，那么甲、丙两地的实际距离是多少？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3E8E6C1B-0B37-472C-9631-DD276AC27724}"/>
              </a:ext>
            </a:extLst>
          </p:cNvPr>
          <p:cNvSpPr txBox="1"/>
          <p:nvPr/>
        </p:nvSpPr>
        <p:spPr>
          <a:xfrm>
            <a:off x="1479550" y="2551113"/>
            <a:ext cx="7067550" cy="5588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解：设</a:t>
            </a:r>
            <a:r>
              <a:rPr lang="zh-CN" altLang="en-US" sz="2800" b="1" dirty="0">
                <a:solidFill>
                  <a:srgbClr val="FF0000"/>
                </a:solidFill>
                <a:ea typeface="黑体" panose="02010600030101010101" pitchFamily="49" charset="-122"/>
              </a:rPr>
              <a:t>甲、丙两地的实际距离是 </a:t>
            </a:r>
            <a:r>
              <a:rPr lang="en-US" altLang="zh-CN" sz="2800" b="1" i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x </a:t>
            </a:r>
            <a:r>
              <a:rPr lang="en-US" altLang="zh-CN" sz="28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km</a:t>
            </a:r>
            <a:r>
              <a:rPr lang="zh-CN" altLang="en-US" sz="28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。</a:t>
            </a:r>
          </a:p>
        </p:txBody>
      </p:sp>
      <p:grpSp>
        <p:nvGrpSpPr>
          <p:cNvPr id="5" name="组合 2">
            <a:extLst>
              <a:ext uri="{FF2B5EF4-FFF2-40B4-BE49-F238E27FC236}">
                <a16:creationId xmlns:a16="http://schemas.microsoft.com/office/drawing/2014/main" id="{BB4C2ED5-3E3F-476E-AB34-EA854DD708C7}"/>
              </a:ext>
            </a:extLst>
          </p:cNvPr>
          <p:cNvGrpSpPr>
            <a:grpSpLocks/>
          </p:cNvGrpSpPr>
          <p:nvPr/>
        </p:nvGrpSpPr>
        <p:grpSpPr bwMode="auto">
          <a:xfrm>
            <a:off x="2230437" y="3019425"/>
            <a:ext cx="2836864" cy="1192213"/>
            <a:chOff x="837692" y="1775214"/>
            <a:chExt cx="2837285" cy="1192446"/>
          </a:xfrm>
        </p:grpSpPr>
        <p:sp>
          <p:nvSpPr>
            <p:cNvPr id="6" name="文本框 5">
              <a:extLst>
                <a:ext uri="{FF2B5EF4-FFF2-40B4-BE49-F238E27FC236}">
                  <a16:creationId xmlns:a16="http://schemas.microsoft.com/office/drawing/2014/main" id="{D82BD3E3-EB77-4703-A415-6883A814753A}"/>
                </a:ext>
              </a:extLst>
            </p:cNvPr>
            <p:cNvSpPr txBox="1"/>
            <p:nvPr/>
          </p:nvSpPr>
          <p:spPr>
            <a:xfrm>
              <a:off x="837692" y="1829200"/>
              <a:ext cx="1490883" cy="56367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algn="ctr" eaLnBrk="1" hangingPunct="1">
                <a:lnSpc>
                  <a:spcPct val="120000"/>
                </a:lnSpc>
                <a:defRPr/>
              </a:pPr>
              <a:r>
                <a:rPr lang="en-US" altLang="zh-CN" sz="2800" b="1" dirty="0">
                  <a:solidFill>
                    <a:srgbClr val="FF0000"/>
                  </a:solidFill>
                  <a:latin typeface="+mj-lt"/>
                  <a:ea typeface="黑体" panose="02010600030101010101" pitchFamily="49" charset="-122"/>
                </a:rPr>
                <a:t>1600</a:t>
              </a:r>
              <a:endParaRPr lang="zh-CN" altLang="en-US" sz="28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endParaRPr>
            </a:p>
          </p:txBody>
        </p:sp>
        <p:cxnSp>
          <p:nvCxnSpPr>
            <p:cNvPr id="7" name="直接连接符 6">
              <a:extLst>
                <a:ext uri="{FF2B5EF4-FFF2-40B4-BE49-F238E27FC236}">
                  <a16:creationId xmlns:a16="http://schemas.microsoft.com/office/drawing/2014/main" id="{3BFC4DB9-F008-43AD-BC5F-884A02C3DFB5}"/>
                </a:ext>
              </a:extLst>
            </p:cNvPr>
            <p:cNvCxnSpPr>
              <a:cxnSpLocks/>
            </p:cNvCxnSpPr>
            <p:nvPr/>
          </p:nvCxnSpPr>
          <p:spPr>
            <a:xfrm>
              <a:off x="1177468" y="2434156"/>
              <a:ext cx="884368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id="{C3B09C46-D053-4696-B122-8C1195614857}"/>
                </a:ext>
              </a:extLst>
            </p:cNvPr>
            <p:cNvSpPr txBox="1"/>
            <p:nvPr/>
          </p:nvSpPr>
          <p:spPr>
            <a:xfrm>
              <a:off x="996464" y="2403987"/>
              <a:ext cx="1243201" cy="56367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algn="ctr" eaLnBrk="1" hangingPunct="1">
                <a:lnSpc>
                  <a:spcPct val="120000"/>
                </a:lnSpc>
                <a:defRPr/>
              </a:pPr>
              <a:r>
                <a:rPr lang="en-US" altLang="zh-CN" sz="2800" b="1" dirty="0">
                  <a:solidFill>
                    <a:srgbClr val="FF0000"/>
                  </a:solidFill>
                  <a:latin typeface="+mj-lt"/>
                  <a:ea typeface="黑体" panose="02010600030101010101" pitchFamily="49" charset="-122"/>
                </a:rPr>
                <a:t>20</a:t>
              </a:r>
              <a:endParaRPr lang="zh-CN" altLang="en-US" sz="28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9" name="文本框 8">
              <a:extLst>
                <a:ext uri="{FF2B5EF4-FFF2-40B4-BE49-F238E27FC236}">
                  <a16:creationId xmlns:a16="http://schemas.microsoft.com/office/drawing/2014/main" id="{29005384-2C7E-4EAA-B762-C1222C75A396}"/>
                </a:ext>
              </a:extLst>
            </p:cNvPr>
            <p:cNvSpPr txBox="1"/>
            <p:nvPr/>
          </p:nvSpPr>
          <p:spPr>
            <a:xfrm>
              <a:off x="2303172" y="2088013"/>
              <a:ext cx="390583" cy="56367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sz="2800" b="1" dirty="0">
                  <a:solidFill>
                    <a:srgbClr val="FF0000"/>
                  </a:solidFill>
                  <a:latin typeface="+mj-lt"/>
                  <a:ea typeface="黑体" panose="02010600030101010101" pitchFamily="49" charset="-122"/>
                </a:rPr>
                <a:t>=</a:t>
              </a:r>
              <a:endParaRPr lang="zh-CN" altLang="en-US" sz="28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10" name="文本框 9">
              <a:extLst>
                <a:ext uri="{FF2B5EF4-FFF2-40B4-BE49-F238E27FC236}">
                  <a16:creationId xmlns:a16="http://schemas.microsoft.com/office/drawing/2014/main" id="{954F6361-0A51-459D-AD88-B6288A1781DA}"/>
                </a:ext>
              </a:extLst>
            </p:cNvPr>
            <p:cNvSpPr txBox="1"/>
            <p:nvPr/>
          </p:nvSpPr>
          <p:spPr>
            <a:xfrm>
              <a:off x="2654063" y="2403987"/>
              <a:ext cx="1020914" cy="56367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algn="ctr" eaLnBrk="1" hangingPunct="1">
                <a:lnSpc>
                  <a:spcPct val="120000"/>
                </a:lnSpc>
                <a:defRPr/>
              </a:pPr>
              <a:r>
                <a:rPr lang="en-US" altLang="zh-CN" sz="2800" b="1" dirty="0">
                  <a:solidFill>
                    <a:srgbClr val="FF0000"/>
                  </a:solidFill>
                  <a:latin typeface="+mj-lt"/>
                  <a:ea typeface="黑体" panose="02010600030101010101" pitchFamily="49" charset="-122"/>
                </a:rPr>
                <a:t>12</a:t>
              </a:r>
              <a:endParaRPr lang="zh-CN" altLang="en-US" sz="28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endParaRPr>
            </a:p>
          </p:txBody>
        </p:sp>
        <p:cxnSp>
          <p:nvCxnSpPr>
            <p:cNvPr id="11" name="直接连接符 10">
              <a:extLst>
                <a:ext uri="{FF2B5EF4-FFF2-40B4-BE49-F238E27FC236}">
                  <a16:creationId xmlns:a16="http://schemas.microsoft.com/office/drawing/2014/main" id="{D7026B32-2F7B-4DF9-B090-36673CD0F5FE}"/>
                </a:ext>
              </a:extLst>
            </p:cNvPr>
            <p:cNvCxnSpPr/>
            <p:nvPr/>
          </p:nvCxnSpPr>
          <p:spPr>
            <a:xfrm>
              <a:off x="2823949" y="2434156"/>
              <a:ext cx="733534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文本框 11">
              <a:extLst>
                <a:ext uri="{FF2B5EF4-FFF2-40B4-BE49-F238E27FC236}">
                  <a16:creationId xmlns:a16="http://schemas.microsoft.com/office/drawing/2014/main" id="{792FE95D-87E1-4570-9DB1-D6C9A576AB41}"/>
                </a:ext>
              </a:extLst>
            </p:cNvPr>
            <p:cNvSpPr txBox="1"/>
            <p:nvPr/>
          </p:nvSpPr>
          <p:spPr>
            <a:xfrm>
              <a:off x="2995425" y="1775214"/>
              <a:ext cx="363592" cy="56367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sz="2800" b="1" i="1" dirty="0">
                  <a:solidFill>
                    <a:srgbClr val="FF0000"/>
                  </a:solidFill>
                  <a:latin typeface="+mj-lt"/>
                  <a:ea typeface="黑体" panose="02010600030101010101" pitchFamily="49" charset="-122"/>
                </a:rPr>
                <a:t>x</a:t>
              </a:r>
              <a:endParaRPr lang="zh-CN" altLang="en-US" sz="2800" b="1" i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endParaRPr>
            </a:p>
          </p:txBody>
        </p:sp>
      </p:grpSp>
      <p:sp>
        <p:nvSpPr>
          <p:cNvPr id="13" name="文本框 12">
            <a:extLst>
              <a:ext uri="{FF2B5EF4-FFF2-40B4-BE49-F238E27FC236}">
                <a16:creationId xmlns:a16="http://schemas.microsoft.com/office/drawing/2014/main" id="{4427CE8D-A16B-4691-8D7F-63FD76BE8C7A}"/>
              </a:ext>
            </a:extLst>
          </p:cNvPr>
          <p:cNvSpPr txBox="1"/>
          <p:nvPr/>
        </p:nvSpPr>
        <p:spPr>
          <a:xfrm>
            <a:off x="1479550" y="4233863"/>
            <a:ext cx="6940550" cy="5588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答：甲、丙两地的实际距离是</a:t>
            </a:r>
            <a:r>
              <a:rPr lang="en-US" altLang="zh-CN" sz="28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960km</a:t>
            </a:r>
            <a:r>
              <a:rPr lang="zh-CN" altLang="en-US" sz="28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。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7F453DD1-29F5-4C5E-BA99-5ECC7A52C67F}"/>
              </a:ext>
            </a:extLst>
          </p:cNvPr>
          <p:cNvSpPr txBox="1"/>
          <p:nvPr/>
        </p:nvSpPr>
        <p:spPr>
          <a:xfrm>
            <a:off x="5751512" y="3332163"/>
            <a:ext cx="1957387" cy="56356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en-US" altLang="zh-CN" sz="2800" b="1" i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x </a:t>
            </a:r>
            <a:r>
              <a:rPr lang="en-US" altLang="zh-CN" sz="28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= 960</a:t>
            </a:r>
            <a:endParaRPr lang="zh-CN" altLang="en-US" sz="2800" b="1" dirty="0">
              <a:solidFill>
                <a:srgbClr val="FF0000"/>
              </a:solidFill>
              <a:latin typeface="+mj-lt"/>
              <a:ea typeface="黑体" panose="02010600030101010101" pitchFamily="49" charset="-122"/>
            </a:endParaRPr>
          </a:p>
        </p:txBody>
      </p:sp>
      <p:grpSp>
        <p:nvGrpSpPr>
          <p:cNvPr id="21511" name="组合 16">
            <a:extLst>
              <a:ext uri="{FF2B5EF4-FFF2-40B4-BE49-F238E27FC236}">
                <a16:creationId xmlns:a16="http://schemas.microsoft.com/office/drawing/2014/main" id="{383874F7-70D9-40C8-9D94-355ABE09172A}"/>
              </a:ext>
            </a:extLst>
          </p:cNvPr>
          <p:cNvGrpSpPr>
            <a:grpSpLocks/>
          </p:cNvGrpSpPr>
          <p:nvPr/>
        </p:nvGrpSpPr>
        <p:grpSpPr bwMode="auto">
          <a:xfrm>
            <a:off x="147638" y="-50800"/>
            <a:ext cx="2209800" cy="614363"/>
            <a:chOff x="159665" y="15252"/>
            <a:chExt cx="2209349" cy="613157"/>
          </a:xfrm>
        </p:grpSpPr>
        <p:grpSp>
          <p:nvGrpSpPr>
            <p:cNvPr id="21512" name="组合 17">
              <a:extLst>
                <a:ext uri="{FF2B5EF4-FFF2-40B4-BE49-F238E27FC236}">
                  <a16:creationId xmlns:a16="http://schemas.microsoft.com/office/drawing/2014/main" id="{CB175E53-EA76-4566-95CA-C395BCD7522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9665" y="115958"/>
              <a:ext cx="2209349" cy="512451"/>
              <a:chOff x="5319234" y="3882575"/>
              <a:chExt cx="2232341" cy="906049"/>
            </a:xfrm>
          </p:grpSpPr>
          <p:sp>
            <p:nvSpPr>
              <p:cNvPr id="20" name="矩形 19">
                <a:extLst>
                  <a:ext uri="{FF2B5EF4-FFF2-40B4-BE49-F238E27FC236}">
                    <a16:creationId xmlns:a16="http://schemas.microsoft.com/office/drawing/2014/main" id="{34F43A27-0FE5-F840-B507-51389E14FF53}"/>
                  </a:ext>
                </a:extLst>
              </p:cNvPr>
              <p:cNvSpPr/>
              <p:nvPr/>
            </p:nvSpPr>
            <p:spPr>
              <a:xfrm>
                <a:off x="5476396" y="4026670"/>
                <a:ext cx="2073575" cy="76195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75000"/>
                    <a:lumOff val="25000"/>
                    <a:alpha val="99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kumimoji="1" lang="zh-CN" altLang="en-US"/>
              </a:p>
            </p:txBody>
          </p:sp>
          <p:sp>
            <p:nvSpPr>
              <p:cNvPr id="21" name="矩形 20">
                <a:extLst>
                  <a:ext uri="{FF2B5EF4-FFF2-40B4-BE49-F238E27FC236}">
                    <a16:creationId xmlns:a16="http://schemas.microsoft.com/office/drawing/2014/main" id="{0C605BC1-6805-B04E-A522-4595FD779FC1}"/>
                  </a:ext>
                </a:extLst>
              </p:cNvPr>
              <p:cNvSpPr/>
              <p:nvPr/>
            </p:nvSpPr>
            <p:spPr>
              <a:xfrm>
                <a:off x="5319234" y="3883803"/>
                <a:ext cx="2073575" cy="761954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kumimoji="1" lang="zh-CN" altLang="en-US"/>
              </a:p>
            </p:txBody>
          </p:sp>
          <p:cxnSp>
            <p:nvCxnSpPr>
              <p:cNvPr id="22" name="直线连接符 4">
                <a:extLst>
                  <a:ext uri="{FF2B5EF4-FFF2-40B4-BE49-F238E27FC236}">
                    <a16:creationId xmlns:a16="http://schemas.microsoft.com/office/drawing/2014/main" id="{28F5E214-2D07-854E-A8A3-112EA3CD890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5319234" y="4645757"/>
                <a:ext cx="160369" cy="142867"/>
              </a:xfrm>
              <a:prstGeom prst="line">
                <a:avLst/>
              </a:prstGeom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线连接符 5">
                <a:extLst>
                  <a:ext uri="{FF2B5EF4-FFF2-40B4-BE49-F238E27FC236}">
                    <a16:creationId xmlns:a16="http://schemas.microsoft.com/office/drawing/2014/main" id="{62F15ED9-FB33-184E-9E28-EA00ED00575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7391206" y="3883803"/>
                <a:ext cx="160369" cy="142867"/>
              </a:xfrm>
              <a:prstGeom prst="line">
                <a:avLst/>
              </a:prstGeom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线连接符 6">
                <a:extLst>
                  <a:ext uri="{FF2B5EF4-FFF2-40B4-BE49-F238E27FC236}">
                    <a16:creationId xmlns:a16="http://schemas.microsoft.com/office/drawing/2014/main" id="{7E434996-451A-CE40-B012-872A1AE9058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7383187" y="4637354"/>
                <a:ext cx="160369" cy="142865"/>
              </a:xfrm>
              <a:prstGeom prst="line">
                <a:avLst/>
              </a:prstGeom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Rectangle 16">
              <a:extLst>
                <a:ext uri="{FF2B5EF4-FFF2-40B4-BE49-F238E27FC236}">
                  <a16:creationId xmlns:a16="http://schemas.microsoft.com/office/drawing/2014/main" id="{97CDF94E-89CC-4AB7-8FC7-C603199F30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602" y="15252"/>
              <a:ext cx="1890373" cy="584201"/>
            </a:xfrm>
            <a:prstGeom prst="rect">
              <a:avLst/>
            </a:prstGeom>
            <a:noFill/>
            <a:ln>
              <a:noFill/>
            </a:ln>
            <a:effectLst/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txBody>
            <a:bodyPr/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zh-CN" altLang="en-US" sz="32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随堂练习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文本框 61">
            <a:extLst>
              <a:ext uri="{FF2B5EF4-FFF2-40B4-BE49-F238E27FC236}">
                <a16:creationId xmlns:a16="http://schemas.microsoft.com/office/drawing/2014/main" id="{69FE9B79-73EE-4D7C-8A14-2A2601290990}"/>
              </a:ext>
            </a:extLst>
          </p:cNvPr>
          <p:cNvSpPr txBox="1"/>
          <p:nvPr/>
        </p:nvSpPr>
        <p:spPr>
          <a:xfrm>
            <a:off x="280988" y="122238"/>
            <a:ext cx="7429500" cy="212407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algn="just" eaLnBrk="1" hangingPunct="1">
              <a:defRPr/>
            </a:pPr>
            <a:r>
              <a:rPr lang="en-US" altLang="zh-CN" sz="2600" b="1" dirty="0">
                <a:latin typeface="+mj-lt"/>
                <a:ea typeface="黑体" panose="02010600030101010101" pitchFamily="49" charset="-122"/>
              </a:rPr>
              <a:t>2.</a:t>
            </a:r>
            <a:r>
              <a:rPr lang="zh-CN" altLang="en-US" sz="2600" b="1" dirty="0">
                <a:latin typeface="+mj-lt"/>
                <a:ea typeface="黑体" panose="02010600030101010101" pitchFamily="49" charset="-122"/>
              </a:rPr>
              <a:t>六年级（</a:t>
            </a:r>
            <a:r>
              <a:rPr lang="en-US" altLang="zh-CN" sz="2600" b="1" dirty="0">
                <a:latin typeface="+mj-lt"/>
                <a:ea typeface="黑体" panose="02010600030101010101" pitchFamily="49" charset="-122"/>
              </a:rPr>
              <a:t>2</a:t>
            </a:r>
            <a:r>
              <a:rPr lang="zh-CN" altLang="en-US" sz="2600" b="1" dirty="0">
                <a:latin typeface="+mj-lt"/>
                <a:ea typeface="黑体" panose="02010600030101010101" pitchFamily="49" charset="-122"/>
              </a:rPr>
              <a:t>）班乘车去农家果园采摘草莓，汽车以</a:t>
            </a:r>
            <a:r>
              <a:rPr lang="en-US" altLang="zh-CN" sz="2600" b="1" dirty="0">
                <a:latin typeface="+mj-lt"/>
                <a:ea typeface="黑体" panose="02010600030101010101" pitchFamily="49" charset="-122"/>
              </a:rPr>
              <a:t>40</a:t>
            </a:r>
            <a:r>
              <a:rPr lang="zh-CN" altLang="en-US" sz="2600" b="1" dirty="0">
                <a:latin typeface="+mj-lt"/>
                <a:ea typeface="黑体" panose="02010600030101010101" pitchFamily="49" charset="-122"/>
              </a:rPr>
              <a:t>千米</a:t>
            </a:r>
            <a:r>
              <a:rPr lang="en-US" altLang="zh-CN" sz="2600" b="1" dirty="0">
                <a:latin typeface="+mj-lt"/>
                <a:ea typeface="黑体" panose="02010600030101010101" pitchFamily="49" charset="-122"/>
              </a:rPr>
              <a:t>/</a:t>
            </a:r>
            <a:r>
              <a:rPr lang="zh-CN" altLang="en-US" sz="2600" b="1" dirty="0">
                <a:latin typeface="+mj-lt"/>
                <a:ea typeface="黑体" panose="02010600030101010101" pitchFamily="49" charset="-122"/>
              </a:rPr>
              <a:t>时的速度行驶</a:t>
            </a:r>
            <a:r>
              <a:rPr lang="en-US" altLang="zh-CN" sz="2600" b="1" dirty="0">
                <a:latin typeface="+mj-lt"/>
                <a:ea typeface="黑体" panose="02010600030101010101" pitchFamily="49" charset="-122"/>
              </a:rPr>
              <a:t>1</a:t>
            </a:r>
            <a:r>
              <a:rPr lang="zh-CN" altLang="en-US" sz="2600" b="1" dirty="0">
                <a:latin typeface="+mj-lt"/>
                <a:ea typeface="黑体" panose="02010600030101010101" pitchFamily="49" charset="-122"/>
              </a:rPr>
              <a:t>小时到达果园，在果园活动了</a:t>
            </a:r>
            <a:r>
              <a:rPr lang="en-US" altLang="zh-CN" sz="2600" b="1" dirty="0">
                <a:latin typeface="+mj-lt"/>
                <a:ea typeface="黑体" panose="02010600030101010101" pitchFamily="49" charset="-122"/>
              </a:rPr>
              <a:t>2</a:t>
            </a:r>
            <a:r>
              <a:rPr lang="zh-CN" altLang="en-US" sz="2600" b="1" dirty="0">
                <a:latin typeface="+mj-lt"/>
                <a:ea typeface="黑体" panose="02010600030101010101" pitchFamily="49" charset="-122"/>
              </a:rPr>
              <a:t>小时，然后乘车以相同速度返回。观察下面两幅图像，它们有什么不同？</a:t>
            </a: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A7FB9338-F0D2-4628-AF8D-D690495A10F4}"/>
              </a:ext>
            </a:extLst>
          </p:cNvPr>
          <p:cNvGraphicFramePr>
            <a:graphicFrameLocks noGrp="1"/>
          </p:cNvGraphicFramePr>
          <p:nvPr/>
        </p:nvGraphicFramePr>
        <p:xfrm>
          <a:off x="757238" y="2089150"/>
          <a:ext cx="27051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5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05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05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05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051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705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705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705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55397"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397"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397"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397"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397"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397"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397"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5397"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397"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5397"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cxnSp>
        <p:nvCxnSpPr>
          <p:cNvPr id="3" name="直接箭头连接符 2">
            <a:extLst>
              <a:ext uri="{FF2B5EF4-FFF2-40B4-BE49-F238E27FC236}">
                <a16:creationId xmlns:a16="http://schemas.microsoft.com/office/drawing/2014/main" id="{A8EB03D1-AFDE-438C-85D8-D374E98C0B52}"/>
              </a:ext>
            </a:extLst>
          </p:cNvPr>
          <p:cNvCxnSpPr>
            <a:cxnSpLocks/>
          </p:cNvCxnSpPr>
          <p:nvPr/>
        </p:nvCxnSpPr>
        <p:spPr>
          <a:xfrm>
            <a:off x="3035300" y="4679950"/>
            <a:ext cx="1050925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>
            <a:extLst>
              <a:ext uri="{FF2B5EF4-FFF2-40B4-BE49-F238E27FC236}">
                <a16:creationId xmlns:a16="http://schemas.microsoft.com/office/drawing/2014/main" id="{502E804E-BAF5-4ED1-A1F9-DC532D08A845}"/>
              </a:ext>
            </a:extLst>
          </p:cNvPr>
          <p:cNvCxnSpPr>
            <a:cxnSpLocks/>
          </p:cNvCxnSpPr>
          <p:nvPr/>
        </p:nvCxnSpPr>
        <p:spPr>
          <a:xfrm flipV="1">
            <a:off x="752475" y="1679575"/>
            <a:ext cx="0" cy="676275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39BC7EE6-C41C-4EB3-A373-AF83AC809F53}"/>
              </a:ext>
            </a:extLst>
          </p:cNvPr>
          <p:cNvGraphicFramePr>
            <a:graphicFrameLocks noGrp="1"/>
          </p:cNvGraphicFramePr>
          <p:nvPr/>
        </p:nvGraphicFramePr>
        <p:xfrm>
          <a:off x="4962525" y="2089150"/>
          <a:ext cx="27051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5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05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05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05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051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705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705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705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55397"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397"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397"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397"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397"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397"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397"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5397"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397"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5397"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9CA04090-130E-40BD-BE8F-FEE4E4452EB8}"/>
              </a:ext>
            </a:extLst>
          </p:cNvPr>
          <p:cNvCxnSpPr>
            <a:cxnSpLocks/>
          </p:cNvCxnSpPr>
          <p:nvPr/>
        </p:nvCxnSpPr>
        <p:spPr>
          <a:xfrm>
            <a:off x="7242175" y="4679950"/>
            <a:ext cx="1050925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0DBCAC75-A996-4158-9680-E621AB40A2C9}"/>
              </a:ext>
            </a:extLst>
          </p:cNvPr>
          <p:cNvCxnSpPr>
            <a:cxnSpLocks/>
          </p:cNvCxnSpPr>
          <p:nvPr/>
        </p:nvCxnSpPr>
        <p:spPr>
          <a:xfrm flipV="1">
            <a:off x="4962525" y="1679575"/>
            <a:ext cx="0" cy="676275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71D2945F-E36C-4364-8499-492A95EEEE22}"/>
              </a:ext>
            </a:extLst>
          </p:cNvPr>
          <p:cNvSpPr txBox="1"/>
          <p:nvPr/>
        </p:nvSpPr>
        <p:spPr>
          <a:xfrm>
            <a:off x="681038" y="1679575"/>
            <a:ext cx="1501775" cy="392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CN" altLang="en-US" b="1" dirty="0">
                <a:latin typeface="+mj-lt"/>
                <a:ea typeface="黑体" panose="02010600030101010101" pitchFamily="49" charset="-122"/>
              </a:rPr>
              <a:t>行驶距离</a:t>
            </a:r>
            <a:r>
              <a:rPr lang="en-US" altLang="zh-CN" b="1" dirty="0">
                <a:latin typeface="+mj-lt"/>
                <a:ea typeface="黑体" panose="02010600030101010101" pitchFamily="49" charset="-122"/>
              </a:rPr>
              <a:t>/km</a:t>
            </a:r>
            <a:endParaRPr lang="zh-CN" altLang="en-US" b="1" dirty="0">
              <a:latin typeface="+mj-lt"/>
              <a:ea typeface="黑体" panose="02010600030101010101" pitchFamily="49" charset="-122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8A57AD1B-D6A8-4EB0-AA78-5C48B3EBBF89}"/>
              </a:ext>
            </a:extLst>
          </p:cNvPr>
          <p:cNvSpPr txBox="1"/>
          <p:nvPr/>
        </p:nvSpPr>
        <p:spPr>
          <a:xfrm>
            <a:off x="4887913" y="1663700"/>
            <a:ext cx="1498600" cy="4222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CN" altLang="en-US" b="1" dirty="0">
                <a:latin typeface="+mj-lt"/>
                <a:ea typeface="黑体" panose="02010600030101010101" pitchFamily="49" charset="-122"/>
              </a:rPr>
              <a:t>离校距离</a:t>
            </a:r>
            <a:r>
              <a:rPr lang="en-US" altLang="zh-CN" b="1" dirty="0">
                <a:latin typeface="+mj-lt"/>
                <a:ea typeface="黑体" panose="02010600030101010101" pitchFamily="49" charset="-122"/>
              </a:rPr>
              <a:t>/km</a:t>
            </a:r>
            <a:endParaRPr lang="zh-CN" altLang="en-US" b="1" dirty="0">
              <a:latin typeface="+mj-lt"/>
              <a:ea typeface="黑体" panose="02010600030101010101" pitchFamily="49" charset="-122"/>
            </a:endParaRPr>
          </a:p>
        </p:txBody>
      </p:sp>
      <p:grpSp>
        <p:nvGrpSpPr>
          <p:cNvPr id="22783" name="组合 23776">
            <a:extLst>
              <a:ext uri="{FF2B5EF4-FFF2-40B4-BE49-F238E27FC236}">
                <a16:creationId xmlns:a16="http://schemas.microsoft.com/office/drawing/2014/main" id="{D5ECF8E7-55AE-4DDA-824A-BADC1D940C1E}"/>
              </a:ext>
            </a:extLst>
          </p:cNvPr>
          <p:cNvGrpSpPr>
            <a:grpSpLocks/>
          </p:cNvGrpSpPr>
          <p:nvPr/>
        </p:nvGrpSpPr>
        <p:grpSpPr bwMode="auto">
          <a:xfrm>
            <a:off x="1131888" y="4616450"/>
            <a:ext cx="3482975" cy="427038"/>
            <a:chOff x="1319213" y="4652963"/>
            <a:chExt cx="3482975" cy="427037"/>
          </a:xfrm>
        </p:grpSpPr>
        <p:sp>
          <p:nvSpPr>
            <p:cNvPr id="11" name="文本框 10">
              <a:extLst>
                <a:ext uri="{FF2B5EF4-FFF2-40B4-BE49-F238E27FC236}">
                  <a16:creationId xmlns:a16="http://schemas.microsoft.com/office/drawing/2014/main" id="{F0139942-5C30-485E-A986-DC5B53E5C438}"/>
                </a:ext>
              </a:extLst>
            </p:cNvPr>
            <p:cNvSpPr txBox="1"/>
            <p:nvPr/>
          </p:nvSpPr>
          <p:spPr bwMode="auto">
            <a:xfrm>
              <a:off x="3856038" y="4656138"/>
              <a:ext cx="946150" cy="42386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zh-CN" altLang="en-US" b="1" dirty="0">
                  <a:latin typeface="+mj-lt"/>
                  <a:ea typeface="黑体" panose="02010600030101010101" pitchFamily="49" charset="-122"/>
                </a:rPr>
                <a:t>时间</a:t>
              </a:r>
              <a:r>
                <a:rPr lang="en-US" altLang="zh-CN" b="1" dirty="0">
                  <a:latin typeface="+mj-lt"/>
                  <a:ea typeface="黑体" panose="02010600030101010101" pitchFamily="49" charset="-122"/>
                </a:rPr>
                <a:t>/</a:t>
              </a:r>
              <a:r>
                <a:rPr lang="zh-CN" altLang="en-US" b="1" dirty="0">
                  <a:latin typeface="+mj-lt"/>
                  <a:ea typeface="黑体" panose="02010600030101010101" pitchFamily="49" charset="-122"/>
                </a:rPr>
                <a:t>时</a:t>
              </a:r>
            </a:p>
          </p:txBody>
        </p:sp>
        <p:sp>
          <p:nvSpPr>
            <p:cNvPr id="12" name="文本框 11">
              <a:extLst>
                <a:ext uri="{FF2B5EF4-FFF2-40B4-BE49-F238E27FC236}">
                  <a16:creationId xmlns:a16="http://schemas.microsoft.com/office/drawing/2014/main" id="{C4D5FFCB-181A-40D0-8E53-FEC8700B850A}"/>
                </a:ext>
              </a:extLst>
            </p:cNvPr>
            <p:cNvSpPr txBox="1"/>
            <p:nvPr/>
          </p:nvSpPr>
          <p:spPr bwMode="auto">
            <a:xfrm>
              <a:off x="1319213" y="4652963"/>
              <a:ext cx="300037" cy="39528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b="1" dirty="0">
                  <a:latin typeface="+mj-lt"/>
                  <a:ea typeface="黑体" panose="02010600030101010101" pitchFamily="49" charset="-122"/>
                </a:rPr>
                <a:t>1</a:t>
              </a:r>
              <a:endParaRPr lang="zh-CN" altLang="en-US" b="1" dirty="0"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13" name="文本框 12">
              <a:extLst>
                <a:ext uri="{FF2B5EF4-FFF2-40B4-BE49-F238E27FC236}">
                  <a16:creationId xmlns:a16="http://schemas.microsoft.com/office/drawing/2014/main" id="{7EE2CEDD-8088-49BA-918B-71C5E2836DE5}"/>
                </a:ext>
              </a:extLst>
            </p:cNvPr>
            <p:cNvSpPr txBox="1"/>
            <p:nvPr/>
          </p:nvSpPr>
          <p:spPr bwMode="auto">
            <a:xfrm>
              <a:off x="1882775" y="4652963"/>
              <a:ext cx="300038" cy="39528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b="1" dirty="0">
                  <a:latin typeface="+mj-lt"/>
                  <a:ea typeface="黑体" panose="02010600030101010101" pitchFamily="49" charset="-122"/>
                </a:rPr>
                <a:t>2</a:t>
              </a:r>
              <a:endParaRPr lang="zh-CN" altLang="en-US" b="1" dirty="0"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14" name="文本框 13">
              <a:extLst>
                <a:ext uri="{FF2B5EF4-FFF2-40B4-BE49-F238E27FC236}">
                  <a16:creationId xmlns:a16="http://schemas.microsoft.com/office/drawing/2014/main" id="{BB5C5B7D-9139-4594-9445-B2E268ADD5A1}"/>
                </a:ext>
              </a:extLst>
            </p:cNvPr>
            <p:cNvSpPr txBox="1"/>
            <p:nvPr/>
          </p:nvSpPr>
          <p:spPr bwMode="auto">
            <a:xfrm>
              <a:off x="2419350" y="4652963"/>
              <a:ext cx="300038" cy="39528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b="1" dirty="0">
                  <a:latin typeface="+mj-lt"/>
                  <a:ea typeface="黑体" panose="02010600030101010101" pitchFamily="49" charset="-122"/>
                </a:rPr>
                <a:t>3</a:t>
              </a:r>
              <a:endParaRPr lang="zh-CN" altLang="en-US" b="1" dirty="0"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15" name="文本框 14">
              <a:extLst>
                <a:ext uri="{FF2B5EF4-FFF2-40B4-BE49-F238E27FC236}">
                  <a16:creationId xmlns:a16="http://schemas.microsoft.com/office/drawing/2014/main" id="{C9D7FA2C-BD74-4A9C-9B8E-D266AADB2524}"/>
                </a:ext>
              </a:extLst>
            </p:cNvPr>
            <p:cNvSpPr txBox="1"/>
            <p:nvPr/>
          </p:nvSpPr>
          <p:spPr bwMode="auto">
            <a:xfrm>
              <a:off x="2970213" y="4652963"/>
              <a:ext cx="300037" cy="39528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b="1" dirty="0">
                  <a:latin typeface="+mj-lt"/>
                  <a:ea typeface="黑体" panose="02010600030101010101" pitchFamily="49" charset="-122"/>
                </a:rPr>
                <a:t>4</a:t>
              </a:r>
              <a:endParaRPr lang="zh-CN" altLang="en-US" b="1" dirty="0"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16" name="文本框 15">
              <a:extLst>
                <a:ext uri="{FF2B5EF4-FFF2-40B4-BE49-F238E27FC236}">
                  <a16:creationId xmlns:a16="http://schemas.microsoft.com/office/drawing/2014/main" id="{B50B2BEA-765B-417A-9F7D-4E940F38F8FF}"/>
                </a:ext>
              </a:extLst>
            </p:cNvPr>
            <p:cNvSpPr txBox="1"/>
            <p:nvPr/>
          </p:nvSpPr>
          <p:spPr bwMode="auto">
            <a:xfrm>
              <a:off x="3505200" y="4657726"/>
              <a:ext cx="300038" cy="39528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b="1" dirty="0">
                  <a:latin typeface="+mj-lt"/>
                  <a:ea typeface="黑体" panose="02010600030101010101" pitchFamily="49" charset="-122"/>
                </a:rPr>
                <a:t>5</a:t>
              </a:r>
              <a:endParaRPr lang="zh-CN" altLang="en-US" b="1" dirty="0">
                <a:latin typeface="+mj-lt"/>
                <a:ea typeface="黑体" panose="02010600030101010101" pitchFamily="49" charset="-122"/>
              </a:endParaRPr>
            </a:p>
          </p:txBody>
        </p:sp>
      </p:grpSp>
      <p:grpSp>
        <p:nvGrpSpPr>
          <p:cNvPr id="22784" name="组合 48">
            <a:extLst>
              <a:ext uri="{FF2B5EF4-FFF2-40B4-BE49-F238E27FC236}">
                <a16:creationId xmlns:a16="http://schemas.microsoft.com/office/drawing/2014/main" id="{712C52F8-692A-42C2-858A-E87B89E56A27}"/>
              </a:ext>
            </a:extLst>
          </p:cNvPr>
          <p:cNvGrpSpPr>
            <a:grpSpLocks/>
          </p:cNvGrpSpPr>
          <p:nvPr/>
        </p:nvGrpSpPr>
        <p:grpSpPr bwMode="auto">
          <a:xfrm>
            <a:off x="5337175" y="4600575"/>
            <a:ext cx="3498850" cy="427038"/>
            <a:chOff x="5388315" y="4203697"/>
            <a:chExt cx="3497818" cy="427275"/>
          </a:xfrm>
        </p:grpSpPr>
        <p:sp>
          <p:nvSpPr>
            <p:cNvPr id="18" name="文本框 17">
              <a:extLst>
                <a:ext uri="{FF2B5EF4-FFF2-40B4-BE49-F238E27FC236}">
                  <a16:creationId xmlns:a16="http://schemas.microsoft.com/office/drawing/2014/main" id="{02F2DD11-5E9F-4C65-B136-D4C72BBC6BC4}"/>
                </a:ext>
              </a:extLst>
            </p:cNvPr>
            <p:cNvSpPr txBox="1"/>
            <p:nvPr/>
          </p:nvSpPr>
          <p:spPr>
            <a:xfrm>
              <a:off x="7940262" y="4206874"/>
              <a:ext cx="945871" cy="42409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zh-CN" altLang="en-US" b="1" dirty="0">
                  <a:latin typeface="+mj-lt"/>
                  <a:ea typeface="黑体" panose="02010600030101010101" pitchFamily="49" charset="-122"/>
                </a:rPr>
                <a:t>时间</a:t>
              </a:r>
              <a:r>
                <a:rPr lang="en-US" altLang="zh-CN" b="1" dirty="0">
                  <a:latin typeface="+mj-lt"/>
                  <a:ea typeface="黑体" panose="02010600030101010101" pitchFamily="49" charset="-122"/>
                </a:rPr>
                <a:t>/</a:t>
              </a:r>
              <a:r>
                <a:rPr lang="zh-CN" altLang="en-US" b="1" dirty="0">
                  <a:latin typeface="+mj-lt"/>
                  <a:ea typeface="黑体" panose="02010600030101010101" pitchFamily="49" charset="-122"/>
                </a:rPr>
                <a:t>时</a:t>
              </a:r>
            </a:p>
          </p:txBody>
        </p:sp>
        <p:sp>
          <p:nvSpPr>
            <p:cNvPr id="19" name="文本框 18">
              <a:extLst>
                <a:ext uri="{FF2B5EF4-FFF2-40B4-BE49-F238E27FC236}">
                  <a16:creationId xmlns:a16="http://schemas.microsoft.com/office/drawing/2014/main" id="{42A5E4AD-CF17-47E0-8A13-28703D4105DB}"/>
                </a:ext>
              </a:extLst>
            </p:cNvPr>
            <p:cNvSpPr txBox="1"/>
            <p:nvPr/>
          </p:nvSpPr>
          <p:spPr>
            <a:xfrm>
              <a:off x="5388315" y="4203697"/>
              <a:ext cx="299950" cy="39550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b="1" dirty="0">
                  <a:latin typeface="+mj-lt"/>
                  <a:ea typeface="黑体" panose="02010600030101010101" pitchFamily="49" charset="-122"/>
                </a:rPr>
                <a:t>1</a:t>
              </a:r>
              <a:endParaRPr lang="zh-CN" altLang="en-US" b="1" dirty="0"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20" name="文本框 19">
              <a:extLst>
                <a:ext uri="{FF2B5EF4-FFF2-40B4-BE49-F238E27FC236}">
                  <a16:creationId xmlns:a16="http://schemas.microsoft.com/office/drawing/2014/main" id="{D92F7871-0531-4B35-B3C8-68A5369AA4DC}"/>
                </a:ext>
              </a:extLst>
            </p:cNvPr>
            <p:cNvSpPr txBox="1"/>
            <p:nvPr/>
          </p:nvSpPr>
          <p:spPr>
            <a:xfrm>
              <a:off x="5953298" y="4203697"/>
              <a:ext cx="299950" cy="39550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b="1" dirty="0">
                  <a:latin typeface="+mj-lt"/>
                  <a:ea typeface="黑体" panose="02010600030101010101" pitchFamily="49" charset="-122"/>
                </a:rPr>
                <a:t>2</a:t>
              </a:r>
              <a:endParaRPr lang="zh-CN" altLang="en-US" b="1" dirty="0"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21" name="文本框 20">
              <a:extLst>
                <a:ext uri="{FF2B5EF4-FFF2-40B4-BE49-F238E27FC236}">
                  <a16:creationId xmlns:a16="http://schemas.microsoft.com/office/drawing/2014/main" id="{51FE77EC-E306-4041-A15A-10B9A7334D93}"/>
                </a:ext>
              </a:extLst>
            </p:cNvPr>
            <p:cNvSpPr txBox="1"/>
            <p:nvPr/>
          </p:nvSpPr>
          <p:spPr>
            <a:xfrm>
              <a:off x="6488129" y="4203697"/>
              <a:ext cx="299949" cy="39550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b="1" dirty="0">
                  <a:latin typeface="+mj-lt"/>
                  <a:ea typeface="黑体" panose="02010600030101010101" pitchFamily="49" charset="-122"/>
                </a:rPr>
                <a:t>3</a:t>
              </a:r>
              <a:endParaRPr lang="zh-CN" altLang="en-US" b="1" dirty="0"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22" name="文本框 21">
              <a:extLst>
                <a:ext uri="{FF2B5EF4-FFF2-40B4-BE49-F238E27FC236}">
                  <a16:creationId xmlns:a16="http://schemas.microsoft.com/office/drawing/2014/main" id="{F506C6EC-461F-478E-8132-4EBCF189669E}"/>
                </a:ext>
              </a:extLst>
            </p:cNvPr>
            <p:cNvSpPr txBox="1"/>
            <p:nvPr/>
          </p:nvSpPr>
          <p:spPr>
            <a:xfrm>
              <a:off x="7040416" y="4203697"/>
              <a:ext cx="299949" cy="39550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b="1" dirty="0">
                  <a:latin typeface="+mj-lt"/>
                  <a:ea typeface="黑体" panose="02010600030101010101" pitchFamily="49" charset="-122"/>
                </a:rPr>
                <a:t>4</a:t>
              </a:r>
              <a:endParaRPr lang="zh-CN" altLang="en-US" b="1" dirty="0"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23" name="文本框 22">
              <a:extLst>
                <a:ext uri="{FF2B5EF4-FFF2-40B4-BE49-F238E27FC236}">
                  <a16:creationId xmlns:a16="http://schemas.microsoft.com/office/drawing/2014/main" id="{1484ED8D-2F3B-4142-A37A-A4AE8CC83119}"/>
                </a:ext>
              </a:extLst>
            </p:cNvPr>
            <p:cNvSpPr txBox="1"/>
            <p:nvPr/>
          </p:nvSpPr>
          <p:spPr>
            <a:xfrm>
              <a:off x="7573658" y="4208463"/>
              <a:ext cx="299949" cy="39550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b="1" dirty="0">
                  <a:latin typeface="+mj-lt"/>
                  <a:ea typeface="黑体" panose="02010600030101010101" pitchFamily="49" charset="-122"/>
                </a:rPr>
                <a:t>5</a:t>
              </a:r>
              <a:endParaRPr lang="zh-CN" altLang="en-US" b="1" dirty="0">
                <a:latin typeface="+mj-lt"/>
                <a:ea typeface="黑体" panose="02010600030101010101" pitchFamily="49" charset="-122"/>
              </a:endParaRPr>
            </a:p>
          </p:txBody>
        </p:sp>
      </p:grpSp>
      <p:grpSp>
        <p:nvGrpSpPr>
          <p:cNvPr id="22785" name="组合 23775">
            <a:extLst>
              <a:ext uri="{FF2B5EF4-FFF2-40B4-BE49-F238E27FC236}">
                <a16:creationId xmlns:a16="http://schemas.microsoft.com/office/drawing/2014/main" id="{985C7B11-869E-44B9-8938-E1D20A2E1FA8}"/>
              </a:ext>
            </a:extLst>
          </p:cNvPr>
          <p:cNvGrpSpPr>
            <a:grpSpLocks/>
          </p:cNvGrpSpPr>
          <p:nvPr/>
        </p:nvGrpSpPr>
        <p:grpSpPr bwMode="auto">
          <a:xfrm>
            <a:off x="331788" y="2127250"/>
            <a:ext cx="515937" cy="2751138"/>
            <a:chOff x="519113" y="2047875"/>
            <a:chExt cx="515937" cy="2751138"/>
          </a:xfrm>
        </p:grpSpPr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DF853A3F-F20E-40ED-BD1E-CF9778410404}"/>
                </a:ext>
              </a:extLst>
            </p:cNvPr>
            <p:cNvSpPr txBox="1"/>
            <p:nvPr/>
          </p:nvSpPr>
          <p:spPr bwMode="auto">
            <a:xfrm>
              <a:off x="633413" y="4403725"/>
              <a:ext cx="300037" cy="395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b="1" dirty="0">
                  <a:latin typeface="+mj-lt"/>
                  <a:ea typeface="黑体" panose="02010600030101010101" pitchFamily="49" charset="-122"/>
                </a:rPr>
                <a:t>0</a:t>
              </a:r>
              <a:endParaRPr lang="zh-CN" altLang="en-US" b="1" dirty="0"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26" name="文本框 25">
              <a:extLst>
                <a:ext uri="{FF2B5EF4-FFF2-40B4-BE49-F238E27FC236}">
                  <a16:creationId xmlns:a16="http://schemas.microsoft.com/office/drawing/2014/main" id="{BD55E410-D9C4-4972-9A0D-40B32E280663}"/>
                </a:ext>
              </a:extLst>
            </p:cNvPr>
            <p:cNvSpPr txBox="1"/>
            <p:nvPr/>
          </p:nvSpPr>
          <p:spPr bwMode="auto">
            <a:xfrm>
              <a:off x="519113" y="4116388"/>
              <a:ext cx="515937" cy="42386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b="1" dirty="0">
                  <a:latin typeface="+mj-lt"/>
                  <a:ea typeface="黑体" panose="02010600030101010101" pitchFamily="49" charset="-122"/>
                </a:rPr>
                <a:t>10</a:t>
              </a:r>
              <a:endParaRPr lang="zh-CN" altLang="en-US" b="1" dirty="0"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27" name="文本框 26">
              <a:extLst>
                <a:ext uri="{FF2B5EF4-FFF2-40B4-BE49-F238E27FC236}">
                  <a16:creationId xmlns:a16="http://schemas.microsoft.com/office/drawing/2014/main" id="{46007FEC-6B7B-45EB-8D38-CB9959785179}"/>
                </a:ext>
              </a:extLst>
            </p:cNvPr>
            <p:cNvSpPr txBox="1"/>
            <p:nvPr/>
          </p:nvSpPr>
          <p:spPr bwMode="auto">
            <a:xfrm>
              <a:off x="519113" y="3857625"/>
              <a:ext cx="415925" cy="395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b="1" dirty="0">
                  <a:latin typeface="+mj-lt"/>
                  <a:ea typeface="黑体" panose="02010600030101010101" pitchFamily="49" charset="-122"/>
                </a:rPr>
                <a:t>20</a:t>
              </a:r>
              <a:endParaRPr lang="zh-CN" altLang="en-US" b="1" dirty="0"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28" name="文本框 27">
              <a:extLst>
                <a:ext uri="{FF2B5EF4-FFF2-40B4-BE49-F238E27FC236}">
                  <a16:creationId xmlns:a16="http://schemas.microsoft.com/office/drawing/2014/main" id="{E6D8FC8A-CD87-4C5B-B6A4-505C6802B81D}"/>
                </a:ext>
              </a:extLst>
            </p:cNvPr>
            <p:cNvSpPr txBox="1"/>
            <p:nvPr/>
          </p:nvSpPr>
          <p:spPr bwMode="auto">
            <a:xfrm>
              <a:off x="519113" y="3598863"/>
              <a:ext cx="515937" cy="39528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b="1" dirty="0">
                  <a:latin typeface="+mj-lt"/>
                  <a:ea typeface="黑体" panose="02010600030101010101" pitchFamily="49" charset="-122"/>
                </a:rPr>
                <a:t>30</a:t>
              </a:r>
              <a:endParaRPr lang="zh-CN" altLang="en-US" b="1" dirty="0"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29" name="文本框 28">
              <a:extLst>
                <a:ext uri="{FF2B5EF4-FFF2-40B4-BE49-F238E27FC236}">
                  <a16:creationId xmlns:a16="http://schemas.microsoft.com/office/drawing/2014/main" id="{D3D17E46-A696-4023-8C4C-AADE61E09277}"/>
                </a:ext>
              </a:extLst>
            </p:cNvPr>
            <p:cNvSpPr txBox="1"/>
            <p:nvPr/>
          </p:nvSpPr>
          <p:spPr bwMode="auto">
            <a:xfrm>
              <a:off x="519113" y="3340100"/>
              <a:ext cx="415925" cy="395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b="1" dirty="0">
                  <a:latin typeface="+mj-lt"/>
                  <a:ea typeface="黑体" panose="02010600030101010101" pitchFamily="49" charset="-122"/>
                </a:rPr>
                <a:t>40</a:t>
              </a:r>
              <a:endParaRPr lang="zh-CN" altLang="en-US" b="1" dirty="0"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30" name="文本框 29">
              <a:extLst>
                <a:ext uri="{FF2B5EF4-FFF2-40B4-BE49-F238E27FC236}">
                  <a16:creationId xmlns:a16="http://schemas.microsoft.com/office/drawing/2014/main" id="{D42FD882-F6D8-44F2-A91A-14955C571B68}"/>
                </a:ext>
              </a:extLst>
            </p:cNvPr>
            <p:cNvSpPr txBox="1"/>
            <p:nvPr/>
          </p:nvSpPr>
          <p:spPr bwMode="auto">
            <a:xfrm>
              <a:off x="519113" y="3081338"/>
              <a:ext cx="415925" cy="3968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b="1" dirty="0">
                  <a:latin typeface="+mj-lt"/>
                  <a:ea typeface="黑体" panose="02010600030101010101" pitchFamily="49" charset="-122"/>
                </a:rPr>
                <a:t>50</a:t>
              </a:r>
              <a:endParaRPr lang="zh-CN" altLang="en-US" b="1" dirty="0"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31" name="文本框 30">
              <a:extLst>
                <a:ext uri="{FF2B5EF4-FFF2-40B4-BE49-F238E27FC236}">
                  <a16:creationId xmlns:a16="http://schemas.microsoft.com/office/drawing/2014/main" id="{516749E1-7823-4B75-82C7-53830E159476}"/>
                </a:ext>
              </a:extLst>
            </p:cNvPr>
            <p:cNvSpPr txBox="1"/>
            <p:nvPr/>
          </p:nvSpPr>
          <p:spPr bwMode="auto">
            <a:xfrm>
              <a:off x="519113" y="2822575"/>
              <a:ext cx="515937" cy="39687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b="1" dirty="0">
                  <a:latin typeface="+mj-lt"/>
                  <a:ea typeface="黑体" panose="02010600030101010101" pitchFamily="49" charset="-122"/>
                </a:rPr>
                <a:t>60</a:t>
              </a:r>
              <a:endParaRPr lang="zh-CN" altLang="en-US" b="1" dirty="0"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32" name="文本框 31">
              <a:extLst>
                <a:ext uri="{FF2B5EF4-FFF2-40B4-BE49-F238E27FC236}">
                  <a16:creationId xmlns:a16="http://schemas.microsoft.com/office/drawing/2014/main" id="{5A45D2AB-E63E-4E49-BECA-27EA1E171C22}"/>
                </a:ext>
              </a:extLst>
            </p:cNvPr>
            <p:cNvSpPr txBox="1"/>
            <p:nvPr/>
          </p:nvSpPr>
          <p:spPr bwMode="auto">
            <a:xfrm>
              <a:off x="519113" y="2565400"/>
              <a:ext cx="415925" cy="395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b="1" dirty="0">
                  <a:latin typeface="+mj-lt"/>
                  <a:ea typeface="黑体" panose="02010600030101010101" pitchFamily="49" charset="-122"/>
                </a:rPr>
                <a:t>70</a:t>
              </a:r>
              <a:endParaRPr lang="zh-CN" altLang="en-US" b="1" dirty="0"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33" name="文本框 32">
              <a:extLst>
                <a:ext uri="{FF2B5EF4-FFF2-40B4-BE49-F238E27FC236}">
                  <a16:creationId xmlns:a16="http://schemas.microsoft.com/office/drawing/2014/main" id="{93F3F574-4AEF-4D85-A581-EB42CB28201A}"/>
                </a:ext>
              </a:extLst>
            </p:cNvPr>
            <p:cNvSpPr txBox="1"/>
            <p:nvPr/>
          </p:nvSpPr>
          <p:spPr bwMode="auto">
            <a:xfrm>
              <a:off x="519113" y="2306638"/>
              <a:ext cx="515937" cy="39528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b="1" dirty="0">
                  <a:latin typeface="+mj-lt"/>
                  <a:ea typeface="黑体" panose="02010600030101010101" pitchFamily="49" charset="-122"/>
                </a:rPr>
                <a:t>80</a:t>
              </a:r>
              <a:endParaRPr lang="zh-CN" altLang="en-US" b="1" dirty="0"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34" name="文本框 33">
              <a:extLst>
                <a:ext uri="{FF2B5EF4-FFF2-40B4-BE49-F238E27FC236}">
                  <a16:creationId xmlns:a16="http://schemas.microsoft.com/office/drawing/2014/main" id="{6DB4BE8E-F45A-4366-AB26-8519217B29FB}"/>
                </a:ext>
              </a:extLst>
            </p:cNvPr>
            <p:cNvSpPr txBox="1"/>
            <p:nvPr/>
          </p:nvSpPr>
          <p:spPr bwMode="auto">
            <a:xfrm>
              <a:off x="519113" y="2047875"/>
              <a:ext cx="415925" cy="395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b="1" dirty="0">
                  <a:latin typeface="+mj-lt"/>
                  <a:ea typeface="黑体" panose="02010600030101010101" pitchFamily="49" charset="-122"/>
                </a:rPr>
                <a:t>90</a:t>
              </a:r>
              <a:endParaRPr lang="zh-CN" altLang="en-US" b="1" dirty="0">
                <a:latin typeface="+mj-lt"/>
                <a:ea typeface="黑体" panose="02010600030101010101" pitchFamily="49" charset="-122"/>
              </a:endParaRPr>
            </a:p>
          </p:txBody>
        </p:sp>
      </p:grpSp>
      <p:grpSp>
        <p:nvGrpSpPr>
          <p:cNvPr id="22786" name="组合 36">
            <a:extLst>
              <a:ext uri="{FF2B5EF4-FFF2-40B4-BE49-F238E27FC236}">
                <a16:creationId xmlns:a16="http://schemas.microsoft.com/office/drawing/2014/main" id="{43AA2532-0EA0-4384-A507-6F7DCC29F991}"/>
              </a:ext>
            </a:extLst>
          </p:cNvPr>
          <p:cNvGrpSpPr>
            <a:grpSpLocks/>
          </p:cNvGrpSpPr>
          <p:nvPr/>
        </p:nvGrpSpPr>
        <p:grpSpPr bwMode="auto">
          <a:xfrm>
            <a:off x="4487863" y="2127250"/>
            <a:ext cx="517525" cy="2751138"/>
            <a:chOff x="702253" y="1599028"/>
            <a:chExt cx="515978" cy="2750476"/>
          </a:xfrm>
        </p:grpSpPr>
        <p:sp>
          <p:nvSpPr>
            <p:cNvPr id="36" name="文本框 35">
              <a:extLst>
                <a:ext uri="{FF2B5EF4-FFF2-40B4-BE49-F238E27FC236}">
                  <a16:creationId xmlns:a16="http://schemas.microsoft.com/office/drawing/2014/main" id="{D86A2985-A976-4346-A462-E3FBBDCF8744}"/>
                </a:ext>
              </a:extLst>
            </p:cNvPr>
            <p:cNvSpPr txBox="1"/>
            <p:nvPr/>
          </p:nvSpPr>
          <p:spPr>
            <a:xfrm>
              <a:off x="816211" y="3954311"/>
              <a:ext cx="300723" cy="3951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b="1" dirty="0">
                  <a:latin typeface="+mj-lt"/>
                  <a:ea typeface="黑体" panose="02010600030101010101" pitchFamily="49" charset="-122"/>
                </a:rPr>
                <a:t>0</a:t>
              </a:r>
              <a:endParaRPr lang="zh-CN" altLang="en-US" b="1" dirty="0"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37" name="文本框 36">
              <a:extLst>
                <a:ext uri="{FF2B5EF4-FFF2-40B4-BE49-F238E27FC236}">
                  <a16:creationId xmlns:a16="http://schemas.microsoft.com/office/drawing/2014/main" id="{1AD8C258-BB39-4435-9E3D-92D7F04239D2}"/>
                </a:ext>
              </a:extLst>
            </p:cNvPr>
            <p:cNvSpPr txBox="1"/>
            <p:nvPr/>
          </p:nvSpPr>
          <p:spPr>
            <a:xfrm>
              <a:off x="702253" y="3667043"/>
              <a:ext cx="515978" cy="42376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b="1" dirty="0">
                  <a:latin typeface="+mj-lt"/>
                  <a:ea typeface="黑体" panose="02010600030101010101" pitchFamily="49" charset="-122"/>
                </a:rPr>
                <a:t>10</a:t>
              </a:r>
              <a:endParaRPr lang="zh-CN" altLang="en-US" b="1" dirty="0"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38" name="文本框 37">
              <a:extLst>
                <a:ext uri="{FF2B5EF4-FFF2-40B4-BE49-F238E27FC236}">
                  <a16:creationId xmlns:a16="http://schemas.microsoft.com/office/drawing/2014/main" id="{95A690A7-AC44-427E-B9B1-87924D2C3DD3}"/>
                </a:ext>
              </a:extLst>
            </p:cNvPr>
            <p:cNvSpPr txBox="1"/>
            <p:nvPr/>
          </p:nvSpPr>
          <p:spPr>
            <a:xfrm>
              <a:off x="702253" y="3408343"/>
              <a:ext cx="416264" cy="3951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b="1" dirty="0">
                  <a:latin typeface="+mj-lt"/>
                  <a:ea typeface="黑体" panose="02010600030101010101" pitchFamily="49" charset="-122"/>
                </a:rPr>
                <a:t>20</a:t>
              </a:r>
              <a:endParaRPr lang="zh-CN" altLang="en-US" b="1" dirty="0"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39" name="文本框 38">
              <a:extLst>
                <a:ext uri="{FF2B5EF4-FFF2-40B4-BE49-F238E27FC236}">
                  <a16:creationId xmlns:a16="http://schemas.microsoft.com/office/drawing/2014/main" id="{DD8A6166-E23A-4D4E-B462-25F520BDFD8A}"/>
                </a:ext>
              </a:extLst>
            </p:cNvPr>
            <p:cNvSpPr txBox="1"/>
            <p:nvPr/>
          </p:nvSpPr>
          <p:spPr>
            <a:xfrm>
              <a:off x="702253" y="3149643"/>
              <a:ext cx="515978" cy="39519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b="1" dirty="0">
                  <a:latin typeface="+mj-lt"/>
                  <a:ea typeface="黑体" panose="02010600030101010101" pitchFamily="49" charset="-122"/>
                </a:rPr>
                <a:t>30</a:t>
              </a:r>
              <a:endParaRPr lang="zh-CN" altLang="en-US" b="1" dirty="0"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40" name="文本框 39">
              <a:extLst>
                <a:ext uri="{FF2B5EF4-FFF2-40B4-BE49-F238E27FC236}">
                  <a16:creationId xmlns:a16="http://schemas.microsoft.com/office/drawing/2014/main" id="{16A54615-579D-4DE3-A315-00BEF14EB5B5}"/>
                </a:ext>
              </a:extLst>
            </p:cNvPr>
            <p:cNvSpPr txBox="1"/>
            <p:nvPr/>
          </p:nvSpPr>
          <p:spPr>
            <a:xfrm>
              <a:off x="702253" y="2890942"/>
              <a:ext cx="416264" cy="3951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b="1" dirty="0">
                  <a:latin typeface="+mj-lt"/>
                  <a:ea typeface="黑体" panose="02010600030101010101" pitchFamily="49" charset="-122"/>
                </a:rPr>
                <a:t>40</a:t>
              </a:r>
              <a:endParaRPr lang="zh-CN" altLang="en-US" b="1" dirty="0"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41" name="文本框 40">
              <a:extLst>
                <a:ext uri="{FF2B5EF4-FFF2-40B4-BE49-F238E27FC236}">
                  <a16:creationId xmlns:a16="http://schemas.microsoft.com/office/drawing/2014/main" id="{B0A6D4F8-9BD8-4CE6-95C4-C10F1D4C5764}"/>
                </a:ext>
              </a:extLst>
            </p:cNvPr>
            <p:cNvSpPr txBox="1"/>
            <p:nvPr/>
          </p:nvSpPr>
          <p:spPr>
            <a:xfrm>
              <a:off x="702253" y="2632242"/>
              <a:ext cx="416264" cy="39678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b="1" dirty="0">
                  <a:latin typeface="+mj-lt"/>
                  <a:ea typeface="黑体" panose="02010600030101010101" pitchFamily="49" charset="-122"/>
                </a:rPr>
                <a:t>50</a:t>
              </a:r>
              <a:endParaRPr lang="zh-CN" altLang="en-US" b="1" dirty="0"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42" name="文本框 41">
              <a:extLst>
                <a:ext uri="{FF2B5EF4-FFF2-40B4-BE49-F238E27FC236}">
                  <a16:creationId xmlns:a16="http://schemas.microsoft.com/office/drawing/2014/main" id="{71CBF250-DF42-438C-A04B-61DD1B490652}"/>
                </a:ext>
              </a:extLst>
            </p:cNvPr>
            <p:cNvSpPr txBox="1"/>
            <p:nvPr/>
          </p:nvSpPr>
          <p:spPr>
            <a:xfrm>
              <a:off x="702253" y="2373542"/>
              <a:ext cx="515978" cy="39678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b="1" dirty="0">
                  <a:latin typeface="+mj-lt"/>
                  <a:ea typeface="黑体" panose="02010600030101010101" pitchFamily="49" charset="-122"/>
                </a:rPr>
                <a:t>60</a:t>
              </a:r>
              <a:endParaRPr lang="zh-CN" altLang="en-US" b="1" dirty="0"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43" name="文本框 42">
              <a:extLst>
                <a:ext uri="{FF2B5EF4-FFF2-40B4-BE49-F238E27FC236}">
                  <a16:creationId xmlns:a16="http://schemas.microsoft.com/office/drawing/2014/main" id="{0E400568-7E05-4EC0-BA9C-73578EDAAABB}"/>
                </a:ext>
              </a:extLst>
            </p:cNvPr>
            <p:cNvSpPr txBox="1"/>
            <p:nvPr/>
          </p:nvSpPr>
          <p:spPr>
            <a:xfrm>
              <a:off x="702253" y="2116428"/>
              <a:ext cx="416264" cy="3951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b="1" dirty="0">
                  <a:latin typeface="+mj-lt"/>
                  <a:ea typeface="黑体" panose="02010600030101010101" pitchFamily="49" charset="-122"/>
                </a:rPr>
                <a:t>70</a:t>
              </a:r>
              <a:endParaRPr lang="zh-CN" altLang="en-US" b="1" dirty="0"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44" name="文本框 43">
              <a:extLst>
                <a:ext uri="{FF2B5EF4-FFF2-40B4-BE49-F238E27FC236}">
                  <a16:creationId xmlns:a16="http://schemas.microsoft.com/office/drawing/2014/main" id="{81EBDCD9-F164-4850-89A4-74F0ED812FFA}"/>
                </a:ext>
              </a:extLst>
            </p:cNvPr>
            <p:cNvSpPr txBox="1"/>
            <p:nvPr/>
          </p:nvSpPr>
          <p:spPr>
            <a:xfrm>
              <a:off x="702253" y="1857729"/>
              <a:ext cx="515978" cy="39519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b="1" dirty="0">
                  <a:latin typeface="+mj-lt"/>
                  <a:ea typeface="黑体" panose="02010600030101010101" pitchFamily="49" charset="-122"/>
                </a:rPr>
                <a:t>80</a:t>
              </a:r>
              <a:endParaRPr lang="zh-CN" altLang="en-US" b="1" dirty="0"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45" name="文本框 44">
              <a:extLst>
                <a:ext uri="{FF2B5EF4-FFF2-40B4-BE49-F238E27FC236}">
                  <a16:creationId xmlns:a16="http://schemas.microsoft.com/office/drawing/2014/main" id="{BC5386D1-F43E-4544-8712-4EC6FBFCF66E}"/>
                </a:ext>
              </a:extLst>
            </p:cNvPr>
            <p:cNvSpPr txBox="1"/>
            <p:nvPr/>
          </p:nvSpPr>
          <p:spPr>
            <a:xfrm>
              <a:off x="702253" y="1599028"/>
              <a:ext cx="416264" cy="3951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b="1" dirty="0">
                  <a:latin typeface="+mj-lt"/>
                  <a:ea typeface="黑体" panose="02010600030101010101" pitchFamily="49" charset="-122"/>
                </a:rPr>
                <a:t>90</a:t>
              </a:r>
              <a:endParaRPr lang="zh-CN" altLang="en-US" b="1" dirty="0">
                <a:latin typeface="+mj-lt"/>
                <a:ea typeface="黑体" panose="02010600030101010101" pitchFamily="49" charset="-122"/>
              </a:endParaRPr>
            </a:p>
          </p:txBody>
        </p:sp>
      </p:grpSp>
      <p:grpSp>
        <p:nvGrpSpPr>
          <p:cNvPr id="22787" name="组合 23">
            <a:extLst>
              <a:ext uri="{FF2B5EF4-FFF2-40B4-BE49-F238E27FC236}">
                <a16:creationId xmlns:a16="http://schemas.microsoft.com/office/drawing/2014/main" id="{1945689F-8983-40D9-B1A3-818F84FB9319}"/>
              </a:ext>
            </a:extLst>
          </p:cNvPr>
          <p:cNvGrpSpPr>
            <a:grpSpLocks/>
          </p:cNvGrpSpPr>
          <p:nvPr/>
        </p:nvGrpSpPr>
        <p:grpSpPr bwMode="auto">
          <a:xfrm>
            <a:off x="760413" y="2600325"/>
            <a:ext cx="2160587" cy="2079625"/>
            <a:chOff x="947738" y="2520950"/>
            <a:chExt cx="2160587" cy="2079625"/>
          </a:xfrm>
        </p:grpSpPr>
        <p:cxnSp>
          <p:nvCxnSpPr>
            <p:cNvPr id="47" name="直接连接符 46">
              <a:extLst>
                <a:ext uri="{FF2B5EF4-FFF2-40B4-BE49-F238E27FC236}">
                  <a16:creationId xmlns:a16="http://schemas.microsoft.com/office/drawing/2014/main" id="{CD30540C-C8BF-437A-B9FD-AB4EE636A4FD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947738" y="3568700"/>
              <a:ext cx="531812" cy="1031875"/>
            </a:xfrm>
            <a:prstGeom prst="line">
              <a:avLst/>
            </a:prstGeom>
            <a:ln w="19050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接连接符 47">
              <a:extLst>
                <a:ext uri="{FF2B5EF4-FFF2-40B4-BE49-F238E27FC236}">
                  <a16:creationId xmlns:a16="http://schemas.microsoft.com/office/drawing/2014/main" id="{506A0D36-8095-438C-8E33-6BBBD9A3E61C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481138" y="3565525"/>
              <a:ext cx="1090612" cy="0"/>
            </a:xfrm>
            <a:prstGeom prst="line">
              <a:avLst/>
            </a:prstGeom>
            <a:ln w="19050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接连接符 48">
              <a:extLst>
                <a:ext uri="{FF2B5EF4-FFF2-40B4-BE49-F238E27FC236}">
                  <a16:creationId xmlns:a16="http://schemas.microsoft.com/office/drawing/2014/main" id="{49E8856D-9706-40CB-8546-C2BE9BF8DE2A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2563813" y="2520950"/>
              <a:ext cx="544512" cy="1044575"/>
            </a:xfrm>
            <a:prstGeom prst="line">
              <a:avLst/>
            </a:prstGeom>
            <a:ln w="19050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788" name="组合 58">
            <a:extLst>
              <a:ext uri="{FF2B5EF4-FFF2-40B4-BE49-F238E27FC236}">
                <a16:creationId xmlns:a16="http://schemas.microsoft.com/office/drawing/2014/main" id="{9C454D57-D5D3-4BF5-8315-04E50F521050}"/>
              </a:ext>
            </a:extLst>
          </p:cNvPr>
          <p:cNvGrpSpPr>
            <a:grpSpLocks/>
          </p:cNvGrpSpPr>
          <p:nvPr/>
        </p:nvGrpSpPr>
        <p:grpSpPr bwMode="auto">
          <a:xfrm>
            <a:off x="4968875" y="3640138"/>
            <a:ext cx="2154238" cy="1039812"/>
            <a:chOff x="918210" y="3113498"/>
            <a:chExt cx="2154440" cy="1038136"/>
          </a:xfrm>
        </p:grpSpPr>
        <p:cxnSp>
          <p:nvCxnSpPr>
            <p:cNvPr id="51" name="直接连接符 50">
              <a:extLst>
                <a:ext uri="{FF2B5EF4-FFF2-40B4-BE49-F238E27FC236}">
                  <a16:creationId xmlns:a16="http://schemas.microsoft.com/office/drawing/2014/main" id="{7823D36F-ECDE-48D5-A21E-2023A4C9C1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18210" y="3113498"/>
              <a:ext cx="536625" cy="1038136"/>
            </a:xfrm>
            <a:prstGeom prst="line">
              <a:avLst/>
            </a:prstGeom>
            <a:ln w="19050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接连接符 51">
              <a:extLst>
                <a:ext uri="{FF2B5EF4-FFF2-40B4-BE49-F238E27FC236}">
                  <a16:creationId xmlns:a16="http://schemas.microsoft.com/office/drawing/2014/main" id="{048D9185-6C73-4099-AFA6-A14BA2C5F4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46898" y="3118252"/>
              <a:ext cx="1089127" cy="0"/>
            </a:xfrm>
            <a:prstGeom prst="line">
              <a:avLst/>
            </a:prstGeom>
            <a:ln w="19050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接连接符 52">
              <a:extLst>
                <a:ext uri="{FF2B5EF4-FFF2-40B4-BE49-F238E27FC236}">
                  <a16:creationId xmlns:a16="http://schemas.microsoft.com/office/drawing/2014/main" id="{7602F4D3-AB47-4DDF-AFAB-414A9285B7B1}"/>
                </a:ext>
              </a:extLst>
            </p:cNvPr>
            <p:cNvCxnSpPr>
              <a:cxnSpLocks/>
            </p:cNvCxnSpPr>
            <p:nvPr/>
          </p:nvCxnSpPr>
          <p:spPr>
            <a:xfrm>
              <a:off x="2528086" y="3113498"/>
              <a:ext cx="544564" cy="1036552"/>
            </a:xfrm>
            <a:prstGeom prst="line">
              <a:avLst/>
            </a:prstGeom>
            <a:ln w="19050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组合 8">
            <a:extLst>
              <a:ext uri="{FF2B5EF4-FFF2-40B4-BE49-F238E27FC236}">
                <a16:creationId xmlns:a16="http://schemas.microsoft.com/office/drawing/2014/main" id="{2993D6A1-DEAA-4BB1-A339-F3132839E5D1}"/>
              </a:ext>
            </a:extLst>
          </p:cNvPr>
          <p:cNvGrpSpPr>
            <a:grpSpLocks/>
          </p:cNvGrpSpPr>
          <p:nvPr/>
        </p:nvGrpSpPr>
        <p:grpSpPr bwMode="auto">
          <a:xfrm>
            <a:off x="808038" y="598488"/>
            <a:ext cx="7645400" cy="3554412"/>
            <a:chOff x="619562" y="677303"/>
            <a:chExt cx="7645526" cy="3553943"/>
          </a:xfrm>
        </p:grpSpPr>
        <p:pic>
          <p:nvPicPr>
            <p:cNvPr id="23564" name="图片 9">
              <a:extLst>
                <a:ext uri="{FF2B5EF4-FFF2-40B4-BE49-F238E27FC236}">
                  <a16:creationId xmlns:a16="http://schemas.microsoft.com/office/drawing/2014/main" id="{0C4FC000-7D2D-4A40-AF64-5C2388A3EA2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664" t="23866" r="10719" b="22557"/>
            <a:stretch>
              <a:fillRect/>
            </a:stretch>
          </p:blipFill>
          <p:spPr bwMode="auto">
            <a:xfrm>
              <a:off x="619562" y="677303"/>
              <a:ext cx="7645526" cy="35539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65" name="矩形 2">
              <a:extLst>
                <a:ext uri="{FF2B5EF4-FFF2-40B4-BE49-F238E27FC236}">
                  <a16:creationId xmlns:a16="http://schemas.microsoft.com/office/drawing/2014/main" id="{B2912A41-D0BB-4D8C-A450-E3246C448C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2766" y="1551336"/>
              <a:ext cx="5228768" cy="1569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zh-CN" altLang="en-US" sz="3200" b="1">
                  <a:solidFill>
                    <a:srgbClr val="00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    同学们，今天的数学课你们有哪些收获呢？</a:t>
              </a:r>
            </a:p>
          </p:txBody>
        </p:sp>
      </p:grpSp>
      <p:grpSp>
        <p:nvGrpSpPr>
          <p:cNvPr id="23556" name="组合 12">
            <a:extLst>
              <a:ext uri="{FF2B5EF4-FFF2-40B4-BE49-F238E27FC236}">
                <a16:creationId xmlns:a16="http://schemas.microsoft.com/office/drawing/2014/main" id="{CD4ECF6B-CE44-4FBF-AD13-EDFCA606A411}"/>
              </a:ext>
            </a:extLst>
          </p:cNvPr>
          <p:cNvGrpSpPr>
            <a:grpSpLocks/>
          </p:cNvGrpSpPr>
          <p:nvPr/>
        </p:nvGrpSpPr>
        <p:grpSpPr bwMode="auto">
          <a:xfrm>
            <a:off x="147638" y="-50800"/>
            <a:ext cx="2209800" cy="614363"/>
            <a:chOff x="159665" y="15252"/>
            <a:chExt cx="2209349" cy="613157"/>
          </a:xfrm>
        </p:grpSpPr>
        <p:grpSp>
          <p:nvGrpSpPr>
            <p:cNvPr id="23557" name="组合 13">
              <a:extLst>
                <a:ext uri="{FF2B5EF4-FFF2-40B4-BE49-F238E27FC236}">
                  <a16:creationId xmlns:a16="http://schemas.microsoft.com/office/drawing/2014/main" id="{B4BFCEF4-70DE-45E1-B2EE-42333E12A9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9665" y="115958"/>
              <a:ext cx="2209349" cy="512451"/>
              <a:chOff x="5319234" y="3882575"/>
              <a:chExt cx="2232341" cy="906049"/>
            </a:xfrm>
          </p:grpSpPr>
          <p:sp>
            <p:nvSpPr>
              <p:cNvPr id="16" name="矩形 15">
                <a:extLst>
                  <a:ext uri="{FF2B5EF4-FFF2-40B4-BE49-F238E27FC236}">
                    <a16:creationId xmlns:a16="http://schemas.microsoft.com/office/drawing/2014/main" id="{34F43A27-0FE5-F840-B507-51389E14FF53}"/>
                  </a:ext>
                </a:extLst>
              </p:cNvPr>
              <p:cNvSpPr/>
              <p:nvPr/>
            </p:nvSpPr>
            <p:spPr>
              <a:xfrm>
                <a:off x="5476396" y="4026670"/>
                <a:ext cx="2073575" cy="76195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75000"/>
                    <a:lumOff val="25000"/>
                    <a:alpha val="99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kumimoji="1" lang="zh-CN" altLang="en-US"/>
              </a:p>
            </p:txBody>
          </p:sp>
          <p:sp>
            <p:nvSpPr>
              <p:cNvPr id="17" name="矩形 16">
                <a:extLst>
                  <a:ext uri="{FF2B5EF4-FFF2-40B4-BE49-F238E27FC236}">
                    <a16:creationId xmlns:a16="http://schemas.microsoft.com/office/drawing/2014/main" id="{0C605BC1-6805-B04E-A522-4595FD779FC1}"/>
                  </a:ext>
                </a:extLst>
              </p:cNvPr>
              <p:cNvSpPr/>
              <p:nvPr/>
            </p:nvSpPr>
            <p:spPr>
              <a:xfrm>
                <a:off x="5319234" y="3883803"/>
                <a:ext cx="2073575" cy="761954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kumimoji="1" lang="zh-CN" altLang="en-US"/>
              </a:p>
            </p:txBody>
          </p:sp>
          <p:cxnSp>
            <p:nvCxnSpPr>
              <p:cNvPr id="18" name="直线连接符 4">
                <a:extLst>
                  <a:ext uri="{FF2B5EF4-FFF2-40B4-BE49-F238E27FC236}">
                    <a16:creationId xmlns:a16="http://schemas.microsoft.com/office/drawing/2014/main" id="{28F5E214-2D07-854E-A8A3-112EA3CD890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5319234" y="4645757"/>
                <a:ext cx="160369" cy="142867"/>
              </a:xfrm>
              <a:prstGeom prst="line">
                <a:avLst/>
              </a:prstGeom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线连接符 5">
                <a:extLst>
                  <a:ext uri="{FF2B5EF4-FFF2-40B4-BE49-F238E27FC236}">
                    <a16:creationId xmlns:a16="http://schemas.microsoft.com/office/drawing/2014/main" id="{62F15ED9-FB33-184E-9E28-EA00ED00575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7391206" y="3883803"/>
                <a:ext cx="160369" cy="142867"/>
              </a:xfrm>
              <a:prstGeom prst="line">
                <a:avLst/>
              </a:prstGeom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线连接符 6">
                <a:extLst>
                  <a:ext uri="{FF2B5EF4-FFF2-40B4-BE49-F238E27FC236}">
                    <a16:creationId xmlns:a16="http://schemas.microsoft.com/office/drawing/2014/main" id="{7E434996-451A-CE40-B012-872A1AE9058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7383187" y="4637354"/>
                <a:ext cx="160369" cy="142865"/>
              </a:xfrm>
              <a:prstGeom prst="line">
                <a:avLst/>
              </a:prstGeom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Rectangle 16">
              <a:extLst>
                <a:ext uri="{FF2B5EF4-FFF2-40B4-BE49-F238E27FC236}">
                  <a16:creationId xmlns:a16="http://schemas.microsoft.com/office/drawing/2014/main" id="{2E16DB37-33E0-4815-AD74-3F92BC524B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602" y="15252"/>
              <a:ext cx="1890373" cy="584201"/>
            </a:xfrm>
            <a:prstGeom prst="rect">
              <a:avLst/>
            </a:prstGeom>
            <a:noFill/>
            <a:ln>
              <a:noFill/>
            </a:ln>
            <a:effectLst/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txBody>
            <a:bodyPr/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zh-CN" altLang="en-US" sz="32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课堂小结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82">
            <a:extLst>
              <a:ext uri="{FF2B5EF4-FFF2-40B4-BE49-F238E27FC236}">
                <a16:creationId xmlns:a16="http://schemas.microsoft.com/office/drawing/2014/main" id="{39F3839D-5CF5-42D5-A2F9-8CB5E7BED0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8" y="2027238"/>
            <a:ext cx="8597582" cy="259556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en-US" altLang="zh-CN" sz="2800" b="1" dirty="0">
                <a:solidFill>
                  <a:srgbClr val="000000"/>
                </a:solidFill>
                <a:latin typeface="+mn-lt"/>
                <a:ea typeface="+mn-ea"/>
              </a:rPr>
              <a:t>1. </a:t>
            </a:r>
            <a:r>
              <a:rPr lang="zh-CN" altLang="en-US" sz="2800" b="1" dirty="0">
                <a:solidFill>
                  <a:srgbClr val="000000"/>
                </a:solidFill>
                <a:latin typeface="+mn-lt"/>
                <a:ea typeface="+mn-ea"/>
              </a:rPr>
              <a:t>圆柱体积一定，圆柱的底面积与高。</a:t>
            </a:r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en-US" altLang="zh-CN" sz="2800" b="1" dirty="0">
                <a:solidFill>
                  <a:srgbClr val="000000"/>
                </a:solidFill>
                <a:latin typeface="+mn-lt"/>
                <a:ea typeface="+mn-ea"/>
              </a:rPr>
              <a:t>2. </a:t>
            </a:r>
            <a:r>
              <a:rPr lang="zh-CN" altLang="en-US" sz="2800" b="1" dirty="0">
                <a:solidFill>
                  <a:srgbClr val="000000"/>
                </a:solidFill>
                <a:latin typeface="+mn-lt"/>
                <a:ea typeface="+mn-ea"/>
              </a:rPr>
              <a:t>一个人的身高与他的年龄。</a:t>
            </a:r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en-US" altLang="zh-CN" sz="2800" b="1" dirty="0">
                <a:solidFill>
                  <a:srgbClr val="000000"/>
                </a:solidFill>
                <a:latin typeface="+mn-lt"/>
                <a:ea typeface="+mn-ea"/>
              </a:rPr>
              <a:t>3. </a:t>
            </a:r>
            <a:r>
              <a:rPr lang="zh-CN" altLang="en-US" sz="2800" b="1" dirty="0">
                <a:solidFill>
                  <a:srgbClr val="000000"/>
                </a:solidFill>
                <a:latin typeface="+mn-lt"/>
                <a:ea typeface="+mn-ea"/>
              </a:rPr>
              <a:t>小麦每亩产量一定，小麦的总产量与亩数。</a:t>
            </a:r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en-US" altLang="zh-CN" sz="2800" b="1" dirty="0">
                <a:solidFill>
                  <a:srgbClr val="000000"/>
                </a:solidFill>
                <a:latin typeface="+mn-lt"/>
                <a:ea typeface="+mn-ea"/>
              </a:rPr>
              <a:t>4. </a:t>
            </a:r>
            <a:r>
              <a:rPr lang="zh-CN" altLang="en-US" sz="2800" b="1" dirty="0">
                <a:solidFill>
                  <a:srgbClr val="000000"/>
                </a:solidFill>
                <a:latin typeface="+mn-lt"/>
                <a:ea typeface="+mn-ea"/>
              </a:rPr>
              <a:t>书的总页数一定，未读的页数与已读的页数。</a:t>
            </a: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4F40DF08-9596-49C4-B746-5EF29D0FB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6950" y="2128838"/>
            <a:ext cx="289941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成反比例关系</a:t>
            </a:r>
            <a:endParaRPr lang="en-US" altLang="zh-CN" sz="2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5C3EAFE2-86B3-4749-8729-1B1A22BEFE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4224" y="2784475"/>
            <a:ext cx="249999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不成比例</a:t>
            </a:r>
          </a:p>
        </p:txBody>
      </p:sp>
      <p:sp>
        <p:nvSpPr>
          <p:cNvPr id="11269" name="文本框 1">
            <a:extLst>
              <a:ext uri="{FF2B5EF4-FFF2-40B4-BE49-F238E27FC236}">
                <a16:creationId xmlns:a16="http://schemas.microsoft.com/office/drawing/2014/main" id="{039BAEDB-CEF1-42FE-8ABF-CED71ABC53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00" y="688975"/>
            <a:ext cx="8967788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hangingPunct="1">
              <a:lnSpc>
                <a:spcPct val="130000"/>
              </a:lnSpc>
            </a:pPr>
            <a:r>
              <a:rPr lang="zh-CN" altLang="en-US" sz="30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判断下面各题中的两种量是否成比例关系，如果成比例关系，成什么比例关系。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B5C843CC-889D-4C73-B298-DD3AB22A4F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4063" y="3436938"/>
            <a:ext cx="2039937" cy="47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成正比例关系</a:t>
            </a:r>
            <a:endParaRPr lang="en-US" altLang="zh-CN" sz="2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BBB85EAE-F532-42D6-BB8E-DCDD6971D6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4738" y="4073525"/>
            <a:ext cx="171926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不成比例</a:t>
            </a:r>
          </a:p>
        </p:txBody>
      </p:sp>
      <p:grpSp>
        <p:nvGrpSpPr>
          <p:cNvPr id="11272" name="组合 13">
            <a:extLst>
              <a:ext uri="{FF2B5EF4-FFF2-40B4-BE49-F238E27FC236}">
                <a16:creationId xmlns:a16="http://schemas.microsoft.com/office/drawing/2014/main" id="{5BB8D3CE-BF53-4E76-B12C-F4F8A7A15D35}"/>
              </a:ext>
            </a:extLst>
          </p:cNvPr>
          <p:cNvGrpSpPr>
            <a:grpSpLocks/>
          </p:cNvGrpSpPr>
          <p:nvPr/>
        </p:nvGrpSpPr>
        <p:grpSpPr bwMode="auto">
          <a:xfrm>
            <a:off x="147638" y="-50800"/>
            <a:ext cx="2209800" cy="614363"/>
            <a:chOff x="159665" y="15252"/>
            <a:chExt cx="2209349" cy="613157"/>
          </a:xfrm>
        </p:grpSpPr>
        <p:grpSp>
          <p:nvGrpSpPr>
            <p:cNvPr id="11273" name="组合 14">
              <a:extLst>
                <a:ext uri="{FF2B5EF4-FFF2-40B4-BE49-F238E27FC236}">
                  <a16:creationId xmlns:a16="http://schemas.microsoft.com/office/drawing/2014/main" id="{27562642-0AF7-4B82-9868-70F24F3B40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9665" y="115958"/>
              <a:ext cx="2209349" cy="512451"/>
              <a:chOff x="5319234" y="3882575"/>
              <a:chExt cx="2232341" cy="906049"/>
            </a:xfrm>
          </p:grpSpPr>
          <p:sp>
            <p:nvSpPr>
              <p:cNvPr id="17" name="矩形 16">
                <a:extLst>
                  <a:ext uri="{FF2B5EF4-FFF2-40B4-BE49-F238E27FC236}">
                    <a16:creationId xmlns:a16="http://schemas.microsoft.com/office/drawing/2014/main" id="{34F43A27-0FE5-F840-B507-51389E14FF53}"/>
                  </a:ext>
                </a:extLst>
              </p:cNvPr>
              <p:cNvSpPr/>
              <p:nvPr/>
            </p:nvSpPr>
            <p:spPr>
              <a:xfrm>
                <a:off x="5476396" y="4026670"/>
                <a:ext cx="2073575" cy="76195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75000"/>
                    <a:lumOff val="25000"/>
                    <a:alpha val="99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kumimoji="1" lang="zh-CN" altLang="en-US"/>
              </a:p>
            </p:txBody>
          </p:sp>
          <p:sp>
            <p:nvSpPr>
              <p:cNvPr id="18" name="矩形 17">
                <a:extLst>
                  <a:ext uri="{FF2B5EF4-FFF2-40B4-BE49-F238E27FC236}">
                    <a16:creationId xmlns:a16="http://schemas.microsoft.com/office/drawing/2014/main" id="{0C605BC1-6805-B04E-A522-4595FD779FC1}"/>
                  </a:ext>
                </a:extLst>
              </p:cNvPr>
              <p:cNvSpPr/>
              <p:nvPr/>
            </p:nvSpPr>
            <p:spPr>
              <a:xfrm>
                <a:off x="5319234" y="3883803"/>
                <a:ext cx="2073575" cy="761954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kumimoji="1" lang="zh-CN" altLang="en-US"/>
              </a:p>
            </p:txBody>
          </p:sp>
          <p:cxnSp>
            <p:nvCxnSpPr>
              <p:cNvPr id="19" name="直线连接符 4">
                <a:extLst>
                  <a:ext uri="{FF2B5EF4-FFF2-40B4-BE49-F238E27FC236}">
                    <a16:creationId xmlns:a16="http://schemas.microsoft.com/office/drawing/2014/main" id="{28F5E214-2D07-854E-A8A3-112EA3CD890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5319234" y="4645757"/>
                <a:ext cx="160369" cy="142867"/>
              </a:xfrm>
              <a:prstGeom prst="line">
                <a:avLst/>
              </a:prstGeom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线连接符 5">
                <a:extLst>
                  <a:ext uri="{FF2B5EF4-FFF2-40B4-BE49-F238E27FC236}">
                    <a16:creationId xmlns:a16="http://schemas.microsoft.com/office/drawing/2014/main" id="{62F15ED9-FB33-184E-9E28-EA00ED00575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7391206" y="3883803"/>
                <a:ext cx="160369" cy="142867"/>
              </a:xfrm>
              <a:prstGeom prst="line">
                <a:avLst/>
              </a:prstGeom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线连接符 6">
                <a:extLst>
                  <a:ext uri="{FF2B5EF4-FFF2-40B4-BE49-F238E27FC236}">
                    <a16:creationId xmlns:a16="http://schemas.microsoft.com/office/drawing/2014/main" id="{7E434996-451A-CE40-B012-872A1AE9058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7383187" y="4637354"/>
                <a:ext cx="160369" cy="142865"/>
              </a:xfrm>
              <a:prstGeom prst="line">
                <a:avLst/>
              </a:prstGeom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Rectangle 16">
              <a:extLst>
                <a:ext uri="{FF2B5EF4-FFF2-40B4-BE49-F238E27FC236}">
                  <a16:creationId xmlns:a16="http://schemas.microsoft.com/office/drawing/2014/main" id="{6C5624A7-1B4E-49FF-B63A-9928A64D2C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602" y="15252"/>
              <a:ext cx="1890373" cy="584201"/>
            </a:xfrm>
            <a:prstGeom prst="rect">
              <a:avLst/>
            </a:prstGeom>
            <a:noFill/>
            <a:ln>
              <a:noFill/>
            </a:ln>
            <a:effectLst/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txBody>
            <a:bodyPr/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zh-CN" altLang="en-US" sz="32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问题导入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>
            <a:extLst>
              <a:ext uri="{FF2B5EF4-FFF2-40B4-BE49-F238E27FC236}">
                <a16:creationId xmlns:a16="http://schemas.microsoft.com/office/drawing/2014/main" id="{91F13260-A36F-4364-861B-3FFE17D1A0C4}"/>
              </a:ext>
            </a:extLst>
          </p:cNvPr>
          <p:cNvSpPr/>
          <p:nvPr/>
        </p:nvSpPr>
        <p:spPr>
          <a:xfrm>
            <a:off x="433864" y="1549617"/>
            <a:ext cx="8276270" cy="2893100"/>
          </a:xfrm>
          <a:prstGeom prst="rect">
            <a:avLst/>
          </a:prstGeom>
          <a:gradFill flip="none" rotWithShape="1">
            <a:gsLst>
              <a:gs pos="0">
                <a:schemeClr val="accent5">
                  <a:tint val="66000"/>
                  <a:satMod val="160000"/>
                  <a:alpha val="34000"/>
                </a:schemeClr>
              </a:gs>
              <a:gs pos="50000">
                <a:schemeClr val="accent5">
                  <a:tint val="44500"/>
                  <a:satMod val="160000"/>
                  <a:alpha val="65000"/>
                </a:schemeClr>
              </a:gs>
              <a:gs pos="100000">
                <a:schemeClr val="accent5">
                  <a:tint val="23500"/>
                  <a:satMod val="160000"/>
                  <a:alpha val="86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  <a:defRPr/>
            </a:pPr>
            <a:r>
              <a:rPr lang="en-US" altLang="zh-CN" sz="2800" b="1" kern="100" dirty="0">
                <a:latin typeface="黑体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zh-CN" sz="2800" b="1" kern="100" dirty="0">
                <a:solidFill>
                  <a:schemeClr val="tx1"/>
                </a:solidFill>
                <a:latin typeface="黑体" panose="02010609060101010101" pitchFamily="49" charset="-122"/>
                <a:cs typeface="Times New Roman" panose="02020603050405020304" pitchFamily="18" charset="0"/>
              </a:rPr>
              <a:t>两种相关联的量，一种量变化，另一种量也随着变化。如果这两种量中相对应的两个数的</a:t>
            </a:r>
            <a:r>
              <a:rPr lang="zh-CN" altLang="zh-CN" sz="2800" b="1" kern="100" dirty="0">
                <a:solidFill>
                  <a:srgbClr val="FF0000"/>
                </a:solidFill>
                <a:latin typeface="黑体" panose="02010609060101010101" pitchFamily="49" charset="-122"/>
                <a:cs typeface="Times New Roman" panose="02020603050405020304" pitchFamily="18" charset="0"/>
              </a:rPr>
              <a:t>比值一定</a:t>
            </a:r>
            <a:r>
              <a:rPr lang="zh-CN" altLang="zh-CN" sz="2800" b="1" kern="100" dirty="0">
                <a:solidFill>
                  <a:schemeClr val="tx1"/>
                </a:solidFill>
                <a:latin typeface="黑体" panose="02010609060101010101" pitchFamily="49" charset="-122"/>
                <a:cs typeface="Times New Roman" panose="02020603050405020304" pitchFamily="18" charset="0"/>
              </a:rPr>
              <a:t>，这两种量就叫做</a:t>
            </a:r>
            <a:r>
              <a:rPr lang="zh-CN" altLang="zh-CN" sz="2800" b="1" kern="100" dirty="0">
                <a:solidFill>
                  <a:srgbClr val="FF0000"/>
                </a:solidFill>
                <a:latin typeface="黑体" panose="02010609060101010101" pitchFamily="49" charset="-122"/>
                <a:cs typeface="Times New Roman" panose="02020603050405020304" pitchFamily="18" charset="0"/>
              </a:rPr>
              <a:t>成正比例的量</a:t>
            </a:r>
            <a:r>
              <a:rPr lang="zh-CN" altLang="zh-CN" sz="2800" b="1" kern="100" dirty="0">
                <a:solidFill>
                  <a:schemeClr val="tx1"/>
                </a:solidFill>
                <a:latin typeface="黑体" panose="02010609060101010101" pitchFamily="49" charset="-122"/>
                <a:cs typeface="Times New Roman" panose="02020603050405020304" pitchFamily="18" charset="0"/>
              </a:rPr>
              <a:t>。如果这两种量中相对应的两个数的</a:t>
            </a:r>
            <a:r>
              <a:rPr lang="zh-CN" altLang="zh-CN" sz="2800" b="1" kern="100" dirty="0">
                <a:solidFill>
                  <a:srgbClr val="FF0000"/>
                </a:solidFill>
                <a:latin typeface="黑体" panose="02010609060101010101" pitchFamily="49" charset="-122"/>
                <a:cs typeface="Times New Roman" panose="02020603050405020304" pitchFamily="18" charset="0"/>
              </a:rPr>
              <a:t>积一定</a:t>
            </a:r>
            <a:r>
              <a:rPr lang="zh-CN" altLang="zh-CN" sz="2800" b="1" kern="100" dirty="0">
                <a:solidFill>
                  <a:schemeClr val="tx1"/>
                </a:solidFill>
                <a:latin typeface="黑体" panose="02010609060101010101" pitchFamily="49" charset="-122"/>
                <a:cs typeface="Times New Roman" panose="02020603050405020304" pitchFamily="18" charset="0"/>
              </a:rPr>
              <a:t>，这两种量就叫做</a:t>
            </a:r>
            <a:r>
              <a:rPr lang="zh-CN" altLang="zh-CN" sz="2800" b="1" kern="100" dirty="0">
                <a:solidFill>
                  <a:srgbClr val="FF0000"/>
                </a:solidFill>
                <a:latin typeface="黑体" panose="02010609060101010101" pitchFamily="49" charset="-122"/>
                <a:cs typeface="Times New Roman" panose="02020603050405020304" pitchFamily="18" charset="0"/>
              </a:rPr>
              <a:t>成反比例的量</a:t>
            </a:r>
            <a:r>
              <a:rPr lang="zh-CN" altLang="zh-CN" sz="2800" b="1" kern="100" dirty="0">
                <a:solidFill>
                  <a:schemeClr val="tx1"/>
                </a:solidFill>
                <a:latin typeface="黑体" panose="02010609060101010101" pitchFamily="49" charset="-122"/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4" name="文本框 2">
            <a:extLst>
              <a:ext uri="{FF2B5EF4-FFF2-40B4-BE49-F238E27FC236}">
                <a16:creationId xmlns:a16="http://schemas.microsoft.com/office/drawing/2014/main" id="{6FB7BB8C-73FA-4A32-964C-BCA64E264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5113" y="752475"/>
            <a:ext cx="35337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hangingPunct="1">
              <a:lnSpc>
                <a:spcPct val="130000"/>
              </a:lnSpc>
            </a:pPr>
            <a:r>
              <a:rPr lang="zh-CN" altLang="en-US" sz="3200" b="1">
                <a:solidFill>
                  <a:srgbClr val="0066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正、反比例的意义</a:t>
            </a:r>
          </a:p>
        </p:txBody>
      </p:sp>
      <p:grpSp>
        <p:nvGrpSpPr>
          <p:cNvPr id="13318" name="组合 6">
            <a:extLst>
              <a:ext uri="{FF2B5EF4-FFF2-40B4-BE49-F238E27FC236}">
                <a16:creationId xmlns:a16="http://schemas.microsoft.com/office/drawing/2014/main" id="{E01DDE8F-E271-4862-A50C-572768FB8A2D}"/>
              </a:ext>
            </a:extLst>
          </p:cNvPr>
          <p:cNvGrpSpPr>
            <a:grpSpLocks/>
          </p:cNvGrpSpPr>
          <p:nvPr/>
        </p:nvGrpSpPr>
        <p:grpSpPr bwMode="auto">
          <a:xfrm>
            <a:off x="147638" y="-50800"/>
            <a:ext cx="2209800" cy="614363"/>
            <a:chOff x="159665" y="15252"/>
            <a:chExt cx="2209349" cy="613157"/>
          </a:xfrm>
        </p:grpSpPr>
        <p:grpSp>
          <p:nvGrpSpPr>
            <p:cNvPr id="13319" name="组合 7">
              <a:extLst>
                <a:ext uri="{FF2B5EF4-FFF2-40B4-BE49-F238E27FC236}">
                  <a16:creationId xmlns:a16="http://schemas.microsoft.com/office/drawing/2014/main" id="{2B42E19E-5800-4223-B2B2-D4A69538763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9665" y="115958"/>
              <a:ext cx="2209349" cy="512451"/>
              <a:chOff x="5319234" y="3882575"/>
              <a:chExt cx="2232341" cy="906049"/>
            </a:xfrm>
          </p:grpSpPr>
          <p:sp>
            <p:nvSpPr>
              <p:cNvPr id="11" name="矩形 10">
                <a:extLst>
                  <a:ext uri="{FF2B5EF4-FFF2-40B4-BE49-F238E27FC236}">
                    <a16:creationId xmlns:a16="http://schemas.microsoft.com/office/drawing/2014/main" id="{34F43A27-0FE5-F840-B507-51389E14FF53}"/>
                  </a:ext>
                </a:extLst>
              </p:cNvPr>
              <p:cNvSpPr/>
              <p:nvPr/>
            </p:nvSpPr>
            <p:spPr>
              <a:xfrm>
                <a:off x="5476396" y="4026670"/>
                <a:ext cx="2073575" cy="76195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75000"/>
                    <a:lumOff val="25000"/>
                    <a:alpha val="99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kumimoji="1" lang="zh-CN" altLang="en-US"/>
              </a:p>
            </p:txBody>
          </p:sp>
          <p:sp>
            <p:nvSpPr>
              <p:cNvPr id="12" name="矩形 11">
                <a:extLst>
                  <a:ext uri="{FF2B5EF4-FFF2-40B4-BE49-F238E27FC236}">
                    <a16:creationId xmlns:a16="http://schemas.microsoft.com/office/drawing/2014/main" id="{0C605BC1-6805-B04E-A522-4595FD779FC1}"/>
                  </a:ext>
                </a:extLst>
              </p:cNvPr>
              <p:cNvSpPr/>
              <p:nvPr/>
            </p:nvSpPr>
            <p:spPr>
              <a:xfrm>
                <a:off x="5319234" y="3883803"/>
                <a:ext cx="2073575" cy="761954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kumimoji="1" lang="zh-CN" altLang="en-US"/>
              </a:p>
            </p:txBody>
          </p:sp>
          <p:cxnSp>
            <p:nvCxnSpPr>
              <p:cNvPr id="13" name="直线连接符 4">
                <a:extLst>
                  <a:ext uri="{FF2B5EF4-FFF2-40B4-BE49-F238E27FC236}">
                    <a16:creationId xmlns:a16="http://schemas.microsoft.com/office/drawing/2014/main" id="{28F5E214-2D07-854E-A8A3-112EA3CD890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5319234" y="4645757"/>
                <a:ext cx="160369" cy="142867"/>
              </a:xfrm>
              <a:prstGeom prst="line">
                <a:avLst/>
              </a:prstGeom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线连接符 5">
                <a:extLst>
                  <a:ext uri="{FF2B5EF4-FFF2-40B4-BE49-F238E27FC236}">
                    <a16:creationId xmlns:a16="http://schemas.microsoft.com/office/drawing/2014/main" id="{62F15ED9-FB33-184E-9E28-EA00ED00575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7391206" y="3883803"/>
                <a:ext cx="160369" cy="142867"/>
              </a:xfrm>
              <a:prstGeom prst="line">
                <a:avLst/>
              </a:prstGeom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直线连接符 6">
                <a:extLst>
                  <a:ext uri="{FF2B5EF4-FFF2-40B4-BE49-F238E27FC236}">
                    <a16:creationId xmlns:a16="http://schemas.microsoft.com/office/drawing/2014/main" id="{7E434996-451A-CE40-B012-872A1AE9058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7383187" y="4637354"/>
                <a:ext cx="160369" cy="142865"/>
              </a:xfrm>
              <a:prstGeom prst="line">
                <a:avLst/>
              </a:prstGeom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Rectangle 16">
              <a:extLst>
                <a:ext uri="{FF2B5EF4-FFF2-40B4-BE49-F238E27FC236}">
                  <a16:creationId xmlns:a16="http://schemas.microsoft.com/office/drawing/2014/main" id="{F654E552-EE73-4391-9023-196B31E102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602" y="15252"/>
              <a:ext cx="1890373" cy="584201"/>
            </a:xfrm>
            <a:prstGeom prst="rect">
              <a:avLst/>
            </a:prstGeom>
            <a:noFill/>
            <a:ln>
              <a:noFill/>
            </a:ln>
            <a:effectLst/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txBody>
            <a:bodyPr/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zh-CN" altLang="en-US" sz="32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回顾旧知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3">
            <a:extLst>
              <a:ext uri="{FF2B5EF4-FFF2-40B4-BE49-F238E27FC236}">
                <a16:creationId xmlns:a16="http://schemas.microsoft.com/office/drawing/2014/main" id="{58F446EF-A1E6-4135-95DA-536892C9A6D1}"/>
              </a:ext>
            </a:extLst>
          </p:cNvPr>
          <p:cNvGraphicFramePr>
            <a:graphicFrameLocks noGrp="1"/>
          </p:cNvGraphicFramePr>
          <p:nvPr/>
        </p:nvGraphicFramePr>
        <p:xfrm>
          <a:off x="436563" y="1031875"/>
          <a:ext cx="8294686" cy="371475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4528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724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69370">
                  <a:extLst>
                    <a:ext uri="{9D8B030D-6E8A-4147-A177-3AD203B41FA5}">
                      <a16:colId xmlns:a16="http://schemas.microsoft.com/office/drawing/2014/main" val="3371273703"/>
                    </a:ext>
                  </a:extLst>
                </a:gridCol>
              </a:tblGrid>
              <a:tr h="794900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41" marR="91441" marT="45707" marB="45707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zh-CN" sz="2800" kern="0" dirty="0">
                          <a:effectLst/>
                        </a:rPr>
                        <a:t>正比例</a:t>
                      </a:r>
                      <a:endParaRPr lang="zh-CN" altLang="zh-CN" sz="2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41" marR="91441" marT="45707" marB="45707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zh-CN" sz="2800" kern="0" dirty="0">
                          <a:effectLst/>
                        </a:rPr>
                        <a:t>反比例</a:t>
                      </a:r>
                      <a:endParaRPr lang="zh-CN" altLang="zh-CN" sz="2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41" marR="91441" marT="45707" marB="45707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07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zh-CN" sz="2800" kern="0" dirty="0">
                          <a:effectLst/>
                        </a:rPr>
                        <a:t>相同点</a:t>
                      </a:r>
                      <a:endParaRPr lang="zh-CN" altLang="zh-CN" sz="2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41" marR="91441" marT="45707" marB="45707" anchor="ctr"/>
                </a:tc>
                <a:tc gridSpan="2"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41" marR="91441" marT="45707" marB="45707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490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zh-CN" sz="2800" kern="0" dirty="0">
                          <a:effectLst/>
                        </a:rPr>
                        <a:t>不同点</a:t>
                      </a:r>
                      <a:endParaRPr lang="zh-CN" altLang="zh-CN" sz="28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41" marR="91441" marT="45707" marB="45707" anchor="ctr"/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41" marR="91441" marT="45707" marB="45707"/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41" marR="91441" marT="45707" marB="4570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" name="矩形 10">
            <a:extLst>
              <a:ext uri="{FF2B5EF4-FFF2-40B4-BE49-F238E27FC236}">
                <a16:creationId xmlns:a16="http://schemas.microsoft.com/office/drawing/2014/main" id="{1F8951DA-A9EF-4D63-B8C0-7DD4255B41A1}"/>
              </a:ext>
            </a:extLst>
          </p:cNvPr>
          <p:cNvSpPr/>
          <p:nvPr/>
        </p:nvSpPr>
        <p:spPr>
          <a:xfrm>
            <a:off x="1892300" y="1978025"/>
            <a:ext cx="4572000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b="1" kern="0" dirty="0">
                <a:solidFill>
                  <a:srgbClr val="FF0000"/>
                </a:solidFill>
                <a:latin typeface="+mn-lt"/>
                <a:ea typeface="楷体" panose="02010609060101010101" pitchFamily="49" charset="-122"/>
              </a:rPr>
              <a:t>1</a:t>
            </a:r>
            <a:r>
              <a:rPr lang="zh-CN" altLang="en-US" sz="2400" b="1" kern="0" dirty="0">
                <a:solidFill>
                  <a:srgbClr val="FF0000"/>
                </a:solidFill>
                <a:latin typeface="+mn-lt"/>
                <a:ea typeface="楷体" panose="02010609060101010101" pitchFamily="49" charset="-122"/>
              </a:rPr>
              <a:t>．都有两种相关联的量。</a:t>
            </a:r>
            <a:endParaRPr lang="zh-CN" altLang="en-US" sz="2400" b="1" kern="100" dirty="0">
              <a:solidFill>
                <a:srgbClr val="FF0000"/>
              </a:solidFill>
              <a:latin typeface="+mn-lt"/>
              <a:ea typeface="楷体" panose="02010609060101010101" pitchFamily="49" charset="-122"/>
            </a:endParaRPr>
          </a:p>
          <a:p>
            <a:pPr algn="just"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b="1" kern="0" dirty="0">
                <a:solidFill>
                  <a:srgbClr val="FF0000"/>
                </a:solidFill>
                <a:latin typeface="+mn-lt"/>
                <a:ea typeface="楷体" panose="02010609060101010101" pitchFamily="49" charset="-122"/>
              </a:rPr>
              <a:t>2</a:t>
            </a:r>
            <a:r>
              <a:rPr lang="zh-CN" altLang="en-US" sz="2400" b="1" kern="0" dirty="0">
                <a:solidFill>
                  <a:srgbClr val="FF0000"/>
                </a:solidFill>
                <a:latin typeface="+mn-lt"/>
                <a:ea typeface="楷体" panose="02010609060101010101" pitchFamily="49" charset="-122"/>
              </a:rPr>
              <a:t>．一种量随着另一种量变化。</a:t>
            </a:r>
            <a:endParaRPr lang="zh-CN" altLang="en-US" sz="2400" b="1" kern="100" dirty="0">
              <a:solidFill>
                <a:srgbClr val="FF0000"/>
              </a:solidFill>
              <a:latin typeface="+mn-lt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439C7279-0B25-4BB6-9B9A-0D2A10257B9B}"/>
              </a:ext>
            </a:extLst>
          </p:cNvPr>
          <p:cNvSpPr/>
          <p:nvPr/>
        </p:nvSpPr>
        <p:spPr>
          <a:xfrm>
            <a:off x="1892300" y="2847975"/>
            <a:ext cx="3444876" cy="16319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228600" algn="l"/>
              </a:tabLst>
              <a:defRPr/>
            </a:pPr>
            <a:r>
              <a:rPr lang="zh-CN" altLang="en-US" sz="2400" b="1" kern="0" dirty="0">
                <a:solidFill>
                  <a:srgbClr val="FF0000"/>
                </a:solidFill>
                <a:latin typeface="+mn-lt"/>
                <a:ea typeface="楷体" panose="02010609060101010101" pitchFamily="49" charset="-122"/>
              </a:rPr>
              <a:t>变化方向相同，一种量扩大或缩小，另一种量也扩大或缩小。</a:t>
            </a:r>
            <a:endParaRPr lang="zh-CN" altLang="en-US" sz="2400" b="1" kern="100" dirty="0">
              <a:solidFill>
                <a:srgbClr val="FF0000"/>
              </a:solidFill>
              <a:latin typeface="+mn-lt"/>
              <a:ea typeface="楷体" panose="02010609060101010101" pitchFamily="49" charset="-122"/>
            </a:endParaRPr>
          </a:p>
          <a:p>
            <a:pPr marL="342900" indent="-342900" algn="just"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228600" algn="l"/>
              </a:tabLst>
              <a:defRPr/>
            </a:pPr>
            <a:r>
              <a:rPr lang="zh-CN" altLang="en-US" sz="2400" b="1" kern="0" dirty="0">
                <a:solidFill>
                  <a:srgbClr val="FF0000"/>
                </a:solidFill>
                <a:latin typeface="+mn-lt"/>
                <a:ea typeface="楷体" panose="02010609060101010101" pitchFamily="49" charset="-122"/>
              </a:rPr>
              <a:t>相对应的每两个数的比值（商）是一定的。</a:t>
            </a:r>
            <a:endParaRPr lang="zh-CN" altLang="en-US" sz="2400" b="1" kern="100" dirty="0">
              <a:solidFill>
                <a:srgbClr val="FF0000"/>
              </a:solidFill>
              <a:latin typeface="+mn-lt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D6E4E077-3F05-4CD0-A3D1-11A18829BC28}"/>
              </a:ext>
            </a:extLst>
          </p:cNvPr>
          <p:cNvSpPr/>
          <p:nvPr/>
        </p:nvSpPr>
        <p:spPr>
          <a:xfrm>
            <a:off x="5426075" y="2827338"/>
            <a:ext cx="3216275" cy="19383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b="1" kern="0" dirty="0">
                <a:solidFill>
                  <a:srgbClr val="FF0000"/>
                </a:solidFill>
                <a:latin typeface="+mn-lt"/>
                <a:ea typeface="楷体" panose="02010609060101010101" pitchFamily="49" charset="-122"/>
              </a:rPr>
              <a:t>1</a:t>
            </a:r>
            <a:r>
              <a:rPr lang="zh-CN" altLang="en-US" sz="2400" b="1" kern="0" dirty="0">
                <a:solidFill>
                  <a:srgbClr val="FF0000"/>
                </a:solidFill>
                <a:latin typeface="+mn-lt"/>
                <a:ea typeface="楷体" panose="02010609060101010101" pitchFamily="49" charset="-122"/>
              </a:rPr>
              <a:t>．变化方向相反，一 </a:t>
            </a:r>
            <a:endParaRPr lang="en-US" altLang="zh-CN" sz="2400" b="1" kern="0" dirty="0">
              <a:solidFill>
                <a:srgbClr val="FF0000"/>
              </a:solidFill>
              <a:latin typeface="+mn-lt"/>
              <a:ea typeface="楷体" panose="02010609060101010101" pitchFamily="49" charset="-122"/>
            </a:endParaRPr>
          </a:p>
          <a:p>
            <a:pPr algn="just"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b="1" kern="0" dirty="0">
                <a:solidFill>
                  <a:srgbClr val="FF0000"/>
                </a:solidFill>
                <a:latin typeface="+mn-lt"/>
                <a:ea typeface="楷体" panose="02010609060101010101" pitchFamily="49" charset="-122"/>
              </a:rPr>
              <a:t>      </a:t>
            </a:r>
            <a:r>
              <a:rPr lang="zh-CN" altLang="en-US" sz="2400" b="1" kern="0" dirty="0">
                <a:solidFill>
                  <a:srgbClr val="FF0000"/>
                </a:solidFill>
                <a:latin typeface="+mn-lt"/>
                <a:ea typeface="楷体" panose="02010609060101010101" pitchFamily="49" charset="-122"/>
              </a:rPr>
              <a:t>种量扩大（或缩</a:t>
            </a:r>
            <a:endParaRPr lang="en-US" altLang="zh-CN" sz="2400" b="1" kern="0" dirty="0">
              <a:solidFill>
                <a:srgbClr val="FF0000"/>
              </a:solidFill>
              <a:latin typeface="+mn-lt"/>
              <a:ea typeface="楷体" panose="02010609060101010101" pitchFamily="49" charset="-122"/>
            </a:endParaRPr>
          </a:p>
          <a:p>
            <a:pPr algn="just"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b="1" kern="0" dirty="0">
                <a:solidFill>
                  <a:srgbClr val="FF0000"/>
                </a:solidFill>
                <a:latin typeface="+mn-lt"/>
                <a:ea typeface="楷体" panose="02010609060101010101" pitchFamily="49" charset="-122"/>
              </a:rPr>
              <a:t>      </a:t>
            </a:r>
            <a:r>
              <a:rPr lang="zh-CN" altLang="en-US" sz="2400" b="1" kern="0" dirty="0">
                <a:solidFill>
                  <a:srgbClr val="FF0000"/>
                </a:solidFill>
                <a:latin typeface="+mn-lt"/>
                <a:ea typeface="楷体" panose="02010609060101010101" pitchFamily="49" charset="-122"/>
              </a:rPr>
              <a:t>小），另一种量反</a:t>
            </a:r>
            <a:endParaRPr lang="en-US" altLang="zh-CN" sz="2400" b="1" kern="0" dirty="0">
              <a:solidFill>
                <a:srgbClr val="FF0000"/>
              </a:solidFill>
              <a:latin typeface="+mn-lt"/>
              <a:ea typeface="楷体" panose="02010609060101010101" pitchFamily="49" charset="-122"/>
            </a:endParaRPr>
          </a:p>
          <a:p>
            <a:pPr algn="just"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b="1" kern="0" dirty="0">
                <a:solidFill>
                  <a:srgbClr val="FF0000"/>
                </a:solidFill>
                <a:latin typeface="+mn-lt"/>
                <a:ea typeface="楷体" panose="02010609060101010101" pitchFamily="49" charset="-122"/>
              </a:rPr>
              <a:t>      </a:t>
            </a:r>
            <a:r>
              <a:rPr lang="zh-CN" altLang="en-US" sz="2400" b="1" kern="0" dirty="0">
                <a:solidFill>
                  <a:srgbClr val="FF0000"/>
                </a:solidFill>
                <a:latin typeface="+mn-lt"/>
                <a:ea typeface="楷体" panose="02010609060101010101" pitchFamily="49" charset="-122"/>
              </a:rPr>
              <a:t>而缩小（或扩大）。</a:t>
            </a:r>
            <a:endParaRPr lang="zh-CN" altLang="en-US" sz="2400" b="1" kern="100" dirty="0">
              <a:solidFill>
                <a:srgbClr val="FF0000"/>
              </a:solidFill>
              <a:latin typeface="+mn-lt"/>
              <a:ea typeface="楷体" panose="02010609060101010101" pitchFamily="49" charset="-122"/>
            </a:endParaRPr>
          </a:p>
          <a:p>
            <a:pPr algn="just"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b="1" kern="0" dirty="0">
                <a:solidFill>
                  <a:srgbClr val="FF0000"/>
                </a:solidFill>
                <a:latin typeface="+mn-lt"/>
                <a:ea typeface="楷体" panose="02010609060101010101" pitchFamily="49" charset="-122"/>
              </a:rPr>
              <a:t>2</a:t>
            </a:r>
            <a:r>
              <a:rPr lang="zh-CN" altLang="en-US" sz="2400" b="1" kern="0" dirty="0">
                <a:solidFill>
                  <a:srgbClr val="FF0000"/>
                </a:solidFill>
                <a:latin typeface="+mn-lt"/>
                <a:ea typeface="楷体" panose="02010609060101010101" pitchFamily="49" charset="-122"/>
              </a:rPr>
              <a:t>．相对应的每两个数</a:t>
            </a:r>
            <a:endParaRPr lang="en-US" altLang="zh-CN" sz="2400" b="1" kern="0" dirty="0">
              <a:solidFill>
                <a:srgbClr val="FF0000"/>
              </a:solidFill>
              <a:latin typeface="+mn-lt"/>
              <a:ea typeface="楷体" panose="02010609060101010101" pitchFamily="49" charset="-122"/>
            </a:endParaRPr>
          </a:p>
          <a:p>
            <a:pPr algn="just"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b="1" kern="0" dirty="0">
                <a:solidFill>
                  <a:srgbClr val="FF0000"/>
                </a:solidFill>
                <a:latin typeface="+mn-lt"/>
                <a:ea typeface="楷体" panose="02010609060101010101" pitchFamily="49" charset="-122"/>
              </a:rPr>
              <a:t>      </a:t>
            </a:r>
            <a:r>
              <a:rPr lang="zh-CN" altLang="en-US" sz="2400" b="1" kern="0" dirty="0">
                <a:solidFill>
                  <a:srgbClr val="FF0000"/>
                </a:solidFill>
                <a:latin typeface="+mn-lt"/>
                <a:ea typeface="楷体" panose="02010609060101010101" pitchFamily="49" charset="-122"/>
              </a:rPr>
              <a:t>的乘积是一定的。</a:t>
            </a:r>
            <a:endParaRPr lang="zh-CN" altLang="en-US" sz="2400" b="1" kern="100" dirty="0">
              <a:solidFill>
                <a:srgbClr val="FF0000"/>
              </a:solidFill>
              <a:latin typeface="+mn-lt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4359" name="文本框 2">
            <a:extLst>
              <a:ext uri="{FF2B5EF4-FFF2-40B4-BE49-F238E27FC236}">
                <a16:creationId xmlns:a16="http://schemas.microsoft.com/office/drawing/2014/main" id="{D9669848-67E0-48D1-8B0D-5051481CF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5200" y="309563"/>
            <a:ext cx="47990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hangingPunct="1">
              <a:lnSpc>
                <a:spcPct val="130000"/>
              </a:lnSpc>
            </a:pPr>
            <a:r>
              <a:rPr lang="zh-CN" altLang="en-US" sz="3200" b="1">
                <a:solidFill>
                  <a:srgbClr val="0066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正比例、反比例的异同点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框 11">
            <a:extLst>
              <a:ext uri="{FF2B5EF4-FFF2-40B4-BE49-F238E27FC236}">
                <a16:creationId xmlns:a16="http://schemas.microsoft.com/office/drawing/2014/main" id="{B33FE236-39C6-47D4-8503-AA88D03C0433}"/>
              </a:ext>
            </a:extLst>
          </p:cNvPr>
          <p:cNvSpPr txBox="1"/>
          <p:nvPr/>
        </p:nvSpPr>
        <p:spPr>
          <a:xfrm>
            <a:off x="74613" y="881063"/>
            <a:ext cx="8969375" cy="36385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        判断下面各题中的两个量是否成正比例或反比例关系。</a:t>
            </a:r>
            <a:endParaRPr lang="en-US" altLang="zh-CN" sz="3200" b="1" dirty="0">
              <a:latin typeface="+mj-lt"/>
              <a:ea typeface="黑体" panose="02010600030101010101" pitchFamily="49" charset="-122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（</a:t>
            </a:r>
            <a:r>
              <a:rPr lang="en-US" altLang="zh-CN" sz="3000" b="1" dirty="0">
                <a:latin typeface="+mj-lt"/>
                <a:ea typeface="黑体" panose="02010600030101010101" pitchFamily="49" charset="-122"/>
              </a:rPr>
              <a:t>1</a:t>
            </a: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）全班人数一定，出勤人数与缺勤人数。</a:t>
            </a:r>
            <a:endParaRPr lang="en-US" altLang="zh-CN" sz="3000" b="1" dirty="0">
              <a:latin typeface="+mj-lt"/>
              <a:ea typeface="黑体" panose="02010600030101010101" pitchFamily="49" charset="-122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（</a:t>
            </a:r>
            <a:r>
              <a:rPr lang="en-US" altLang="zh-CN" sz="3000" b="1" dirty="0">
                <a:latin typeface="+mj-lt"/>
                <a:ea typeface="黑体" panose="02010600030101010101" pitchFamily="49" charset="-122"/>
              </a:rPr>
              <a:t>2</a:t>
            </a: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）已知      </a:t>
            </a:r>
            <a:r>
              <a:rPr lang="en-US" altLang="zh-CN" sz="3000" b="1" dirty="0">
                <a:latin typeface="+mj-lt"/>
                <a:ea typeface="黑体" panose="02010600030101010101" pitchFamily="49" charset="-122"/>
              </a:rPr>
              <a:t>=3</a:t>
            </a: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，</a:t>
            </a:r>
            <a:r>
              <a:rPr lang="en-US" altLang="zh-CN" sz="3000" b="1" i="1" dirty="0">
                <a:latin typeface="+mj-lt"/>
                <a:ea typeface="黑体" panose="02010600030101010101" pitchFamily="49" charset="-122"/>
              </a:rPr>
              <a:t>y</a:t>
            </a: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与</a:t>
            </a:r>
            <a:r>
              <a:rPr lang="en-US" altLang="zh-CN" sz="3000" b="1" i="1" dirty="0">
                <a:latin typeface="+mj-lt"/>
                <a:ea typeface="黑体" panose="02010600030101010101" pitchFamily="49" charset="-122"/>
              </a:rPr>
              <a:t>x</a:t>
            </a: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。</a:t>
            </a:r>
            <a:endParaRPr lang="en-US" altLang="zh-CN" sz="3000" b="1" dirty="0">
              <a:latin typeface="+mj-lt"/>
              <a:ea typeface="黑体" panose="02010600030101010101" pitchFamily="49" charset="-122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（</a:t>
            </a:r>
            <a:r>
              <a:rPr lang="en-US" altLang="zh-CN" sz="3000" b="1" dirty="0">
                <a:latin typeface="+mj-lt"/>
                <a:ea typeface="黑体" panose="02010600030101010101" pitchFamily="49" charset="-122"/>
              </a:rPr>
              <a:t>3</a:t>
            </a: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）三角形的面积一定，它的底与高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。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34684AA5-5F41-448F-96AA-5C1FD5C0598E}"/>
              </a:ext>
            </a:extLst>
          </p:cNvPr>
          <p:cNvSpPr txBox="1"/>
          <p:nvPr/>
        </p:nvSpPr>
        <p:spPr>
          <a:xfrm>
            <a:off x="7350124" y="2436813"/>
            <a:ext cx="2026703" cy="59213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CN" altLang="en-US" sz="30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不成比例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912777A7-0472-4E2E-AD7E-1B240EC515D8}"/>
              </a:ext>
            </a:extLst>
          </p:cNvPr>
          <p:cNvSpPr txBox="1"/>
          <p:nvPr/>
        </p:nvSpPr>
        <p:spPr>
          <a:xfrm>
            <a:off x="4225925" y="3143250"/>
            <a:ext cx="2002859" cy="5937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CN" altLang="en-US" sz="30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成正比例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CCF6E411-DCC1-4F54-8A64-645BF8655F88}"/>
              </a:ext>
            </a:extLst>
          </p:cNvPr>
          <p:cNvSpPr txBox="1"/>
          <p:nvPr/>
        </p:nvSpPr>
        <p:spPr>
          <a:xfrm>
            <a:off x="6700838" y="3835400"/>
            <a:ext cx="2026703" cy="59213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CN" altLang="en-US" sz="30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成反比例</a:t>
            </a:r>
          </a:p>
        </p:txBody>
      </p:sp>
      <p:graphicFrame>
        <p:nvGraphicFramePr>
          <p:cNvPr id="16391" name="对象 1">
            <a:extLst>
              <a:ext uri="{FF2B5EF4-FFF2-40B4-BE49-F238E27FC236}">
                <a16:creationId xmlns:a16="http://schemas.microsoft.com/office/drawing/2014/main" id="{27354815-0933-490D-9086-F13E7FB21B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41525" y="3051175"/>
          <a:ext cx="330200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4957" imgH="393359" progId="Equation.DSMT4">
                  <p:embed/>
                </p:oleObj>
              </mc:Choice>
              <mc:Fallback>
                <p:oleObj name="Equation" r:id="rId2" imgW="164957" imgH="393359" progId="Equation.DSMT4">
                  <p:embed/>
                  <p:pic>
                    <p:nvPicPr>
                      <p:cNvPr id="0" name="对象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1525" y="3051175"/>
                        <a:ext cx="330200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组合 9">
            <a:extLst>
              <a:ext uri="{FF2B5EF4-FFF2-40B4-BE49-F238E27FC236}">
                <a16:creationId xmlns:a16="http://schemas.microsoft.com/office/drawing/2014/main" id="{0873C79D-C193-4064-B7AC-568E53B89DA6}"/>
              </a:ext>
            </a:extLst>
          </p:cNvPr>
          <p:cNvGrpSpPr>
            <a:grpSpLocks/>
          </p:cNvGrpSpPr>
          <p:nvPr/>
        </p:nvGrpSpPr>
        <p:grpSpPr bwMode="auto">
          <a:xfrm>
            <a:off x="228447" y="41255"/>
            <a:ext cx="2060992" cy="561915"/>
            <a:chOff x="142093" y="495444"/>
            <a:chExt cx="2060621" cy="681111"/>
          </a:xfrm>
        </p:grpSpPr>
        <p:sp>
          <p:nvSpPr>
            <p:cNvPr id="11" name="圆角矩形 34">
              <a:extLst>
                <a:ext uri="{FF2B5EF4-FFF2-40B4-BE49-F238E27FC236}">
                  <a16:creationId xmlns:a16="http://schemas.microsoft.com/office/drawing/2014/main" id="{C2BC2BF4-1BAB-42D1-972D-0C4AD98698EC}"/>
                </a:ext>
              </a:extLst>
            </p:cNvPr>
            <p:cNvSpPr/>
            <p:nvPr/>
          </p:nvSpPr>
          <p:spPr>
            <a:xfrm>
              <a:off x="238327" y="534623"/>
              <a:ext cx="1868152" cy="641932"/>
            </a:xfrm>
            <a:prstGeom prst="roundRect">
              <a:avLst>
                <a:gd name="adj" fmla="val 17501"/>
              </a:avLst>
            </a:prstGeom>
            <a:noFill/>
            <a:ln>
              <a:solidFill>
                <a:srgbClr val="ABD6BC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3" name="Rectangle 16">
              <a:extLst>
                <a:ext uri="{FF2B5EF4-FFF2-40B4-BE49-F238E27FC236}">
                  <a16:creationId xmlns:a16="http://schemas.microsoft.com/office/drawing/2014/main" id="{8CE31867-812C-4AEB-9833-514A9EF59D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093" y="495444"/>
              <a:ext cx="2060621" cy="655043"/>
            </a:xfrm>
            <a:prstGeom prst="rect">
              <a:avLst/>
            </a:prstGeom>
            <a:noFill/>
            <a:ln>
              <a:noFill/>
            </a:ln>
            <a:effectLst/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txBody>
            <a:bodyPr/>
            <a:lstStyle>
              <a:lvl1pPr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hangingPunct="1"/>
              <a:r>
                <a:rPr lang="zh-CN" altLang="en-US" sz="3200" b="1" dirty="0">
                  <a:solidFill>
                    <a:srgbClr val="000000"/>
                  </a:solidFill>
                  <a:latin typeface="宋体" panose="02010600030101010101" pitchFamily="2" charset="-122"/>
                </a:rPr>
                <a:t>练与学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AE5A75A1-0964-4F28-9C47-08C428152B83}"/>
              </a:ext>
            </a:extLst>
          </p:cNvPr>
          <p:cNvSpPr txBox="1"/>
          <p:nvPr/>
        </p:nvSpPr>
        <p:spPr>
          <a:xfrm>
            <a:off x="-87313" y="1347788"/>
            <a:ext cx="8829676" cy="3046412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（</a:t>
            </a:r>
            <a:r>
              <a:rPr lang="en-US" altLang="zh-CN" sz="3000" b="1" dirty="0">
                <a:latin typeface="+mj-lt"/>
                <a:ea typeface="黑体" panose="02010600030101010101" pitchFamily="49" charset="-122"/>
              </a:rPr>
              <a:t>4</a:t>
            </a: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）</a:t>
            </a:r>
            <a:r>
              <a:rPr lang="zh-CN" altLang="en-US" sz="3000" b="1" dirty="0">
                <a:ea typeface="黑体" panose="02010600030101010101" pitchFamily="49" charset="-122"/>
              </a:rPr>
              <a:t>正方体的表面积与它的一个面的面积。</a:t>
            </a:r>
            <a:endParaRPr lang="en-US" altLang="zh-CN" sz="3000" b="1" dirty="0">
              <a:ea typeface="黑体" panose="02010600030101010101" pitchFamily="49" charset="-122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（</a:t>
            </a:r>
            <a:r>
              <a:rPr lang="en-US" altLang="zh-CN" sz="3000" b="1" dirty="0">
                <a:latin typeface="+mj-lt"/>
                <a:ea typeface="黑体" panose="02010600030101010101" pitchFamily="49" charset="-122"/>
              </a:rPr>
              <a:t>5</a:t>
            </a: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）已知</a:t>
            </a:r>
            <a:r>
              <a:rPr lang="en-US" altLang="zh-CN" sz="3000" b="1" i="1" dirty="0" err="1">
                <a:latin typeface="+mj-lt"/>
                <a:ea typeface="黑体" panose="02010600030101010101" pitchFamily="49" charset="-122"/>
              </a:rPr>
              <a:t>xy</a:t>
            </a:r>
            <a:r>
              <a:rPr lang="en-US" altLang="zh-CN" sz="3000" b="1" dirty="0">
                <a:latin typeface="+mj-lt"/>
                <a:ea typeface="黑体" panose="02010600030101010101" pitchFamily="49" charset="-122"/>
              </a:rPr>
              <a:t>=1</a:t>
            </a: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，</a:t>
            </a:r>
            <a:r>
              <a:rPr lang="en-US" altLang="zh-CN" sz="3000" b="1" i="1" dirty="0">
                <a:latin typeface="+mj-lt"/>
                <a:ea typeface="黑体" panose="02010600030101010101" pitchFamily="49" charset="-122"/>
              </a:rPr>
              <a:t>y</a:t>
            </a: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与</a:t>
            </a:r>
            <a:r>
              <a:rPr lang="en-US" altLang="zh-CN" sz="3000" b="1" i="1" dirty="0">
                <a:latin typeface="+mj-lt"/>
                <a:ea typeface="黑体" panose="02010600030101010101" pitchFamily="49" charset="-122"/>
              </a:rPr>
              <a:t>x</a:t>
            </a: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。</a:t>
            </a:r>
            <a:endParaRPr lang="en-US" altLang="zh-CN" sz="3000" b="1" dirty="0">
              <a:latin typeface="+mj-lt"/>
              <a:ea typeface="黑体" panose="02010600030101010101" pitchFamily="49" charset="-122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（</a:t>
            </a:r>
            <a:r>
              <a:rPr lang="en-US" altLang="zh-CN" sz="3000" b="1" dirty="0">
                <a:latin typeface="+mj-lt"/>
                <a:ea typeface="黑体" panose="02010600030101010101" pitchFamily="49" charset="-122"/>
              </a:rPr>
              <a:t>6</a:t>
            </a:r>
            <a:r>
              <a:rPr lang="zh-CN" altLang="en-US" sz="3000" b="1" dirty="0">
                <a:latin typeface="+mj-lt"/>
                <a:ea typeface="黑体" panose="02010600030101010101" pitchFamily="49" charset="-122"/>
              </a:rPr>
              <a:t>）出油率一定，花生油的质量与花生的质量。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2C4475EF-7E6A-44E4-AE47-55E133E0B6DB}"/>
              </a:ext>
            </a:extLst>
          </p:cNvPr>
          <p:cNvSpPr txBox="1"/>
          <p:nvPr/>
        </p:nvSpPr>
        <p:spPr>
          <a:xfrm>
            <a:off x="7296150" y="1422400"/>
            <a:ext cx="1956492" cy="5937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CN" altLang="en-US" sz="30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成正比例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8E6F9442-0A55-41A3-8A0B-DC4BD09EBAE2}"/>
              </a:ext>
            </a:extLst>
          </p:cNvPr>
          <p:cNvSpPr txBox="1"/>
          <p:nvPr/>
        </p:nvSpPr>
        <p:spPr>
          <a:xfrm>
            <a:off x="3910013" y="2132013"/>
            <a:ext cx="2128648" cy="59213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CN" altLang="en-US" sz="30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成反比例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2F9E0ACF-7059-4E8A-B5FB-6CDA5A4AABB2}"/>
              </a:ext>
            </a:extLst>
          </p:cNvPr>
          <p:cNvSpPr txBox="1"/>
          <p:nvPr/>
        </p:nvSpPr>
        <p:spPr>
          <a:xfrm>
            <a:off x="6288088" y="3289300"/>
            <a:ext cx="2122581" cy="59213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CN" altLang="en-US" sz="30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成正比例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90C8A15D-6426-4EB4-BCA4-15A49478F10A}"/>
              </a:ext>
            </a:extLst>
          </p:cNvPr>
          <p:cNvSpPr/>
          <p:nvPr/>
        </p:nvSpPr>
        <p:spPr>
          <a:xfrm>
            <a:off x="117475" y="757238"/>
            <a:ext cx="8907463" cy="3910012"/>
          </a:xfrm>
          <a:prstGeom prst="rect">
            <a:avLst/>
          </a:prstGeom>
        </p:spPr>
        <p:txBody>
          <a:bodyPr/>
          <a:lstStyle/>
          <a:p>
            <a:pPr algn="just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zh-CN" altLang="zh-CN" sz="2800" b="1" kern="100" dirty="0">
                <a:latin typeface="+mn-lt"/>
                <a:ea typeface="+mn-ea"/>
                <a:cs typeface="Times New Roman" panose="02020603050405020304" pitchFamily="18" charset="0"/>
              </a:rPr>
              <a:t>（</a:t>
            </a:r>
            <a:r>
              <a:rPr lang="en-US" altLang="zh-CN" sz="2800" b="1" kern="100" dirty="0">
                <a:latin typeface="+mn-lt"/>
                <a:ea typeface="+mn-ea"/>
                <a:cs typeface="Times New Roman" panose="02020603050405020304" pitchFamily="18" charset="0"/>
              </a:rPr>
              <a:t>1</a:t>
            </a:r>
            <a:r>
              <a:rPr lang="zh-CN" altLang="zh-CN" sz="2800" b="1" kern="100" dirty="0">
                <a:latin typeface="+mn-lt"/>
                <a:ea typeface="+mn-ea"/>
                <a:cs typeface="Times New Roman" panose="02020603050405020304" pitchFamily="18" charset="0"/>
              </a:rPr>
              <a:t>）</a:t>
            </a:r>
            <a:r>
              <a:rPr lang="zh-CN" altLang="en-US" sz="2800" b="1" kern="100" dirty="0">
                <a:latin typeface="+mn-lt"/>
                <a:ea typeface="+mn-ea"/>
                <a:cs typeface="Times New Roman" panose="02020603050405020304" pitchFamily="18" charset="0"/>
              </a:rPr>
              <a:t>甲地</a:t>
            </a:r>
            <a:r>
              <a:rPr lang="zh-CN" altLang="zh-CN" sz="2800" b="1" kern="100" dirty="0">
                <a:latin typeface="+mn-lt"/>
                <a:ea typeface="+mn-ea"/>
                <a:cs typeface="Times New Roman" panose="02020603050405020304" pitchFamily="18" charset="0"/>
              </a:rPr>
              <a:t>到</a:t>
            </a:r>
            <a:r>
              <a:rPr lang="zh-CN" altLang="en-US" sz="2800" b="1" kern="100" dirty="0">
                <a:latin typeface="+mn-lt"/>
                <a:ea typeface="+mn-ea"/>
                <a:cs typeface="Times New Roman" panose="02020603050405020304" pitchFamily="18" charset="0"/>
              </a:rPr>
              <a:t>乙地的</a:t>
            </a:r>
            <a:r>
              <a:rPr lang="zh-CN" altLang="zh-CN" sz="2800" b="1" kern="100" dirty="0">
                <a:latin typeface="+mn-lt"/>
                <a:ea typeface="+mn-ea"/>
                <a:cs typeface="Times New Roman" panose="02020603050405020304" pitchFamily="18" charset="0"/>
              </a:rPr>
              <a:t>高速公路大约</a:t>
            </a:r>
            <a:r>
              <a:rPr lang="zh-CN" altLang="en-US" sz="2800" b="1" kern="100" dirty="0">
                <a:latin typeface="+mn-lt"/>
                <a:ea typeface="+mn-ea"/>
                <a:cs typeface="Times New Roman" panose="02020603050405020304" pitchFamily="18" charset="0"/>
              </a:rPr>
              <a:t>长</a:t>
            </a:r>
            <a:r>
              <a:rPr lang="en-US" altLang="zh-CN" sz="2800" b="1" kern="100" dirty="0">
                <a:latin typeface="+mn-lt"/>
                <a:ea typeface="+mn-ea"/>
                <a:cs typeface="Times New Roman" panose="02020603050405020304" pitchFamily="18" charset="0"/>
              </a:rPr>
              <a:t>200km</a:t>
            </a:r>
            <a:r>
              <a:rPr lang="zh-CN" altLang="zh-CN" sz="2800" b="1" kern="100" dirty="0">
                <a:latin typeface="+mn-lt"/>
                <a:ea typeface="+mn-ea"/>
                <a:cs typeface="Times New Roman" panose="02020603050405020304" pitchFamily="18" charset="0"/>
              </a:rPr>
              <a:t>，</a:t>
            </a:r>
            <a:r>
              <a:rPr lang="zh-CN" altLang="en-US" sz="2800" b="1" kern="100" dirty="0">
                <a:latin typeface="+mn-lt"/>
                <a:ea typeface="+mn-ea"/>
                <a:cs typeface="Times New Roman" panose="02020603050405020304" pitchFamily="18" charset="0"/>
              </a:rPr>
              <a:t>乙地</a:t>
            </a:r>
            <a:r>
              <a:rPr lang="zh-CN" altLang="zh-CN" sz="2800" b="1" kern="100" dirty="0">
                <a:latin typeface="+mn-lt"/>
                <a:ea typeface="+mn-ea"/>
                <a:cs typeface="Times New Roman" panose="02020603050405020304" pitchFamily="18" charset="0"/>
              </a:rPr>
              <a:t>到</a:t>
            </a:r>
            <a:r>
              <a:rPr lang="zh-CN" altLang="en-US" sz="2800" b="1" kern="100" dirty="0">
                <a:latin typeface="+mn-lt"/>
                <a:ea typeface="+mn-ea"/>
                <a:cs typeface="Times New Roman" panose="02020603050405020304" pitchFamily="18" charset="0"/>
              </a:rPr>
              <a:t>丙地的</a:t>
            </a:r>
            <a:r>
              <a:rPr lang="zh-CN" altLang="zh-CN" sz="2800" b="1" kern="100" dirty="0">
                <a:latin typeface="+mn-lt"/>
                <a:ea typeface="+mn-ea"/>
                <a:cs typeface="Times New Roman" panose="02020603050405020304" pitchFamily="18" charset="0"/>
              </a:rPr>
              <a:t>高速公路大约</a:t>
            </a:r>
            <a:r>
              <a:rPr lang="zh-CN" altLang="en-US" sz="2800" b="1" kern="100" dirty="0">
                <a:latin typeface="+mn-lt"/>
                <a:ea typeface="+mn-ea"/>
                <a:cs typeface="Times New Roman" panose="02020603050405020304" pitchFamily="18" charset="0"/>
              </a:rPr>
              <a:t>长</a:t>
            </a:r>
            <a:r>
              <a:rPr lang="en-US" altLang="zh-CN" sz="2800" b="1" kern="100" dirty="0">
                <a:latin typeface="+mn-lt"/>
                <a:ea typeface="+mn-ea"/>
                <a:cs typeface="Times New Roman" panose="02020603050405020304" pitchFamily="18" charset="0"/>
              </a:rPr>
              <a:t>280km</a:t>
            </a:r>
            <a:r>
              <a:rPr lang="zh-CN" altLang="zh-CN" sz="2800" b="1" kern="100" dirty="0">
                <a:latin typeface="+mn-lt"/>
                <a:ea typeface="+mn-ea"/>
                <a:cs typeface="Times New Roman" panose="02020603050405020304" pitchFamily="18" charset="0"/>
              </a:rPr>
              <a:t>。一辆汽车从</a:t>
            </a:r>
            <a:r>
              <a:rPr lang="zh-CN" altLang="en-US" sz="2800" b="1" kern="100" dirty="0">
                <a:latin typeface="+mn-lt"/>
                <a:ea typeface="+mn-ea"/>
                <a:cs typeface="Times New Roman" panose="02020603050405020304" pitchFamily="18" charset="0"/>
              </a:rPr>
              <a:t>甲地</a:t>
            </a:r>
            <a:r>
              <a:rPr lang="zh-CN" altLang="zh-CN" sz="2800" b="1" kern="100" dirty="0">
                <a:latin typeface="+mn-lt"/>
                <a:ea typeface="+mn-ea"/>
                <a:cs typeface="Times New Roman" panose="02020603050405020304" pitchFamily="18" charset="0"/>
              </a:rPr>
              <a:t>出发</a:t>
            </a:r>
            <a:r>
              <a:rPr lang="zh-CN" altLang="en-US" sz="2800" b="1" kern="100" dirty="0">
                <a:latin typeface="+mn-lt"/>
                <a:ea typeface="+mn-ea"/>
                <a:cs typeface="Times New Roman" panose="02020603050405020304" pitchFamily="18" charset="0"/>
              </a:rPr>
              <a:t>经乙地</a:t>
            </a:r>
            <a:r>
              <a:rPr lang="zh-CN" altLang="zh-CN" sz="2800" b="1" kern="100" dirty="0">
                <a:latin typeface="+mn-lt"/>
                <a:ea typeface="+mn-ea"/>
                <a:cs typeface="Times New Roman" panose="02020603050405020304" pitchFamily="18" charset="0"/>
              </a:rPr>
              <a:t>开往</a:t>
            </a:r>
            <a:r>
              <a:rPr lang="zh-CN" altLang="en-US" sz="2800" b="1" kern="100" dirty="0">
                <a:latin typeface="+mn-lt"/>
                <a:ea typeface="+mn-ea"/>
                <a:cs typeface="Times New Roman" panose="02020603050405020304" pitchFamily="18" charset="0"/>
              </a:rPr>
              <a:t>丙地</a:t>
            </a:r>
            <a:r>
              <a:rPr lang="zh-CN" altLang="zh-CN" sz="2800" b="1" kern="100" dirty="0">
                <a:latin typeface="+mn-lt"/>
                <a:ea typeface="+mn-ea"/>
                <a:cs typeface="Times New Roman" panose="02020603050405020304" pitchFamily="18" charset="0"/>
              </a:rPr>
              <a:t>，当行驶到</a:t>
            </a:r>
            <a:r>
              <a:rPr lang="zh-CN" altLang="en-US" sz="2800" b="1" kern="100" dirty="0">
                <a:latin typeface="+mn-lt"/>
                <a:ea typeface="+mn-ea"/>
                <a:cs typeface="Times New Roman" panose="02020603050405020304" pitchFamily="18" charset="0"/>
              </a:rPr>
              <a:t>乙地</a:t>
            </a:r>
            <a:r>
              <a:rPr lang="zh-CN" altLang="zh-CN" sz="2800" b="1" kern="100" dirty="0">
                <a:latin typeface="+mn-lt"/>
                <a:ea typeface="+mn-ea"/>
                <a:cs typeface="Times New Roman" panose="02020603050405020304" pitchFamily="18" charset="0"/>
              </a:rPr>
              <a:t>时用了</a:t>
            </a:r>
            <a:r>
              <a:rPr lang="en-US" altLang="zh-CN" sz="2800" b="1" kern="100" dirty="0">
                <a:latin typeface="+mn-lt"/>
                <a:ea typeface="+mn-ea"/>
                <a:cs typeface="Times New Roman" panose="02020603050405020304" pitchFamily="18" charset="0"/>
              </a:rPr>
              <a:t>2.5</a:t>
            </a:r>
            <a:r>
              <a:rPr lang="zh-CN" altLang="zh-CN" sz="2800" b="1" kern="100" dirty="0">
                <a:latin typeface="+mn-lt"/>
                <a:ea typeface="+mn-ea"/>
                <a:cs typeface="Times New Roman" panose="02020603050405020304" pitchFamily="18" charset="0"/>
              </a:rPr>
              <a:t>小时。按照这个速度，</a:t>
            </a:r>
            <a:r>
              <a:rPr lang="zh-CN" altLang="en-US" sz="2800" b="1" kern="100" dirty="0">
                <a:latin typeface="+mn-lt"/>
                <a:ea typeface="+mn-ea"/>
                <a:cs typeface="Times New Roman" panose="02020603050405020304" pitchFamily="18" charset="0"/>
              </a:rPr>
              <a:t>该车从甲地到丙地大约</a:t>
            </a:r>
            <a:r>
              <a:rPr lang="zh-CN" altLang="zh-CN" sz="2800" b="1" kern="100" dirty="0">
                <a:latin typeface="+mn-lt"/>
                <a:ea typeface="+mn-ea"/>
                <a:cs typeface="Times New Roman" panose="02020603050405020304" pitchFamily="18" charset="0"/>
              </a:rPr>
              <a:t>需要多少小时？</a:t>
            </a:r>
          </a:p>
          <a:p>
            <a:pPr algn="just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zh-CN" altLang="zh-CN" sz="2800" b="1" kern="100" dirty="0">
                <a:latin typeface="+mn-lt"/>
                <a:ea typeface="+mn-ea"/>
                <a:cs typeface="Times New Roman" panose="02020603050405020304" pitchFamily="18" charset="0"/>
              </a:rPr>
              <a:t>（</a:t>
            </a:r>
            <a:r>
              <a:rPr lang="en-US" altLang="zh-CN" sz="2800" b="1" kern="100" dirty="0">
                <a:latin typeface="+mn-lt"/>
                <a:ea typeface="+mn-ea"/>
                <a:cs typeface="Times New Roman" panose="02020603050405020304" pitchFamily="18" charset="0"/>
              </a:rPr>
              <a:t>2</a:t>
            </a:r>
            <a:r>
              <a:rPr lang="zh-CN" altLang="zh-CN" sz="2800" b="1" kern="100" dirty="0">
                <a:latin typeface="+mn-lt"/>
                <a:ea typeface="+mn-ea"/>
                <a:cs typeface="Times New Roman" panose="02020603050405020304" pitchFamily="18" charset="0"/>
              </a:rPr>
              <a:t>）青山村挖一条水渠，原计划每天挖</a:t>
            </a:r>
            <a:r>
              <a:rPr lang="en-US" altLang="zh-CN" sz="2800" b="1" kern="100" dirty="0">
                <a:latin typeface="+mn-lt"/>
                <a:ea typeface="+mn-ea"/>
                <a:cs typeface="Times New Roman" panose="02020603050405020304" pitchFamily="18" charset="0"/>
              </a:rPr>
              <a:t>50m</a:t>
            </a:r>
            <a:r>
              <a:rPr lang="zh-CN" altLang="zh-CN" sz="2800" b="1" kern="100" dirty="0">
                <a:latin typeface="+mn-lt"/>
                <a:ea typeface="+mn-ea"/>
                <a:cs typeface="Times New Roman" panose="02020603050405020304" pitchFamily="18" charset="0"/>
              </a:rPr>
              <a:t>，</a:t>
            </a:r>
            <a:r>
              <a:rPr lang="en-US" altLang="zh-CN" sz="2800" b="1" kern="100" dirty="0">
                <a:latin typeface="+mn-lt"/>
                <a:ea typeface="+mn-ea"/>
                <a:cs typeface="Times New Roman" panose="02020603050405020304" pitchFamily="18" charset="0"/>
              </a:rPr>
              <a:t>36</a:t>
            </a:r>
            <a:r>
              <a:rPr lang="zh-CN" altLang="zh-CN" sz="2800" b="1" kern="100" dirty="0">
                <a:latin typeface="+mn-lt"/>
                <a:ea typeface="+mn-ea"/>
                <a:cs typeface="Times New Roman" panose="02020603050405020304" pitchFamily="18" charset="0"/>
              </a:rPr>
              <a:t>天可以挖完。实际每天挖</a:t>
            </a:r>
            <a:r>
              <a:rPr lang="en-US" altLang="zh-CN" sz="2800" b="1" kern="100" dirty="0">
                <a:latin typeface="+mn-lt"/>
                <a:ea typeface="+mn-ea"/>
                <a:cs typeface="Times New Roman" panose="02020603050405020304" pitchFamily="18" charset="0"/>
              </a:rPr>
              <a:t>60m</a:t>
            </a:r>
            <a:r>
              <a:rPr lang="zh-CN" altLang="zh-CN" sz="2800" b="1" kern="100" dirty="0">
                <a:latin typeface="+mn-lt"/>
                <a:ea typeface="+mn-ea"/>
                <a:cs typeface="Times New Roman" panose="02020603050405020304" pitchFamily="18" charset="0"/>
              </a:rPr>
              <a:t>，实际多少天可以完成</a:t>
            </a:r>
            <a:r>
              <a:rPr lang="zh-CN" altLang="en-US" sz="2800" b="1" kern="100" dirty="0">
                <a:latin typeface="+mn-ea"/>
                <a:ea typeface="+mn-ea"/>
                <a:cs typeface="Times New Roman" panose="02020603050405020304" pitchFamily="18" charset="0"/>
              </a:rPr>
              <a:t>？</a:t>
            </a:r>
            <a:endParaRPr lang="zh-CN" altLang="zh-CN" sz="2800" b="1" kern="1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2B263C11-F530-4F5E-82AA-7EA95753AAC2}"/>
              </a:ext>
            </a:extLst>
          </p:cNvPr>
          <p:cNvSpPr txBox="1"/>
          <p:nvPr/>
        </p:nvSpPr>
        <p:spPr>
          <a:xfrm>
            <a:off x="0" y="0"/>
            <a:ext cx="3068638" cy="6254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CN" altLang="en-US" sz="3200" b="1" dirty="0">
                <a:solidFill>
                  <a:srgbClr val="0066FF"/>
                </a:solidFill>
                <a:latin typeface="+mj-lt"/>
                <a:ea typeface="黑体" panose="02010600030101010101" pitchFamily="49" charset="-122"/>
              </a:rPr>
              <a:t>用比例解决问题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文本框 1">
            <a:extLst>
              <a:ext uri="{FF2B5EF4-FFF2-40B4-BE49-F238E27FC236}">
                <a16:creationId xmlns:a16="http://schemas.microsoft.com/office/drawing/2014/main" id="{BAEC9942-497F-49DD-ABD4-156431697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38" y="265113"/>
            <a:ext cx="7761570" cy="59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hangingPunct="1">
              <a:lnSpc>
                <a:spcPct val="13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）解：设该车从甲地到丙地大约需要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小时。</a:t>
            </a:r>
          </a:p>
        </p:txBody>
      </p:sp>
      <p:graphicFrame>
        <p:nvGraphicFramePr>
          <p:cNvPr id="19459" name="对象 2">
            <a:extLst>
              <a:ext uri="{FF2B5EF4-FFF2-40B4-BE49-F238E27FC236}">
                <a16:creationId xmlns:a16="http://schemas.microsoft.com/office/drawing/2014/main" id="{5369AE79-82B2-4C83-AEC1-840450E3A2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27600" y="26670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5285" imgH="677109" progId="Equation.DSMT4">
                  <p:embed/>
                </p:oleObj>
              </mc:Choice>
              <mc:Fallback>
                <p:oleObj name="Equation" r:id="rId2" imgW="435285" imgH="677109" progId="Equation.DSMT4">
                  <p:embed/>
                  <p:pic>
                    <p:nvPicPr>
                      <p:cNvPr id="0" name="对象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266700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460" name="组合 2">
            <a:extLst>
              <a:ext uri="{FF2B5EF4-FFF2-40B4-BE49-F238E27FC236}">
                <a16:creationId xmlns:a16="http://schemas.microsoft.com/office/drawing/2014/main" id="{46EDA1E8-E1BE-4C8C-A068-EA97C7E50126}"/>
              </a:ext>
            </a:extLst>
          </p:cNvPr>
          <p:cNvGrpSpPr>
            <a:grpSpLocks/>
          </p:cNvGrpSpPr>
          <p:nvPr/>
        </p:nvGrpSpPr>
        <p:grpSpPr bwMode="auto">
          <a:xfrm>
            <a:off x="2971801" y="703263"/>
            <a:ext cx="3441699" cy="1138237"/>
            <a:chOff x="986865" y="1829168"/>
            <a:chExt cx="3443567" cy="1138492"/>
          </a:xfrm>
        </p:grpSpPr>
        <p:sp>
          <p:nvSpPr>
            <p:cNvPr id="5" name="文本框 4">
              <a:extLst>
                <a:ext uri="{FF2B5EF4-FFF2-40B4-BE49-F238E27FC236}">
                  <a16:creationId xmlns:a16="http://schemas.microsoft.com/office/drawing/2014/main" id="{0D59D02C-A296-41DF-A207-2100662C0594}"/>
                </a:ext>
              </a:extLst>
            </p:cNvPr>
            <p:cNvSpPr txBox="1"/>
            <p:nvPr/>
          </p:nvSpPr>
          <p:spPr>
            <a:xfrm>
              <a:off x="986865" y="1829168"/>
              <a:ext cx="1334223" cy="56438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algn="ctr" eaLnBrk="1" hangingPunct="1">
                <a:lnSpc>
                  <a:spcPct val="120000"/>
                </a:lnSpc>
                <a:defRPr/>
              </a:pPr>
              <a:r>
                <a:rPr lang="en-US" altLang="zh-CN" sz="2800" b="1" dirty="0">
                  <a:solidFill>
                    <a:srgbClr val="FF0000"/>
                  </a:solidFill>
                  <a:latin typeface="+mj-lt"/>
                  <a:ea typeface="黑体" panose="02010600030101010101" pitchFamily="49" charset="-122"/>
                </a:rPr>
                <a:t>200</a:t>
              </a:r>
              <a:endParaRPr lang="zh-CN" altLang="en-US" sz="28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endParaRPr>
            </a:p>
          </p:txBody>
        </p:sp>
        <p:cxnSp>
          <p:nvCxnSpPr>
            <p:cNvPr id="6" name="直接连接符 5">
              <a:extLst>
                <a:ext uri="{FF2B5EF4-FFF2-40B4-BE49-F238E27FC236}">
                  <a16:creationId xmlns:a16="http://schemas.microsoft.com/office/drawing/2014/main" id="{DD999F6F-88B8-408E-9D6E-BD49923BE5C7}"/>
                </a:ext>
              </a:extLst>
            </p:cNvPr>
            <p:cNvCxnSpPr>
              <a:cxnSpLocks/>
            </p:cNvCxnSpPr>
            <p:nvPr/>
          </p:nvCxnSpPr>
          <p:spPr>
            <a:xfrm>
              <a:off x="1177468" y="2434141"/>
              <a:ext cx="884718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文本框 6">
              <a:extLst>
                <a:ext uri="{FF2B5EF4-FFF2-40B4-BE49-F238E27FC236}">
                  <a16:creationId xmlns:a16="http://schemas.microsoft.com/office/drawing/2014/main" id="{CDDB0487-E598-44BF-91E6-F3DA86AF39FD}"/>
                </a:ext>
              </a:extLst>
            </p:cNvPr>
            <p:cNvSpPr txBox="1"/>
            <p:nvPr/>
          </p:nvSpPr>
          <p:spPr>
            <a:xfrm>
              <a:off x="1156819" y="2403972"/>
              <a:ext cx="1011787" cy="5636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algn="ctr" eaLnBrk="1" hangingPunct="1">
                <a:lnSpc>
                  <a:spcPct val="120000"/>
                </a:lnSpc>
                <a:defRPr/>
              </a:pPr>
              <a:r>
                <a:rPr lang="en-US" altLang="zh-CN" sz="2800" b="1" dirty="0">
                  <a:solidFill>
                    <a:srgbClr val="FF0000"/>
                  </a:solidFill>
                  <a:latin typeface="+mj-lt"/>
                  <a:ea typeface="黑体" panose="02010600030101010101" pitchFamily="49" charset="-122"/>
                </a:rPr>
                <a:t>2.5</a:t>
              </a:r>
              <a:endParaRPr lang="zh-CN" altLang="en-US" sz="28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id="{ED461B8C-533E-42F9-981E-321AE64EBE6A}"/>
                </a:ext>
              </a:extLst>
            </p:cNvPr>
            <p:cNvSpPr txBox="1"/>
            <p:nvPr/>
          </p:nvSpPr>
          <p:spPr>
            <a:xfrm>
              <a:off x="2303617" y="2087988"/>
              <a:ext cx="389148" cy="56368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sz="2800" b="1" dirty="0">
                  <a:solidFill>
                    <a:srgbClr val="FF0000"/>
                  </a:solidFill>
                  <a:latin typeface="+mj-lt"/>
                  <a:ea typeface="黑体" panose="02010600030101010101" pitchFamily="49" charset="-122"/>
                </a:rPr>
                <a:t>=</a:t>
              </a:r>
              <a:endParaRPr lang="zh-CN" altLang="en-US" sz="28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9" name="文本框 8">
              <a:extLst>
                <a:ext uri="{FF2B5EF4-FFF2-40B4-BE49-F238E27FC236}">
                  <a16:creationId xmlns:a16="http://schemas.microsoft.com/office/drawing/2014/main" id="{102F3B3F-C9E0-4450-8177-DE411623C322}"/>
                </a:ext>
              </a:extLst>
            </p:cNvPr>
            <p:cNvSpPr txBox="1"/>
            <p:nvPr/>
          </p:nvSpPr>
          <p:spPr>
            <a:xfrm>
              <a:off x="2306796" y="1849810"/>
              <a:ext cx="2123636" cy="56438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algn="ctr" eaLnBrk="1" hangingPunct="1">
                <a:lnSpc>
                  <a:spcPct val="120000"/>
                </a:lnSpc>
                <a:defRPr/>
              </a:pPr>
              <a:r>
                <a:rPr lang="en-US" altLang="zh-CN" sz="2800" b="1" dirty="0">
                  <a:solidFill>
                    <a:srgbClr val="FF0000"/>
                  </a:solidFill>
                  <a:latin typeface="+mj-lt"/>
                  <a:ea typeface="黑体" panose="02010600030101010101" pitchFamily="49" charset="-122"/>
                </a:rPr>
                <a:t>200+280</a:t>
              </a:r>
              <a:endParaRPr lang="zh-CN" altLang="en-US" sz="28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endParaRPr>
            </a:p>
          </p:txBody>
        </p:sp>
        <p:cxnSp>
          <p:nvCxnSpPr>
            <p:cNvPr id="10" name="直接连接符 9">
              <a:extLst>
                <a:ext uri="{FF2B5EF4-FFF2-40B4-BE49-F238E27FC236}">
                  <a16:creationId xmlns:a16="http://schemas.microsoft.com/office/drawing/2014/main" id="{6DAB3618-F1B9-4F1E-BE02-75B61AE3A4E5}"/>
                </a:ext>
              </a:extLst>
            </p:cNvPr>
            <p:cNvCxnSpPr>
              <a:cxnSpLocks/>
            </p:cNvCxnSpPr>
            <p:nvPr/>
          </p:nvCxnSpPr>
          <p:spPr>
            <a:xfrm>
              <a:off x="2659410" y="2434141"/>
              <a:ext cx="1453349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文本框 10">
              <a:extLst>
                <a:ext uri="{FF2B5EF4-FFF2-40B4-BE49-F238E27FC236}">
                  <a16:creationId xmlns:a16="http://schemas.microsoft.com/office/drawing/2014/main" id="{DC3BE5A2-E195-43A7-8C2E-8873C5BF07B8}"/>
                </a:ext>
              </a:extLst>
            </p:cNvPr>
            <p:cNvSpPr txBox="1"/>
            <p:nvPr/>
          </p:nvSpPr>
          <p:spPr>
            <a:xfrm>
              <a:off x="3186746" y="2384917"/>
              <a:ext cx="363734" cy="56527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sz="2800" b="1" i="1" dirty="0">
                  <a:solidFill>
                    <a:srgbClr val="FF0000"/>
                  </a:solidFill>
                  <a:latin typeface="+mj-lt"/>
                  <a:ea typeface="黑体" panose="02010600030101010101" pitchFamily="49" charset="-122"/>
                </a:rPr>
                <a:t>x</a:t>
              </a:r>
              <a:endParaRPr lang="zh-CN" altLang="en-US" sz="2800" b="1" i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endParaRPr>
            </a:p>
          </p:txBody>
        </p:sp>
      </p:grpSp>
      <p:sp>
        <p:nvSpPr>
          <p:cNvPr id="12" name="文本框 11">
            <a:extLst>
              <a:ext uri="{FF2B5EF4-FFF2-40B4-BE49-F238E27FC236}">
                <a16:creationId xmlns:a16="http://schemas.microsoft.com/office/drawing/2014/main" id="{458595E8-6925-45AF-92E0-65B27CFAE766}"/>
              </a:ext>
            </a:extLst>
          </p:cNvPr>
          <p:cNvSpPr txBox="1"/>
          <p:nvPr/>
        </p:nvSpPr>
        <p:spPr>
          <a:xfrm>
            <a:off x="4027488" y="1682750"/>
            <a:ext cx="2220912" cy="5651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en-US" altLang="zh-CN" sz="2800" b="1" i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x </a:t>
            </a:r>
            <a:r>
              <a:rPr lang="en-US" altLang="zh-CN" sz="28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= 6</a:t>
            </a:r>
            <a:endParaRPr lang="zh-CN" altLang="en-US" sz="2800" b="1" dirty="0">
              <a:solidFill>
                <a:srgbClr val="FF0000"/>
              </a:solidFill>
              <a:latin typeface="+mj-lt"/>
              <a:ea typeface="黑体" panose="02010600030101010101" pitchFamily="49" charset="-122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044DC044-22B7-473D-A2E4-161B457387CC}"/>
              </a:ext>
            </a:extLst>
          </p:cNvPr>
          <p:cNvSpPr txBox="1"/>
          <p:nvPr/>
        </p:nvSpPr>
        <p:spPr>
          <a:xfrm>
            <a:off x="1157288" y="2181225"/>
            <a:ext cx="7021512" cy="5588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答：该车从甲地到丙地大约需要</a:t>
            </a:r>
            <a:r>
              <a:rPr lang="en-US" altLang="zh-CN" sz="28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6</a:t>
            </a:r>
            <a:r>
              <a:rPr lang="zh-CN" altLang="en-US" sz="28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小时。</a:t>
            </a:r>
          </a:p>
        </p:txBody>
      </p:sp>
      <p:grpSp>
        <p:nvGrpSpPr>
          <p:cNvPr id="26" name="组合 25">
            <a:extLst>
              <a:ext uri="{FF2B5EF4-FFF2-40B4-BE49-F238E27FC236}">
                <a16:creationId xmlns:a16="http://schemas.microsoft.com/office/drawing/2014/main" id="{E0D2830E-D7CD-41CC-B3EA-14FC9C106A47}"/>
              </a:ext>
            </a:extLst>
          </p:cNvPr>
          <p:cNvGrpSpPr>
            <a:grpSpLocks/>
          </p:cNvGrpSpPr>
          <p:nvPr/>
        </p:nvGrpSpPr>
        <p:grpSpPr bwMode="auto">
          <a:xfrm>
            <a:off x="244474" y="2771775"/>
            <a:ext cx="5826125" cy="2021984"/>
            <a:chOff x="835765" y="2706995"/>
            <a:chExt cx="5825247" cy="2021754"/>
          </a:xfrm>
        </p:grpSpPr>
        <p:sp>
          <p:nvSpPr>
            <p:cNvPr id="19464" name="文本框 13">
              <a:extLst>
                <a:ext uri="{FF2B5EF4-FFF2-40B4-BE49-F238E27FC236}">
                  <a16:creationId xmlns:a16="http://schemas.microsoft.com/office/drawing/2014/main" id="{4D362386-6838-4F04-BE21-DE9D1C03E3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5765" y="2706995"/>
              <a:ext cx="5825247" cy="592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just" hangingPunct="1">
                <a:lnSpc>
                  <a:spcPct val="130000"/>
                </a:lnSpc>
              </a:pPr>
              <a:r>
                <a:rPr lang="zh-CN" altLang="en-US" sz="2800" b="1" dirty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（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2</a:t>
              </a:r>
              <a:r>
                <a:rPr lang="zh-CN" altLang="en-US" sz="2800" b="1" dirty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）解：实际</a:t>
              </a:r>
              <a:r>
                <a:rPr lang="en-US" altLang="zh-CN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x</a:t>
              </a:r>
              <a:r>
                <a:rPr lang="zh-CN" altLang="en-US" sz="2800" b="1" dirty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天可以完成。</a:t>
              </a:r>
            </a:p>
          </p:txBody>
        </p:sp>
        <p:sp>
          <p:nvSpPr>
            <p:cNvPr id="23" name="文本框 22">
              <a:extLst>
                <a:ext uri="{FF2B5EF4-FFF2-40B4-BE49-F238E27FC236}">
                  <a16:creationId xmlns:a16="http://schemas.microsoft.com/office/drawing/2014/main" id="{071B6ADD-43D8-4E97-B688-DE9A77F86695}"/>
                </a:ext>
              </a:extLst>
            </p:cNvPr>
            <p:cNvSpPr txBox="1"/>
            <p:nvPr/>
          </p:nvSpPr>
          <p:spPr>
            <a:xfrm>
              <a:off x="3575377" y="3743515"/>
              <a:ext cx="2234864" cy="56508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en-US" altLang="zh-CN" sz="2800" b="1" i="1" dirty="0">
                  <a:solidFill>
                    <a:srgbClr val="FF0000"/>
                  </a:solidFill>
                  <a:latin typeface="+mj-lt"/>
                  <a:ea typeface="黑体" panose="02010600030101010101" pitchFamily="49" charset="-122"/>
                </a:rPr>
                <a:t>x </a:t>
              </a:r>
              <a:r>
                <a:rPr lang="en-US" altLang="zh-CN" sz="2800" b="1" dirty="0">
                  <a:solidFill>
                    <a:srgbClr val="FF0000"/>
                  </a:solidFill>
                  <a:latin typeface="+mj-lt"/>
                  <a:ea typeface="黑体" panose="02010600030101010101" pitchFamily="49" charset="-122"/>
                </a:rPr>
                <a:t>= 30</a:t>
              </a:r>
              <a:endParaRPr lang="zh-CN" altLang="en-US" sz="28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endParaRPr>
            </a:p>
          </p:txBody>
        </p:sp>
        <p:sp>
          <p:nvSpPr>
            <p:cNvPr id="24" name="文本框 23">
              <a:extLst>
                <a:ext uri="{FF2B5EF4-FFF2-40B4-BE49-F238E27FC236}">
                  <a16:creationId xmlns:a16="http://schemas.microsoft.com/office/drawing/2014/main" id="{16FA1B0A-B060-4594-B7EB-3B912656A5EC}"/>
                </a:ext>
              </a:extLst>
            </p:cNvPr>
            <p:cNvSpPr txBox="1"/>
            <p:nvPr/>
          </p:nvSpPr>
          <p:spPr>
            <a:xfrm>
              <a:off x="1715108" y="4168916"/>
              <a:ext cx="4603056" cy="55983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eaLnBrk="1" hangingPunct="1">
                <a:lnSpc>
                  <a:spcPct val="120000"/>
                </a:lnSpc>
                <a:defRPr/>
              </a:pPr>
              <a:r>
                <a:rPr lang="zh-CN" altLang="en-US" sz="2800" b="1" dirty="0">
                  <a:solidFill>
                    <a:srgbClr val="FF0000"/>
                  </a:solidFill>
                  <a:latin typeface="+mj-lt"/>
                  <a:ea typeface="黑体" panose="02010600030101010101" pitchFamily="49" charset="-122"/>
                </a:rPr>
                <a:t>答：</a:t>
              </a:r>
              <a:r>
                <a:rPr lang="zh-CN" altLang="en-US" sz="2800" b="1" dirty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实际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30</a:t>
              </a:r>
              <a:r>
                <a:rPr lang="zh-CN" altLang="en-US" sz="2800" b="1" dirty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天可以完成。</a:t>
              </a:r>
              <a:endParaRPr lang="zh-CN" altLang="en-US" sz="28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endParaRPr>
            </a:p>
          </p:txBody>
        </p:sp>
        <p:graphicFrame>
          <p:nvGraphicFramePr>
            <p:cNvPr id="19467" name="对象 24">
              <a:extLst>
                <a:ext uri="{FF2B5EF4-FFF2-40B4-BE49-F238E27FC236}">
                  <a16:creationId xmlns:a16="http://schemas.microsoft.com/office/drawing/2014/main" id="{C1C3903E-CDC4-41EC-93E2-D4A5EA12837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798088" y="3299208"/>
            <a:ext cx="1975160" cy="4384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799753" imgH="177723" progId="Equation.DSMT4">
                    <p:embed/>
                  </p:oleObj>
                </mc:Choice>
                <mc:Fallback>
                  <p:oleObj name="Equation" r:id="rId4" imgW="799753" imgH="177723" progId="Equation.DSMT4">
                    <p:embed/>
                    <p:pic>
                      <p:nvPicPr>
                        <p:cNvPr id="0" name="对象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98088" y="3299208"/>
                          <a:ext cx="1975160" cy="4384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文本框 25">
            <a:extLst>
              <a:ext uri="{FF2B5EF4-FFF2-40B4-BE49-F238E27FC236}">
                <a16:creationId xmlns:a16="http://schemas.microsoft.com/office/drawing/2014/main" id="{1CD4D95F-1E1B-4BCC-87C6-92439F3BCE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538" y="293688"/>
            <a:ext cx="7672387" cy="60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用比例解答应用题的步骤和关键是什么？</a:t>
            </a:r>
          </a:p>
        </p:txBody>
      </p:sp>
      <p:sp>
        <p:nvSpPr>
          <p:cNvPr id="28" name="TextBox 30">
            <a:extLst>
              <a:ext uri="{FF2B5EF4-FFF2-40B4-BE49-F238E27FC236}">
                <a16:creationId xmlns:a16="http://schemas.microsoft.com/office/drawing/2014/main" id="{E14DB4D6-D0FC-4FF9-A9B1-CEEB993640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538" y="1141413"/>
            <a:ext cx="7705725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根据不变量，判断题中哪两种相关联的量成正比例或反比例；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73D880F1-6F40-4481-8455-CD9019A11B80}"/>
              </a:ext>
            </a:extLst>
          </p:cNvPr>
          <p:cNvSpPr/>
          <p:nvPr/>
        </p:nvSpPr>
        <p:spPr>
          <a:xfrm>
            <a:off x="363538" y="1212850"/>
            <a:ext cx="457200" cy="457200"/>
          </a:xfrm>
          <a:prstGeom prst="rect">
            <a:avLst/>
          </a:prstGeom>
          <a:solidFill>
            <a:srgbClr val="00B0F0">
              <a:alpha val="7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r>
              <a:rPr lang="en-US" altLang="zh-CN" sz="2800" b="1" noProof="1"/>
              <a:t>1.</a:t>
            </a: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78A66B8C-7EE3-4AA0-B19C-FB2405EE92CB}"/>
              </a:ext>
            </a:extLst>
          </p:cNvPr>
          <p:cNvSpPr/>
          <p:nvPr/>
        </p:nvSpPr>
        <p:spPr>
          <a:xfrm>
            <a:off x="363538" y="2327275"/>
            <a:ext cx="460375" cy="457200"/>
          </a:xfrm>
          <a:prstGeom prst="rect">
            <a:avLst/>
          </a:prstGeom>
          <a:solidFill>
            <a:srgbClr val="37A7D9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r>
              <a:rPr lang="en-US" altLang="zh-CN" sz="2800" b="1" noProof="1"/>
              <a:t>2.</a:t>
            </a: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5A8AD797-FB13-49DB-9651-46F6084EA2A4}"/>
              </a:ext>
            </a:extLst>
          </p:cNvPr>
          <p:cNvSpPr/>
          <p:nvPr/>
        </p:nvSpPr>
        <p:spPr>
          <a:xfrm>
            <a:off x="387350" y="3475038"/>
            <a:ext cx="460375" cy="457200"/>
          </a:xfrm>
          <a:prstGeom prst="rect">
            <a:avLst/>
          </a:prstGeom>
          <a:solidFill>
            <a:srgbClr val="F69E08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r>
              <a:rPr lang="en-US" altLang="zh-CN" sz="2800" b="1" noProof="1"/>
              <a:t>3.</a:t>
            </a:r>
          </a:p>
        </p:txBody>
      </p:sp>
      <p:sp>
        <p:nvSpPr>
          <p:cNvPr id="32" name="TextBox 30">
            <a:extLst>
              <a:ext uri="{FF2B5EF4-FFF2-40B4-BE49-F238E27FC236}">
                <a16:creationId xmlns:a16="http://schemas.microsoft.com/office/drawing/2014/main" id="{A2A021C6-C926-45BF-A84A-5FCE2DAB1B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725" y="2249488"/>
            <a:ext cx="7834313" cy="1125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找出两组相对应的数，并设出未知数，列出比例方程；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3" name="TextBox 30">
            <a:extLst>
              <a:ext uri="{FF2B5EF4-FFF2-40B4-BE49-F238E27FC236}">
                <a16:creationId xmlns:a16="http://schemas.microsoft.com/office/drawing/2014/main" id="{11F2809D-B537-4BCF-B906-CB78930BE7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538" y="3392488"/>
            <a:ext cx="1724025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解比例；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E0B0BD46-902B-4ADF-A74D-287AF70FEC73}"/>
              </a:ext>
            </a:extLst>
          </p:cNvPr>
          <p:cNvSpPr/>
          <p:nvPr/>
        </p:nvSpPr>
        <p:spPr>
          <a:xfrm>
            <a:off x="387350" y="4165600"/>
            <a:ext cx="460375" cy="457200"/>
          </a:xfrm>
          <a:prstGeom prst="rect">
            <a:avLst/>
          </a:prstGeom>
          <a:solidFill>
            <a:schemeClr val="accent5">
              <a:lumMod val="5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r>
              <a:rPr lang="en-US" altLang="zh-CN" sz="2800" b="1" noProof="1"/>
              <a:t>4.</a:t>
            </a:r>
          </a:p>
        </p:txBody>
      </p:sp>
      <p:sp>
        <p:nvSpPr>
          <p:cNvPr id="36" name="TextBox 30">
            <a:extLst>
              <a:ext uri="{FF2B5EF4-FFF2-40B4-BE49-F238E27FC236}">
                <a16:creationId xmlns:a16="http://schemas.microsoft.com/office/drawing/2014/main" id="{EBBD99E1-2CD1-48CD-8F69-5146B2DB6C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5663" y="4098925"/>
            <a:ext cx="3402012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检验并写出答语。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ldLvl="0"/>
      <p:bldP spid="29" grpId="0" bldLvl="0" animBg="1"/>
      <p:bldP spid="30" grpId="0" bldLvl="0" animBg="1"/>
      <p:bldP spid="31" grpId="0" bldLvl="0" animBg="1"/>
      <p:bldP spid="32" grpId="0" bldLvl="0"/>
      <p:bldP spid="33" grpId="0" bldLvl="0"/>
      <p:bldP spid="35" grpId="0" bldLvl="0" animBg="1"/>
      <p:bldP spid="36" grpId="0" bldLvl="0"/>
    </p:bldLst>
  </p:timing>
</p:sld>
</file>

<file path=ppt/theme/theme1.xml><?xml version="1.0" encoding="utf-8"?>
<a:theme xmlns:a="http://schemas.openxmlformats.org/drawingml/2006/main" name="3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Times New Roman"/>
        <a:ea typeface="黑体"/>
        <a:cs typeface=""/>
      </a:majorFont>
      <a:minorFont>
        <a:latin typeface="Times New Roman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FFFFF"/>
        </a:solidFill>
        <a:ln w="19050">
          <a:solidFill>
            <a:srgbClr val="3399FF"/>
          </a:solidFill>
          <a:miter lim="800000"/>
        </a:ln>
      </a:spPr>
      <a:bodyPr anchor="ctr"/>
      <a:lstStyle>
        <a:defPPr eaLnBrk="1" fontAlgn="auto" hangingPunct="1">
          <a:lnSpc>
            <a:spcPct val="120000"/>
          </a:lnSpc>
          <a:spcBef>
            <a:spcPts val="0"/>
          </a:spcBef>
          <a:spcAft>
            <a:spcPts val="0"/>
          </a:spcAft>
          <a:defRPr sz="3200" b="1" kern="0" dirty="0">
            <a:solidFill>
              <a:srgbClr val="1C1C1C"/>
            </a:solidFill>
            <a:latin typeface="宋体" panose="02010600030101010101" pitchFamily="2" charset="-122"/>
          </a:defRPr>
        </a:defPPr>
      </a:lstStyle>
    </a:spDef>
    <a:txDef>
      <a:spPr>
        <a:noFill/>
      </a:spPr>
      <a:bodyPr wrap="square" rtlCol="0">
        <a:spAutoFit/>
      </a:bodyPr>
      <a:lstStyle>
        <a:defPPr>
          <a:lnSpc>
            <a:spcPct val="150000"/>
          </a:lnSpc>
          <a:defRPr sz="3200" b="1" dirty="0" smtClean="0">
            <a:latin typeface="+mj-lt"/>
            <a:ea typeface="+mj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2362</TotalTime>
  <Words>831</Words>
  <Application>Microsoft Office PowerPoint</Application>
  <PresentationFormat>全屏显示(16:9)</PresentationFormat>
  <Paragraphs>117</Paragraphs>
  <Slides>12</Slides>
  <Notes>3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1" baseType="lpstr">
      <vt:lpstr>等线</vt:lpstr>
      <vt:lpstr>黑体</vt:lpstr>
      <vt:lpstr>宋体</vt:lpstr>
      <vt:lpstr>幼圆</vt:lpstr>
      <vt:lpstr>Arial</vt:lpstr>
      <vt:lpstr>Calibri</vt:lpstr>
      <vt:lpstr>Times New Roman</vt:lpstr>
      <vt:lpstr>3_Office 主题​​</vt:lpstr>
      <vt:lpstr>Equation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dc:description>声  明_x000d_
_x000d_
本文件仅用于个人学习、研究或欣赏，以及其他非商业性或非盈利性用途，但同时应遵守著作权法及其他相关法律的规定，不得侵犯本司及相关权利人的合法权利。_x000d_
除此以外，将本文件任何内容用于其他用途时，应获得授权，如发现未经授权用于商业或盈利用途将追加侵权者的法律责任。_x000d_
_x000d_
武汉天成贵龙文化传播有限公司_x000d_
湖北山河律师事务所</dc:description>
  <cp:lastModifiedBy>魏洲 许</cp:lastModifiedBy>
  <cp:revision>242</cp:revision>
  <dcterms:created xsi:type="dcterms:W3CDTF">2017-09-12T01:24:55Z</dcterms:created>
  <dcterms:modified xsi:type="dcterms:W3CDTF">2023-02-12T15:48:42Z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2052-10.1.0.6749</vt:lpwstr>
  </property>
</Properties>
</file>