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22" r:id="rId3"/>
    <p:sldId id="358" r:id="rId4"/>
    <p:sldId id="278" r:id="rId5"/>
    <p:sldId id="345" r:id="rId7"/>
    <p:sldId id="360" r:id="rId8"/>
    <p:sldId id="348" r:id="rId9"/>
    <p:sldId id="342" r:id="rId10"/>
    <p:sldId id="350" r:id="rId11"/>
    <p:sldId id="351" r:id="rId12"/>
    <p:sldId id="352" r:id="rId13"/>
    <p:sldId id="353" r:id="rId14"/>
    <p:sldId id="362" r:id="rId15"/>
    <p:sldId id="344" r:id="rId16"/>
    <p:sldId id="355" r:id="rId17"/>
  </p:sldIdLst>
  <p:sldSz cx="9144000" cy="5143500" type="screen16x9"/>
  <p:notesSz cx="6858000" cy="9144000"/>
  <p:custDataLst>
    <p:tags r:id="rId21"/>
  </p:custData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00CC"/>
    <a:srgbClr val="0000FF"/>
    <a:srgbClr val="7ADCFF"/>
    <a:srgbClr val="FF00FF"/>
    <a:srgbClr val="33CCFF"/>
    <a:srgbClr val="CCFF99"/>
    <a:srgbClr val="0099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79015" autoAdjust="0"/>
  </p:normalViewPr>
  <p:slideViewPr>
    <p:cSldViewPr showGuides="1">
      <p:cViewPr varScale="1">
        <p:scale>
          <a:sx n="151" d="100"/>
          <a:sy n="151" d="100"/>
        </p:scale>
        <p:origin x="474" y="132"/>
      </p:cViewPr>
      <p:guideLst>
        <p:guide orient="horz" pos="164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9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5" Type="http://schemas.openxmlformats.org/officeDocument/2006/relationships/image" Target="../media/image22.wmf"/><Relationship Id="rId4" Type="http://schemas.openxmlformats.org/officeDocument/2006/relationships/image" Target="../media/image21.wmf"/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9107578-14AC-4B75-9403-441F8409C19C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AA91244F-C62A-429D-AF2E-58349AD77AD5}" type="slidenum">
              <a:rPr altLang="en-US" noProof="1" smtClean="0">
                <a:ea typeface="宋体" panose="02010600030101010101" pitchFamily="2" charset="-122"/>
              </a:rPr>
            </a:fld>
            <a:endParaRPr lang="zh-CN" altLang="en-US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229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22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F13B96BE-E58D-49CE-9DDA-5D122186642F}" type="slidenum">
              <a:rPr altLang="zh-CN" noProof="1" smtClean="0">
                <a:ea typeface="宋体" panose="02010600030101010101" pitchFamily="2" charset="-122"/>
              </a:rPr>
            </a:fld>
            <a:endParaRPr lang="zh-CN" altLang="zh-CN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536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536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5EF7BA89-90E5-448D-886F-D040198C9ADF}" type="slidenum">
              <a:rPr altLang="zh-CN" noProof="1" smtClean="0">
                <a:ea typeface="宋体" panose="02010600030101010101" pitchFamily="2" charset="-122"/>
              </a:rPr>
            </a:fld>
            <a:endParaRPr lang="zh-CN" altLang="zh-CN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741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74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7A1268EB-610C-4AC3-9867-550F33C7923D}" type="slidenum">
              <a:rPr altLang="en-US" noProof="1" smtClean="0">
                <a:ea typeface="宋体" panose="02010600030101010101" pitchFamily="2" charset="-122"/>
              </a:rPr>
            </a:fld>
            <a:endParaRPr lang="zh-CN" altLang="en-US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945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94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846AF7A9-D0B0-4B04-B064-450E80CDB307}" type="slidenum">
              <a:rPr altLang="zh-CN" noProof="1" smtClean="0">
                <a:ea typeface="宋体" panose="02010600030101010101" pitchFamily="2" charset="-122"/>
              </a:rPr>
            </a:fld>
            <a:endParaRPr lang="zh-CN" altLang="zh-CN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150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150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06D5C8AE-6CC3-45D7-B409-AA2CD8DE348A}" type="slidenum">
              <a:rPr altLang="zh-CN" noProof="1" smtClean="0">
                <a:ea typeface="宋体" panose="02010600030101010101" pitchFamily="2" charset="-122"/>
              </a:rPr>
            </a:fld>
            <a:endParaRPr lang="zh-CN" altLang="zh-CN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662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662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8311F929-47A8-4F51-A537-C77DD07BEE16}" type="slidenum">
              <a:rPr altLang="zh-CN" noProof="1" smtClean="0">
                <a:ea typeface="宋体" panose="02010600030101010101" pitchFamily="2" charset="-122"/>
              </a:rPr>
            </a:fld>
            <a:endParaRPr lang="zh-CN" altLang="zh-CN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-9525" y="0"/>
            <a:ext cx="9153525" cy="5143500"/>
            <a:chOff x="-9899" y="0"/>
            <a:chExt cx="9153899" cy="5143500"/>
          </a:xfrm>
        </p:grpSpPr>
        <p:pic>
          <p:nvPicPr>
            <p:cNvPr id="3" name="图片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009"/>
            <a:stretch>
              <a:fillRect/>
            </a:stretch>
          </p:blipFill>
          <p:spPr bwMode="auto">
            <a:xfrm>
              <a:off x="0" y="4371949"/>
              <a:ext cx="9144000" cy="764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4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8" b="88689"/>
            <a:stretch>
              <a:fillRect/>
            </a:stretch>
          </p:blipFill>
          <p:spPr bwMode="auto">
            <a:xfrm>
              <a:off x="-9899" y="0"/>
              <a:ext cx="9153899" cy="41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图片 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8" b="25883"/>
          <a:stretch>
            <a:fillRect/>
          </a:stretch>
        </p:blipFill>
        <p:spPr bwMode="auto">
          <a:xfrm>
            <a:off x="395288" y="252413"/>
            <a:ext cx="8135937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7" t="10567" b="79710"/>
          <a:stretch>
            <a:fillRect/>
          </a:stretch>
        </p:blipFill>
        <p:spPr bwMode="auto">
          <a:xfrm>
            <a:off x="5580063" y="2849563"/>
            <a:ext cx="261302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66219"/>
          <a:stretch>
            <a:fillRect/>
          </a:stretch>
        </p:blipFill>
        <p:spPr bwMode="auto">
          <a:xfrm>
            <a:off x="-33338" y="2955925"/>
            <a:ext cx="3092451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24" b="82214"/>
          <a:stretch>
            <a:fillRect/>
          </a:stretch>
        </p:blipFill>
        <p:spPr bwMode="auto">
          <a:xfrm>
            <a:off x="900113" y="1827213"/>
            <a:ext cx="1995487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3" name="图片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八边形 4"/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5600" r="6203" b="11801"/>
          <a:stretch>
            <a:fillRect/>
          </a:stretch>
        </p:blipFill>
        <p:spPr bwMode="auto">
          <a:xfrm>
            <a:off x="79375" y="63500"/>
            <a:ext cx="10001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3748088"/>
            <a:ext cx="93662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11"/>
          <p:cNvSpPr txBox="1"/>
          <p:nvPr/>
        </p:nvSpPr>
        <p:spPr>
          <a:xfrm rot="19730992">
            <a:off x="3297000" y="2011226"/>
            <a:ext cx="3024335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3600" dirty="0">
                <a:solidFill>
                  <a:schemeClr val="bg2">
                    <a:alpha val="17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3600" dirty="0">
              <a:solidFill>
                <a:schemeClr val="bg2">
                  <a:alpha val="17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algun Gothic" panose="020B050302000002000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</a:defRPr>
      </a:lvl5pPr>
      <a:lvl6pPr marL="4572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3716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8288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algun Gothic" panose="020B0503020000020004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algun Gothic" panose="020B0503020000020004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algun Gothic" panose="020B0503020000020004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algun Gothic" panose="020B0503020000020004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algun Gothic" panose="020B0503020000020004" charset="-127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wmf"/><Relationship Id="rId8" Type="http://schemas.openxmlformats.org/officeDocument/2006/relationships/oleObject" Target="../embeddings/oleObject4.bin"/><Relationship Id="rId7" Type="http://schemas.openxmlformats.org/officeDocument/2006/relationships/image" Target="../media/image20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18.wmf"/><Relationship Id="rId2" Type="http://schemas.openxmlformats.org/officeDocument/2006/relationships/oleObject" Target="../embeddings/oleObject1.bin"/><Relationship Id="rId14" Type="http://schemas.openxmlformats.org/officeDocument/2006/relationships/notesSlide" Target="../notesSlides/notesSlide3.xml"/><Relationship Id="rId13" Type="http://schemas.openxmlformats.org/officeDocument/2006/relationships/vmlDrawing" Target="../drawings/vmlDrawing1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22.wmf"/><Relationship Id="rId10" Type="http://schemas.openxmlformats.org/officeDocument/2006/relationships/oleObject" Target="../embeddings/oleObject5.bin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wmf"/><Relationship Id="rId3" Type="http://schemas.openxmlformats.org/officeDocument/2006/relationships/oleObject" Target="../embeddings/oleObject7.bin"/><Relationship Id="rId2" Type="http://schemas.openxmlformats.org/officeDocument/2006/relationships/image" Target="../media/image23.wmf"/><Relationship Id="rId1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wmf"/><Relationship Id="rId1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2"/>
          <p:cNvSpPr>
            <a:spLocks noChangeArrowheads="1"/>
          </p:cNvSpPr>
          <p:nvPr/>
        </p:nvSpPr>
        <p:spPr bwMode="auto">
          <a:xfrm>
            <a:off x="2436813" y="1589088"/>
            <a:ext cx="45593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 b="1">
                <a:latin typeface="Times New Roman" panose="02020603050405020304" pitchFamily="18" charset="0"/>
                <a:ea typeface="黑体" panose="02010609060101010101" pitchFamily="49" charset="-122"/>
              </a:rPr>
              <a:t>练习课（</a:t>
            </a:r>
            <a:r>
              <a:rPr lang="en-US" altLang="zh-CN" sz="4000" b="1">
                <a:latin typeface="Times New Roman" panose="02020603050405020304" pitchFamily="18" charset="0"/>
                <a:ea typeface="黑体" panose="02010609060101010101" pitchFamily="49" charset="-122"/>
              </a:rPr>
              <a:t>1~3</a:t>
            </a:r>
            <a:r>
              <a:rPr lang="zh-CN" altLang="en-US" sz="4000" b="1">
                <a:latin typeface="Times New Roman" panose="02020603050405020304" pitchFamily="18" charset="0"/>
                <a:ea typeface="黑体" panose="02010609060101010101" pitchFamily="49" charset="-122"/>
              </a:rPr>
              <a:t>课时）</a:t>
            </a:r>
            <a:endParaRPr lang="zh-CN" altLang="zh-CN" sz="40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171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172" name="图片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文本框 8"/>
          <p:cNvSpPr txBox="1">
            <a:spLocks noChangeArrowheads="1"/>
          </p:cNvSpPr>
          <p:nvPr/>
        </p:nvSpPr>
        <p:spPr bwMode="auto">
          <a:xfrm>
            <a:off x="1517650" y="836613"/>
            <a:ext cx="4857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4100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endParaRPr lang="zh-CN" altLang="en-US" sz="4100" b="1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84658" y="829984"/>
            <a:ext cx="7703766" cy="1381726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360680" indent="-360680" eaLnBrk="1" latin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9.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城关一中和城关二中的男生人数分别占全校学生总数的 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52%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和 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54%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，城关一中有学生 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800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人，城关二中有学生 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750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人。哪个学校的男生多？多多少人？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1059060" y="2499742"/>
            <a:ext cx="6408738" cy="517555"/>
            <a:chOff x="845840" y="3989372"/>
            <a:chExt cx="6408712" cy="517941"/>
          </a:xfrm>
        </p:grpSpPr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4014477" y="3989372"/>
              <a:ext cx="3240075" cy="495699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marL="360680" indent="-360680" eaLnBrk="1" latinLnBrk="1" hangingPunct="1">
                <a:lnSpc>
                  <a:spcPct val="120000"/>
                </a:lnSpc>
                <a:buFont typeface="Arial" panose="020B0604020202020204" pitchFamily="34" charset="0"/>
                <a:buNone/>
                <a:defRPr/>
              </a:pP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800×52% = 416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（人）</a:t>
              </a:r>
              <a:endPara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845840" y="4011614"/>
              <a:ext cx="3725848" cy="495699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marL="360680" indent="-360680" eaLnBrk="1" latinLnBrk="1" hangingPunct="1">
                <a:lnSpc>
                  <a:spcPct val="12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城关一中男生人数：</a:t>
              </a:r>
              <a:endPara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1059060" y="3001392"/>
            <a:ext cx="6408738" cy="517555"/>
            <a:chOff x="845840" y="3989372"/>
            <a:chExt cx="6408712" cy="517941"/>
          </a:xfrm>
        </p:grpSpPr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4014477" y="3989372"/>
              <a:ext cx="3240075" cy="495699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marL="360680" indent="-360680" eaLnBrk="1" latinLnBrk="1" hangingPunct="1">
                <a:lnSpc>
                  <a:spcPct val="120000"/>
                </a:lnSpc>
                <a:buFont typeface="Arial" panose="020B0604020202020204" pitchFamily="34" charset="0"/>
                <a:buNone/>
                <a:defRPr/>
              </a:pP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750×54% = 405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（人）</a:t>
              </a:r>
              <a:endPara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845840" y="4011614"/>
              <a:ext cx="3725848" cy="495699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marL="360680" indent="-360680" eaLnBrk="1" latinLnBrk="1" hangingPunct="1">
                <a:lnSpc>
                  <a:spcPct val="12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城关二中男生人数：</a:t>
              </a:r>
              <a:endPara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1059060" y="3503045"/>
            <a:ext cx="6088063" cy="499048"/>
            <a:chOff x="356219" y="3926242"/>
            <a:chExt cx="6088497" cy="499141"/>
          </a:xfrm>
        </p:grpSpPr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356219" y="3926242"/>
              <a:ext cx="3240319" cy="499141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marL="360680" indent="-360680" eaLnBrk="1" latinLnBrk="1" hangingPunct="1">
                <a:lnSpc>
                  <a:spcPct val="120000"/>
                </a:lnSpc>
                <a:buFont typeface="Arial" panose="020B0604020202020204" pitchFamily="34" charset="0"/>
                <a:buNone/>
                <a:defRPr/>
              </a:pP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416 &gt; 405</a:t>
              </a:r>
              <a:endPara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1835874" y="3926242"/>
              <a:ext cx="4608842" cy="495422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marL="360680" indent="-360680" eaLnBrk="1" latinLnBrk="1" hangingPunct="1">
                <a:lnSpc>
                  <a:spcPct val="12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，所以城关一中男生人数多</a:t>
              </a:r>
              <a:endPara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 bwMode="auto">
          <a:xfrm>
            <a:off x="1059060" y="3980877"/>
            <a:ext cx="3671888" cy="495329"/>
            <a:chOff x="356219" y="3926242"/>
            <a:chExt cx="3672408" cy="495420"/>
          </a:xfrm>
        </p:grpSpPr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788080" y="3926242"/>
              <a:ext cx="3240547" cy="4954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marL="360680" indent="-360680" eaLnBrk="1" latinLnBrk="1" hangingPunct="1">
                <a:lnSpc>
                  <a:spcPct val="120000"/>
                </a:lnSpc>
                <a:buFont typeface="Arial" panose="020B0604020202020204" pitchFamily="34" charset="0"/>
                <a:buNone/>
                <a:defRPr/>
              </a:pP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416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－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405 = 11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（人）</a:t>
              </a:r>
              <a:endPara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356219" y="3926242"/>
              <a:ext cx="936758" cy="4954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marL="360680" indent="-360680" eaLnBrk="1" latinLnBrk="1" hangingPunct="1">
                <a:lnSpc>
                  <a:spcPct val="12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多</a:t>
              </a:r>
              <a:endPara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059060" y="4460303"/>
            <a:ext cx="5868988" cy="49532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360680" indent="-360680" eaLnBrk="1" latin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答：城关一中男生人数多，多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人。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出羽良彰 - Cry for the Moon">
            <a:hlinkClick r:id="" action="ppaction://media"/>
          </p:cNvPr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065" y="4398404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矩形 5"/>
          <p:cNvSpPr>
            <a:spLocks noChangeArrowheads="1"/>
          </p:cNvSpPr>
          <p:nvPr/>
        </p:nvSpPr>
        <p:spPr bwMode="auto">
          <a:xfrm>
            <a:off x="1041281" y="2211710"/>
            <a:ext cx="29546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[</a:t>
            </a:r>
            <a:r>
              <a:rPr lang="zh-CN" altLang="en-US" sz="1600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教科书</a:t>
            </a:r>
            <a:r>
              <a:rPr lang="en-US" altLang="zh-CN" sz="1600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P86 </a:t>
            </a:r>
            <a:r>
              <a:rPr lang="zh-CN" altLang="en-US" sz="1600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练习十八 第</a:t>
            </a:r>
            <a:r>
              <a:rPr lang="en-US" altLang="zh-CN" sz="1600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</a:t>
            </a:r>
            <a:r>
              <a:rPr lang="zh-CN" altLang="en-US" sz="1600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  <a:r>
              <a:rPr lang="en-US" altLang="zh-CN" sz="1600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]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795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550" y="842963"/>
            <a:ext cx="7737475" cy="5286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360680" indent="-360680" eaLnBrk="1" latin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10. </a:t>
            </a:r>
            <a:r>
              <a:rPr lang="zh-CN" altLang="en-US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收集一些生活中的百分数，说一说它们的含义。</a:t>
            </a:r>
            <a:endParaRPr lang="en-US" altLang="zh-CN" sz="26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3555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8" y="1881188"/>
            <a:ext cx="1287462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59" t="-25386" r="-1"/>
          <a:stretch>
            <a:fillRect/>
          </a:stretch>
        </p:blipFill>
        <p:spPr>
          <a:xfrm>
            <a:off x="6270769" y="1516138"/>
            <a:ext cx="2140255" cy="2255763"/>
          </a:xfrm>
          <a:custGeom>
            <a:avLst/>
            <a:gdLst>
              <a:gd name="connsiteX0" fmla="*/ 0 w 1483760"/>
              <a:gd name="connsiteY0" fmla="*/ 0 h 2268648"/>
              <a:gd name="connsiteX1" fmla="*/ 1483760 w 1483760"/>
              <a:gd name="connsiteY1" fmla="*/ 0 h 2268648"/>
              <a:gd name="connsiteX2" fmla="*/ 1483760 w 1483760"/>
              <a:gd name="connsiteY2" fmla="*/ 2268648 h 2268648"/>
              <a:gd name="connsiteX3" fmla="*/ 0 w 1483760"/>
              <a:gd name="connsiteY3" fmla="*/ 2268648 h 2268648"/>
              <a:gd name="connsiteX4" fmla="*/ 0 w 1483760"/>
              <a:gd name="connsiteY4" fmla="*/ 1006959 h 2268648"/>
              <a:gd name="connsiteX5" fmla="*/ 384431 w 1483760"/>
              <a:gd name="connsiteY5" fmla="*/ 934878 h 2268648"/>
              <a:gd name="connsiteX6" fmla="*/ 392820 w 1483760"/>
              <a:gd name="connsiteY6" fmla="*/ 490262 h 2268648"/>
              <a:gd name="connsiteX7" fmla="*/ 0 w 1483760"/>
              <a:gd name="connsiteY7" fmla="*/ 447213 h 2268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83760" h="2268648">
                <a:moveTo>
                  <a:pt x="0" y="0"/>
                </a:moveTo>
                <a:lnTo>
                  <a:pt x="1483760" y="0"/>
                </a:lnTo>
                <a:lnTo>
                  <a:pt x="1483760" y="2268648"/>
                </a:lnTo>
                <a:lnTo>
                  <a:pt x="0" y="2268648"/>
                </a:lnTo>
                <a:lnTo>
                  <a:pt x="0" y="1006959"/>
                </a:lnTo>
                <a:lnTo>
                  <a:pt x="384431" y="934878"/>
                </a:lnTo>
                <a:lnTo>
                  <a:pt x="392820" y="490262"/>
                </a:lnTo>
                <a:lnTo>
                  <a:pt x="0" y="447213"/>
                </a:lnTo>
                <a:close/>
              </a:path>
            </a:pathLst>
          </a:custGeom>
        </p:spPr>
      </p:pic>
      <p:sp>
        <p:nvSpPr>
          <p:cNvPr id="23557" name="AutoShape 3"/>
          <p:cNvSpPr>
            <a:spLocks noChangeArrowheads="1"/>
          </p:cNvSpPr>
          <p:nvPr/>
        </p:nvSpPr>
        <p:spPr bwMode="auto">
          <a:xfrm>
            <a:off x="3276600" y="2032000"/>
            <a:ext cx="3008313" cy="1079500"/>
          </a:xfrm>
          <a:prstGeom prst="wedgeRoundRectCallout">
            <a:avLst>
              <a:gd name="adj1" fmla="val 59032"/>
              <a:gd name="adj2" fmla="val -9741"/>
              <a:gd name="adj3" fmla="val 16667"/>
            </a:avLst>
          </a:prstGeom>
          <a:solidFill>
            <a:schemeClr val="bg1"/>
          </a:solidFill>
          <a:ln w="28575">
            <a:solidFill>
              <a:srgbClr val="7030A0"/>
            </a:solidFill>
            <a:miter lim="800000"/>
          </a:ln>
        </p:spPr>
        <p:txBody>
          <a:bodyPr lIns="90000" tIns="46800" rIns="90000" bIns="46800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66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这罐饮料上写着“</a:t>
            </a:r>
            <a:r>
              <a:rPr lang="en-US" altLang="zh-CN" sz="2800" b="1">
                <a:solidFill>
                  <a:srgbClr val="66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100%</a:t>
            </a:r>
            <a:r>
              <a:rPr lang="zh-CN" altLang="en-US" sz="2800" b="1">
                <a:solidFill>
                  <a:srgbClr val="66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橙汁”。</a:t>
            </a:r>
            <a:endParaRPr lang="zh-CN" altLang="en-US" sz="2800" b="1">
              <a:solidFill>
                <a:srgbClr val="6600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558" name="矩形 5"/>
          <p:cNvSpPr>
            <a:spLocks noChangeArrowheads="1"/>
          </p:cNvSpPr>
          <p:nvPr/>
        </p:nvSpPr>
        <p:spPr bwMode="auto">
          <a:xfrm>
            <a:off x="1460500" y="1295400"/>
            <a:ext cx="3300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[</a:t>
            </a:r>
            <a:r>
              <a:rPr lang="zh-CN" altLang="en-US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教科书</a:t>
            </a:r>
            <a:r>
              <a:rPr lang="en-US" altLang="zh-CN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P86 </a:t>
            </a:r>
            <a:r>
              <a:rPr lang="zh-CN" altLang="en-US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练习十八 第</a:t>
            </a:r>
            <a:r>
              <a:rPr lang="en-US" altLang="zh-CN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</a:t>
            </a:r>
            <a:r>
              <a:rPr lang="zh-CN" altLang="en-US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  <a:r>
              <a:rPr lang="en-US" altLang="zh-CN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]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圆角矩形 1"/>
          <p:cNvSpPr>
            <a:spLocks noChangeArrowheads="1"/>
          </p:cNvSpPr>
          <p:nvPr/>
        </p:nvSpPr>
        <p:spPr bwMode="auto">
          <a:xfrm>
            <a:off x="395288" y="1203325"/>
            <a:ext cx="2701925" cy="33845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32770" name="矩形 2"/>
          <p:cNvSpPr>
            <a:spLocks noChangeArrowheads="1"/>
          </p:cNvSpPr>
          <p:nvPr/>
        </p:nvSpPr>
        <p:spPr bwMode="auto">
          <a:xfrm>
            <a:off x="-90488" y="1389063"/>
            <a:ext cx="34242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hangingPunct="1"/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百分数的认识</a:t>
            </a:r>
            <a:endParaRPr lang="zh-CN" altLang="en-US" sz="2400" b="1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24580" name="圆角矩形 5"/>
          <p:cNvSpPr>
            <a:spLocks noChangeArrowheads="1"/>
          </p:cNvSpPr>
          <p:nvPr/>
        </p:nvSpPr>
        <p:spPr bwMode="auto">
          <a:xfrm>
            <a:off x="6056313" y="1203325"/>
            <a:ext cx="2701925" cy="33845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32772" name="矩形 2"/>
          <p:cNvSpPr>
            <a:spLocks noChangeArrowheads="1"/>
          </p:cNvSpPr>
          <p:nvPr/>
        </p:nvSpPr>
        <p:spPr bwMode="auto">
          <a:xfrm>
            <a:off x="34925" y="2098675"/>
            <a:ext cx="3424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hangingPunct="1"/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1.</a:t>
            </a:r>
            <a:r>
              <a:rPr lang="zh-CN" altLang="zh-CN" sz="20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为什么需要百分数？</a:t>
            </a:r>
            <a:endParaRPr lang="zh-CN" altLang="zh-CN" sz="2000" b="1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32773" name="矩形 2"/>
          <p:cNvSpPr>
            <a:spLocks noChangeArrowheads="1"/>
          </p:cNvSpPr>
          <p:nvPr/>
        </p:nvSpPr>
        <p:spPr bwMode="auto">
          <a:xfrm>
            <a:off x="395288" y="2611438"/>
            <a:ext cx="2071687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2.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了解百分数。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32774" name="矩形 2"/>
          <p:cNvSpPr>
            <a:spLocks noChangeArrowheads="1"/>
          </p:cNvSpPr>
          <p:nvPr/>
        </p:nvSpPr>
        <p:spPr bwMode="auto">
          <a:xfrm>
            <a:off x="585788" y="3084513"/>
            <a:ext cx="241776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读法、写法、意义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32775" name="矩形 2"/>
          <p:cNvSpPr>
            <a:spLocks noChangeArrowheads="1"/>
          </p:cNvSpPr>
          <p:nvPr/>
        </p:nvSpPr>
        <p:spPr bwMode="auto">
          <a:xfrm>
            <a:off x="395287" y="3616325"/>
            <a:ext cx="27527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3.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百分数和分数有什么联系和不同？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24585" name="圆角矩形 11"/>
          <p:cNvSpPr>
            <a:spLocks noChangeArrowheads="1"/>
          </p:cNvSpPr>
          <p:nvPr/>
        </p:nvSpPr>
        <p:spPr bwMode="auto">
          <a:xfrm>
            <a:off x="3262313" y="1203325"/>
            <a:ext cx="2701925" cy="33845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32777" name="矩形 2"/>
          <p:cNvSpPr>
            <a:spLocks noChangeArrowheads="1"/>
          </p:cNvSpPr>
          <p:nvPr/>
        </p:nvSpPr>
        <p:spPr bwMode="auto">
          <a:xfrm>
            <a:off x="2900363" y="1389063"/>
            <a:ext cx="34242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hangingPunct="1"/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百分率和百分比</a:t>
            </a:r>
            <a:endParaRPr lang="zh-CN" altLang="en-US" sz="2400" b="1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32778" name="矩形 2"/>
          <p:cNvSpPr>
            <a:spLocks noChangeArrowheads="1"/>
          </p:cNvSpPr>
          <p:nvPr/>
        </p:nvSpPr>
        <p:spPr bwMode="auto">
          <a:xfrm>
            <a:off x="6240463" y="1389063"/>
            <a:ext cx="25923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hangingPunct="1"/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求一个数的百分之多少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32779" name="矩形 2"/>
          <p:cNvSpPr>
            <a:spLocks noChangeArrowheads="1"/>
          </p:cNvSpPr>
          <p:nvPr/>
        </p:nvSpPr>
        <p:spPr bwMode="auto">
          <a:xfrm>
            <a:off x="3314700" y="2098675"/>
            <a:ext cx="2649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1.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生活中的百分率。</a:t>
            </a:r>
            <a:endParaRPr lang="zh-CN" altLang="zh-CN" sz="2000" b="1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32780" name="矩形 3"/>
          <p:cNvSpPr>
            <a:spLocks noChangeArrowheads="1"/>
          </p:cNvSpPr>
          <p:nvPr/>
        </p:nvSpPr>
        <p:spPr bwMode="auto">
          <a:xfrm>
            <a:off x="3459163" y="2498725"/>
            <a:ext cx="26479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zh-CN" altLang="zh-CN" sz="20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命中率、发芽率、合格率、出勤率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……</a:t>
            </a:r>
            <a:endParaRPr lang="en-US" altLang="zh-CN" sz="2000" b="1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32781" name="矩形 4"/>
          <p:cNvSpPr>
            <a:spLocks noChangeArrowheads="1"/>
          </p:cNvSpPr>
          <p:nvPr/>
        </p:nvSpPr>
        <p:spPr bwMode="auto">
          <a:xfrm>
            <a:off x="3333750" y="3216275"/>
            <a:ext cx="2647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2.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如何将分数和小数化成百分数？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32782" name="矩形 14"/>
          <p:cNvSpPr>
            <a:spLocks noChangeArrowheads="1"/>
          </p:cNvSpPr>
          <p:nvPr/>
        </p:nvSpPr>
        <p:spPr bwMode="auto">
          <a:xfrm>
            <a:off x="6107113" y="2212975"/>
            <a:ext cx="2649537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1.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如何求一个数的百分之多少？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  <a:p>
            <a:pPr eaLnBrk="1" hangingPunct="1"/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  <a:p>
            <a:pPr eaLnBrk="1" hangingPunct="1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2.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如何将百分数化成分数或小数？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pic>
        <p:nvPicPr>
          <p:cNvPr id="24592" name="出羽良彰 - Cry for the Moon">
            <a:hlinkClick r:id="" action="ppaction://media"/>
          </p:cNvPr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4524375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3" name="Rectangle 24"/>
          <p:cNvSpPr>
            <a:spLocks noChangeArrowheads="1"/>
          </p:cNvSpPr>
          <p:nvPr/>
        </p:nvSpPr>
        <p:spPr bwMode="auto">
          <a:xfrm>
            <a:off x="539750" y="339725"/>
            <a:ext cx="3602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三、课堂小结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"/>
          <p:cNvSpPr>
            <a:spLocks noChangeArrowheads="1"/>
          </p:cNvSpPr>
          <p:nvPr/>
        </p:nvSpPr>
        <p:spPr bwMode="auto">
          <a:xfrm>
            <a:off x="539750" y="339725"/>
            <a:ext cx="3602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三、课堂小结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2051050" y="1347788"/>
            <a:ext cx="6192838" cy="1611312"/>
          </a:xfrm>
          <a:prstGeom prst="wedgeRoundRectCallout">
            <a:avLst>
              <a:gd name="adj1" fmla="val -56249"/>
              <a:gd name="adj2" fmla="val -7658"/>
              <a:gd name="adj3" fmla="val 16667"/>
            </a:avLst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  <a:miter lim="800000"/>
          </a:ln>
        </p:spPr>
        <p:txBody>
          <a:bodyPr lIns="90000" tIns="46800" rIns="90000" bIns="46800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en-US" sz="32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同学们，通过本节练习课，你们对百分数又有哪些新的认识呢？</a:t>
            </a:r>
            <a:endParaRPr lang="zh-CN" altLang="en-US" sz="32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5604" name="图片 3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1131888"/>
            <a:ext cx="170180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9"/>
          <p:cNvSpPr>
            <a:spLocks noChangeArrowheads="1"/>
          </p:cNvSpPr>
          <p:nvPr/>
        </p:nvSpPr>
        <p:spPr bwMode="auto">
          <a:xfrm>
            <a:off x="755650" y="268288"/>
            <a:ext cx="3889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latinLnBrk="1"/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四、课后作业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2266950" y="2211388"/>
            <a:ext cx="49688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/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49" charset="-122"/>
              </a:rPr>
              <a:t>完成对应课时的练习。</a:t>
            </a:r>
            <a:endParaRPr lang="en-US" altLang="zh-CN" sz="36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7652" name="文本框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7653" name="图片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184150" cy="5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圆角矩形 1"/>
          <p:cNvSpPr>
            <a:spLocks noChangeArrowheads="1"/>
          </p:cNvSpPr>
          <p:nvPr/>
        </p:nvSpPr>
        <p:spPr bwMode="auto">
          <a:xfrm>
            <a:off x="395288" y="1203325"/>
            <a:ext cx="2701925" cy="33845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-90488" y="1389063"/>
            <a:ext cx="34242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hangingPunct="1"/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百分数的认识</a:t>
            </a:r>
            <a:endParaRPr lang="zh-CN" altLang="en-US" sz="2400" b="1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8196" name="圆角矩形 5"/>
          <p:cNvSpPr>
            <a:spLocks noChangeArrowheads="1"/>
          </p:cNvSpPr>
          <p:nvPr/>
        </p:nvSpPr>
        <p:spPr bwMode="auto">
          <a:xfrm>
            <a:off x="6056313" y="1203325"/>
            <a:ext cx="2701925" cy="33845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34925" y="2098675"/>
            <a:ext cx="3424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hangingPunct="1"/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1.</a:t>
            </a:r>
            <a:r>
              <a:rPr lang="zh-CN" altLang="zh-CN" sz="20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为什么需要百分数？</a:t>
            </a:r>
            <a:endParaRPr lang="zh-CN" altLang="zh-CN" sz="2000" b="1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9" name="矩形 2"/>
          <p:cNvSpPr>
            <a:spLocks noChangeArrowheads="1"/>
          </p:cNvSpPr>
          <p:nvPr/>
        </p:nvSpPr>
        <p:spPr bwMode="auto">
          <a:xfrm>
            <a:off x="395288" y="2611438"/>
            <a:ext cx="2071687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2.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了解百分数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585788" y="3084513"/>
            <a:ext cx="241776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读法、写法、意义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11" name="矩形 2"/>
          <p:cNvSpPr>
            <a:spLocks noChangeArrowheads="1"/>
          </p:cNvSpPr>
          <p:nvPr/>
        </p:nvSpPr>
        <p:spPr bwMode="auto">
          <a:xfrm>
            <a:off x="395288" y="3616325"/>
            <a:ext cx="27749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3.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百分数和分数有什么联系和不同？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8201" name="圆角矩形 11"/>
          <p:cNvSpPr>
            <a:spLocks noChangeArrowheads="1"/>
          </p:cNvSpPr>
          <p:nvPr/>
        </p:nvSpPr>
        <p:spPr bwMode="auto">
          <a:xfrm>
            <a:off x="3262313" y="1203325"/>
            <a:ext cx="2701925" cy="33845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13" name="矩形 2"/>
          <p:cNvSpPr>
            <a:spLocks noChangeArrowheads="1"/>
          </p:cNvSpPr>
          <p:nvPr/>
        </p:nvSpPr>
        <p:spPr bwMode="auto">
          <a:xfrm>
            <a:off x="2900363" y="1389063"/>
            <a:ext cx="34242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hangingPunct="1"/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百分率和百分比</a:t>
            </a:r>
            <a:endParaRPr lang="zh-CN" altLang="en-US" sz="2400" b="1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6240463" y="1389063"/>
            <a:ext cx="25923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hangingPunct="1"/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求一个数的百分之多少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pic>
        <p:nvPicPr>
          <p:cNvPr id="15" name="出羽良彰 - Cry for the Moon">
            <a:hlinkClick r:id="" action="ppaction://media"/>
          </p:cNvPr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4524375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7956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 animBg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6"/>
          <p:cNvSpPr>
            <a:spLocks noChangeArrowheads="1"/>
          </p:cNvSpPr>
          <p:nvPr/>
        </p:nvSpPr>
        <p:spPr bwMode="auto">
          <a:xfrm>
            <a:off x="827088" y="409575"/>
            <a:ext cx="3024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ea typeface="黑体" panose="02010609060101010101" pitchFamily="49" charset="-122"/>
              </a:rPr>
              <a:t>一、基础练习</a:t>
            </a:r>
            <a:endParaRPr lang="zh-CN" altLang="en-US" sz="3200" b="1">
              <a:ea typeface="黑体" panose="02010609060101010101" pitchFamily="49" charset="-122"/>
            </a:endParaRPr>
          </a:p>
        </p:txBody>
      </p:sp>
      <p:sp>
        <p:nvSpPr>
          <p:cNvPr id="9219" name="文本框 1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220" name="图片 1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899592" y="1001415"/>
            <a:ext cx="5616575" cy="56356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读出下面服装中各成分的百分数。</a:t>
            </a:r>
            <a:endParaRPr lang="en-US" altLang="zh-CN" sz="28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223" name="矩形 5"/>
          <p:cNvSpPr>
            <a:spLocks noChangeArrowheads="1"/>
          </p:cNvSpPr>
          <p:nvPr/>
        </p:nvSpPr>
        <p:spPr bwMode="auto">
          <a:xfrm>
            <a:off x="1265982" y="1529010"/>
            <a:ext cx="3186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[</a:t>
            </a:r>
            <a:r>
              <a:rPr lang="zh-CN" altLang="en-US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教科书</a:t>
            </a:r>
            <a:r>
              <a:rPr lang="en-US" altLang="zh-CN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P84 </a:t>
            </a:r>
            <a:r>
              <a:rPr lang="zh-CN" altLang="en-US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练习十八 第</a:t>
            </a:r>
            <a:r>
              <a:rPr lang="en-US" altLang="zh-CN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  <a:r>
              <a:rPr lang="en-US" altLang="zh-CN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]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7203" y="2101764"/>
            <a:ext cx="6967880" cy="257994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00113" y="484188"/>
            <a:ext cx="7632700" cy="395531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写出下面的百分数。</a:t>
            </a:r>
            <a:endParaRPr lang="en-US" altLang="zh-CN" sz="28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97255" indent="-897255" eaLnBrk="1" latin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）第七次全国人口普查结果表明，全国人口中 </a:t>
            </a: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0~14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岁人口约占</a:t>
            </a:r>
            <a:r>
              <a:rPr lang="zh-CN" altLang="en-US" sz="2800" b="1" u="sng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百分之十八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</a:t>
            </a:r>
            <a:endParaRPr lang="en-US" altLang="zh-CN" sz="28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97255" indent="-897255" eaLnBrk="1" latin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）有</a:t>
            </a:r>
            <a:r>
              <a:rPr lang="zh-CN" altLang="en-US" sz="2800" b="1" u="sng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百分之二十九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的少年儿童表示“目前最要好的朋友是老师” 。</a:t>
            </a:r>
            <a:endParaRPr lang="en-US" altLang="zh-CN" sz="28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97255" indent="-897255" eaLnBrk="1" latin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）感冒</a:t>
            </a:r>
            <a:r>
              <a:rPr lang="zh-CN" altLang="en-US" sz="2800" b="1" u="sng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百分之九十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左右由病毒引起，</a:t>
            </a:r>
            <a:r>
              <a:rPr lang="zh-CN" altLang="en-US" sz="2800" b="1" u="sng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百分之十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左右由细菌引起。</a:t>
            </a:r>
            <a:endParaRPr lang="en-US" altLang="zh-CN" sz="28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266" name="矩形 5"/>
          <p:cNvSpPr>
            <a:spLocks noChangeArrowheads="1"/>
          </p:cNvSpPr>
          <p:nvPr/>
        </p:nvSpPr>
        <p:spPr bwMode="auto">
          <a:xfrm>
            <a:off x="4351338" y="666750"/>
            <a:ext cx="3186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[</a:t>
            </a:r>
            <a:r>
              <a:rPr lang="zh-CN" altLang="en-US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教科书</a:t>
            </a:r>
            <a:r>
              <a:rPr lang="en-US" altLang="zh-CN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P84 </a:t>
            </a:r>
            <a:r>
              <a:rPr lang="zh-CN" altLang="en-US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练习十八 第</a:t>
            </a:r>
            <a:r>
              <a:rPr lang="en-US" altLang="zh-CN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  <a:r>
              <a:rPr lang="en-US" altLang="zh-CN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]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对话气泡: 圆角矩形 2"/>
          <p:cNvSpPr>
            <a:spLocks noChangeArrowheads="1"/>
          </p:cNvSpPr>
          <p:nvPr/>
        </p:nvSpPr>
        <p:spPr bwMode="auto">
          <a:xfrm>
            <a:off x="7120210" y="1621631"/>
            <a:ext cx="1079500" cy="576262"/>
          </a:xfrm>
          <a:prstGeom prst="wedgeRoundRectCallout">
            <a:avLst>
              <a:gd name="adj1" fmla="val -76201"/>
              <a:gd name="adj2" fmla="val 17469"/>
              <a:gd name="adj3" fmla="val 16667"/>
            </a:avLst>
          </a:prstGeom>
          <a:solidFill>
            <a:schemeClr val="bg1"/>
          </a:solidFill>
          <a:ln w="19050">
            <a:solidFill>
              <a:srgbClr val="C0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18%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对话气泡: 圆角矩形 4"/>
          <p:cNvSpPr>
            <a:spLocks noChangeArrowheads="1"/>
          </p:cNvSpPr>
          <p:nvPr/>
        </p:nvSpPr>
        <p:spPr bwMode="auto">
          <a:xfrm>
            <a:off x="5404644" y="2715766"/>
            <a:ext cx="1079500" cy="576263"/>
          </a:xfrm>
          <a:prstGeom prst="wedgeRoundRectCallout">
            <a:avLst>
              <a:gd name="adj1" fmla="val -143259"/>
              <a:gd name="adj2" fmla="val -55258"/>
              <a:gd name="adj3" fmla="val 16667"/>
            </a:avLst>
          </a:prstGeom>
          <a:noFill/>
          <a:ln w="1905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29%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对话气泡: 圆角矩形 5"/>
          <p:cNvSpPr>
            <a:spLocks noChangeArrowheads="1"/>
          </p:cNvSpPr>
          <p:nvPr/>
        </p:nvSpPr>
        <p:spPr bwMode="auto">
          <a:xfrm>
            <a:off x="468164" y="3795886"/>
            <a:ext cx="1079500" cy="576263"/>
          </a:xfrm>
          <a:prstGeom prst="wedgeRoundRectCallout">
            <a:avLst>
              <a:gd name="adj1" fmla="val 145851"/>
              <a:gd name="adj2" fmla="val -54235"/>
              <a:gd name="adj3" fmla="val 16667"/>
            </a:avLst>
          </a:prstGeom>
          <a:noFill/>
          <a:ln w="1905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90%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对话气泡: 圆角矩形 6"/>
          <p:cNvSpPr>
            <a:spLocks noChangeArrowheads="1"/>
          </p:cNvSpPr>
          <p:nvPr/>
        </p:nvSpPr>
        <p:spPr bwMode="auto">
          <a:xfrm>
            <a:off x="6084168" y="4011711"/>
            <a:ext cx="1079500" cy="576263"/>
          </a:xfrm>
          <a:prstGeom prst="wedgeRoundRectCallout">
            <a:avLst>
              <a:gd name="adj1" fmla="val 100785"/>
              <a:gd name="adj2" fmla="val -85966"/>
              <a:gd name="adj3" fmla="val 16667"/>
            </a:avLst>
          </a:prstGeom>
          <a:noFill/>
          <a:ln w="1905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10%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出羽良彰 - Cry for the Moon">
            <a:hlinkClick r:id="" action="ppaction://media"/>
          </p:cNvPr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88" y="4329113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795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圆角矩形 1"/>
          <p:cNvSpPr>
            <a:spLocks noChangeArrowheads="1"/>
          </p:cNvSpPr>
          <p:nvPr/>
        </p:nvSpPr>
        <p:spPr bwMode="auto">
          <a:xfrm>
            <a:off x="395288" y="1203325"/>
            <a:ext cx="2701925" cy="33845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21506" name="矩形 2"/>
          <p:cNvSpPr>
            <a:spLocks noChangeArrowheads="1"/>
          </p:cNvSpPr>
          <p:nvPr/>
        </p:nvSpPr>
        <p:spPr bwMode="auto">
          <a:xfrm>
            <a:off x="-90488" y="1389063"/>
            <a:ext cx="34242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hangingPunct="1"/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百分数的认识</a:t>
            </a:r>
            <a:endParaRPr lang="zh-CN" altLang="en-US" sz="2400" b="1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13316" name="圆角矩形 5"/>
          <p:cNvSpPr>
            <a:spLocks noChangeArrowheads="1"/>
          </p:cNvSpPr>
          <p:nvPr/>
        </p:nvSpPr>
        <p:spPr bwMode="auto">
          <a:xfrm>
            <a:off x="6056313" y="1203325"/>
            <a:ext cx="2701925" cy="33845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21508" name="矩形 2"/>
          <p:cNvSpPr>
            <a:spLocks noChangeArrowheads="1"/>
          </p:cNvSpPr>
          <p:nvPr/>
        </p:nvSpPr>
        <p:spPr bwMode="auto">
          <a:xfrm>
            <a:off x="34925" y="2098675"/>
            <a:ext cx="3424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hangingPunct="1"/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1.</a:t>
            </a:r>
            <a:r>
              <a:rPr lang="zh-CN" altLang="zh-CN" sz="20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为什么需要百分数？</a:t>
            </a:r>
            <a:endParaRPr lang="zh-CN" altLang="zh-CN" sz="2000" b="1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21509" name="矩形 2"/>
          <p:cNvSpPr>
            <a:spLocks noChangeArrowheads="1"/>
          </p:cNvSpPr>
          <p:nvPr/>
        </p:nvSpPr>
        <p:spPr bwMode="auto">
          <a:xfrm>
            <a:off x="395288" y="2611438"/>
            <a:ext cx="2071687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2.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了解百分数。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21510" name="矩形 2"/>
          <p:cNvSpPr>
            <a:spLocks noChangeArrowheads="1"/>
          </p:cNvSpPr>
          <p:nvPr/>
        </p:nvSpPr>
        <p:spPr bwMode="auto">
          <a:xfrm>
            <a:off x="585788" y="3084513"/>
            <a:ext cx="241776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读法、写法、意义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21511" name="矩形 2"/>
          <p:cNvSpPr>
            <a:spLocks noChangeArrowheads="1"/>
          </p:cNvSpPr>
          <p:nvPr/>
        </p:nvSpPr>
        <p:spPr bwMode="auto">
          <a:xfrm>
            <a:off x="395288" y="3616325"/>
            <a:ext cx="26082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3.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百分数和分数有什么联系和不同？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13321" name="圆角矩形 11"/>
          <p:cNvSpPr>
            <a:spLocks noChangeArrowheads="1"/>
          </p:cNvSpPr>
          <p:nvPr/>
        </p:nvSpPr>
        <p:spPr bwMode="auto">
          <a:xfrm>
            <a:off x="3262313" y="1203325"/>
            <a:ext cx="2701925" cy="33845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21513" name="矩形 2"/>
          <p:cNvSpPr>
            <a:spLocks noChangeArrowheads="1"/>
          </p:cNvSpPr>
          <p:nvPr/>
        </p:nvSpPr>
        <p:spPr bwMode="auto">
          <a:xfrm>
            <a:off x="2900363" y="1389063"/>
            <a:ext cx="34242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hangingPunct="1"/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百分率和百分比</a:t>
            </a:r>
            <a:endParaRPr lang="zh-CN" altLang="en-US" sz="2400" b="1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21514" name="矩形 2"/>
          <p:cNvSpPr>
            <a:spLocks noChangeArrowheads="1"/>
          </p:cNvSpPr>
          <p:nvPr/>
        </p:nvSpPr>
        <p:spPr bwMode="auto">
          <a:xfrm>
            <a:off x="6240463" y="1389063"/>
            <a:ext cx="25923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hangingPunct="1"/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求一个数的百分之多少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314700" y="2098675"/>
            <a:ext cx="2649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1.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生活中的百分率。</a:t>
            </a:r>
            <a:endParaRPr lang="zh-CN" altLang="zh-CN" sz="2000" b="1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459163" y="2498725"/>
            <a:ext cx="26479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zh-CN" altLang="zh-CN" sz="20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命中率、发芽率、合格率、出勤率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……</a:t>
            </a:r>
            <a:endParaRPr lang="en-US" altLang="zh-CN" sz="2000" b="1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333750" y="3216275"/>
            <a:ext cx="2647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2.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如何将分数和小数化成百分数？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107113" y="2212975"/>
            <a:ext cx="2649537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1.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如何求一个数的百分之多少？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  <a:p>
            <a:pPr eaLnBrk="1" hangingPunct="1"/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  <a:p>
            <a:pPr eaLnBrk="1" hangingPunct="1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2.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如何将百分数化成分数或小数？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5050" y="1083643"/>
            <a:ext cx="7073900" cy="345405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3488" y="1019175"/>
            <a:ext cx="7065600" cy="3505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出羽良彰 - Cry for the Moon">
            <a:hlinkClick r:id="" action="ppaction://media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4524375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7956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animBg="1"/>
      <p:bldP spid="21506" grpId="0"/>
      <p:bldP spid="21508" grpId="0"/>
      <p:bldP spid="21509" grpId="0"/>
      <p:bldP spid="21510" grpId="0"/>
      <p:bldP spid="21511" grpId="0"/>
      <p:bldP spid="21513" grpId="0"/>
      <p:bldP spid="21514" grpId="0"/>
      <p:bldP spid="3" grpId="0"/>
      <p:bldP spid="3" grpId="1"/>
      <p:bldP spid="4" grpId="0"/>
      <p:bldP spid="4" grpId="1"/>
      <p:bldP spid="5" grpId="0"/>
      <p:bldP spid="5" grpId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584" y="1686325"/>
            <a:ext cx="7292668" cy="3189681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48469" y="907604"/>
            <a:ext cx="8027987" cy="56356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分别用百分数、分数、小数表示直线上的各点。</a:t>
            </a:r>
            <a:endParaRPr lang="en-US" altLang="zh-CN" sz="28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082703" y="2930627"/>
            <a:ext cx="646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5%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2165086" y="3494263"/>
          <a:ext cx="398462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2" imgW="228600" imgH="405765" progId="Equation.DSMT4">
                  <p:embed/>
                </p:oleObj>
              </mc:Choice>
              <mc:Fallback>
                <p:oleObj name="" r:id="rId2" imgW="228600" imgH="405765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086" y="3494263"/>
                        <a:ext cx="398462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022211" y="4341125"/>
            <a:ext cx="72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0.05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931317" y="4347475"/>
            <a:ext cx="569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0.2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092311" y="2911106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42%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273888" y="3504917"/>
          <a:ext cx="376238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4" imgW="215900" imgH="405765" progId="Equation.DSMT4">
                  <p:embed/>
                </p:oleObj>
              </mc:Choice>
              <mc:Fallback>
                <p:oleObj name="" r:id="rId4" imgW="215900" imgH="405765" progId="Equation.DSMT4">
                  <p:embed/>
                  <p:pic>
                    <p:nvPicPr>
                      <p:cNvPr id="0" name="对象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888" y="3504917"/>
                        <a:ext cx="376238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113818" y="4333187"/>
            <a:ext cx="72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0.42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5015058" y="2927816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58%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5203356" y="3522650"/>
          <a:ext cx="398463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6" imgW="228600" imgH="405765" progId="Equation.DSMT4">
                  <p:embed/>
                </p:oleObj>
              </mc:Choice>
              <mc:Fallback>
                <p:oleObj name="" r:id="rId6" imgW="228600" imgH="405765" progId="Equation.DSMT4">
                  <p:embed/>
                  <p:pic>
                    <p:nvPicPr>
                      <p:cNvPr id="0" name="对象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3356" y="3522650"/>
                        <a:ext cx="398463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004810" y="4347475"/>
            <a:ext cx="72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0.58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5953788" y="2909694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75%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6227116" y="3494263"/>
          <a:ext cx="2667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8" imgW="152400" imgH="405765" progId="Equation.DSMT4">
                  <p:embed/>
                </p:oleObj>
              </mc:Choice>
              <mc:Fallback>
                <p:oleObj name="" r:id="rId8" imgW="152400" imgH="405765" progId="Equation.DSMT4">
                  <p:embed/>
                  <p:pic>
                    <p:nvPicPr>
                      <p:cNvPr id="0" name="对象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116" y="3494263"/>
                        <a:ext cx="26670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5979561" y="4345887"/>
            <a:ext cx="72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0.75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7115509" y="2928743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95%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7289821" y="3480066"/>
          <a:ext cx="4000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" name="" r:id="rId10" imgW="228600" imgH="405765" progId="Equation.DSMT4">
                  <p:embed/>
                </p:oleObj>
              </mc:Choice>
              <mc:Fallback>
                <p:oleObj name="" r:id="rId10" imgW="228600" imgH="405765" progId="Equation.DSMT4">
                  <p:embed/>
                  <p:pic>
                    <p:nvPicPr>
                      <p:cNvPr id="0" name="对象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9821" y="3480066"/>
                        <a:ext cx="40005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7115509" y="4337384"/>
            <a:ext cx="72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0.95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356" name="矩形 5"/>
          <p:cNvSpPr>
            <a:spLocks noChangeArrowheads="1"/>
          </p:cNvSpPr>
          <p:nvPr/>
        </p:nvSpPr>
        <p:spPr bwMode="auto">
          <a:xfrm>
            <a:off x="971600" y="553342"/>
            <a:ext cx="3186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[</a:t>
            </a:r>
            <a:r>
              <a:rPr lang="zh-CN" altLang="en-US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教科书</a:t>
            </a:r>
            <a:r>
              <a:rPr lang="en-US" altLang="zh-CN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P85 </a:t>
            </a:r>
            <a:r>
              <a:rPr lang="zh-CN" altLang="en-US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练习十八 第</a:t>
            </a:r>
            <a:r>
              <a:rPr lang="en-US" altLang="zh-CN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  <a:r>
              <a:rPr lang="en-US" altLang="zh-CN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]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0" grpId="0"/>
      <p:bldP spid="12" grpId="0"/>
      <p:bldP spid="14" grpId="0"/>
      <p:bldP spid="15" grpId="0"/>
      <p:bldP spid="17" grpId="0"/>
      <p:bldP spid="18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65188" y="3878263"/>
            <a:ext cx="1098550" cy="522287"/>
          </a:xfrm>
          <a:prstGeom prst="rect">
            <a:avLst/>
          </a:prstGeom>
          <a:solidFill>
            <a:srgbClr val="7AD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小数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256463" y="3849688"/>
            <a:ext cx="1046162" cy="522287"/>
          </a:xfrm>
          <a:prstGeom prst="rect">
            <a:avLst/>
          </a:prstGeom>
          <a:solidFill>
            <a:srgbClr val="7AD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分数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170113" y="4094163"/>
            <a:ext cx="4862512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149600" y="2890838"/>
            <a:ext cx="2635250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latin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先化成分母是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100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1000</a:t>
            </a: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……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的分数，再约分。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>
            <a:off x="2170113" y="4267200"/>
            <a:ext cx="4848225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392488" y="4275138"/>
            <a:ext cx="214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分子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÷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分母。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659188" y="225425"/>
            <a:ext cx="1266825" cy="523875"/>
          </a:xfrm>
          <a:prstGeom prst="rect">
            <a:avLst/>
          </a:prstGeom>
          <a:solidFill>
            <a:srgbClr val="7AD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百分数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rot="-3565301">
            <a:off x="269875" y="1855788"/>
            <a:ext cx="4054475" cy="69215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rot="-3565301">
            <a:off x="589757" y="1970881"/>
            <a:ext cx="3816350" cy="633413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 rot="-3006736">
            <a:off x="306388" y="1477963"/>
            <a:ext cx="33083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小数点向右移动两位，后面添上“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%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”。</a:t>
            </a:r>
            <a:endParaRPr lang="zh-CN" altLang="en-US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 rot="-3011766">
            <a:off x="1506537" y="2098676"/>
            <a:ext cx="27463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去掉“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%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”，小数点向左移动两位。</a:t>
            </a:r>
            <a:endParaRPr lang="zh-CN" altLang="en-US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rot="18034699" flipH="1">
            <a:off x="5780088" y="155575"/>
            <a:ext cx="1006475" cy="4219575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rot="18034699" flipV="1">
            <a:off x="6019006" y="5557"/>
            <a:ext cx="1020763" cy="44069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 rot="2636216">
            <a:off x="4673600" y="1397000"/>
            <a:ext cx="45180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先把百分数改写成分母是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100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的分数，能约分的要约成最简分数。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 rot="2518441">
            <a:off x="3743325" y="1914525"/>
            <a:ext cx="3913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先把分数化成小数（除不尽时，通常保留三位小数），再把小数化成百分数。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6401" name="文本框 1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402" name="图片 1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7" grpId="0"/>
      <p:bldP spid="8" grpId="0" animBg="1"/>
      <p:bldP spid="11" grpId="0"/>
      <p:bldP spid="12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6"/>
          <p:cNvSpPr>
            <a:spLocks noChangeArrowheads="1"/>
          </p:cNvSpPr>
          <p:nvPr/>
        </p:nvSpPr>
        <p:spPr bwMode="auto">
          <a:xfrm>
            <a:off x="971550" y="311150"/>
            <a:ext cx="2952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zh-CN" sz="3200" b="1">
                <a:ea typeface="黑体" panose="02010609060101010101" pitchFamily="49" charset="-122"/>
              </a:rPr>
              <a:t>二、综合练习</a:t>
            </a:r>
            <a:endParaRPr lang="zh-CN" altLang="zh-CN" sz="3200" b="1">
              <a:ea typeface="黑体" panose="02010609060101010101" pitchFamily="49" charset="-122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95858" y="987425"/>
            <a:ext cx="8352606" cy="315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60680" indent="-36068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7. </a:t>
            </a:r>
            <a:r>
              <a:rPr lang="zh-CN" altLang="en-US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据医学测试，人静止不动时，从头部散失的热量很多。在穿得暖和但不戴帽子的情况下，气温为 </a:t>
            </a: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15</a:t>
            </a:r>
            <a:r>
              <a:rPr lang="zh-CN" altLang="en-US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℃ 时，从头部散失的热量占人体散失总热量的 </a:t>
            </a: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30%</a:t>
            </a:r>
            <a:r>
              <a:rPr lang="zh-CN" altLang="en-US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，气温为 </a:t>
            </a: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℃ 时占    ，气温为零下 </a:t>
            </a: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15 </a:t>
            </a:r>
            <a:r>
              <a:rPr lang="zh-CN" altLang="en-US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℃ 时占    。因此，俗话说“冬季戴棉帽，如同穿棉袄”。处于上面哪个气温时从头部散失的热量最多？怎样比较更快一些？</a:t>
            </a:r>
            <a:endParaRPr lang="en-US" altLang="zh-CN" sz="26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8437" name="对象 4"/>
          <p:cNvGraphicFramePr>
            <a:graphicFrameLocks noChangeAspect="1"/>
          </p:cNvGraphicFramePr>
          <p:nvPr/>
        </p:nvGraphicFramePr>
        <p:xfrm>
          <a:off x="2176984" y="2493392"/>
          <a:ext cx="2508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1" imgW="152400" imgH="393065" progId="Equation.DSMT4">
                  <p:embed/>
                </p:oleObj>
              </mc:Choice>
              <mc:Fallback>
                <p:oleObj name="" r:id="rId1" imgW="152400" imgH="393065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6984" y="2493392"/>
                        <a:ext cx="25082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对象 5"/>
          <p:cNvGraphicFramePr>
            <a:graphicFrameLocks noChangeAspect="1"/>
          </p:cNvGraphicFramePr>
          <p:nvPr/>
        </p:nvGraphicFramePr>
        <p:xfrm>
          <a:off x="6084168" y="2491805"/>
          <a:ext cx="25082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3" imgW="152400" imgH="393065" progId="Equation.DSMT4">
                  <p:embed/>
                </p:oleObj>
              </mc:Choice>
              <mc:Fallback>
                <p:oleObj name="" r:id="rId3" imgW="152400" imgH="393065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2491805"/>
                        <a:ext cx="250825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对话气泡: 圆角矩形 6"/>
          <p:cNvSpPr>
            <a:spLocks noChangeArrowheads="1"/>
          </p:cNvSpPr>
          <p:nvPr/>
        </p:nvSpPr>
        <p:spPr bwMode="auto">
          <a:xfrm>
            <a:off x="6084168" y="4155926"/>
            <a:ext cx="1884363" cy="576263"/>
          </a:xfrm>
          <a:prstGeom prst="wedgeRoundRectCallout">
            <a:avLst>
              <a:gd name="adj1" fmla="val -70244"/>
              <a:gd name="adj2" fmla="val 11397"/>
              <a:gd name="adj3" fmla="val 16667"/>
            </a:avLst>
          </a:prstGeom>
          <a:solidFill>
            <a:schemeClr val="bg1"/>
          </a:solidFill>
          <a:ln w="19050">
            <a:solidFill>
              <a:srgbClr val="C0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零下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15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℃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8440" name="矩形 5"/>
          <p:cNvSpPr>
            <a:spLocks noChangeArrowheads="1"/>
          </p:cNvSpPr>
          <p:nvPr/>
        </p:nvSpPr>
        <p:spPr bwMode="auto">
          <a:xfrm>
            <a:off x="756816" y="4147666"/>
            <a:ext cx="3300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[</a:t>
            </a:r>
            <a:r>
              <a:rPr lang="zh-CN" altLang="en-US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教科书</a:t>
            </a:r>
            <a:r>
              <a:rPr lang="en-US" altLang="zh-CN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P86 </a:t>
            </a:r>
            <a:r>
              <a:rPr lang="zh-CN" altLang="en-US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练习十八 第</a:t>
            </a:r>
            <a:r>
              <a:rPr lang="en-US" altLang="zh-CN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  <a:r>
              <a:rPr lang="en-US" altLang="zh-CN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]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11758" y="857281"/>
            <a:ext cx="8136706" cy="1824924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8.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人体每天大约需要摄入 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2500 mL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的水分，其中从食物中   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获得的约为 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1200 mL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，饮水获得的约为 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1300 mL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（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）从食物中获得的水分占每日需摄水量的百分之多少？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（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）饮水获得的水分占每日需摄水量的百分之多少？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674" name="矩形 2"/>
          <p:cNvSpPr>
            <a:spLocks noChangeArrowheads="1"/>
          </p:cNvSpPr>
          <p:nvPr/>
        </p:nvSpPr>
        <p:spPr bwMode="auto">
          <a:xfrm>
            <a:off x="827584" y="2716286"/>
            <a:ext cx="49247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1200÷2500 = 0.48 = 48%        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0487" name="矩形 5"/>
          <p:cNvSpPr>
            <a:spLocks noChangeArrowheads="1"/>
          </p:cNvSpPr>
          <p:nvPr/>
        </p:nvSpPr>
        <p:spPr bwMode="auto">
          <a:xfrm>
            <a:off x="1030356" y="483518"/>
            <a:ext cx="3300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[</a:t>
            </a:r>
            <a:r>
              <a:rPr lang="zh-CN" altLang="en-US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教科书</a:t>
            </a:r>
            <a:r>
              <a:rPr lang="en-US" altLang="zh-CN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P86 </a:t>
            </a:r>
            <a:r>
              <a:rPr lang="zh-CN" altLang="en-US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练习十八 第</a:t>
            </a:r>
            <a:r>
              <a:rPr lang="en-US" altLang="zh-CN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</a:t>
            </a:r>
            <a:r>
              <a:rPr lang="zh-CN" altLang="en-US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  <a:r>
              <a:rPr lang="en-US" altLang="zh-CN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]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996479" y="3266252"/>
            <a:ext cx="70647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答：从食物中获得的水分占每日需摄水量的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48%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" name="矩形 8"/>
          <p:cNvSpPr>
            <a:spLocks noChangeArrowheads="1"/>
          </p:cNvSpPr>
          <p:nvPr/>
        </p:nvSpPr>
        <p:spPr bwMode="auto">
          <a:xfrm>
            <a:off x="827584" y="3838277"/>
            <a:ext cx="43091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1300÷2500 = 0.52 = 52%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14" name="组合 13"/>
          <p:cNvGrpSpPr/>
          <p:nvPr/>
        </p:nvGrpSpPr>
        <p:grpSpPr bwMode="auto">
          <a:xfrm>
            <a:off x="5037987" y="3832171"/>
            <a:ext cx="3240360" cy="461665"/>
            <a:chOff x="924983" y="3035508"/>
            <a:chExt cx="3239196" cy="461088"/>
          </a:xfrm>
        </p:grpSpPr>
        <p:sp>
          <p:nvSpPr>
            <p:cNvPr id="15" name="矩形 12"/>
            <p:cNvSpPr>
              <a:spLocks noChangeArrowheads="1"/>
            </p:cNvSpPr>
            <p:nvPr/>
          </p:nvSpPr>
          <p:spPr bwMode="auto">
            <a:xfrm>
              <a:off x="924983" y="3035508"/>
              <a:ext cx="493869" cy="46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或</a:t>
              </a:r>
              <a:endPara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aphicFrame>
          <p:nvGraphicFramePr>
            <p:cNvPr id="16" name="对象 14"/>
            <p:cNvGraphicFramePr>
              <a:graphicFrameLocks noChangeAspect="1"/>
            </p:cNvGraphicFramePr>
            <p:nvPr/>
          </p:nvGraphicFramePr>
          <p:xfrm>
            <a:off x="1350553" y="3093876"/>
            <a:ext cx="2813626" cy="3725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0" name="Equation" r:id="rId1" imgW="32004000" imgH="4267200" progId="Equation.DSMT4">
                    <p:embed/>
                  </p:oleObj>
                </mc:Choice>
                <mc:Fallback>
                  <p:oleObj name="Equation" r:id="rId1" imgW="32004000" imgH="4267200" progId="Equation.DSMT4">
                    <p:embed/>
                    <p:pic>
                      <p:nvPicPr>
                        <p:cNvPr id="0" name="对象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0553" y="3093876"/>
                          <a:ext cx="2813626" cy="3725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矩形 2"/>
          <p:cNvSpPr>
            <a:spLocks noChangeArrowheads="1"/>
          </p:cNvSpPr>
          <p:nvPr/>
        </p:nvSpPr>
        <p:spPr bwMode="auto">
          <a:xfrm>
            <a:off x="996479" y="4372808"/>
            <a:ext cx="64459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答：饮水获得的水分占每日需摄水量的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52%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10" grpId="0"/>
      <p:bldP spid="13" grpId="0"/>
      <p:bldP spid="17" grpId="0"/>
    </p:bldLst>
  </p:timing>
</p:sld>
</file>

<file path=ppt/tags/tag1.xml><?xml version="1.0" encoding="utf-8"?>
<p:tagLst xmlns:p="http://schemas.openxmlformats.org/presentationml/2006/main">
  <p:tag name="ISLIDE.ADDREMOVEWATERMARK" val="lPSxsMzLpS"/>
</p:tagLst>
</file>

<file path=ppt/tags/tag2.xml><?xml version="1.0" encoding="utf-8"?>
<p:tagLst xmlns:p="http://schemas.openxmlformats.org/presentationml/2006/main">
  <p:tag name="ISLIDE.ADDREMOVEWATERMARK" val="JORczfQomH"/>
</p:tagLst>
</file>

<file path=ppt/tags/tag3.xml><?xml version="1.0" encoding="utf-8"?>
<p:tagLst xmlns:p="http://schemas.openxmlformats.org/presentationml/2006/main">
  <p:tag name="ISLIDE.ADDREMOVEWATERMARK" val="lPSxsMzLpS"/>
</p:tagLst>
</file>

<file path=ppt/tags/tag4.xml><?xml version="1.0" encoding="utf-8"?>
<p:tagLst xmlns:p="http://schemas.openxmlformats.org/presentationml/2006/main">
  <p:tag name="ISLIDE.ADDREMOVEWATERMARK" val="JORczfQomH"/>
</p:tagLst>
</file>

<file path=ppt/tags/tag5.xml><?xml version="1.0" encoding="utf-8"?>
<p:tagLst xmlns:p="http://schemas.openxmlformats.org/presentationml/2006/main">
  <p:tag name="ISLIDE.ADDREMOVEWATERMARK" val="lPSxsMzLpS"/>
</p:tagLst>
</file>

<file path=ppt/tags/tag6.xml><?xml version="1.0" encoding="utf-8"?>
<p:tagLst xmlns:p="http://schemas.openxmlformats.org/presentationml/2006/main">
  <p:tag name="ISLIDE.ADDREMOVEWATERMARK" val="JORczfQomH"/>
</p:tagLst>
</file>

<file path=ppt/tags/tag7.xml><?xml version="1.0" encoding="utf-8"?>
<p:tagLst xmlns:p="http://schemas.openxmlformats.org/presentationml/2006/main">
  <p:tag name="ISLIDE.ADDREMOVEWATERMARK" val="ndDjqKPMGN"/>
</p:tagLst>
</file>

<file path=ppt/tags/tag8.xml><?xml version="1.0" encoding="utf-8"?>
<p:tagLst xmlns:p="http://schemas.openxmlformats.org/presentationml/2006/main">
  <p:tag name="ISLIDE.ADDREMOVEWATERMARK" val="4J2DWMeMGz"/>
</p:tagLst>
</file>

<file path=ppt/tags/tag9.xml><?xml version="1.0" encoding="utf-8"?>
<p:tagLst xmlns:p="http://schemas.openxmlformats.org/presentationml/2006/main">
  <p:tag name="COMMONDATA" val="eyJoZGlkIjoiYzJmYmM0OTc5ZTFiNzBkNzQzODgwOGQyYTI1NDgyMGUifQ=="/>
</p:tagLst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choco</Template>
  <TotalTime>0</TotalTime>
  <Words>1528</Words>
  <Application>WPS 演示</Application>
  <PresentationFormat>全屏显示(16:9)</PresentationFormat>
  <Paragraphs>202</Paragraphs>
  <Slides>14</Slides>
  <Notes>8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8</vt:i4>
      </vt:variant>
      <vt:variant>
        <vt:lpstr>幻灯片标题</vt:lpstr>
      </vt:variant>
      <vt:variant>
        <vt:i4>14</vt:i4>
      </vt:variant>
    </vt:vector>
  </HeadingPairs>
  <TitlesOfParts>
    <vt:vector size="35" baseType="lpstr">
      <vt:lpstr>Arial</vt:lpstr>
      <vt:lpstr>宋体</vt:lpstr>
      <vt:lpstr>Wingdings</vt:lpstr>
      <vt:lpstr>Gulim</vt:lpstr>
      <vt:lpstr>Malgun Gothic</vt:lpstr>
      <vt:lpstr>Calibri</vt:lpstr>
      <vt:lpstr>等线</vt:lpstr>
      <vt:lpstr>楷体</vt:lpstr>
      <vt:lpstr>Times New Roman</vt:lpstr>
      <vt:lpstr>黑体</vt:lpstr>
      <vt:lpstr>微软雅黑</vt:lpstr>
      <vt:lpstr>Arial Unicode MS</vt:lpstr>
      <vt:lpstr>디자인 사용자 지정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P.P.TEMPLATE KOREA</dc:title>
  <dc:creator>sookhyun</dc:creator>
  <cp:lastModifiedBy>Administrator</cp:lastModifiedBy>
  <cp:revision>614</cp:revision>
  <dcterms:created xsi:type="dcterms:W3CDTF">2008-03-19T06:41:00Z</dcterms:created>
  <dcterms:modified xsi:type="dcterms:W3CDTF">2023-09-06T13:12:27Z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3D699568253E4788AC27FA6F973CA25E_12</vt:lpwstr>
  </property>
</Properties>
</file>