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25"/>
  </p:notesMasterIdLst>
  <p:sldIdLst>
    <p:sldId id="346" r:id="rId2"/>
    <p:sldId id="256" r:id="rId3"/>
    <p:sldId id="344" r:id="rId4"/>
    <p:sldId id="373" r:id="rId5"/>
    <p:sldId id="375" r:id="rId6"/>
    <p:sldId id="376" r:id="rId7"/>
    <p:sldId id="374" r:id="rId8"/>
    <p:sldId id="345" r:id="rId9"/>
    <p:sldId id="363" r:id="rId10"/>
    <p:sldId id="354" r:id="rId11"/>
    <p:sldId id="318" r:id="rId12"/>
    <p:sldId id="355" r:id="rId13"/>
    <p:sldId id="364" r:id="rId14"/>
    <p:sldId id="319" r:id="rId15"/>
    <p:sldId id="356" r:id="rId16"/>
    <p:sldId id="365" r:id="rId17"/>
    <p:sldId id="366" r:id="rId18"/>
    <p:sldId id="367" r:id="rId19"/>
    <p:sldId id="368" r:id="rId20"/>
    <p:sldId id="369" r:id="rId21"/>
    <p:sldId id="328" r:id="rId22"/>
    <p:sldId id="370" r:id="rId23"/>
    <p:sldId id="371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黑体" panose="02010609060101010101" pitchFamily="49" charset="-122"/>
      <p:regular r:id="rId32"/>
    </p:embeddedFont>
    <p:embeddedFont>
      <p:font typeface="楷体" panose="02010609060101010101" pitchFamily="49" charset="-122"/>
      <p:regular r:id="rId33"/>
    </p:embeddedFont>
    <p:embeddedFont>
      <p:font typeface="幼圆" panose="02010509060101010101" pitchFamily="49" charset="-122"/>
      <p:regular r:id="rId3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36"/>
    <a:srgbClr val="EB8D54"/>
    <a:srgbClr val="EBF1DE"/>
    <a:srgbClr val="9ED048"/>
    <a:srgbClr val="7FECAD"/>
    <a:srgbClr val="B36D61"/>
    <a:srgbClr val="B4B3B9"/>
    <a:srgbClr val="FAB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51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F2D0528-01C2-4563-B844-619E00D977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D4BB85-5943-4771-9DBD-041D29B5FC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62CC08A-5BB9-4955-A397-1B674E6167D2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61D2D3A0-4B3F-49C3-90CE-784E1AF70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761C507-0D01-4290-9FB3-82DBC7191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3CF14A-BCF4-4B88-8E89-00228975F0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466A90-70F9-4F3F-A729-6EFA55B59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7891C0F-AB55-41CB-AF33-94C05E63B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E63027BB-F8A9-44D4-A2D7-DFD93A0E4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8530DA07-A5C5-42F4-AD49-F14F94029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4BC089D3-0538-4BB2-8A06-1AF043C36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66D1A5-2383-439D-96B5-BC3BA3614B52}" type="slidenum">
              <a:rPr lang="zh-CN" altLang="en-US" smtClean="0">
                <a:ea typeface="黑体" panose="02010609060101010101" pitchFamily="49" charset="-122"/>
              </a:rPr>
              <a:pPr/>
              <a:t>11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3AD93F7-A1B7-4C61-82C4-B46476C7C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0A8430E7-703F-4C1F-88EF-5E152CCD2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DF469D95-7104-4345-8AAC-F4B4D84BCE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AFCA44-5FD0-4FCE-AB6C-0243C78DA87B}" type="slidenum">
              <a:rPr lang="zh-CN" altLang="en-US" smtClean="0">
                <a:ea typeface="黑体" panose="02010609060101010101" pitchFamily="49" charset="-122"/>
              </a:rPr>
              <a:pPr/>
              <a:t>12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1C21595-BB83-4888-825A-22090FB8CFE0}"/>
              </a:ext>
            </a:extLst>
          </p:cNvPr>
          <p:cNvSpPr/>
          <p:nvPr userDrawn="1"/>
        </p:nvSpPr>
        <p:spPr>
          <a:xfrm>
            <a:off x="-26988" y="-26988"/>
            <a:ext cx="9197976" cy="519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声  明</a:t>
            </a: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本文件仅用于个人学习、研究或欣赏，以及其他非商业性或非盈利性用途，但同时应遵守著作权法及其他相关法律的规定，不得侵犯本司及相关权利人的合法权利。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除此以外，将本文件任何内容用于其他用途时，应获得授权，如发现未经授权用于商业或盈利用途将追究侵权者的法律责任。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武汉天成贵龙文化传播有限公司</a:t>
            </a: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湖北山河律师事务所</a:t>
            </a: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algn="ctr">
              <a:defRPr/>
            </a:pPr>
            <a:endParaRPr lang="zh-CN" altLang="en-US" sz="2500" noProof="1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877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FB0A02E-446E-4BF6-A554-9A679D5ED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7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9426375-D003-412C-B8C9-07A851B74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E3A62A7-BE37-4D3E-8E25-83B7431F6B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30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D7E714-A232-4267-AA5D-E0FA39DE8A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9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29A53B-94BF-4BE6-86FB-0C3CC8089A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73600"/>
            <a:ext cx="9144000" cy="49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499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66266FD-59A2-4986-809C-576B11771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9A9C88BD-F078-4811-B4ED-EA16F73596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209550"/>
            <a:ext cx="8737600" cy="4722813"/>
          </a:xfrm>
          <a:prstGeom prst="roundRect">
            <a:avLst>
              <a:gd name="adj" fmla="val 513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473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FF529620-1FC9-4109-BC8C-C577F565B6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3E7CBE33-83EC-44BA-A1FA-81E8257234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714FCC36-9FF5-4257-9913-F25CF8888C9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柱形 1">
            <a:extLst>
              <a:ext uri="{FF2B5EF4-FFF2-40B4-BE49-F238E27FC236}">
                <a16:creationId xmlns:a16="http://schemas.microsoft.com/office/drawing/2014/main" id="{74439273-19FB-4F39-9258-B16BB9F41271}"/>
              </a:ext>
            </a:extLst>
          </p:cNvPr>
          <p:cNvSpPr/>
          <p:nvPr/>
        </p:nvSpPr>
        <p:spPr bwMode="auto">
          <a:xfrm>
            <a:off x="4060825" y="1682750"/>
            <a:ext cx="1792288" cy="2071688"/>
          </a:xfrm>
          <a:prstGeom prst="can">
            <a:avLst/>
          </a:prstGeom>
          <a:solidFill>
            <a:srgbClr val="FF893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7536EF1-8160-46E0-88E1-A02173BA4B6B}"/>
              </a:ext>
            </a:extLst>
          </p:cNvPr>
          <p:cNvSpPr/>
          <p:nvPr/>
        </p:nvSpPr>
        <p:spPr bwMode="auto">
          <a:xfrm>
            <a:off x="4060825" y="3306763"/>
            <a:ext cx="1787525" cy="447675"/>
          </a:xfrm>
          <a:prstGeom prst="ellipse">
            <a:avLst/>
          </a:prstGeom>
          <a:solidFill>
            <a:srgbClr val="9ED048"/>
          </a:solidFill>
          <a:ln w="19050">
            <a:noFill/>
            <a:prstDash val="sysDash"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10244" name="组合 3">
            <a:extLst>
              <a:ext uri="{FF2B5EF4-FFF2-40B4-BE49-F238E27FC236}">
                <a16:creationId xmlns:a16="http://schemas.microsoft.com/office/drawing/2014/main" id="{3254F0E8-395E-4626-A054-F4E6725266A8}"/>
              </a:ext>
            </a:extLst>
          </p:cNvPr>
          <p:cNvGrpSpPr>
            <a:grpSpLocks/>
          </p:cNvGrpSpPr>
          <p:nvPr/>
        </p:nvGrpSpPr>
        <p:grpSpPr bwMode="auto">
          <a:xfrm>
            <a:off x="4052888" y="1695450"/>
            <a:ext cx="1795462" cy="2071688"/>
            <a:chOff x="3528906" y="2520104"/>
            <a:chExt cx="1795693" cy="20716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4F7652F-773B-43F1-A4B6-32DB0E384615}"/>
                </a:ext>
              </a:extLst>
            </p:cNvPr>
            <p:cNvSpPr/>
            <p:nvPr/>
          </p:nvSpPr>
          <p:spPr bwMode="auto">
            <a:xfrm>
              <a:off x="3528906" y="4139354"/>
              <a:ext cx="1787755" cy="4460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" name="圆柱形 1">
              <a:extLst>
                <a:ext uri="{FF2B5EF4-FFF2-40B4-BE49-F238E27FC236}">
                  <a16:creationId xmlns:a16="http://schemas.microsoft.com/office/drawing/2014/main" id="{675EC489-E3EC-4C28-B216-331FEE94EF3F}"/>
                </a:ext>
              </a:extLst>
            </p:cNvPr>
            <p:cNvSpPr/>
            <p:nvPr/>
          </p:nvSpPr>
          <p:spPr bwMode="auto">
            <a:xfrm>
              <a:off x="3532081" y="2520104"/>
              <a:ext cx="1792518" cy="2071688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0245" name="矩形 2">
            <a:extLst>
              <a:ext uri="{FF2B5EF4-FFF2-40B4-BE49-F238E27FC236}">
                <a16:creationId xmlns:a16="http://schemas.microsoft.com/office/drawing/2014/main" id="{3091EAF6-A215-4614-BAC7-181C3B5B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1724025"/>
            <a:ext cx="35179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圆柱由哪几个面围成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说一说这几个面的特点。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18722EA-AD79-42A8-A1D0-0722E3AC2499}"/>
              </a:ext>
            </a:extLst>
          </p:cNvPr>
          <p:cNvSpPr/>
          <p:nvPr/>
        </p:nvSpPr>
        <p:spPr bwMode="auto">
          <a:xfrm>
            <a:off x="4059238" y="1695450"/>
            <a:ext cx="1782762" cy="446088"/>
          </a:xfrm>
          <a:prstGeom prst="ellipse">
            <a:avLst/>
          </a:prstGeom>
          <a:solidFill>
            <a:srgbClr val="9ED048"/>
          </a:solidFill>
          <a:ln w="19050">
            <a:noFill/>
            <a:prstDash val="sysDash"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DBE616-017F-4BA7-847C-BF3AB8572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2141538"/>
            <a:ext cx="26558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上下底面：圆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F933F8-6D61-44C4-B6FE-FF8C72E1B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686050"/>
            <a:ext cx="237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侧面：曲面</a:t>
            </a:r>
          </a:p>
        </p:txBody>
      </p:sp>
      <p:grpSp>
        <p:nvGrpSpPr>
          <p:cNvPr id="10249" name="组合 13">
            <a:extLst>
              <a:ext uri="{FF2B5EF4-FFF2-40B4-BE49-F238E27FC236}">
                <a16:creationId xmlns:a16="http://schemas.microsoft.com/office/drawing/2014/main" id="{04CDF1C9-DF29-4F86-B694-063EFBF5DD60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10250" name="图片 14">
              <a:extLst>
                <a:ext uri="{FF2B5EF4-FFF2-40B4-BE49-F238E27FC236}">
                  <a16:creationId xmlns:a16="http://schemas.microsoft.com/office/drawing/2014/main" id="{302B7F4D-18FE-47F5-8F00-9D4628970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08799899-94BD-4C1A-82BD-D4653CBC9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知识回顾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509FAFC-5CF7-4BFE-9DB6-C31EA87D29C5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3748088"/>
            <a:ext cx="903288" cy="903287"/>
            <a:chOff x="1269934" y="3935350"/>
            <a:chExt cx="903449" cy="90412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1A6F746-65D8-40AF-9294-C736B7DC6B4E}"/>
                </a:ext>
              </a:extLst>
            </p:cNvPr>
            <p:cNvSpPr/>
            <p:nvPr/>
          </p:nvSpPr>
          <p:spPr>
            <a:xfrm>
              <a:off x="1269934" y="3935350"/>
              <a:ext cx="903449" cy="904120"/>
            </a:xfrm>
            <a:prstGeom prst="ellipse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71" name="文本框 17">
              <a:extLst>
                <a:ext uri="{FF2B5EF4-FFF2-40B4-BE49-F238E27FC236}">
                  <a16:creationId xmlns:a16="http://schemas.microsoft.com/office/drawing/2014/main" id="{255BDA53-7F69-43AA-993E-3D15B3E37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492" y="4202744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底面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82D8325-6E7F-4035-9F7E-29CE34E77B22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1609725"/>
            <a:ext cx="903288" cy="903288"/>
            <a:chOff x="1276281" y="1787136"/>
            <a:chExt cx="903449" cy="903897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E90CFB5-1A11-4487-8BA7-02508093B0B5}"/>
                </a:ext>
              </a:extLst>
            </p:cNvPr>
            <p:cNvSpPr/>
            <p:nvPr/>
          </p:nvSpPr>
          <p:spPr>
            <a:xfrm rot="5400000">
              <a:off x="1276057" y="1787360"/>
              <a:ext cx="903897" cy="903449"/>
            </a:xfrm>
            <a:prstGeom prst="ellipse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69" name="文本框 16">
              <a:extLst>
                <a:ext uri="{FF2B5EF4-FFF2-40B4-BE49-F238E27FC236}">
                  <a16:creationId xmlns:a16="http://schemas.microsoft.com/office/drawing/2014/main" id="{F4224F65-3F7B-421C-9266-3DB521127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615" y="205441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底面</a:t>
              </a:r>
            </a:p>
          </p:txBody>
        </p:sp>
      </p:grpSp>
      <p:sp>
        <p:nvSpPr>
          <p:cNvPr id="19460" name="TextBox 3">
            <a:extLst>
              <a:ext uri="{FF2B5EF4-FFF2-40B4-BE49-F238E27FC236}">
                <a16:creationId xmlns:a16="http://schemas.microsoft.com/office/drawing/2014/main" id="{1E2E2EAB-3F98-4F3A-B92A-33F3CCF3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796925"/>
            <a:ext cx="74136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这个长方形的长、宽与圆柱有什么关系？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78DDD0-330C-47E8-AA27-617649B2677A}"/>
              </a:ext>
            </a:extLst>
          </p:cNvPr>
          <p:cNvSpPr/>
          <p:nvPr/>
        </p:nvSpPr>
        <p:spPr>
          <a:xfrm>
            <a:off x="4049713" y="2527300"/>
            <a:ext cx="3587750" cy="1204913"/>
          </a:xfrm>
          <a:prstGeom prst="rect">
            <a:avLst/>
          </a:prstGeom>
          <a:solidFill>
            <a:srgbClr val="B5DBF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柱形 20">
            <a:extLst>
              <a:ext uri="{FF2B5EF4-FFF2-40B4-BE49-F238E27FC236}">
                <a16:creationId xmlns:a16="http://schemas.microsoft.com/office/drawing/2014/main" id="{BD682BFD-92AC-4241-B2CF-B1C853EB21DF}"/>
              </a:ext>
            </a:extLst>
          </p:cNvPr>
          <p:cNvSpPr/>
          <p:nvPr/>
        </p:nvSpPr>
        <p:spPr>
          <a:xfrm>
            <a:off x="6737350" y="2420938"/>
            <a:ext cx="900113" cy="1427162"/>
          </a:xfrm>
          <a:prstGeom prst="can">
            <a:avLst/>
          </a:prstGeom>
          <a:solidFill>
            <a:srgbClr val="B5DBF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1751295-4790-4725-A488-90DF15CA39F7}"/>
              </a:ext>
            </a:extLst>
          </p:cNvPr>
          <p:cNvSpPr/>
          <p:nvPr/>
        </p:nvSpPr>
        <p:spPr>
          <a:xfrm>
            <a:off x="6737350" y="2420938"/>
            <a:ext cx="900113" cy="227012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708A096-9D9A-44DD-BAA0-38872999D15A}"/>
              </a:ext>
            </a:extLst>
          </p:cNvPr>
          <p:cNvSpPr/>
          <p:nvPr/>
        </p:nvSpPr>
        <p:spPr>
          <a:xfrm>
            <a:off x="6737350" y="3621088"/>
            <a:ext cx="900113" cy="227012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E437BF2-CA96-42A0-9128-3521CFD99419}"/>
              </a:ext>
            </a:extLst>
          </p:cNvPr>
          <p:cNvSpPr/>
          <p:nvPr/>
        </p:nvSpPr>
        <p:spPr>
          <a:xfrm>
            <a:off x="1771650" y="2527300"/>
            <a:ext cx="3587750" cy="1204913"/>
          </a:xfrm>
          <a:prstGeom prst="rect">
            <a:avLst/>
          </a:prstGeom>
          <a:solidFill>
            <a:srgbClr val="B5DBF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0F6E618-5095-4A10-886D-700794CC3D34}"/>
              </a:ext>
            </a:extLst>
          </p:cNvPr>
          <p:cNvCxnSpPr/>
          <p:nvPr/>
        </p:nvCxnSpPr>
        <p:spPr>
          <a:xfrm>
            <a:off x="1771650" y="2528888"/>
            <a:ext cx="3587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A155EB3-6417-4095-AC89-26FA684FFA2F}"/>
              </a:ext>
            </a:extLst>
          </p:cNvPr>
          <p:cNvCxnSpPr/>
          <p:nvPr/>
        </p:nvCxnSpPr>
        <p:spPr>
          <a:xfrm>
            <a:off x="1771650" y="3740150"/>
            <a:ext cx="3587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3827E-7 L -0.59149 -0.082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-41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2716E-6 L -0.59218 0.0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18" y="44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9271 0.000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39271 0.00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柱形 14">
            <a:extLst>
              <a:ext uri="{FF2B5EF4-FFF2-40B4-BE49-F238E27FC236}">
                <a16:creationId xmlns:a16="http://schemas.microsoft.com/office/drawing/2014/main" id="{678E672B-8EEC-42AE-BA7F-933255BACD94}"/>
              </a:ext>
            </a:extLst>
          </p:cNvPr>
          <p:cNvSpPr/>
          <p:nvPr/>
        </p:nvSpPr>
        <p:spPr>
          <a:xfrm>
            <a:off x="6532563" y="2243138"/>
            <a:ext cx="900112" cy="1427162"/>
          </a:xfrm>
          <a:prstGeom prst="can">
            <a:avLst/>
          </a:prstGeom>
          <a:solidFill>
            <a:srgbClr val="B5DBF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F440274-F37E-4497-99AF-F4DC880639DE}"/>
              </a:ext>
            </a:extLst>
          </p:cNvPr>
          <p:cNvSpPr/>
          <p:nvPr/>
        </p:nvSpPr>
        <p:spPr>
          <a:xfrm>
            <a:off x="1566863" y="2349500"/>
            <a:ext cx="3587750" cy="1204913"/>
          </a:xfrm>
          <a:prstGeom prst="rect">
            <a:avLst/>
          </a:prstGeom>
          <a:solidFill>
            <a:srgbClr val="B5DBF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986A0B4-9511-44DB-BEC7-320444F48867}"/>
              </a:ext>
            </a:extLst>
          </p:cNvPr>
          <p:cNvCxnSpPr/>
          <p:nvPr/>
        </p:nvCxnSpPr>
        <p:spPr>
          <a:xfrm>
            <a:off x="1566863" y="2351088"/>
            <a:ext cx="3587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932ED14-23EB-4EF2-87FB-48A3B76047E0}"/>
              </a:ext>
            </a:extLst>
          </p:cNvPr>
          <p:cNvCxnSpPr/>
          <p:nvPr/>
        </p:nvCxnSpPr>
        <p:spPr>
          <a:xfrm>
            <a:off x="1566863" y="3562350"/>
            <a:ext cx="3587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566CDF-56F5-4773-97E5-453781B703F0}"/>
              </a:ext>
            </a:extLst>
          </p:cNvPr>
          <p:cNvGrpSpPr>
            <a:grpSpLocks/>
          </p:cNvGrpSpPr>
          <p:nvPr/>
        </p:nvGrpSpPr>
        <p:grpSpPr bwMode="auto">
          <a:xfrm>
            <a:off x="1566863" y="2349500"/>
            <a:ext cx="3587750" cy="584200"/>
            <a:chOff x="1729789" y="2704935"/>
            <a:chExt cx="3587799" cy="584775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11051C8-511B-4CDA-A26C-52B9ABF6715E}"/>
                </a:ext>
              </a:extLst>
            </p:cNvPr>
            <p:cNvSpPr txBox="1"/>
            <p:nvPr/>
          </p:nvSpPr>
          <p:spPr>
            <a:xfrm>
              <a:off x="2406073" y="2704935"/>
              <a:ext cx="2235231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ea"/>
                  <a:ea typeface="+mj-ea"/>
                </a:rPr>
                <a:t>底面的周长</a:t>
              </a: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C6555F7A-76FE-44D6-9DD7-8F41B7BE0163}"/>
                </a:ext>
              </a:extLst>
            </p:cNvPr>
            <p:cNvCxnSpPr/>
            <p:nvPr/>
          </p:nvCxnSpPr>
          <p:spPr>
            <a:xfrm flipH="1">
              <a:off x="1729789" y="2989378"/>
              <a:ext cx="5413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590153D5-1716-4CA2-A946-35E64F177260}"/>
                </a:ext>
              </a:extLst>
            </p:cNvPr>
            <p:cNvCxnSpPr>
              <a:cxnSpLocks/>
            </p:cNvCxnSpPr>
            <p:nvPr/>
          </p:nvCxnSpPr>
          <p:spPr>
            <a:xfrm>
              <a:off x="4761955" y="2997323"/>
              <a:ext cx="5556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62B62E3-9E50-49A9-9E8E-BEACC8BC6978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2349500"/>
            <a:ext cx="350837" cy="1204913"/>
            <a:chOff x="5317588" y="2704935"/>
            <a:chExt cx="351692" cy="1204747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E3297DF-7D66-4CC7-B407-0F03EDB08CC1}"/>
                </a:ext>
              </a:extLst>
            </p:cNvPr>
            <p:cNvCxnSpPr>
              <a:cxnSpLocks/>
            </p:cNvCxnSpPr>
            <p:nvPr/>
          </p:nvCxnSpPr>
          <p:spPr>
            <a:xfrm>
              <a:off x="5317588" y="2704935"/>
              <a:ext cx="3516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8297042-77CD-4D63-8010-3FF0F4E2EAC5}"/>
                </a:ext>
              </a:extLst>
            </p:cNvPr>
            <p:cNvCxnSpPr>
              <a:cxnSpLocks/>
            </p:cNvCxnSpPr>
            <p:nvPr/>
          </p:nvCxnSpPr>
          <p:spPr>
            <a:xfrm>
              <a:off x="5317588" y="3909682"/>
              <a:ext cx="3516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DE934F87-EF33-4ADB-BC22-C187AA01B52B}"/>
                </a:ext>
              </a:extLst>
            </p:cNvPr>
            <p:cNvCxnSpPr/>
            <p:nvPr/>
          </p:nvCxnSpPr>
          <p:spPr>
            <a:xfrm>
              <a:off x="5532422" y="2704935"/>
              <a:ext cx="0" cy="12047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E171FDB4-0215-4E5A-B812-A4E953036C77}"/>
              </a:ext>
            </a:extLst>
          </p:cNvPr>
          <p:cNvSpPr txBox="1"/>
          <p:nvPr/>
        </p:nvSpPr>
        <p:spPr>
          <a:xfrm>
            <a:off x="5424488" y="2659063"/>
            <a:ext cx="59531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高</a:t>
            </a:r>
          </a:p>
        </p:txBody>
      </p:sp>
      <p:sp>
        <p:nvSpPr>
          <p:cNvPr id="20489" name="TextBox 3">
            <a:extLst>
              <a:ext uri="{FF2B5EF4-FFF2-40B4-BE49-F238E27FC236}">
                <a16:creationId xmlns:a16="http://schemas.microsoft.com/office/drawing/2014/main" id="{6869AF05-C0A0-4BCE-A4F7-950F9292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031875"/>
            <a:ext cx="7442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这个长方形的长、宽与圆柱有什么关系？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3A2D7F-2045-45EF-86B0-1A7DFB8CD023}"/>
              </a:ext>
            </a:extLst>
          </p:cNvPr>
          <p:cNvGrpSpPr>
            <a:grpSpLocks/>
          </p:cNvGrpSpPr>
          <p:nvPr/>
        </p:nvGrpSpPr>
        <p:grpSpPr bwMode="auto">
          <a:xfrm>
            <a:off x="923925" y="246063"/>
            <a:ext cx="7443788" cy="3071812"/>
            <a:chOff x="2072483" y="1681163"/>
            <a:chExt cx="5006975" cy="2125662"/>
          </a:xfrm>
        </p:grpSpPr>
        <p:sp>
          <p:nvSpPr>
            <p:cNvPr id="22534" name="AutoShape 23">
              <a:extLst>
                <a:ext uri="{FF2B5EF4-FFF2-40B4-BE49-F238E27FC236}">
                  <a16:creationId xmlns:a16="http://schemas.microsoft.com/office/drawing/2014/main" id="{F8238467-B7C4-486F-BB00-4046DD04F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236" y="2664617"/>
              <a:ext cx="720725" cy="73025"/>
            </a:xfrm>
            <a:prstGeom prst="rightArrow">
              <a:avLst>
                <a:gd name="adj1" fmla="val 50000"/>
                <a:gd name="adj2" fmla="val 246648"/>
              </a:avLst>
            </a:prstGeom>
            <a:solidFill>
              <a:srgbClr val="71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2535" name="Group 35">
              <a:extLst>
                <a:ext uri="{FF2B5EF4-FFF2-40B4-BE49-F238E27FC236}">
                  <a16:creationId xmlns:a16="http://schemas.microsoft.com/office/drawing/2014/main" id="{C31DC34B-19A6-460B-B2E4-FBFF1FE7D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645" y="1681163"/>
              <a:ext cx="2436813" cy="2125662"/>
              <a:chOff x="2904" y="1933"/>
              <a:chExt cx="1535" cy="1339"/>
            </a:xfrm>
          </p:grpSpPr>
          <p:pic>
            <p:nvPicPr>
              <p:cNvPr id="22543" name="Picture 22" descr="u3jx01_802副本">
                <a:extLst>
                  <a:ext uri="{FF2B5EF4-FFF2-40B4-BE49-F238E27FC236}">
                    <a16:creationId xmlns:a16="http://schemas.microsoft.com/office/drawing/2014/main" id="{9BF0BCFE-B90D-4572-860D-D14895CDB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4" y="1933"/>
                <a:ext cx="1379" cy="1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4" name="Text Box 26">
                <a:extLst>
                  <a:ext uri="{FF2B5EF4-FFF2-40B4-BE49-F238E27FC236}">
                    <a16:creationId xmlns:a16="http://schemas.microsoft.com/office/drawing/2014/main" id="{40237B75-D355-4085-A440-AB13868F59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2076"/>
                <a:ext cx="3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底面</a:t>
                </a:r>
              </a:p>
            </p:txBody>
          </p:sp>
          <p:sp>
            <p:nvSpPr>
              <p:cNvPr id="22545" name="Text Box 27">
                <a:extLst>
                  <a:ext uri="{FF2B5EF4-FFF2-40B4-BE49-F238E27FC236}">
                    <a16:creationId xmlns:a16="http://schemas.microsoft.com/office/drawing/2014/main" id="{A389B06D-AB1C-4B05-96CE-EFB1090043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2934"/>
                <a:ext cx="33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底面</a:t>
                </a:r>
              </a:p>
            </p:txBody>
          </p:sp>
          <p:sp>
            <p:nvSpPr>
              <p:cNvPr id="22546" name="Text Box 28">
                <a:extLst>
                  <a:ext uri="{FF2B5EF4-FFF2-40B4-BE49-F238E27FC236}">
                    <a16:creationId xmlns:a16="http://schemas.microsoft.com/office/drawing/2014/main" id="{FEF838C6-C627-43FE-B61D-5661D68A34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6" y="2507"/>
                <a:ext cx="2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高</a:t>
                </a:r>
              </a:p>
            </p:txBody>
          </p:sp>
          <p:sp>
            <p:nvSpPr>
              <p:cNvPr id="22547" name="Text Box 30">
                <a:extLst>
                  <a:ext uri="{FF2B5EF4-FFF2-40B4-BE49-F238E27FC236}">
                    <a16:creationId xmlns:a16="http://schemas.microsoft.com/office/drawing/2014/main" id="{74D23C6E-9338-44B3-AA4F-DFC1DDF61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5" y="2507"/>
                <a:ext cx="8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底面的周长</a:t>
                </a:r>
                <a:endPara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548" name="Line 31">
                <a:extLst>
                  <a:ext uri="{FF2B5EF4-FFF2-40B4-BE49-F238E27FC236}">
                    <a16:creationId xmlns:a16="http://schemas.microsoft.com/office/drawing/2014/main" id="{D0CF339D-4EDB-488B-B88D-4D96C5222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2611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9" name="Line 32">
                <a:extLst>
                  <a:ext uri="{FF2B5EF4-FFF2-40B4-BE49-F238E27FC236}">
                    <a16:creationId xmlns:a16="http://schemas.microsoft.com/office/drawing/2014/main" id="{A53E7071-FD17-4F53-875A-278AAE68C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5" y="2603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36" name="组合 3">
              <a:extLst>
                <a:ext uri="{FF2B5EF4-FFF2-40B4-BE49-F238E27FC236}">
                  <a16:creationId xmlns:a16="http://schemas.microsoft.com/office/drawing/2014/main" id="{63160177-6CB7-446D-B36F-E2EB6D31D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2483" y="1712913"/>
              <a:ext cx="1884361" cy="1871663"/>
              <a:chOff x="2072483" y="1712913"/>
              <a:chExt cx="1884361" cy="1871663"/>
            </a:xfrm>
          </p:grpSpPr>
          <p:grpSp>
            <p:nvGrpSpPr>
              <p:cNvPr id="22537" name="Group 33">
                <a:extLst>
                  <a:ext uri="{FF2B5EF4-FFF2-40B4-BE49-F238E27FC236}">
                    <a16:creationId xmlns:a16="http://schemas.microsoft.com/office/drawing/2014/main" id="{B59D1D1F-24FE-41BA-8C41-96D62884E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483" y="1712913"/>
                <a:ext cx="1633538" cy="1871663"/>
                <a:chOff x="1474" y="1953"/>
                <a:chExt cx="1029" cy="1179"/>
              </a:xfrm>
            </p:grpSpPr>
            <p:pic>
              <p:nvPicPr>
                <p:cNvPr id="22539" name="Picture 21" descr="u3jx01_801副本">
                  <a:extLst>
                    <a:ext uri="{FF2B5EF4-FFF2-40B4-BE49-F238E27FC236}">
                      <a16:creationId xmlns:a16="http://schemas.microsoft.com/office/drawing/2014/main" id="{4E20D18D-D5B3-43EC-8ED8-04B5F46EAD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4" y="2069"/>
                  <a:ext cx="952" cy="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40" name="Text Box 24">
                  <a:extLst>
                    <a:ext uri="{FF2B5EF4-FFF2-40B4-BE49-F238E27FC236}">
                      <a16:creationId xmlns:a16="http://schemas.microsoft.com/office/drawing/2014/main" id="{789F4E20-37DE-4611-AD55-6136628BF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3" y="1953"/>
                  <a:ext cx="45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底面</a:t>
                  </a:r>
                  <a:endPara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2541" name="Text Box 25">
                  <a:extLst>
                    <a:ext uri="{FF2B5EF4-FFF2-40B4-BE49-F238E27FC236}">
                      <a16:creationId xmlns:a16="http://schemas.microsoft.com/office/drawing/2014/main" id="{FE02EA04-D63E-433F-96CD-5E51A9A81D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3" y="2959"/>
                  <a:ext cx="45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底面</a:t>
                  </a:r>
                  <a:endPara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2542" name="Text Box 29">
                  <a:extLst>
                    <a:ext uri="{FF2B5EF4-FFF2-40B4-BE49-F238E27FC236}">
                      <a16:creationId xmlns:a16="http://schemas.microsoft.com/office/drawing/2014/main" id="{613DE3E5-40D9-4769-822F-80CC9C822A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2" y="2631"/>
                  <a:ext cx="881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底面的周长</a:t>
                  </a:r>
                  <a:endPara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2538" name="Text Box 34">
                <a:extLst>
                  <a:ext uri="{FF2B5EF4-FFF2-40B4-BE49-F238E27FC236}">
                    <a16:creationId xmlns:a16="http://schemas.microsoft.com/office/drawing/2014/main" id="{0F0DEE51-870B-4A5B-8010-5B272AD87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6080" y="2508358"/>
                <a:ext cx="521093" cy="319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高</a:t>
                </a:r>
              </a:p>
            </p:txBody>
          </p:sp>
        </p:grpSp>
      </p:grpSp>
      <p:grpSp>
        <p:nvGrpSpPr>
          <p:cNvPr id="22531" name="组合 2">
            <a:extLst>
              <a:ext uri="{FF2B5EF4-FFF2-40B4-BE49-F238E27FC236}">
                <a16:creationId xmlns:a16="http://schemas.microsoft.com/office/drawing/2014/main" id="{051C2161-2785-4346-BEF0-AAB9FAA7D51F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3295650"/>
            <a:ext cx="7443787" cy="1566863"/>
            <a:chOff x="746504" y="3278876"/>
            <a:chExt cx="7443788" cy="1568262"/>
          </a:xfrm>
        </p:grpSpPr>
        <p:pic>
          <p:nvPicPr>
            <p:cNvPr id="22532" name="图片 1">
              <a:extLst>
                <a:ext uri="{FF2B5EF4-FFF2-40B4-BE49-F238E27FC236}">
                  <a16:creationId xmlns:a16="http://schemas.microsoft.com/office/drawing/2014/main" id="{60FCD381-A2E0-4713-A57B-3E1E82333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" t="27371" r="1398" b="27522"/>
            <a:stretch>
              <a:fillRect/>
            </a:stretch>
          </p:blipFill>
          <p:spPr bwMode="auto">
            <a:xfrm>
              <a:off x="746504" y="3278876"/>
              <a:ext cx="7443788" cy="156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4AD1BE7-A095-4E4C-B1C3-500E546C927E}"/>
                </a:ext>
              </a:extLst>
            </p:cNvPr>
            <p:cNvSpPr/>
            <p:nvPr/>
          </p:nvSpPr>
          <p:spPr>
            <a:xfrm>
              <a:off x="954466" y="3421879"/>
              <a:ext cx="6977064" cy="1217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latin typeface="+mj-lt"/>
                  <a:ea typeface="黑体" panose="02010600030101010101" pitchFamily="49" charset="-122"/>
                </a:rPr>
                <a:t>        长方形的长等于圆柱底面的周长，宽等于圆柱的高。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磁盘 1">
            <a:extLst>
              <a:ext uri="{FF2B5EF4-FFF2-40B4-BE49-F238E27FC236}">
                <a16:creationId xmlns:a16="http://schemas.microsoft.com/office/drawing/2014/main" id="{BEF41D18-3D58-4190-886E-A3D0F0FCB0BC}"/>
              </a:ext>
            </a:extLst>
          </p:cNvPr>
          <p:cNvSpPr/>
          <p:nvPr/>
        </p:nvSpPr>
        <p:spPr>
          <a:xfrm>
            <a:off x="1420813" y="528638"/>
            <a:ext cx="1223962" cy="2663825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CAC29428-3DF1-4A59-9C5F-CB4BF8FA5030}"/>
              </a:ext>
            </a:extLst>
          </p:cNvPr>
          <p:cNvSpPr/>
          <p:nvPr/>
        </p:nvSpPr>
        <p:spPr>
          <a:xfrm>
            <a:off x="3509963" y="1660525"/>
            <a:ext cx="1150937" cy="6492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68A5E4-6ACE-4860-9895-85D460A71946}"/>
              </a:ext>
            </a:extLst>
          </p:cNvPr>
          <p:cNvSpPr/>
          <p:nvPr/>
        </p:nvSpPr>
        <p:spPr>
          <a:xfrm>
            <a:off x="5310188" y="796925"/>
            <a:ext cx="2303462" cy="23050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DF61-567B-4CF0-A654-2A37B94AC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317875"/>
            <a:ext cx="8585200" cy="1373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</a:rPr>
              <a:t>    当圆柱的（        ）和（   ）相等时，侧面展开是正方形。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2200BA1-A639-499A-BC3E-928F14ED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365500"/>
            <a:ext cx="1908175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底面周长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8958AAC-6E2B-48BD-9A94-53D13F8D2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3365500"/>
            <a:ext cx="684213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7BB40D-9DAF-46FB-8364-499EF68B88FF}"/>
              </a:ext>
            </a:extLst>
          </p:cNvPr>
          <p:cNvSpPr/>
          <p:nvPr/>
        </p:nvSpPr>
        <p:spPr>
          <a:xfrm>
            <a:off x="363538" y="295275"/>
            <a:ext cx="7489825" cy="120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000000"/>
                </a:solidFill>
                <a:latin typeface="+mn-lt"/>
                <a:ea typeface="+mn-ea"/>
              </a:rPr>
              <a:t>当圆柱的侧面展开图是一个平行四边形时，这个平行四边形的底和高与圆柱有什么关系呢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zh-CN" altLang="en-US" sz="2800" b="1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5603" name="Arc 2">
            <a:extLst>
              <a:ext uri="{FF2B5EF4-FFF2-40B4-BE49-F238E27FC236}">
                <a16:creationId xmlns:a16="http://schemas.microsoft.com/office/drawing/2014/main" id="{B8BD7265-B0C8-44B0-99BA-B1B012E2B4EC}"/>
              </a:ext>
            </a:extLst>
          </p:cNvPr>
          <p:cNvSpPr>
            <a:spLocks/>
          </p:cNvSpPr>
          <p:nvPr/>
        </p:nvSpPr>
        <p:spPr bwMode="auto">
          <a:xfrm flipH="1">
            <a:off x="863600" y="3167063"/>
            <a:ext cx="1373188" cy="265112"/>
          </a:xfrm>
          <a:custGeom>
            <a:avLst/>
            <a:gdLst>
              <a:gd name="T0" fmla="*/ 0 w 42842"/>
              <a:gd name="T1" fmla="*/ 2147483646 h 21600"/>
              <a:gd name="T2" fmla="*/ 2147483646 w 42842"/>
              <a:gd name="T3" fmla="*/ 2147483646 h 21600"/>
              <a:gd name="T4" fmla="*/ 2147483646 w 4284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42" h="21600" fill="none" extrusionOk="0">
                <a:moveTo>
                  <a:pt x="-1" y="17683"/>
                </a:moveTo>
                <a:cubicBezTo>
                  <a:pt x="1888" y="7437"/>
                  <a:pt x="10822" y="0"/>
                  <a:pt x="21242" y="0"/>
                </a:cubicBezTo>
                <a:cubicBezTo>
                  <a:pt x="33171" y="0"/>
                  <a:pt x="42842" y="9670"/>
                  <a:pt x="42842" y="21600"/>
                </a:cubicBezTo>
              </a:path>
              <a:path w="42842" h="21600" stroke="0" extrusionOk="0">
                <a:moveTo>
                  <a:pt x="-1" y="17683"/>
                </a:moveTo>
                <a:cubicBezTo>
                  <a:pt x="1888" y="7437"/>
                  <a:pt x="10822" y="0"/>
                  <a:pt x="21242" y="0"/>
                </a:cubicBezTo>
                <a:cubicBezTo>
                  <a:pt x="33171" y="0"/>
                  <a:pt x="42842" y="9670"/>
                  <a:pt x="42842" y="21600"/>
                </a:cubicBezTo>
                <a:lnTo>
                  <a:pt x="21242" y="21600"/>
                </a:lnTo>
                <a:lnTo>
                  <a:pt x="-1" y="1768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3">
            <a:extLst>
              <a:ext uri="{FF2B5EF4-FFF2-40B4-BE49-F238E27FC236}">
                <a16:creationId xmlns:a16="http://schemas.microsoft.com/office/drawing/2014/main" id="{7201091F-CC08-46A2-8BD7-8B28D530D3E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92944" y="2120106"/>
            <a:ext cx="1676400" cy="1411288"/>
          </a:xfrm>
          <a:prstGeom prst="flowChartOnlineStorage">
            <a:avLst/>
          </a:prstGeom>
          <a:solidFill>
            <a:srgbClr val="00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5" name="Line 4">
            <a:extLst>
              <a:ext uri="{FF2B5EF4-FFF2-40B4-BE49-F238E27FC236}">
                <a16:creationId xmlns:a16="http://schemas.microsoft.com/office/drawing/2014/main" id="{A3B601FD-4E62-4523-A1C6-29C21A7B1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2195513"/>
            <a:ext cx="914400" cy="13716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5606" name="Group 5">
            <a:extLst>
              <a:ext uri="{FF2B5EF4-FFF2-40B4-BE49-F238E27FC236}">
                <a16:creationId xmlns:a16="http://schemas.microsoft.com/office/drawing/2014/main" id="{46492BF5-03E7-4D43-8973-4D8BE53BA612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1990725"/>
            <a:ext cx="882650" cy="1306513"/>
            <a:chOff x="2245" y="1947"/>
            <a:chExt cx="556" cy="823"/>
          </a:xfrm>
        </p:grpSpPr>
        <p:grpSp>
          <p:nvGrpSpPr>
            <p:cNvPr id="25623" name="Group 6">
              <a:extLst>
                <a:ext uri="{FF2B5EF4-FFF2-40B4-BE49-F238E27FC236}">
                  <a16:creationId xmlns:a16="http://schemas.microsoft.com/office/drawing/2014/main" id="{635BCFBF-63E5-42EB-8206-0249A158798F}"/>
                </a:ext>
              </a:extLst>
            </p:cNvPr>
            <p:cNvGrpSpPr>
              <a:grpSpLocks/>
            </p:cNvGrpSpPr>
            <p:nvPr/>
          </p:nvGrpSpPr>
          <p:grpSpPr bwMode="auto">
            <a:xfrm rot="-1066790">
              <a:off x="2245" y="1947"/>
              <a:ext cx="334" cy="823"/>
              <a:chOff x="432" y="2638"/>
              <a:chExt cx="271" cy="530"/>
            </a:xfrm>
          </p:grpSpPr>
          <p:sp>
            <p:nvSpPr>
              <p:cNvPr id="25629" name="Line 7">
                <a:extLst>
                  <a:ext uri="{FF2B5EF4-FFF2-40B4-BE49-F238E27FC236}">
                    <a16:creationId xmlns:a16="http://schemas.microsoft.com/office/drawing/2014/main" id="{361E63EC-56D1-4DCB-9789-D86C228B6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2" y="2638"/>
                <a:ext cx="271" cy="5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5630" name="Line 8">
                <a:extLst>
                  <a:ext uri="{FF2B5EF4-FFF2-40B4-BE49-F238E27FC236}">
                    <a16:creationId xmlns:a16="http://schemas.microsoft.com/office/drawing/2014/main" id="{5D847899-F671-42AE-A8F5-17C0BFBB4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640"/>
                <a:ext cx="64" cy="4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5631" name="Arc 9">
                <a:extLst>
                  <a:ext uri="{FF2B5EF4-FFF2-40B4-BE49-F238E27FC236}">
                    <a16:creationId xmlns:a16="http://schemas.microsoft.com/office/drawing/2014/main" id="{A2C04A0C-ED6A-4D14-A3E2-C0320954337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494" y="3050"/>
                <a:ext cx="201" cy="118"/>
              </a:xfrm>
              <a:custGeom>
                <a:avLst/>
                <a:gdLst>
                  <a:gd name="T0" fmla="*/ 0 w 26348"/>
                  <a:gd name="T1" fmla="*/ 0 h 21600"/>
                  <a:gd name="T2" fmla="*/ 0 w 26348"/>
                  <a:gd name="T3" fmla="*/ 0 h 21600"/>
                  <a:gd name="T4" fmla="*/ 0 w 2634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348" h="21600" fill="none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</a:path>
                  <a:path w="26348" h="21600" stroke="0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  <a:lnTo>
                      <a:pt x="5236" y="21600"/>
                    </a:lnTo>
                    <a:lnTo>
                      <a:pt x="0" y="644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624" name="AutoShape 10">
              <a:extLst>
                <a:ext uri="{FF2B5EF4-FFF2-40B4-BE49-F238E27FC236}">
                  <a16:creationId xmlns:a16="http://schemas.microsoft.com/office/drawing/2014/main" id="{BE3DAD8B-7FAC-455E-A0B7-AC1662DCEB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75422" flipV="1">
              <a:off x="2059" y="2192"/>
              <a:ext cx="764" cy="36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5625" name="Group 11">
              <a:extLst>
                <a:ext uri="{FF2B5EF4-FFF2-40B4-BE49-F238E27FC236}">
                  <a16:creationId xmlns:a16="http://schemas.microsoft.com/office/drawing/2014/main" id="{E9D6D9F1-EDD0-42E1-8BFF-B96544E6640D}"/>
                </a:ext>
              </a:extLst>
            </p:cNvPr>
            <p:cNvGrpSpPr>
              <a:grpSpLocks/>
            </p:cNvGrpSpPr>
            <p:nvPr/>
          </p:nvGrpSpPr>
          <p:grpSpPr bwMode="auto">
            <a:xfrm rot="-2510025">
              <a:off x="2518" y="2128"/>
              <a:ext cx="283" cy="574"/>
              <a:chOff x="158" y="2748"/>
              <a:chExt cx="316" cy="639"/>
            </a:xfrm>
          </p:grpSpPr>
          <p:sp>
            <p:nvSpPr>
              <p:cNvPr id="25626" name="Line 12">
                <a:extLst>
                  <a:ext uri="{FF2B5EF4-FFF2-40B4-BE49-F238E27FC236}">
                    <a16:creationId xmlns:a16="http://schemas.microsoft.com/office/drawing/2014/main" id="{32D0B1B5-FA21-4FBE-ABFE-315E83315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" y="2772"/>
                <a:ext cx="316" cy="6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5627" name="Line 13">
                <a:extLst>
                  <a:ext uri="{FF2B5EF4-FFF2-40B4-BE49-F238E27FC236}">
                    <a16:creationId xmlns:a16="http://schemas.microsoft.com/office/drawing/2014/main" id="{F2A318B5-F9B4-4941-A291-75EF489AA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6" y="2748"/>
                <a:ext cx="69" cy="4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5628" name="Arc 14">
                <a:extLst>
                  <a:ext uri="{FF2B5EF4-FFF2-40B4-BE49-F238E27FC236}">
                    <a16:creationId xmlns:a16="http://schemas.microsoft.com/office/drawing/2014/main" id="{29860EC6-B43C-48EB-978D-305C78F32E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169" y="3243"/>
                <a:ext cx="245" cy="144"/>
              </a:xfrm>
              <a:custGeom>
                <a:avLst/>
                <a:gdLst>
                  <a:gd name="T0" fmla="*/ 0 w 26348"/>
                  <a:gd name="T1" fmla="*/ 0 h 21600"/>
                  <a:gd name="T2" fmla="*/ 0 w 26348"/>
                  <a:gd name="T3" fmla="*/ 0 h 21600"/>
                  <a:gd name="T4" fmla="*/ 0 w 2634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348" h="21600" fill="none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</a:path>
                  <a:path w="26348" h="21600" stroke="0" extrusionOk="0">
                    <a:moveTo>
                      <a:pt x="0" y="644"/>
                    </a:moveTo>
                    <a:cubicBezTo>
                      <a:pt x="1712" y="216"/>
                      <a:pt x="3470" y="0"/>
                      <a:pt x="5236" y="0"/>
                    </a:cubicBezTo>
                    <a:cubicBezTo>
                      <a:pt x="15406" y="0"/>
                      <a:pt x="24199" y="7095"/>
                      <a:pt x="26348" y="17036"/>
                    </a:cubicBezTo>
                    <a:lnTo>
                      <a:pt x="5236" y="21600"/>
                    </a:lnTo>
                    <a:lnTo>
                      <a:pt x="0" y="644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5607" name="AutoShape 15">
            <a:extLst>
              <a:ext uri="{FF2B5EF4-FFF2-40B4-BE49-F238E27FC236}">
                <a16:creationId xmlns:a16="http://schemas.microsoft.com/office/drawing/2014/main" id="{2C14CB83-2C0D-4E8D-A284-45F418EF1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1801813"/>
            <a:ext cx="1376362" cy="1828800"/>
          </a:xfrm>
          <a:prstGeom prst="can">
            <a:avLst>
              <a:gd name="adj" fmla="val 3321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8" name="AutoShape 20">
            <a:extLst>
              <a:ext uri="{FF2B5EF4-FFF2-40B4-BE49-F238E27FC236}">
                <a16:creationId xmlns:a16="http://schemas.microsoft.com/office/drawing/2014/main" id="{08076248-58D1-4FC1-8A1E-92635924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2555875"/>
            <a:ext cx="457200" cy="381000"/>
          </a:xfrm>
          <a:prstGeom prst="rightArrow">
            <a:avLst>
              <a:gd name="adj1" fmla="val 61454"/>
              <a:gd name="adj2" fmla="val 46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09" name="AutoShape 17">
            <a:extLst>
              <a:ext uri="{FF2B5EF4-FFF2-40B4-BE49-F238E27FC236}">
                <a16:creationId xmlns:a16="http://schemas.microsoft.com/office/drawing/2014/main" id="{D6675CB3-811E-403C-80F1-C10AE00D6F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84588" y="2073275"/>
            <a:ext cx="4951412" cy="1470025"/>
          </a:xfrm>
          <a:prstGeom prst="parallelogram">
            <a:avLst>
              <a:gd name="adj" fmla="val 73758"/>
            </a:avLst>
          </a:prstGeom>
          <a:solidFill>
            <a:srgbClr val="00FF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E61F615-96CF-47A2-9FCB-CA919E108D42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1508125"/>
            <a:ext cx="3894137" cy="585788"/>
            <a:chOff x="3497898" y="581690"/>
            <a:chExt cx="3893820" cy="584775"/>
          </a:xfrm>
        </p:grpSpPr>
        <p:grpSp>
          <p:nvGrpSpPr>
            <p:cNvPr id="25617" name="组合 17">
              <a:extLst>
                <a:ext uri="{FF2B5EF4-FFF2-40B4-BE49-F238E27FC236}">
                  <a16:creationId xmlns:a16="http://schemas.microsoft.com/office/drawing/2014/main" id="{1DBD5249-C7B5-43A7-9529-C9AC7387A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3139" y="581690"/>
              <a:ext cx="3878579" cy="584775"/>
              <a:chOff x="1539559" y="2704935"/>
              <a:chExt cx="3878579" cy="584775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9436BFE-FE66-4C79-9A6E-E0BAF1AF1346}"/>
                  </a:ext>
                </a:extLst>
              </p:cNvPr>
              <p:cNvSpPr txBox="1"/>
              <p:nvPr/>
            </p:nvSpPr>
            <p:spPr>
              <a:xfrm>
                <a:off x="2352926" y="2704935"/>
                <a:ext cx="2236605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3200" b="1" dirty="0">
                    <a:latin typeface="+mj-ea"/>
                    <a:ea typeface="+mj-ea"/>
                  </a:rPr>
                  <a:t>底面的周长</a:t>
                </a:r>
              </a:p>
            </p:txBody>
          </p: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5104A946-D61B-4E64-BFB4-25C563FFEE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0192" y="3072598"/>
                <a:ext cx="6317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83A6F55A-29B6-490C-AFE2-D47CA5E405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394" y="3072598"/>
                <a:ext cx="6857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42948A8-419D-42AA-ABF3-6F66AF8507DA}"/>
                </a:ext>
              </a:extLst>
            </p:cNvPr>
            <p:cNvCxnSpPr/>
            <p:nvPr/>
          </p:nvCxnSpPr>
          <p:spPr>
            <a:xfrm flipV="1">
              <a:off x="3497898" y="792463"/>
              <a:ext cx="0" cy="3486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BD8EE83-4570-4C77-BB84-9E603FAB8585}"/>
                </a:ext>
              </a:extLst>
            </p:cNvPr>
            <p:cNvCxnSpPr/>
            <p:nvPr/>
          </p:nvCxnSpPr>
          <p:spPr>
            <a:xfrm flipV="1">
              <a:off x="7391718" y="817819"/>
              <a:ext cx="0" cy="3486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B78C237-16CD-465D-86F2-1ECAB068DF9E}"/>
              </a:ext>
            </a:extLst>
          </p:cNvPr>
          <p:cNvGrpSpPr>
            <a:grpSpLocks/>
          </p:cNvGrpSpPr>
          <p:nvPr/>
        </p:nvGrpSpPr>
        <p:grpSpPr bwMode="auto">
          <a:xfrm>
            <a:off x="3451225" y="2068513"/>
            <a:ext cx="1314450" cy="1482725"/>
            <a:chOff x="5317588" y="2704935"/>
            <a:chExt cx="1315143" cy="1482534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E261C411-0160-4C51-BC29-735E93AC3FD1}"/>
                </a:ext>
              </a:extLst>
            </p:cNvPr>
            <p:cNvCxnSpPr>
              <a:cxnSpLocks/>
            </p:cNvCxnSpPr>
            <p:nvPr/>
          </p:nvCxnSpPr>
          <p:spPr>
            <a:xfrm>
              <a:off x="5317588" y="2704935"/>
              <a:ext cx="3510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4E15CB6-9A08-424F-9EDC-C9F4ADFEF12C}"/>
                </a:ext>
              </a:extLst>
            </p:cNvPr>
            <p:cNvCxnSpPr>
              <a:cxnSpLocks/>
            </p:cNvCxnSpPr>
            <p:nvPr/>
          </p:nvCxnSpPr>
          <p:spPr>
            <a:xfrm>
              <a:off x="5317588" y="4187469"/>
              <a:ext cx="13151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160D74F6-5ED4-496C-A140-8921D7B369FB}"/>
                </a:ext>
              </a:extLst>
            </p:cNvPr>
            <p:cNvCxnSpPr>
              <a:cxnSpLocks/>
            </p:cNvCxnSpPr>
            <p:nvPr/>
          </p:nvCxnSpPr>
          <p:spPr>
            <a:xfrm>
              <a:off x="5532014" y="2704935"/>
              <a:ext cx="0" cy="14825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5B0B4372-EC79-4235-9DFD-2E08B06C7CA1}"/>
              </a:ext>
            </a:extLst>
          </p:cNvPr>
          <p:cNvSpPr txBox="1"/>
          <p:nvPr/>
        </p:nvSpPr>
        <p:spPr>
          <a:xfrm>
            <a:off x="3649663" y="2652713"/>
            <a:ext cx="59531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B054397-380D-45B8-958F-58CEF7CB4CD1}"/>
              </a:ext>
            </a:extLst>
          </p:cNvPr>
          <p:cNvSpPr/>
          <p:nvPr/>
        </p:nvSpPr>
        <p:spPr>
          <a:xfrm>
            <a:off x="1550988" y="3724275"/>
            <a:ext cx="5594350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平行四边形的底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= 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圆柱的底面周长</a:t>
            </a:r>
            <a:endParaRPr lang="en-US" altLang="zh-CN" sz="2800" b="1" kern="0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平行四边形的高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= 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圆柱的高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5">
            <a:extLst>
              <a:ext uri="{FF2B5EF4-FFF2-40B4-BE49-F238E27FC236}">
                <a16:creationId xmlns:a16="http://schemas.microsoft.com/office/drawing/2014/main" id="{E5D6F8A2-8EAC-40C7-993A-F5DABB04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17725"/>
            <a:ext cx="6970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3F6E04C5-70DF-415E-A6AC-A53A4A11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214438"/>
            <a:ext cx="8540750" cy="1076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n-lt"/>
              </a:rPr>
              <a:t>1.</a:t>
            </a:r>
            <a:r>
              <a:rPr lang="zh-CN" altLang="en-US" sz="2800" b="1">
                <a:latin typeface="+mn-lt"/>
              </a:rPr>
              <a:t>下面是同一个圆柱的展开图，说一说每个图是怎样展开的。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518907-CA47-4EEE-9114-CF10B122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3694113"/>
            <a:ext cx="2073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沿着侧面上一条高展开的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0AF8AE6-0B92-4141-8286-DCF4F8946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3694113"/>
            <a:ext cx="2109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沿着侧面上一条曲线展开的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E57638C-EBE1-4115-954F-E12FFA6F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8" y="3694113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沿着侧面上一条斜线展开的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0FA0F1-553A-4CDC-A19A-BF04043FB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4" y="619125"/>
            <a:ext cx="1621677" cy="51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F296FD43-B96B-4A7E-8F7C-FA7EED919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07963"/>
            <a:ext cx="7466013" cy="1644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n-lt"/>
              </a:rPr>
              <a:t>2.</a:t>
            </a:r>
            <a:r>
              <a:rPr lang="zh-CN" altLang="en-US" sz="2800" b="1">
                <a:latin typeface="+mn-lt"/>
              </a:rPr>
              <a:t>一个圆柱形茶叶筒的侧面贴着商标纸，圆柱底面半径是</a:t>
            </a:r>
            <a:r>
              <a:rPr lang="en-US" altLang="zh-CN" sz="2800" b="1">
                <a:latin typeface="+mn-lt"/>
              </a:rPr>
              <a:t>5 cm</a:t>
            </a:r>
            <a:r>
              <a:rPr lang="zh-CN" altLang="en-US" sz="2800" b="1">
                <a:latin typeface="+mn-lt"/>
              </a:rPr>
              <a:t>，高是</a:t>
            </a:r>
            <a:r>
              <a:rPr lang="en-US" altLang="zh-CN" sz="2800" b="1">
                <a:latin typeface="+mn-lt"/>
              </a:rPr>
              <a:t>20 cm</a:t>
            </a:r>
            <a:r>
              <a:rPr lang="zh-CN" altLang="en-US" sz="2800" b="1">
                <a:latin typeface="+mn-lt"/>
              </a:rPr>
              <a:t>。这张商标纸展开后是一个长方形，它的长和宽各是多少厘米</a:t>
            </a:r>
            <a:r>
              <a:rPr lang="en-US" altLang="zh-CN" sz="2800" b="1">
                <a:latin typeface="+mn-lt"/>
              </a:rPr>
              <a:t>?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E1D6C512-419B-4BD9-8B73-3ECA7DFB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3159125"/>
            <a:ext cx="5710238" cy="1527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长：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3.14×5×2=31.4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）</a:t>
            </a:r>
            <a:endParaRPr lang="en-US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宽：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20cm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答：它的长是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31.4cm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，宽是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20cm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26EB7F-2769-7474-D7B5-A28353D7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5122" y="1936825"/>
            <a:ext cx="3613756" cy="12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5">
            <a:extLst>
              <a:ext uri="{FF2B5EF4-FFF2-40B4-BE49-F238E27FC236}">
                <a16:creationId xmlns:a16="http://schemas.microsoft.com/office/drawing/2014/main" id="{160A2DC2-50F5-4861-BB63-A1F74390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438093"/>
            <a:ext cx="70834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270EACC-4A7D-4ECE-981B-62DDC8FC41DB}"/>
              </a:ext>
            </a:extLst>
          </p:cNvPr>
          <p:cNvSpPr txBox="1"/>
          <p:nvPr/>
        </p:nvSpPr>
        <p:spPr>
          <a:xfrm>
            <a:off x="153988" y="1169632"/>
            <a:ext cx="8837612" cy="1228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ker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3000" b="1" ker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折一折或卷一卷，想一想</a:t>
            </a:r>
            <a:r>
              <a:rPr lang="en-US" altLang="zh-CN" sz="3000" b="1" ker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:</a:t>
            </a:r>
            <a:r>
              <a:rPr lang="zh-CN" altLang="en-US" sz="3000" b="1" ker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能得到什么立体图形</a:t>
            </a:r>
            <a:r>
              <a:rPr lang="en-US" altLang="zh-CN" sz="3000" b="1" ker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?</a:t>
            </a:r>
            <a:r>
              <a:rPr lang="zh-CN" altLang="en-US" sz="3000" b="1" ker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写</a:t>
            </a:r>
            <a:r>
              <a:rPr lang="zh-CN" altLang="en-US" sz="3000" b="1" kern="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在（  ）里。</a:t>
            </a:r>
            <a:endParaRPr lang="zh-CN" altLang="en-US" sz="3000" b="1" kern="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13A023-3A0B-4D17-90BB-385FCC815D1D}"/>
              </a:ext>
            </a:extLst>
          </p:cNvPr>
          <p:cNvSpPr txBox="1"/>
          <p:nvPr/>
        </p:nvSpPr>
        <p:spPr>
          <a:xfrm>
            <a:off x="803275" y="3939868"/>
            <a:ext cx="17478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Calibri"/>
              </a:rPr>
              <a:t>（            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8DD70C-59EB-4FC8-878A-FA16CA55CD45}"/>
              </a:ext>
            </a:extLst>
          </p:cNvPr>
          <p:cNvSpPr txBox="1"/>
          <p:nvPr/>
        </p:nvSpPr>
        <p:spPr>
          <a:xfrm>
            <a:off x="3876675" y="3925581"/>
            <a:ext cx="17478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Calibri"/>
              </a:rPr>
              <a:t>（            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4AD5FB-7D7A-4667-AE70-C3B5AE888D37}"/>
              </a:ext>
            </a:extLst>
          </p:cNvPr>
          <p:cNvSpPr txBox="1"/>
          <p:nvPr/>
        </p:nvSpPr>
        <p:spPr>
          <a:xfrm>
            <a:off x="6399213" y="3903356"/>
            <a:ext cx="1749425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Calibri"/>
              </a:rPr>
              <a:t>（            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4D4989-4874-4BE9-B59B-16DDF3195876}"/>
              </a:ext>
            </a:extLst>
          </p:cNvPr>
          <p:cNvSpPr txBox="1"/>
          <p:nvPr/>
        </p:nvSpPr>
        <p:spPr>
          <a:xfrm>
            <a:off x="1104900" y="3912881"/>
            <a:ext cx="14208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</a:rPr>
              <a:t>长方体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952C8E-E403-4492-A66A-27BFFCA23FC3}"/>
              </a:ext>
            </a:extLst>
          </p:cNvPr>
          <p:cNvSpPr txBox="1"/>
          <p:nvPr/>
        </p:nvSpPr>
        <p:spPr>
          <a:xfrm>
            <a:off x="4181475" y="3897006"/>
            <a:ext cx="14208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rgbClr val="FF0000"/>
                </a:solidFill>
                <a:latin typeface="宋体" panose="02010600030101010101" pitchFamily="2" charset="-122"/>
              </a:rPr>
              <a:t>正方体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785B15-680C-4E21-95AC-4C76D29DA9ED}"/>
              </a:ext>
            </a:extLst>
          </p:cNvPr>
          <p:cNvSpPr txBox="1"/>
          <p:nvPr/>
        </p:nvSpPr>
        <p:spPr>
          <a:xfrm>
            <a:off x="6916738" y="3860493"/>
            <a:ext cx="11128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</a:rPr>
              <a:t>圆柱</a:t>
            </a:r>
          </a:p>
        </p:txBody>
      </p:sp>
      <p:grpSp>
        <p:nvGrpSpPr>
          <p:cNvPr id="28682" name="组合 12">
            <a:extLst>
              <a:ext uri="{FF2B5EF4-FFF2-40B4-BE49-F238E27FC236}">
                <a16:creationId xmlns:a16="http://schemas.microsoft.com/office/drawing/2014/main" id="{1F6E6099-5E8A-483C-980C-6A90DD9521B2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28683" name="图片 13">
              <a:extLst>
                <a:ext uri="{FF2B5EF4-FFF2-40B4-BE49-F238E27FC236}">
                  <a16:creationId xmlns:a16="http://schemas.microsoft.com/office/drawing/2014/main" id="{7DCC5623-0285-4477-8FFA-4D090AC0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6C90634F-E992-435F-ADF1-B9CC9EA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5">
            <a:extLst>
              <a:ext uri="{FF2B5EF4-FFF2-40B4-BE49-F238E27FC236}">
                <a16:creationId xmlns:a16="http://schemas.microsoft.com/office/drawing/2014/main" id="{EAD1BC2C-D9EE-4B5E-BEC7-D1AF3F8EB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250825"/>
            <a:ext cx="7329487" cy="652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下面哪个图形是圆柱的展开图（单位：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cm)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61A148-36CB-4EAD-9556-6A272250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041775"/>
            <a:ext cx="7862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将圆柱展开，长方形的长等于底面圆的周长，所以第一个图形是圆柱的展开图。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0706D4-3626-4CFB-BB8E-451FC79A7A13}"/>
              </a:ext>
            </a:extLst>
          </p:cNvPr>
          <p:cNvSpPr txBox="1"/>
          <p:nvPr/>
        </p:nvSpPr>
        <p:spPr>
          <a:xfrm>
            <a:off x="1192213" y="2686050"/>
            <a:ext cx="7085012" cy="142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atin typeface="+mn-lt"/>
              </a:rPr>
              <a:t>第一个图的底面圆的周长：</a:t>
            </a:r>
            <a:r>
              <a:rPr lang="en-US" altLang="zh-CN" sz="2400" b="1" kern="0" dirty="0">
                <a:latin typeface="+mn-lt"/>
              </a:rPr>
              <a:t>3.14×2</a:t>
            </a:r>
            <a:r>
              <a:rPr lang="zh-CN" altLang="en-US" sz="2400" b="1" kern="0" dirty="0">
                <a:latin typeface="+mn-lt"/>
              </a:rPr>
              <a:t>＝</a:t>
            </a:r>
            <a:r>
              <a:rPr lang="en-US" altLang="zh-CN" sz="2400" b="1" kern="0" dirty="0">
                <a:latin typeface="+mn-lt"/>
              </a:rPr>
              <a:t>6.28</a:t>
            </a:r>
            <a:r>
              <a:rPr lang="zh-CN" altLang="en-US" sz="2400" b="1" kern="0" dirty="0">
                <a:latin typeface="+mn-lt"/>
                <a:sym typeface="+mn-ea"/>
              </a:rPr>
              <a:t>（</a:t>
            </a:r>
            <a:r>
              <a:rPr lang="en-US" altLang="zh-CN" sz="2400" b="1" kern="0" dirty="0">
                <a:latin typeface="+mn-lt"/>
                <a:sym typeface="+mn-ea"/>
              </a:rPr>
              <a:t>cm</a:t>
            </a:r>
            <a:r>
              <a:rPr lang="zh-CN" altLang="en-US" sz="2400" b="1" kern="0" dirty="0">
                <a:latin typeface="+mn-lt"/>
                <a:sym typeface="+mn-ea"/>
              </a:rPr>
              <a:t>）</a:t>
            </a:r>
            <a:endParaRPr lang="en-US" altLang="zh-CN" sz="2400" b="1" kern="0" dirty="0"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latin typeface="+mn-lt"/>
                <a:sym typeface="+mn-ea"/>
              </a:rPr>
              <a:t>第二个图的底面圆的周长：</a:t>
            </a:r>
            <a:r>
              <a:rPr lang="en-US" altLang="zh-CN" sz="2400" b="1" kern="0" dirty="0">
                <a:latin typeface="+mn-lt"/>
                <a:sym typeface="+mn-ea"/>
              </a:rPr>
              <a:t>3.14×4</a:t>
            </a:r>
            <a:r>
              <a:rPr lang="zh-CN" altLang="en-US" sz="2400" b="1" kern="0" dirty="0">
                <a:latin typeface="+mn-lt"/>
                <a:sym typeface="+mn-ea"/>
              </a:rPr>
              <a:t>＝</a:t>
            </a:r>
            <a:r>
              <a:rPr lang="en-US" altLang="zh-CN" sz="2400" b="1" kern="0" dirty="0">
                <a:latin typeface="+mn-lt"/>
                <a:sym typeface="+mn-ea"/>
              </a:rPr>
              <a:t>12.56</a:t>
            </a:r>
            <a:r>
              <a:rPr lang="zh-CN" altLang="en-US" sz="2400" b="1" kern="0" dirty="0">
                <a:latin typeface="+mn-lt"/>
                <a:sym typeface="+mn-ea"/>
              </a:rPr>
              <a:t>（</a:t>
            </a:r>
            <a:r>
              <a:rPr lang="en-US" altLang="zh-CN" sz="2400" b="1" kern="0" dirty="0">
                <a:latin typeface="+mn-lt"/>
                <a:sym typeface="+mn-ea"/>
              </a:rPr>
              <a:t>cm</a:t>
            </a:r>
            <a:r>
              <a:rPr lang="zh-CN" altLang="en-US" sz="2400" b="1" kern="0" dirty="0">
                <a:latin typeface="+mn-lt"/>
                <a:sym typeface="+mn-ea"/>
              </a:rPr>
              <a:t>）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latin typeface="+mn-lt"/>
                <a:sym typeface="+mn-ea"/>
              </a:rPr>
              <a:t>第三个图的底面圆的周长：</a:t>
            </a:r>
            <a:r>
              <a:rPr lang="en-US" altLang="zh-CN" sz="2400" b="1" kern="0" dirty="0">
                <a:latin typeface="+mn-lt"/>
                <a:sym typeface="+mn-ea"/>
              </a:rPr>
              <a:t>3.14×3</a:t>
            </a:r>
            <a:r>
              <a:rPr lang="zh-CN" altLang="en-US" sz="2400" b="1" kern="0" dirty="0">
                <a:latin typeface="+mn-lt"/>
                <a:sym typeface="+mn-ea"/>
              </a:rPr>
              <a:t>＝</a:t>
            </a:r>
            <a:r>
              <a:rPr lang="en-US" altLang="zh-CN" sz="2400" b="1" kern="0" dirty="0">
                <a:latin typeface="+mn-lt"/>
                <a:sym typeface="+mn-ea"/>
              </a:rPr>
              <a:t>9.42</a:t>
            </a:r>
            <a:r>
              <a:rPr lang="zh-CN" altLang="en-US" sz="2400" b="1" kern="0" dirty="0">
                <a:latin typeface="+mn-lt"/>
                <a:sym typeface="+mn-ea"/>
              </a:rPr>
              <a:t>（</a:t>
            </a:r>
            <a:r>
              <a:rPr lang="en-US" altLang="zh-CN" sz="2400" b="1" kern="0" dirty="0">
                <a:latin typeface="+mn-lt"/>
                <a:sym typeface="+mn-ea"/>
              </a:rPr>
              <a:t>cm</a:t>
            </a:r>
            <a:r>
              <a:rPr lang="zh-CN" altLang="en-US" sz="2400" b="1" kern="0" dirty="0">
                <a:latin typeface="+mn-lt"/>
                <a:sym typeface="+mn-ea"/>
              </a:rPr>
              <a:t>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E2EE14-21F6-4484-AEDF-D0DD11D36E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818857"/>
            <a:ext cx="5677705" cy="179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22123-0DC8-FA26-23C3-17447DA51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880714"/>
            <a:ext cx="7557025" cy="2559998"/>
          </a:xfrm>
          <a:prstGeom prst="rect">
            <a:avLst/>
          </a:prstGeom>
        </p:spPr>
      </p:pic>
      <p:sp>
        <p:nvSpPr>
          <p:cNvPr id="24580" name="TextBox 3">
            <a:extLst>
              <a:ext uri="{FF2B5EF4-FFF2-40B4-BE49-F238E27FC236}">
                <a16:creationId xmlns:a16="http://schemas.microsoft.com/office/drawing/2014/main" id="{10A873CC-9F65-4398-9843-AD5F562BC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" y="555625"/>
            <a:ext cx="8135759" cy="1228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3000" b="1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如下图，上排图中切完后的截面或剪完后展开的侧面分别是什么形状？请与下排图连一连。</a:t>
            </a:r>
            <a:endParaRPr lang="zh-CN" altLang="en-US" sz="3000" b="1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7AC9DA0-20B4-4B3B-B629-59D5BC4D5D6E}"/>
              </a:ext>
            </a:extLst>
          </p:cNvPr>
          <p:cNvCxnSpPr>
            <a:cxnSpLocks/>
          </p:cNvCxnSpPr>
          <p:nvPr/>
        </p:nvCxnSpPr>
        <p:spPr>
          <a:xfrm>
            <a:off x="2007843" y="3048000"/>
            <a:ext cx="5428851" cy="7566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F23F1A0-F1D3-4CF7-8590-8BE5D55748E8}"/>
              </a:ext>
            </a:extLst>
          </p:cNvPr>
          <p:cNvCxnSpPr>
            <a:cxnSpLocks/>
          </p:cNvCxnSpPr>
          <p:nvPr/>
        </p:nvCxnSpPr>
        <p:spPr>
          <a:xfrm flipV="1">
            <a:off x="1707306" y="3048000"/>
            <a:ext cx="2799607" cy="5968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459B6B6-122F-4C8D-8B27-13A3608579A0}"/>
              </a:ext>
            </a:extLst>
          </p:cNvPr>
          <p:cNvCxnSpPr>
            <a:cxnSpLocks/>
          </p:cNvCxnSpPr>
          <p:nvPr/>
        </p:nvCxnSpPr>
        <p:spPr>
          <a:xfrm flipV="1">
            <a:off x="4807450" y="3032014"/>
            <a:ext cx="2824162" cy="5699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64F1FC8-8CDC-4002-82D0-FC0AB49FED7F}"/>
              </a:ext>
            </a:extLst>
          </p:cNvPr>
          <p:cNvCxnSpPr>
            <a:cxnSpLocks/>
          </p:cNvCxnSpPr>
          <p:nvPr/>
        </p:nvCxnSpPr>
        <p:spPr>
          <a:xfrm>
            <a:off x="2849563" y="2936875"/>
            <a:ext cx="4589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副标题 6">
            <a:extLst>
              <a:ext uri="{FF2B5EF4-FFF2-40B4-BE49-F238E27FC236}">
                <a16:creationId xmlns:a16="http://schemas.microsoft.com/office/drawing/2014/main" id="{28BE7565-8958-4266-A784-280427A89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2898775"/>
            <a:ext cx="2349500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1268" name="标题 5">
            <a:extLst>
              <a:ext uri="{FF2B5EF4-FFF2-40B4-BE49-F238E27FC236}">
                <a16:creationId xmlns:a16="http://schemas.microsoft.com/office/drawing/2014/main" id="{3A610A64-F645-4083-8611-CB0D0571B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2282825"/>
            <a:ext cx="36528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圆柱的认识（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11269" name="图片 1">
            <a:extLst>
              <a:ext uri="{FF2B5EF4-FFF2-40B4-BE49-F238E27FC236}">
                <a16:creationId xmlns:a16="http://schemas.microsoft.com/office/drawing/2014/main" id="{AE5075C9-6DF6-4406-92DC-3E41A935B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7785" y="2017713"/>
            <a:ext cx="120617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>
            <a:extLst>
              <a:ext uri="{FF2B5EF4-FFF2-40B4-BE49-F238E27FC236}">
                <a16:creationId xmlns:a16="http://schemas.microsoft.com/office/drawing/2014/main" id="{C24E9BF5-58CA-47B3-8001-EECEF68E8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758950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圆 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>
            <a:extLst>
              <a:ext uri="{FF2B5EF4-FFF2-40B4-BE49-F238E27FC236}">
                <a16:creationId xmlns:a16="http://schemas.microsoft.com/office/drawing/2014/main" id="{158528C1-1A11-42A3-A2B3-A2BADD4B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060450"/>
            <a:ext cx="7896225" cy="12280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3000" b="1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把一张长方形的纸横着或竖着卷起来，可以卷成什么形状</a:t>
            </a:r>
            <a:r>
              <a:rPr lang="en-US" altLang="zh-CN" sz="3000" b="1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000" b="1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3BDFB18-F64A-4826-8510-887A71CA192B}"/>
              </a:ext>
            </a:extLst>
          </p:cNvPr>
          <p:cNvGrpSpPr>
            <a:grpSpLocks/>
          </p:cNvGrpSpPr>
          <p:nvPr/>
        </p:nvGrpSpPr>
        <p:grpSpPr bwMode="auto">
          <a:xfrm>
            <a:off x="2689225" y="2592388"/>
            <a:ext cx="4708525" cy="1133475"/>
            <a:chOff x="2688608" y="2593075"/>
            <a:chExt cx="4708479" cy="1132764"/>
          </a:xfrm>
        </p:grpSpPr>
        <p:pic>
          <p:nvPicPr>
            <p:cNvPr id="31749" name="图片 1">
              <a:extLst>
                <a:ext uri="{FF2B5EF4-FFF2-40B4-BE49-F238E27FC236}">
                  <a16:creationId xmlns:a16="http://schemas.microsoft.com/office/drawing/2014/main" id="{0AA3E148-2436-4485-89C0-44C83ACFA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4" t="8757" r="34081" b="74792"/>
            <a:stretch>
              <a:fillRect/>
            </a:stretch>
          </p:blipFill>
          <p:spPr bwMode="auto">
            <a:xfrm>
              <a:off x="2688608" y="2593075"/>
              <a:ext cx="4708479" cy="11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27">
              <a:extLst>
                <a:ext uri="{FF2B5EF4-FFF2-40B4-BE49-F238E27FC236}">
                  <a16:creationId xmlns:a16="http://schemas.microsoft.com/office/drawing/2014/main" id="{35A3E66D-0909-4CBC-A03C-D9D6DDC8F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752" y="2802494"/>
              <a:ext cx="3803613" cy="6837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可以卷成一个圆柱</a:t>
              </a:r>
              <a:r>
                <a:rPr lang="zh-CN" altLang="zh-CN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40CB982-88B8-4416-BF45-55A9596DE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382838"/>
            <a:ext cx="1262062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5">
            <a:extLst>
              <a:ext uri="{FF2B5EF4-FFF2-40B4-BE49-F238E27FC236}">
                <a16:creationId xmlns:a16="http://schemas.microsoft.com/office/drawing/2014/main" id="{C86ECDB6-A81A-41D6-BA77-155E7AED7402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2775" name="图片 6">
              <a:extLst>
                <a:ext uri="{FF2B5EF4-FFF2-40B4-BE49-F238E27FC236}">
                  <a16:creationId xmlns:a16="http://schemas.microsoft.com/office/drawing/2014/main" id="{F8D8FFF1-6201-46DD-B821-B7C4C6E64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矩形 2">
              <a:extLst>
                <a:ext uri="{FF2B5EF4-FFF2-40B4-BE49-F238E27FC236}">
                  <a16:creationId xmlns:a16="http://schemas.microsoft.com/office/drawing/2014/main" id="{844A0EED-1C0F-4973-863B-68C219597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2771" name="图片 1">
            <a:extLst>
              <a:ext uri="{FF2B5EF4-FFF2-40B4-BE49-F238E27FC236}">
                <a16:creationId xmlns:a16="http://schemas.microsoft.com/office/drawing/2014/main" id="{CEC16CDE-8822-494F-9377-2735E40B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273425"/>
            <a:ext cx="1536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组合 12">
            <a:extLst>
              <a:ext uri="{FF2B5EF4-FFF2-40B4-BE49-F238E27FC236}">
                <a16:creationId xmlns:a16="http://schemas.microsoft.com/office/drawing/2014/main" id="{0C3B8000-CEA1-4F3E-AE78-C21C23FE0D68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32773" name="图片 13">
              <a:extLst>
                <a:ext uri="{FF2B5EF4-FFF2-40B4-BE49-F238E27FC236}">
                  <a16:creationId xmlns:a16="http://schemas.microsoft.com/office/drawing/2014/main" id="{19DE9F41-8FBB-4F0F-93E3-EEF13532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85878E0-8162-42E6-A1F2-FF3DBC117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C58CF11-99FC-4015-9685-1D7844F92B1A}"/>
              </a:ext>
            </a:extLst>
          </p:cNvPr>
          <p:cNvSpPr/>
          <p:nvPr/>
        </p:nvSpPr>
        <p:spPr>
          <a:xfrm>
            <a:off x="95250" y="1127125"/>
            <a:ext cx="2084388" cy="628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 dirty="0">
                <a:latin typeface="+mn-lt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3000" b="1" dirty="0">
                <a:latin typeface="+mn-lt"/>
                <a:ea typeface="+mj-ea"/>
                <a:cs typeface="Times New Roman" panose="02020603050405020304" pitchFamily="18" charset="0"/>
              </a:rPr>
              <a:t>我会填。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279D2F-386E-4BF2-A67E-67305B4119E1}"/>
              </a:ext>
            </a:extLst>
          </p:cNvPr>
          <p:cNvSpPr/>
          <p:nvPr/>
        </p:nvSpPr>
        <p:spPr>
          <a:xfrm>
            <a:off x="95250" y="1673225"/>
            <a:ext cx="8897938" cy="2894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）将圆柱的侧面展开后可以得到一个长方形，这个长方形的长等于圆柱的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　　　     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，宽等于圆柱的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(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　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）一个圆柱的底面半径是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4 cm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，高是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6 cm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，它的侧面展开图是一个长方形，这个长方形的长是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　　  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)cm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，宽是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　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)cm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718BAE-8413-4C1C-B121-D38D4DD127EA}"/>
              </a:ext>
            </a:extLst>
          </p:cNvPr>
          <p:cNvSpPr/>
          <p:nvPr/>
        </p:nvSpPr>
        <p:spPr>
          <a:xfrm>
            <a:off x="3822700" y="2205038"/>
            <a:ext cx="1730375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底面周长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87DE66-22FA-48D6-8341-F9AE8AF1536C}"/>
              </a:ext>
            </a:extLst>
          </p:cNvPr>
          <p:cNvSpPr/>
          <p:nvPr/>
        </p:nvSpPr>
        <p:spPr>
          <a:xfrm>
            <a:off x="8197850" y="2209800"/>
            <a:ext cx="604838" cy="627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353888-5B05-41BC-ADB4-DD25EC64EF46}"/>
              </a:ext>
            </a:extLst>
          </p:cNvPr>
          <p:cNvSpPr/>
          <p:nvPr/>
        </p:nvSpPr>
        <p:spPr>
          <a:xfrm>
            <a:off x="7080250" y="3317875"/>
            <a:ext cx="1343025" cy="63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25.12</a:t>
            </a:r>
            <a:endParaRPr lang="zh-CN" altLang="en-US" sz="30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E3AAEE-E1BB-4C82-946E-21890E3A78EB}"/>
              </a:ext>
            </a:extLst>
          </p:cNvPr>
          <p:cNvSpPr/>
          <p:nvPr/>
        </p:nvSpPr>
        <p:spPr>
          <a:xfrm>
            <a:off x="1004888" y="3900488"/>
            <a:ext cx="522287" cy="63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6</a:t>
            </a:r>
            <a:endParaRPr lang="zh-CN" altLang="en-US" sz="30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B30B2C-BA56-4B31-887B-D25F73EEB633}"/>
              </a:ext>
            </a:extLst>
          </p:cNvPr>
          <p:cNvSpPr/>
          <p:nvPr/>
        </p:nvSpPr>
        <p:spPr>
          <a:xfrm>
            <a:off x="2846388" y="4343400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  <p:grpSp>
        <p:nvGrpSpPr>
          <p:cNvPr id="33801" name="组合 11">
            <a:extLst>
              <a:ext uri="{FF2B5EF4-FFF2-40B4-BE49-F238E27FC236}">
                <a16:creationId xmlns:a16="http://schemas.microsoft.com/office/drawing/2014/main" id="{D986BC41-172F-4F89-A530-6529FDC59EB3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33802" name="图片 12">
              <a:extLst>
                <a:ext uri="{FF2B5EF4-FFF2-40B4-BE49-F238E27FC236}">
                  <a16:creationId xmlns:a16="http://schemas.microsoft.com/office/drawing/2014/main" id="{409F6FB1-D2E6-45FA-8E09-46364800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A24411BB-7E83-4CEB-8DB3-28124693C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76D5EB5-503D-4FB1-930A-6C4C9E904C9B}"/>
              </a:ext>
            </a:extLst>
          </p:cNvPr>
          <p:cNvSpPr/>
          <p:nvPr/>
        </p:nvSpPr>
        <p:spPr>
          <a:xfrm>
            <a:off x="-6350" y="1004888"/>
            <a:ext cx="9040813" cy="3454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）将一个圆柱的侧面沿高展开得到一个正方形，这个圆柱的高是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18.84dm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，那么圆柱的底面周长是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　 　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)dm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，底面直径是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)dm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）一个圆柱的底面周长是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9.42cm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，高是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6cm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，如果沿着这个圆柱的底面直径把它切割成两个半圆柱，切割面的面积一共是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)cm</a:t>
            </a:r>
            <a:r>
              <a:rPr lang="en-US" altLang="zh-CN" sz="2800" b="1" baseline="3000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0ED0C3-1F45-4B0B-BB57-BB0137A70EF8}"/>
              </a:ext>
            </a:extLst>
          </p:cNvPr>
          <p:cNvSpPr/>
          <p:nvPr/>
        </p:nvSpPr>
        <p:spPr>
          <a:xfrm>
            <a:off x="7335838" y="1563688"/>
            <a:ext cx="1341437" cy="633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18.84</a:t>
            </a:r>
            <a:endParaRPr lang="zh-CN" altLang="en-US" sz="30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8E007A-9B00-4A2E-ADD8-631B0A687D7F}"/>
              </a:ext>
            </a:extLst>
          </p:cNvPr>
          <p:cNvSpPr/>
          <p:nvPr/>
        </p:nvSpPr>
        <p:spPr>
          <a:xfrm>
            <a:off x="2189163" y="2100263"/>
            <a:ext cx="474662" cy="63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6</a:t>
            </a:r>
            <a:endParaRPr lang="zh-CN" altLang="en-US" sz="30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3C8089-B838-4CB2-9159-F2254763AF23}"/>
              </a:ext>
            </a:extLst>
          </p:cNvPr>
          <p:cNvSpPr/>
          <p:nvPr/>
        </p:nvSpPr>
        <p:spPr>
          <a:xfrm>
            <a:off x="2432050" y="3794125"/>
            <a:ext cx="625475" cy="69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36</a:t>
            </a:r>
            <a:endParaRPr lang="zh-CN" altLang="en-US" sz="30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8382FA-DF75-4AF2-9893-1194013B7D4C}"/>
              </a:ext>
            </a:extLst>
          </p:cNvPr>
          <p:cNvSpPr/>
          <p:nvPr/>
        </p:nvSpPr>
        <p:spPr>
          <a:xfrm>
            <a:off x="2846388" y="4343400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D14B0447-FEDE-4E48-BFDE-E59C8384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1541463"/>
            <a:ext cx="626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圆柱的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侧面展开后是什么形状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04D5A5-7AB9-4E6B-A5C8-1343BF7438B9}"/>
              </a:ext>
            </a:extLst>
          </p:cNvPr>
          <p:cNvSpPr/>
          <p:nvPr/>
        </p:nvSpPr>
        <p:spPr bwMode="auto">
          <a:xfrm>
            <a:off x="677863" y="2492375"/>
            <a:ext cx="1419225" cy="1000125"/>
          </a:xfrm>
          <a:prstGeom prst="rect">
            <a:avLst/>
          </a:prstGeom>
          <a:solidFill>
            <a:srgbClr val="FF8936"/>
          </a:solidFill>
          <a:ln w="1270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58B77B9C-345F-4404-8BF0-9C26893051B9}"/>
              </a:ext>
            </a:extLst>
          </p:cNvPr>
          <p:cNvSpPr/>
          <p:nvPr/>
        </p:nvSpPr>
        <p:spPr bwMode="auto">
          <a:xfrm>
            <a:off x="2860675" y="2492375"/>
            <a:ext cx="1525588" cy="1000125"/>
          </a:xfrm>
          <a:prstGeom prst="parallelogram">
            <a:avLst/>
          </a:prstGeom>
          <a:solidFill>
            <a:srgbClr val="FF8936"/>
          </a:solidFill>
          <a:ln w="1270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9E1BA8-954D-493F-83D8-431E222090D2}"/>
              </a:ext>
            </a:extLst>
          </p:cNvPr>
          <p:cNvSpPr/>
          <p:nvPr/>
        </p:nvSpPr>
        <p:spPr bwMode="auto">
          <a:xfrm>
            <a:off x="5149850" y="2492375"/>
            <a:ext cx="1000125" cy="1000125"/>
          </a:xfrm>
          <a:prstGeom prst="rect">
            <a:avLst/>
          </a:prstGeom>
          <a:solidFill>
            <a:srgbClr val="FF8936"/>
          </a:solidFill>
          <a:ln w="1270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>
            <a:hlinkClick r:id="rId2" action="ppaction://hlinksldjump"/>
            <a:extLst>
              <a:ext uri="{FF2B5EF4-FFF2-40B4-BE49-F238E27FC236}">
                <a16:creationId xmlns:a16="http://schemas.microsoft.com/office/drawing/2014/main" id="{26224608-8753-44F2-9FCC-68DD9BEF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3622675"/>
            <a:ext cx="1112838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u="sng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长方形</a:t>
            </a:r>
            <a:endParaRPr lang="zh-CN" altLang="en-US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矩形 10">
            <a:hlinkClick r:id="rId3" action="ppaction://hlinksldjump"/>
            <a:extLst>
              <a:ext uri="{FF2B5EF4-FFF2-40B4-BE49-F238E27FC236}">
                <a16:creationId xmlns:a16="http://schemas.microsoft.com/office/drawing/2014/main" id="{6A04D55A-161C-4331-A89E-F528D44D0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638550"/>
            <a:ext cx="1731963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u="sng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平行四边形</a:t>
            </a:r>
            <a:endParaRPr lang="zh-CN" altLang="en-US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矩形 11">
            <a:hlinkClick r:id="rId4" action="ppaction://hlinksldjump"/>
            <a:extLst>
              <a:ext uri="{FF2B5EF4-FFF2-40B4-BE49-F238E27FC236}">
                <a16:creationId xmlns:a16="http://schemas.microsoft.com/office/drawing/2014/main" id="{89B8E4F2-4125-458C-80BC-6DCE8821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3638550"/>
            <a:ext cx="1112837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u="sng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</a:t>
            </a:r>
            <a:endParaRPr lang="zh-CN" altLang="en-US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矩形 12">
            <a:hlinkClick r:id="rId5" action="ppaction://hlinksldjump"/>
            <a:extLst>
              <a:ext uri="{FF2B5EF4-FFF2-40B4-BE49-F238E27FC236}">
                <a16:creationId xmlns:a16="http://schemas.microsoft.com/office/drawing/2014/main" id="{71195D0E-D938-4989-AF4D-FEFC98F8A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3638550"/>
            <a:ext cx="1731962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u="sng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不规则图形</a:t>
            </a:r>
            <a:endParaRPr lang="zh-CN" altLang="en-US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B12D283-0E5D-40E9-96BE-3001495ADFAF}"/>
              </a:ext>
            </a:extLst>
          </p:cNvPr>
          <p:cNvSpPr>
            <a:spLocks/>
          </p:cNvSpPr>
          <p:nvPr/>
        </p:nvSpPr>
        <p:spPr bwMode="auto">
          <a:xfrm>
            <a:off x="6842125" y="2492375"/>
            <a:ext cx="1419225" cy="1016000"/>
          </a:xfrm>
          <a:custGeom>
            <a:avLst/>
            <a:gdLst>
              <a:gd name="T0" fmla="*/ 11 w 3583093"/>
              <a:gd name="T1" fmla="*/ 11502 h 1598507"/>
              <a:gd name="T2" fmla="*/ 6 w 3583093"/>
              <a:gd name="T3" fmla="*/ 10966 h 1598507"/>
              <a:gd name="T4" fmla="*/ 7 w 3583093"/>
              <a:gd name="T5" fmla="*/ 7749 h 1598507"/>
              <a:gd name="T6" fmla="*/ 0 w 3583093"/>
              <a:gd name="T7" fmla="*/ 5800 h 1598507"/>
              <a:gd name="T8" fmla="*/ 7 w 3583093"/>
              <a:gd name="T9" fmla="*/ 3655 h 1598507"/>
              <a:gd name="T10" fmla="*/ 3 w 3583093"/>
              <a:gd name="T11" fmla="*/ 1949 h 1598507"/>
              <a:gd name="T12" fmla="*/ 7 w 3583093"/>
              <a:gd name="T13" fmla="*/ 828 h 1598507"/>
              <a:gd name="T14" fmla="*/ 5 w 3583093"/>
              <a:gd name="T15" fmla="*/ 0 h 1598507"/>
              <a:gd name="T16" fmla="*/ 128 w 3583093"/>
              <a:gd name="T17" fmla="*/ 0 h 1598507"/>
              <a:gd name="T18" fmla="*/ 133 w 3583093"/>
              <a:gd name="T19" fmla="*/ 292 h 1598507"/>
              <a:gd name="T20" fmla="*/ 134 w 3583093"/>
              <a:gd name="T21" fmla="*/ 877 h 1598507"/>
              <a:gd name="T22" fmla="*/ 131 w 3583093"/>
              <a:gd name="T23" fmla="*/ 1900 h 1598507"/>
              <a:gd name="T24" fmla="*/ 135 w 3583093"/>
              <a:gd name="T25" fmla="*/ 3948 h 1598507"/>
              <a:gd name="T26" fmla="*/ 130 w 3583093"/>
              <a:gd name="T27" fmla="*/ 5751 h 1598507"/>
              <a:gd name="T28" fmla="*/ 135 w 3583093"/>
              <a:gd name="T29" fmla="*/ 7895 h 1598507"/>
              <a:gd name="T30" fmla="*/ 134 w 3583093"/>
              <a:gd name="T31" fmla="*/ 11161 h 1598507"/>
              <a:gd name="T32" fmla="*/ 128 w 3583093"/>
              <a:gd name="T33" fmla="*/ 11453 h 1598507"/>
              <a:gd name="T34" fmla="*/ 10 w 3583093"/>
              <a:gd name="T35" fmla="*/ 11453 h 15985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83093" h="1598507">
                <a:moveTo>
                  <a:pt x="277707" y="1598507"/>
                </a:moveTo>
                <a:lnTo>
                  <a:pt x="169333" y="1524000"/>
                </a:lnTo>
                <a:lnTo>
                  <a:pt x="176107" y="1076960"/>
                </a:lnTo>
                <a:lnTo>
                  <a:pt x="0" y="806027"/>
                </a:lnTo>
                <a:lnTo>
                  <a:pt x="176107" y="508000"/>
                </a:lnTo>
                <a:lnTo>
                  <a:pt x="88053" y="270933"/>
                </a:lnTo>
                <a:lnTo>
                  <a:pt x="182880" y="115147"/>
                </a:lnTo>
                <a:lnTo>
                  <a:pt x="135467" y="0"/>
                </a:lnTo>
                <a:lnTo>
                  <a:pt x="3406987" y="0"/>
                </a:lnTo>
                <a:lnTo>
                  <a:pt x="3535680" y="40640"/>
                </a:lnTo>
                <a:lnTo>
                  <a:pt x="3569547" y="121920"/>
                </a:lnTo>
                <a:lnTo>
                  <a:pt x="3467947" y="264160"/>
                </a:lnTo>
                <a:lnTo>
                  <a:pt x="3576320" y="548640"/>
                </a:lnTo>
                <a:lnTo>
                  <a:pt x="3440853" y="799253"/>
                </a:lnTo>
                <a:lnTo>
                  <a:pt x="3583093" y="1097280"/>
                </a:lnTo>
                <a:lnTo>
                  <a:pt x="3569547" y="1551093"/>
                </a:lnTo>
                <a:lnTo>
                  <a:pt x="3386667" y="1591733"/>
                </a:lnTo>
                <a:lnTo>
                  <a:pt x="257387" y="1591733"/>
                </a:lnTo>
              </a:path>
            </a:pathLst>
          </a:custGeom>
          <a:solidFill>
            <a:srgbClr val="FF893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9" name="组合 21">
            <a:extLst>
              <a:ext uri="{FF2B5EF4-FFF2-40B4-BE49-F238E27FC236}">
                <a16:creationId xmlns:a16="http://schemas.microsoft.com/office/drawing/2014/main" id="{F5F5AC36-1693-4545-9EFA-60EF5A2B2970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12300" name="图片 22">
              <a:extLst>
                <a:ext uri="{FF2B5EF4-FFF2-40B4-BE49-F238E27FC236}">
                  <a16:creationId xmlns:a16="http://schemas.microsoft.com/office/drawing/2014/main" id="{222C36ED-E5B1-4963-97A5-AD0BFC9B6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43396B76-5154-4B89-AC1D-3E1F5D34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探索新知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2B1885-53FC-49F1-8052-5FB091E36D4E}"/>
              </a:ext>
            </a:extLst>
          </p:cNvPr>
          <p:cNvSpPr/>
          <p:nvPr/>
        </p:nvSpPr>
        <p:spPr bwMode="auto">
          <a:xfrm>
            <a:off x="3246438" y="1858963"/>
            <a:ext cx="3709987" cy="1612900"/>
          </a:xfrm>
          <a:prstGeom prst="rect">
            <a:avLst/>
          </a:prstGeom>
          <a:solidFill>
            <a:srgbClr val="EB8D54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13315" name="组合 18">
            <a:extLst>
              <a:ext uri="{FF2B5EF4-FFF2-40B4-BE49-F238E27FC236}">
                <a16:creationId xmlns:a16="http://schemas.microsoft.com/office/drawing/2014/main" id="{77687F3D-19A6-4DBE-BA0B-9E2411CA80C4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1585913"/>
            <a:ext cx="1804987" cy="2092325"/>
            <a:chOff x="3673792" y="1521375"/>
            <a:chExt cx="1806258" cy="2092466"/>
          </a:xfrm>
        </p:grpSpPr>
        <p:sp>
          <p:nvSpPr>
            <p:cNvPr id="9" name="圆柱形 1">
              <a:extLst>
                <a:ext uri="{FF2B5EF4-FFF2-40B4-BE49-F238E27FC236}">
                  <a16:creationId xmlns:a16="http://schemas.microsoft.com/office/drawing/2014/main" id="{3DAA1737-D03F-482F-8385-F3850DAEBFD0}"/>
                </a:ext>
              </a:extLst>
            </p:cNvPr>
            <p:cNvSpPr/>
            <p:nvPr/>
          </p:nvSpPr>
          <p:spPr bwMode="auto">
            <a:xfrm>
              <a:off x="3688089" y="1521375"/>
              <a:ext cx="1791961" cy="2071827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3322" name="组合 20">
              <a:extLst>
                <a:ext uri="{FF2B5EF4-FFF2-40B4-BE49-F238E27FC236}">
                  <a16:creationId xmlns:a16="http://schemas.microsoft.com/office/drawing/2014/main" id="{C1018A72-3BBD-4C58-B455-F2062D55D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</p:grpSpPr>
          <p:sp>
            <p:nvSpPr>
              <p:cNvPr id="11" name="圆柱形 1">
                <a:extLst>
                  <a:ext uri="{FF2B5EF4-FFF2-40B4-BE49-F238E27FC236}">
                    <a16:creationId xmlns:a16="http://schemas.microsoft.com/office/drawing/2014/main" id="{FE744A83-D920-4A71-81A6-57506393EC17}"/>
                  </a:ext>
                </a:extLst>
              </p:cNvPr>
              <p:cNvSpPr/>
              <p:nvPr/>
            </p:nvSpPr>
            <p:spPr bwMode="auto">
              <a:xfrm>
                <a:off x="2699192" y="2472551"/>
                <a:ext cx="1791961" cy="2071828"/>
              </a:xfrm>
              <a:prstGeom prst="ca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520AABC5-5928-4F4A-8507-0A2172D3F418}"/>
                  </a:ext>
                </a:extLst>
              </p:cNvPr>
              <p:cNvSpPr/>
              <p:nvPr/>
            </p:nvSpPr>
            <p:spPr bwMode="auto">
              <a:xfrm>
                <a:off x="2713489" y="2472551"/>
                <a:ext cx="1769720" cy="442943"/>
              </a:xfrm>
              <a:prstGeom prst="ellipse">
                <a:avLst/>
              </a:prstGeom>
              <a:solidFill>
                <a:srgbClr val="EB8D54"/>
              </a:solidFill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41C9D50-2920-4A6B-9CA7-D09F57E56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568450"/>
            <a:ext cx="1822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6">
            <a:extLst>
              <a:ext uri="{FF2B5EF4-FFF2-40B4-BE49-F238E27FC236}">
                <a16:creationId xmlns:a16="http://schemas.microsoft.com/office/drawing/2014/main" id="{75207CCD-2379-492D-8CA6-E7EC261CB8D5}"/>
              </a:ext>
            </a:extLst>
          </p:cNvPr>
          <p:cNvGrpSpPr>
            <a:grpSpLocks/>
          </p:cNvGrpSpPr>
          <p:nvPr/>
        </p:nvGrpSpPr>
        <p:grpSpPr bwMode="auto">
          <a:xfrm>
            <a:off x="1460536" y="1583585"/>
            <a:ext cx="1806575" cy="2090737"/>
            <a:chOff x="3673792" y="1523882"/>
            <a:chExt cx="1806258" cy="2089959"/>
          </a:xfrm>
          <a:solidFill>
            <a:srgbClr val="EB8D54"/>
          </a:solidFill>
        </p:grpSpPr>
        <p:sp>
          <p:nvSpPr>
            <p:cNvPr id="16" name="圆柱形 1">
              <a:extLst>
                <a:ext uri="{FF2B5EF4-FFF2-40B4-BE49-F238E27FC236}">
                  <a16:creationId xmlns:a16="http://schemas.microsoft.com/office/drawing/2014/main" id="{495A67EC-938C-4670-BF93-7D8498424D03}"/>
                </a:ext>
              </a:extLst>
            </p:cNvPr>
            <p:cNvSpPr/>
            <p:nvPr/>
          </p:nvSpPr>
          <p:spPr bwMode="auto">
            <a:xfrm>
              <a:off x="3688077" y="1523882"/>
              <a:ext cx="1791973" cy="2070916"/>
            </a:xfrm>
            <a:prstGeom prst="can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7" name="组合 28">
              <a:extLst>
                <a:ext uri="{FF2B5EF4-FFF2-40B4-BE49-F238E27FC236}">
                  <a16:creationId xmlns:a16="http://schemas.microsoft.com/office/drawing/2014/main" id="{595D9AE7-1C30-4486-AEFD-349D476827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  <a:grpFill/>
          </p:grpSpPr>
          <p:sp>
            <p:nvSpPr>
              <p:cNvPr id="18" name="圆柱形 1">
                <a:extLst>
                  <a:ext uri="{FF2B5EF4-FFF2-40B4-BE49-F238E27FC236}">
                    <a16:creationId xmlns:a16="http://schemas.microsoft.com/office/drawing/2014/main" id="{DC8B93F2-9533-4D72-8FC2-828B3312888D}"/>
                  </a:ext>
                </a:extLst>
              </p:cNvPr>
              <p:cNvSpPr/>
              <p:nvPr/>
            </p:nvSpPr>
            <p:spPr bwMode="auto">
              <a:xfrm>
                <a:off x="2699192" y="2471875"/>
                <a:ext cx="1791973" cy="2072504"/>
              </a:xfrm>
              <a:prstGeom prst="can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F7C2531-0C33-4706-B4D0-77EBAB700BFB}"/>
                  </a:ext>
                </a:extLst>
              </p:cNvPr>
              <p:cNvSpPr/>
              <p:nvPr/>
            </p:nvSpPr>
            <p:spPr bwMode="auto">
              <a:xfrm>
                <a:off x="2713477" y="2471875"/>
                <a:ext cx="1769751" cy="442748"/>
              </a:xfrm>
              <a:prstGeom prst="ellipse">
                <a:avLst/>
              </a:prstGeom>
              <a:grpFill/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A744B14-B6E3-46EC-AFFF-0160105CD4B6}"/>
              </a:ext>
            </a:extLst>
          </p:cNvPr>
          <p:cNvCxnSpPr>
            <a:cxnSpLocks/>
            <a:stCxn id="18" idx="0"/>
          </p:cNvCxnSpPr>
          <p:nvPr/>
        </p:nvCxnSpPr>
        <p:spPr>
          <a:xfrm flipH="1">
            <a:off x="2343150" y="2049463"/>
            <a:ext cx="14288" cy="16398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8E7E8DD4-6DAE-4475-9CDB-A2FAC970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"/>
          <a:stretch>
            <a:fillRect/>
          </a:stretch>
        </p:blipFill>
        <p:spPr bwMode="auto">
          <a:xfrm>
            <a:off x="2098675" y="3438525"/>
            <a:ext cx="9001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矩形 24">
            <a:hlinkClick r:id="rId4" action="ppaction://hlinksldjump"/>
            <a:extLst>
              <a:ext uri="{FF2B5EF4-FFF2-40B4-BE49-F238E27FC236}">
                <a16:creationId xmlns:a16="http://schemas.microsoft.com/office/drawing/2014/main" id="{DD787DFB-BDDB-4780-9F52-AEEAC7AB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88" y="4146550"/>
            <a:ext cx="121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35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1.23457E-7 L 0.13854 1.23457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E871B910-76DE-4D1F-A13B-604B54A14B2E}"/>
              </a:ext>
            </a:extLst>
          </p:cNvPr>
          <p:cNvSpPr/>
          <p:nvPr/>
        </p:nvSpPr>
        <p:spPr bwMode="auto">
          <a:xfrm>
            <a:off x="2817813" y="1768475"/>
            <a:ext cx="3460750" cy="1647825"/>
          </a:xfrm>
          <a:prstGeom prst="parallelogram">
            <a:avLst>
              <a:gd name="adj" fmla="val 20069"/>
            </a:avLst>
          </a:prstGeom>
          <a:solidFill>
            <a:srgbClr val="FF8936"/>
          </a:solidFill>
          <a:ln w="1270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14339" name="组合 26">
            <a:extLst>
              <a:ext uri="{FF2B5EF4-FFF2-40B4-BE49-F238E27FC236}">
                <a16:creationId xmlns:a16="http://schemas.microsoft.com/office/drawing/2014/main" id="{0649A2F6-F4E6-4C75-8E22-1BA391E5D56C}"/>
              </a:ext>
            </a:extLst>
          </p:cNvPr>
          <p:cNvGrpSpPr>
            <a:grpSpLocks/>
          </p:cNvGrpSpPr>
          <p:nvPr/>
        </p:nvGrpSpPr>
        <p:grpSpPr bwMode="auto">
          <a:xfrm>
            <a:off x="1492250" y="1512888"/>
            <a:ext cx="1806575" cy="2090737"/>
            <a:chOff x="3673792" y="1523882"/>
            <a:chExt cx="1806258" cy="2089959"/>
          </a:xfrm>
        </p:grpSpPr>
        <p:sp>
          <p:nvSpPr>
            <p:cNvPr id="3" name="圆柱形 1">
              <a:extLst>
                <a:ext uri="{FF2B5EF4-FFF2-40B4-BE49-F238E27FC236}">
                  <a16:creationId xmlns:a16="http://schemas.microsoft.com/office/drawing/2014/main" id="{5F64D084-B516-4FF1-8C84-7113E919BF72}"/>
                </a:ext>
              </a:extLst>
            </p:cNvPr>
            <p:cNvSpPr/>
            <p:nvPr/>
          </p:nvSpPr>
          <p:spPr bwMode="auto">
            <a:xfrm>
              <a:off x="3688077" y="1523882"/>
              <a:ext cx="1791973" cy="2070916"/>
            </a:xfrm>
            <a:prstGeom prst="can">
              <a:avLst/>
            </a:prstGeom>
            <a:solidFill>
              <a:srgbClr val="EBF1D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4350" name="组合 28">
              <a:extLst>
                <a:ext uri="{FF2B5EF4-FFF2-40B4-BE49-F238E27FC236}">
                  <a16:creationId xmlns:a16="http://schemas.microsoft.com/office/drawing/2014/main" id="{81F3C0CC-3BF1-4727-8A64-EEF0AEF24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</p:grpSpPr>
          <p:sp>
            <p:nvSpPr>
              <p:cNvPr id="5" name="圆柱形 1">
                <a:extLst>
                  <a:ext uri="{FF2B5EF4-FFF2-40B4-BE49-F238E27FC236}">
                    <a16:creationId xmlns:a16="http://schemas.microsoft.com/office/drawing/2014/main" id="{1EC0117B-190E-4D89-91C9-D9BC9C25A151}"/>
                  </a:ext>
                </a:extLst>
              </p:cNvPr>
              <p:cNvSpPr/>
              <p:nvPr/>
            </p:nvSpPr>
            <p:spPr bwMode="auto">
              <a:xfrm>
                <a:off x="2699192" y="2471875"/>
                <a:ext cx="1791973" cy="2072504"/>
              </a:xfrm>
              <a:prstGeom prst="ca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BDB2C89-EBB5-4BFD-971F-AC2D6646F09B}"/>
                  </a:ext>
                </a:extLst>
              </p:cNvPr>
              <p:cNvSpPr/>
              <p:nvPr/>
            </p:nvSpPr>
            <p:spPr bwMode="auto">
              <a:xfrm>
                <a:off x="2713477" y="2471875"/>
                <a:ext cx="1769751" cy="442748"/>
              </a:xfrm>
              <a:prstGeom prst="ellipse">
                <a:avLst/>
              </a:prstGeom>
              <a:solidFill>
                <a:srgbClr val="FF8936"/>
              </a:solidFill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E33A1E34-183E-450E-A6AF-8837F973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512888"/>
            <a:ext cx="1828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26">
            <a:extLst>
              <a:ext uri="{FF2B5EF4-FFF2-40B4-BE49-F238E27FC236}">
                <a16:creationId xmlns:a16="http://schemas.microsoft.com/office/drawing/2014/main" id="{1B7B57EB-C28C-400F-B9AE-E7AC708223F2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1520825"/>
            <a:ext cx="1806575" cy="2090738"/>
            <a:chOff x="3673792" y="1523882"/>
            <a:chExt cx="1806258" cy="2089959"/>
          </a:xfrm>
        </p:grpSpPr>
        <p:sp>
          <p:nvSpPr>
            <p:cNvPr id="15" name="圆柱形 1">
              <a:extLst>
                <a:ext uri="{FF2B5EF4-FFF2-40B4-BE49-F238E27FC236}">
                  <a16:creationId xmlns:a16="http://schemas.microsoft.com/office/drawing/2014/main" id="{38A9F4D6-F929-4EBE-97A2-FA2C2DEA935B}"/>
                </a:ext>
              </a:extLst>
            </p:cNvPr>
            <p:cNvSpPr/>
            <p:nvPr/>
          </p:nvSpPr>
          <p:spPr bwMode="auto">
            <a:xfrm>
              <a:off x="3688077" y="1523882"/>
              <a:ext cx="1791973" cy="2070916"/>
            </a:xfrm>
            <a:prstGeom prst="can">
              <a:avLst/>
            </a:prstGeom>
            <a:solidFill>
              <a:srgbClr val="FF893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4346" name="组合 28">
              <a:extLst>
                <a:ext uri="{FF2B5EF4-FFF2-40B4-BE49-F238E27FC236}">
                  <a16:creationId xmlns:a16="http://schemas.microsoft.com/office/drawing/2014/main" id="{16E30741-39C7-40EB-BFAE-5E8DF172C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</p:grpSpPr>
          <p:sp>
            <p:nvSpPr>
              <p:cNvPr id="17" name="圆柱形 1">
                <a:extLst>
                  <a:ext uri="{FF2B5EF4-FFF2-40B4-BE49-F238E27FC236}">
                    <a16:creationId xmlns:a16="http://schemas.microsoft.com/office/drawing/2014/main" id="{E3A2C7A2-0CA5-43CC-ADF2-C0C965A59352}"/>
                  </a:ext>
                </a:extLst>
              </p:cNvPr>
              <p:cNvSpPr/>
              <p:nvPr/>
            </p:nvSpPr>
            <p:spPr bwMode="auto">
              <a:xfrm>
                <a:off x="2699192" y="2471876"/>
                <a:ext cx="1791973" cy="2072503"/>
              </a:xfrm>
              <a:prstGeom prst="ca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405E8404-B057-4A18-8AB6-D0EAD5D7E34F}"/>
                  </a:ext>
                </a:extLst>
              </p:cNvPr>
              <p:cNvSpPr/>
              <p:nvPr/>
            </p:nvSpPr>
            <p:spPr bwMode="auto">
              <a:xfrm>
                <a:off x="2713477" y="2471876"/>
                <a:ext cx="1769751" cy="442747"/>
              </a:xfrm>
              <a:prstGeom prst="ellipse">
                <a:avLst/>
              </a:prstGeom>
              <a:solidFill>
                <a:srgbClr val="FF8936"/>
              </a:solidFill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8B4C84FA-5790-40EE-95CC-D1FB9B0B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"/>
          <a:stretch>
            <a:fillRect/>
          </a:stretch>
        </p:blipFill>
        <p:spPr bwMode="auto">
          <a:xfrm>
            <a:off x="2141538" y="3438525"/>
            <a:ext cx="9001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38EA999-CA86-4A45-9CD7-3BD4B69C4537}"/>
              </a:ext>
            </a:extLst>
          </p:cNvPr>
          <p:cNvCxnSpPr/>
          <p:nvPr/>
        </p:nvCxnSpPr>
        <p:spPr>
          <a:xfrm flipH="1">
            <a:off x="2363788" y="1973263"/>
            <a:ext cx="315912" cy="163036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矩形 23">
            <a:hlinkClick r:id="rId4" action="ppaction://hlinksldjump"/>
            <a:extLst>
              <a:ext uri="{FF2B5EF4-FFF2-40B4-BE49-F238E27FC236}">
                <a16:creationId xmlns:a16="http://schemas.microsoft.com/office/drawing/2014/main" id="{3F5C9231-E39E-41B3-B42D-E2BCBB2D4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88" y="4146550"/>
            <a:ext cx="121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4341 -0.3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170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4568E-6 L 0.17517 -2.34568E-6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2033C0-2D17-4D59-BA67-965FC87E47B9}"/>
              </a:ext>
            </a:extLst>
          </p:cNvPr>
          <p:cNvSpPr/>
          <p:nvPr/>
        </p:nvSpPr>
        <p:spPr bwMode="auto">
          <a:xfrm>
            <a:off x="3246438" y="1858963"/>
            <a:ext cx="1612900" cy="1612900"/>
          </a:xfrm>
          <a:prstGeom prst="rect">
            <a:avLst/>
          </a:prstGeom>
          <a:solidFill>
            <a:srgbClr val="EB8D54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15363" name="组合 18">
            <a:extLst>
              <a:ext uri="{FF2B5EF4-FFF2-40B4-BE49-F238E27FC236}">
                <a16:creationId xmlns:a16="http://schemas.microsoft.com/office/drawing/2014/main" id="{C1743170-1F46-4652-A089-3D642D4CBD78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1585913"/>
            <a:ext cx="1804987" cy="2092325"/>
            <a:chOff x="3673792" y="1521375"/>
            <a:chExt cx="1806258" cy="2092466"/>
          </a:xfrm>
        </p:grpSpPr>
        <p:sp>
          <p:nvSpPr>
            <p:cNvPr id="4" name="圆柱形 1">
              <a:extLst>
                <a:ext uri="{FF2B5EF4-FFF2-40B4-BE49-F238E27FC236}">
                  <a16:creationId xmlns:a16="http://schemas.microsoft.com/office/drawing/2014/main" id="{10D5ED2E-6543-42FC-B2B5-C59F7BDCC121}"/>
                </a:ext>
              </a:extLst>
            </p:cNvPr>
            <p:cNvSpPr/>
            <p:nvPr/>
          </p:nvSpPr>
          <p:spPr bwMode="auto">
            <a:xfrm>
              <a:off x="3688089" y="1521375"/>
              <a:ext cx="1791961" cy="2071827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5370" name="组合 20">
              <a:extLst>
                <a:ext uri="{FF2B5EF4-FFF2-40B4-BE49-F238E27FC236}">
                  <a16:creationId xmlns:a16="http://schemas.microsoft.com/office/drawing/2014/main" id="{23FA9982-8EE8-456A-81C0-D4FEAAF63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</p:grpSpPr>
          <p:sp>
            <p:nvSpPr>
              <p:cNvPr id="6" name="圆柱形 1">
                <a:extLst>
                  <a:ext uri="{FF2B5EF4-FFF2-40B4-BE49-F238E27FC236}">
                    <a16:creationId xmlns:a16="http://schemas.microsoft.com/office/drawing/2014/main" id="{773AE9D1-EAE5-416E-976E-2129AC53E4A2}"/>
                  </a:ext>
                </a:extLst>
              </p:cNvPr>
              <p:cNvSpPr/>
              <p:nvPr/>
            </p:nvSpPr>
            <p:spPr bwMode="auto">
              <a:xfrm>
                <a:off x="2699192" y="2472551"/>
                <a:ext cx="1791961" cy="2071828"/>
              </a:xfrm>
              <a:prstGeom prst="ca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AF446CF4-9FCB-46A0-8E1F-AD9D661F735C}"/>
                  </a:ext>
                </a:extLst>
              </p:cNvPr>
              <p:cNvSpPr/>
              <p:nvPr/>
            </p:nvSpPr>
            <p:spPr bwMode="auto">
              <a:xfrm>
                <a:off x="2713489" y="2472551"/>
                <a:ext cx="1769720" cy="442943"/>
              </a:xfrm>
              <a:prstGeom prst="ellipse">
                <a:avLst/>
              </a:prstGeom>
              <a:solidFill>
                <a:srgbClr val="EB8D54"/>
              </a:solidFill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8D9FD26-9596-445F-A1EF-F656CE23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568450"/>
            <a:ext cx="1822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6">
            <a:extLst>
              <a:ext uri="{FF2B5EF4-FFF2-40B4-BE49-F238E27FC236}">
                <a16:creationId xmlns:a16="http://schemas.microsoft.com/office/drawing/2014/main" id="{6085F3C4-89D8-4C15-B1DA-C7EF60BF1F43}"/>
              </a:ext>
            </a:extLst>
          </p:cNvPr>
          <p:cNvGrpSpPr>
            <a:grpSpLocks/>
          </p:cNvGrpSpPr>
          <p:nvPr/>
        </p:nvGrpSpPr>
        <p:grpSpPr bwMode="auto">
          <a:xfrm>
            <a:off x="1460536" y="1583585"/>
            <a:ext cx="1806575" cy="2090737"/>
            <a:chOff x="3673792" y="1523882"/>
            <a:chExt cx="1806258" cy="2089959"/>
          </a:xfrm>
          <a:solidFill>
            <a:srgbClr val="EB8D54"/>
          </a:solidFill>
        </p:grpSpPr>
        <p:sp>
          <p:nvSpPr>
            <p:cNvPr id="10" name="圆柱形 1">
              <a:extLst>
                <a:ext uri="{FF2B5EF4-FFF2-40B4-BE49-F238E27FC236}">
                  <a16:creationId xmlns:a16="http://schemas.microsoft.com/office/drawing/2014/main" id="{4F14F71F-0CFC-4B1C-9593-06FF0B870127}"/>
                </a:ext>
              </a:extLst>
            </p:cNvPr>
            <p:cNvSpPr/>
            <p:nvPr/>
          </p:nvSpPr>
          <p:spPr bwMode="auto">
            <a:xfrm>
              <a:off x="3688077" y="1523882"/>
              <a:ext cx="1791973" cy="2070916"/>
            </a:xfrm>
            <a:prstGeom prst="can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1" name="组合 28">
              <a:extLst>
                <a:ext uri="{FF2B5EF4-FFF2-40B4-BE49-F238E27FC236}">
                  <a16:creationId xmlns:a16="http://schemas.microsoft.com/office/drawing/2014/main" id="{982D9164-107A-41DB-9804-A2C738629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  <a:grpFill/>
          </p:grpSpPr>
          <p:sp>
            <p:nvSpPr>
              <p:cNvPr id="12" name="圆柱形 1">
                <a:extLst>
                  <a:ext uri="{FF2B5EF4-FFF2-40B4-BE49-F238E27FC236}">
                    <a16:creationId xmlns:a16="http://schemas.microsoft.com/office/drawing/2014/main" id="{C9988153-2F11-41E2-9D9E-DA503F71D904}"/>
                  </a:ext>
                </a:extLst>
              </p:cNvPr>
              <p:cNvSpPr/>
              <p:nvPr/>
            </p:nvSpPr>
            <p:spPr bwMode="auto">
              <a:xfrm>
                <a:off x="2699192" y="2471875"/>
                <a:ext cx="1791973" cy="2072504"/>
              </a:xfrm>
              <a:prstGeom prst="can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BB5681AA-C5FF-4AC2-AE84-6FC625DC18A6}"/>
                  </a:ext>
                </a:extLst>
              </p:cNvPr>
              <p:cNvSpPr/>
              <p:nvPr/>
            </p:nvSpPr>
            <p:spPr bwMode="auto">
              <a:xfrm>
                <a:off x="2713477" y="2471875"/>
                <a:ext cx="1769751" cy="442748"/>
              </a:xfrm>
              <a:prstGeom prst="ellipse">
                <a:avLst/>
              </a:prstGeom>
              <a:grpFill/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E4CB2EE-77C2-456F-8CC3-55F42B22529B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2343150" y="2049463"/>
            <a:ext cx="14288" cy="16398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F58EF1EB-E647-4CF2-904C-27675F9E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"/>
          <a:stretch>
            <a:fillRect/>
          </a:stretch>
        </p:blipFill>
        <p:spPr bwMode="auto">
          <a:xfrm>
            <a:off x="2098675" y="3438525"/>
            <a:ext cx="9001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矩形 15">
            <a:hlinkClick r:id="rId4" action="ppaction://hlinksldjump"/>
            <a:extLst>
              <a:ext uri="{FF2B5EF4-FFF2-40B4-BE49-F238E27FC236}">
                <a16:creationId xmlns:a16="http://schemas.microsoft.com/office/drawing/2014/main" id="{B258D385-2266-46B9-AD14-02C74E4D2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88" y="4146550"/>
            <a:ext cx="121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35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1.23457E-7 L 0.13854 1.23457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ACF05FEE-8E62-4042-B451-7ACDF35DE200}"/>
              </a:ext>
            </a:extLst>
          </p:cNvPr>
          <p:cNvSpPr>
            <a:spLocks/>
          </p:cNvSpPr>
          <p:nvPr/>
        </p:nvSpPr>
        <p:spPr bwMode="auto">
          <a:xfrm>
            <a:off x="2943225" y="1800225"/>
            <a:ext cx="3582988" cy="1681163"/>
          </a:xfrm>
          <a:custGeom>
            <a:avLst/>
            <a:gdLst>
              <a:gd name="T0" fmla="*/ 277619 w 3583093"/>
              <a:gd name="T1" fmla="*/ 2928529 h 1598507"/>
              <a:gd name="T2" fmla="*/ 169278 w 3583093"/>
              <a:gd name="T3" fmla="*/ 2792030 h 1598507"/>
              <a:gd name="T4" fmla="*/ 176052 w 3583093"/>
              <a:gd name="T5" fmla="*/ 1973035 h 1598507"/>
              <a:gd name="T6" fmla="*/ 0 w 3583093"/>
              <a:gd name="T7" fmla="*/ 1476672 h 1598507"/>
              <a:gd name="T8" fmla="*/ 176052 w 3583093"/>
              <a:gd name="T9" fmla="*/ 930677 h 1598507"/>
              <a:gd name="T10" fmla="*/ 88020 w 3583093"/>
              <a:gd name="T11" fmla="*/ 496359 h 1598507"/>
              <a:gd name="T12" fmla="*/ 182825 w 3583093"/>
              <a:gd name="T13" fmla="*/ 210955 h 1598507"/>
              <a:gd name="T14" fmla="*/ 135423 w 3583093"/>
              <a:gd name="T15" fmla="*/ 0 h 1598507"/>
              <a:gd name="T16" fmla="*/ 3405887 w 3583093"/>
              <a:gd name="T17" fmla="*/ 0 h 1598507"/>
              <a:gd name="T18" fmla="*/ 3534536 w 3583093"/>
              <a:gd name="T19" fmla="*/ 74454 h 1598507"/>
              <a:gd name="T20" fmla="*/ 3568392 w 3583093"/>
              <a:gd name="T21" fmla="*/ 223361 h 1598507"/>
              <a:gd name="T22" fmla="*/ 3466825 w 3583093"/>
              <a:gd name="T23" fmla="*/ 483953 h 1598507"/>
              <a:gd name="T24" fmla="*/ 3575165 w 3583093"/>
              <a:gd name="T25" fmla="*/ 1005131 h 1598507"/>
              <a:gd name="T26" fmla="*/ 3439742 w 3583093"/>
              <a:gd name="T27" fmla="*/ 1464263 h 1598507"/>
              <a:gd name="T28" fmla="*/ 3581938 w 3583093"/>
              <a:gd name="T29" fmla="*/ 2010262 h 1598507"/>
              <a:gd name="T30" fmla="*/ 3568392 w 3583093"/>
              <a:gd name="T31" fmla="*/ 2841664 h 1598507"/>
              <a:gd name="T32" fmla="*/ 3385578 w 3583093"/>
              <a:gd name="T33" fmla="*/ 2916120 h 1598507"/>
              <a:gd name="T34" fmla="*/ 257299 w 3583093"/>
              <a:gd name="T35" fmla="*/ 2916120 h 15985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83093" h="1598507">
                <a:moveTo>
                  <a:pt x="277707" y="1598507"/>
                </a:moveTo>
                <a:lnTo>
                  <a:pt x="169333" y="1524000"/>
                </a:lnTo>
                <a:lnTo>
                  <a:pt x="176107" y="1076960"/>
                </a:lnTo>
                <a:lnTo>
                  <a:pt x="0" y="806027"/>
                </a:lnTo>
                <a:lnTo>
                  <a:pt x="176107" y="508000"/>
                </a:lnTo>
                <a:lnTo>
                  <a:pt x="88053" y="270933"/>
                </a:lnTo>
                <a:lnTo>
                  <a:pt x="182880" y="115147"/>
                </a:lnTo>
                <a:lnTo>
                  <a:pt x="135467" y="0"/>
                </a:lnTo>
                <a:lnTo>
                  <a:pt x="3406987" y="0"/>
                </a:lnTo>
                <a:lnTo>
                  <a:pt x="3535680" y="40640"/>
                </a:lnTo>
                <a:lnTo>
                  <a:pt x="3569547" y="121920"/>
                </a:lnTo>
                <a:lnTo>
                  <a:pt x="3467947" y="264160"/>
                </a:lnTo>
                <a:lnTo>
                  <a:pt x="3576320" y="548640"/>
                </a:lnTo>
                <a:lnTo>
                  <a:pt x="3440853" y="799253"/>
                </a:lnTo>
                <a:lnTo>
                  <a:pt x="3583093" y="1097280"/>
                </a:lnTo>
                <a:lnTo>
                  <a:pt x="3569547" y="1551093"/>
                </a:lnTo>
                <a:lnTo>
                  <a:pt x="3386667" y="1591733"/>
                </a:lnTo>
                <a:lnTo>
                  <a:pt x="257387" y="1591733"/>
                </a:lnTo>
              </a:path>
            </a:pathLst>
          </a:custGeom>
          <a:solidFill>
            <a:srgbClr val="EB8D5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6387" name="组合 18">
            <a:extLst>
              <a:ext uri="{FF2B5EF4-FFF2-40B4-BE49-F238E27FC236}">
                <a16:creationId xmlns:a16="http://schemas.microsoft.com/office/drawing/2014/main" id="{DF726891-8C69-4B0F-91F0-CB5315E843DF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1585913"/>
            <a:ext cx="1804987" cy="2092325"/>
            <a:chOff x="3673792" y="1521375"/>
            <a:chExt cx="1806258" cy="2092466"/>
          </a:xfrm>
        </p:grpSpPr>
        <p:sp>
          <p:nvSpPr>
            <p:cNvPr id="4" name="圆柱形 1">
              <a:extLst>
                <a:ext uri="{FF2B5EF4-FFF2-40B4-BE49-F238E27FC236}">
                  <a16:creationId xmlns:a16="http://schemas.microsoft.com/office/drawing/2014/main" id="{787784DA-EAAF-42DE-81B3-F1C83A6A5DC0}"/>
                </a:ext>
              </a:extLst>
            </p:cNvPr>
            <p:cNvSpPr/>
            <p:nvPr/>
          </p:nvSpPr>
          <p:spPr bwMode="auto">
            <a:xfrm>
              <a:off x="3688089" y="1521375"/>
              <a:ext cx="1791961" cy="2071827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6393" name="组合 20">
              <a:extLst>
                <a:ext uri="{FF2B5EF4-FFF2-40B4-BE49-F238E27FC236}">
                  <a16:creationId xmlns:a16="http://schemas.microsoft.com/office/drawing/2014/main" id="{E5C432BF-0B19-40B8-856D-EEF50500B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</p:grpSpPr>
          <p:sp>
            <p:nvSpPr>
              <p:cNvPr id="6" name="圆柱形 1">
                <a:extLst>
                  <a:ext uri="{FF2B5EF4-FFF2-40B4-BE49-F238E27FC236}">
                    <a16:creationId xmlns:a16="http://schemas.microsoft.com/office/drawing/2014/main" id="{F6575722-C797-41FB-946D-BC5445F61887}"/>
                  </a:ext>
                </a:extLst>
              </p:cNvPr>
              <p:cNvSpPr/>
              <p:nvPr/>
            </p:nvSpPr>
            <p:spPr bwMode="auto">
              <a:xfrm>
                <a:off x="2699192" y="2472551"/>
                <a:ext cx="1791961" cy="2071828"/>
              </a:xfrm>
              <a:prstGeom prst="ca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DF5AA0DF-0E08-4EE6-A4BC-108A0F26B841}"/>
                  </a:ext>
                </a:extLst>
              </p:cNvPr>
              <p:cNvSpPr/>
              <p:nvPr/>
            </p:nvSpPr>
            <p:spPr bwMode="auto">
              <a:xfrm>
                <a:off x="2713489" y="2472551"/>
                <a:ext cx="1769720" cy="442943"/>
              </a:xfrm>
              <a:prstGeom prst="ellipse">
                <a:avLst/>
              </a:prstGeom>
              <a:solidFill>
                <a:srgbClr val="EB8D54"/>
              </a:solidFill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689F077-5D93-4A58-BE68-3D712DF0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76388"/>
            <a:ext cx="18224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6">
            <a:extLst>
              <a:ext uri="{FF2B5EF4-FFF2-40B4-BE49-F238E27FC236}">
                <a16:creationId xmlns:a16="http://schemas.microsoft.com/office/drawing/2014/main" id="{D572AFCC-6336-468B-A23D-9BB76944F804}"/>
              </a:ext>
            </a:extLst>
          </p:cNvPr>
          <p:cNvGrpSpPr>
            <a:grpSpLocks/>
          </p:cNvGrpSpPr>
          <p:nvPr/>
        </p:nvGrpSpPr>
        <p:grpSpPr bwMode="auto">
          <a:xfrm>
            <a:off x="1454260" y="1583059"/>
            <a:ext cx="1806575" cy="2090737"/>
            <a:chOff x="3673792" y="1523882"/>
            <a:chExt cx="1806258" cy="2089959"/>
          </a:xfrm>
          <a:solidFill>
            <a:srgbClr val="EB8D54"/>
          </a:solidFill>
        </p:grpSpPr>
        <p:sp>
          <p:nvSpPr>
            <p:cNvPr id="10" name="圆柱形 1">
              <a:extLst>
                <a:ext uri="{FF2B5EF4-FFF2-40B4-BE49-F238E27FC236}">
                  <a16:creationId xmlns:a16="http://schemas.microsoft.com/office/drawing/2014/main" id="{0DDA70B0-6BAE-4193-B0E2-D4010A6CD64C}"/>
                </a:ext>
              </a:extLst>
            </p:cNvPr>
            <p:cNvSpPr/>
            <p:nvPr/>
          </p:nvSpPr>
          <p:spPr bwMode="auto">
            <a:xfrm>
              <a:off x="3688077" y="1523882"/>
              <a:ext cx="1791973" cy="2070916"/>
            </a:xfrm>
            <a:prstGeom prst="can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grpSp>
          <p:nvGrpSpPr>
            <p:cNvPr id="11" name="组合 28">
              <a:extLst>
                <a:ext uri="{FF2B5EF4-FFF2-40B4-BE49-F238E27FC236}">
                  <a16:creationId xmlns:a16="http://schemas.microsoft.com/office/drawing/2014/main" id="{39B0EAEC-12E8-4765-B112-0167F7BEDA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792" y="1542058"/>
              <a:ext cx="1792288" cy="2071783"/>
              <a:chOff x="2699192" y="2472596"/>
              <a:chExt cx="1792288" cy="2071783"/>
            </a:xfrm>
            <a:grpFill/>
          </p:grpSpPr>
          <p:sp>
            <p:nvSpPr>
              <p:cNvPr id="12" name="圆柱形 1">
                <a:extLst>
                  <a:ext uri="{FF2B5EF4-FFF2-40B4-BE49-F238E27FC236}">
                    <a16:creationId xmlns:a16="http://schemas.microsoft.com/office/drawing/2014/main" id="{7E864DBE-AE86-42A4-A469-0E75B540261F}"/>
                  </a:ext>
                </a:extLst>
              </p:cNvPr>
              <p:cNvSpPr/>
              <p:nvPr/>
            </p:nvSpPr>
            <p:spPr bwMode="auto">
              <a:xfrm>
                <a:off x="2699192" y="2471875"/>
                <a:ext cx="1791973" cy="2072504"/>
              </a:xfrm>
              <a:prstGeom prst="can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1FCEFB21-5874-4798-A355-B435B60F0A6E}"/>
                  </a:ext>
                </a:extLst>
              </p:cNvPr>
              <p:cNvSpPr/>
              <p:nvPr/>
            </p:nvSpPr>
            <p:spPr bwMode="auto">
              <a:xfrm>
                <a:off x="2713477" y="2471875"/>
                <a:ext cx="1769751" cy="442748"/>
              </a:xfrm>
              <a:prstGeom prst="ellipse">
                <a:avLst/>
              </a:prstGeom>
              <a:grpFill/>
              <a:ln w="19050">
                <a:noFill/>
                <a:prstDash val="sysDash"/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BC7F8B5-877A-408F-BB5E-0CFDBF0D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"/>
          <a:stretch>
            <a:fillRect/>
          </a:stretch>
        </p:blipFill>
        <p:spPr bwMode="auto">
          <a:xfrm>
            <a:off x="2149475" y="3438525"/>
            <a:ext cx="9001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B929B662-4E29-426E-86E2-7270CD6ED91F}"/>
              </a:ext>
            </a:extLst>
          </p:cNvPr>
          <p:cNvSpPr>
            <a:spLocks/>
          </p:cNvSpPr>
          <p:nvPr/>
        </p:nvSpPr>
        <p:spPr bwMode="auto">
          <a:xfrm>
            <a:off x="2255838" y="2051050"/>
            <a:ext cx="152400" cy="1616075"/>
          </a:xfrm>
          <a:custGeom>
            <a:avLst/>
            <a:gdLst>
              <a:gd name="T0" fmla="*/ 129540 w 152400"/>
              <a:gd name="T1" fmla="*/ 1622438 h 1615440"/>
              <a:gd name="T2" fmla="*/ 129540 w 152400"/>
              <a:gd name="T3" fmla="*/ 1132646 h 1615440"/>
              <a:gd name="T4" fmla="*/ 7620 w 152400"/>
              <a:gd name="T5" fmla="*/ 841832 h 1615440"/>
              <a:gd name="T6" fmla="*/ 152400 w 152400"/>
              <a:gd name="T7" fmla="*/ 551017 h 1615440"/>
              <a:gd name="T8" fmla="*/ 0 w 152400"/>
              <a:gd name="T9" fmla="*/ 352038 h 1615440"/>
              <a:gd name="T10" fmla="*/ 137160 w 152400"/>
              <a:gd name="T11" fmla="*/ 160713 h 1615440"/>
              <a:gd name="T12" fmla="*/ 137160 w 152400"/>
              <a:gd name="T13" fmla="*/ 0 h 1615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400" h="1615440">
                <a:moveTo>
                  <a:pt x="129540" y="1615440"/>
                </a:moveTo>
                <a:lnTo>
                  <a:pt x="129540" y="1127760"/>
                </a:lnTo>
                <a:lnTo>
                  <a:pt x="7620" y="838200"/>
                </a:lnTo>
                <a:lnTo>
                  <a:pt x="152400" y="548640"/>
                </a:lnTo>
                <a:lnTo>
                  <a:pt x="0" y="350520"/>
                </a:lnTo>
                <a:lnTo>
                  <a:pt x="137160" y="160020"/>
                </a:lnTo>
                <a:lnTo>
                  <a:pt x="13716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3518 L -0.02257 -0.13765 L -0.0375 -0.19382 L -0.01996 -0.25 L -0.0375 -0.29012 L -0.0243 -0.32407 L -0.02257 -0.35802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0494E-6 L 0.12673 -1.6049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A684CDA0-A48C-C28B-468E-E9B188D3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4585" y="1736824"/>
            <a:ext cx="1685668" cy="17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7CBDE884-B99A-4D8C-AA8A-C44CBAC8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941388"/>
            <a:ext cx="8770937" cy="67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sz="2800" b="1" kern="0" dirty="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r>
              <a:rPr lang="zh-CN" altLang="en-US" sz="2800" b="1" kern="0" dirty="0">
                <a:solidFill>
                  <a:srgbClr val="000000"/>
                </a:solidFill>
                <a:latin typeface="+mn-lt"/>
                <a:ea typeface="+mn-ea"/>
              </a:rPr>
              <a:t>）把罐头盒的商标纸如下图</a:t>
            </a:r>
            <a:r>
              <a:rPr lang="zh-CN" altLang="en-US" sz="2800" b="1" kern="0">
                <a:solidFill>
                  <a:srgbClr val="000000"/>
                </a:solidFill>
                <a:latin typeface="+mn-lt"/>
                <a:ea typeface="+mn-ea"/>
              </a:rPr>
              <a:t>所示沿高剪开</a:t>
            </a:r>
            <a:r>
              <a:rPr lang="zh-CN" altLang="en-US" sz="2800" b="1" kern="0" dirty="0">
                <a:solidFill>
                  <a:srgbClr val="000000"/>
                </a:solidFill>
                <a:latin typeface="+mn-lt"/>
                <a:ea typeface="+mn-ea"/>
              </a:rPr>
              <a:t>，再展开。</a:t>
            </a:r>
            <a:endParaRPr lang="zh-CN" altLang="en-US" sz="2000" b="1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0963C94F-4E1D-4335-AB32-BDBBAAD1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3364" y="1736824"/>
            <a:ext cx="957948" cy="115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E4741A9-1DA0-4EA9-A3A4-C969531F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2565" y="1845841"/>
            <a:ext cx="2736850" cy="9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7">
            <a:extLst>
              <a:ext uri="{FF2B5EF4-FFF2-40B4-BE49-F238E27FC236}">
                <a16:creationId xmlns:a16="http://schemas.microsoft.com/office/drawing/2014/main" id="{9A4CBB97-3DC3-4CBE-8F6C-BD849635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2326084"/>
            <a:ext cx="750887" cy="73025"/>
          </a:xfrm>
          <a:prstGeom prst="rightArrow">
            <a:avLst>
              <a:gd name="adj1" fmla="val 50000"/>
              <a:gd name="adj2" fmla="val 252352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9956A2B6-5BF2-4859-8319-724CABE7D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2326084"/>
            <a:ext cx="750887" cy="73025"/>
          </a:xfrm>
          <a:prstGeom prst="rightArrow">
            <a:avLst>
              <a:gd name="adj1" fmla="val 50000"/>
              <a:gd name="adj2" fmla="val 252352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AutoShape 27">
            <a:extLst>
              <a:ext uri="{FF2B5EF4-FFF2-40B4-BE49-F238E27FC236}">
                <a16:creationId xmlns:a16="http://schemas.microsoft.com/office/drawing/2014/main" id="{F1C5F92D-12DA-4B0E-9FAD-ECC3BA6CB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3759200"/>
            <a:ext cx="6308725" cy="755650"/>
          </a:xfrm>
          <a:prstGeom prst="wedgeRoundRectCallout">
            <a:avLst>
              <a:gd name="adj1" fmla="val 55017"/>
              <a:gd name="adj2" fmla="val -14813"/>
              <a:gd name="adj3" fmla="val 16667"/>
            </a:avLst>
          </a:prstGeom>
          <a:solidFill>
            <a:sysClr val="window" lastClr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zh-CN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圆柱侧面展开后得到一个长方形。</a:t>
            </a:r>
          </a:p>
        </p:txBody>
      </p:sp>
      <p:pic>
        <p:nvPicPr>
          <p:cNvPr id="17417" name="图片 1">
            <a:extLst>
              <a:ext uri="{FF2B5EF4-FFF2-40B4-BE49-F238E27FC236}">
                <a16:creationId xmlns:a16="http://schemas.microsoft.com/office/drawing/2014/main" id="{52FE403B-0EDA-4094-9A3D-C0347A5F3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910" y="327025"/>
            <a:ext cx="75663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6AB07B6-7FD3-4BE1-8888-282DEB922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6863" y="3256756"/>
            <a:ext cx="88881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DFD3EF08-FCD1-4A62-A4CA-8B4E6E2D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2124" y="2883878"/>
            <a:ext cx="2753037" cy="9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36BD9D92-46C5-46C8-87B4-B9939D02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7038" y="2610645"/>
            <a:ext cx="1174750" cy="141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>
            <a:extLst>
              <a:ext uri="{FF2B5EF4-FFF2-40B4-BE49-F238E27FC236}">
                <a16:creationId xmlns:a16="http://schemas.microsoft.com/office/drawing/2014/main" id="{4CEE077A-AB16-4A28-9CA7-99A022DE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047750"/>
            <a:ext cx="76327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）这个长方形的长、宽与圆柱有什么关系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把这个长方形重新包在圆柱上，你能发现什么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E1F21055-16CD-40D1-9BB5-0B0510A6213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19638" y="3260725"/>
            <a:ext cx="787400" cy="114300"/>
          </a:xfrm>
          <a:prstGeom prst="rightArrow">
            <a:avLst>
              <a:gd name="adj1" fmla="val 50000"/>
              <a:gd name="adj2" fmla="val 251476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87654E-7 L 0.25521 -0.00185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76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Pages>0</Pages>
  <Words>722</Words>
  <Characters>0</Characters>
  <Application>Microsoft Office PowerPoint</Application>
  <DocSecurity>0</DocSecurity>
  <PresentationFormat>全屏显示(16:9)</PresentationFormat>
  <Lines>0</Lines>
  <Paragraphs>85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Calibri</vt:lpstr>
      <vt:lpstr>黑体</vt:lpstr>
      <vt:lpstr>楷体</vt:lpstr>
      <vt:lpstr>Arial</vt:lpstr>
      <vt:lpstr>幼圆</vt:lpstr>
      <vt:lpstr>宋体</vt:lpstr>
      <vt:lpstr>等线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359</cp:revision>
  <dcterms:created xsi:type="dcterms:W3CDTF">2016-01-14T07:05:12Z</dcterms:created>
  <dcterms:modified xsi:type="dcterms:W3CDTF">2023-02-12T14:39:41Z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