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81" r:id="rId3"/>
    <p:sldId id="433" r:id="rId4"/>
    <p:sldId id="496" r:id="rId6"/>
    <p:sldId id="524" r:id="rId7"/>
    <p:sldId id="498" r:id="rId8"/>
    <p:sldId id="525" r:id="rId9"/>
    <p:sldId id="499" r:id="rId10"/>
    <p:sldId id="500" r:id="rId11"/>
    <p:sldId id="501" r:id="rId12"/>
    <p:sldId id="526" r:id="rId13"/>
    <p:sldId id="502" r:id="rId14"/>
    <p:sldId id="508" r:id="rId15"/>
    <p:sldId id="509" r:id="rId16"/>
    <p:sldId id="510" r:id="rId17"/>
    <p:sldId id="511" r:id="rId18"/>
    <p:sldId id="528" r:id="rId1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2"/>
    <a:srgbClr val="F6BCB7"/>
    <a:srgbClr val="0000FF"/>
    <a:srgbClr val="D4E15B"/>
    <a:srgbClr val="FFFFFF"/>
    <a:srgbClr val="1FB3A9"/>
    <a:srgbClr val="2E6B5E"/>
    <a:srgbClr val="378070"/>
    <a:srgbClr val="F9EDD3"/>
    <a:srgbClr val="AD6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457"/>
        <p:guide pos="3072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2" Type="http://schemas.openxmlformats.org/officeDocument/2006/relationships/image" Target="../media/image26.wmf"/><Relationship Id="rId11" Type="http://schemas.openxmlformats.org/officeDocument/2006/relationships/image" Target="../media/image25.wmf"/><Relationship Id="rId10" Type="http://schemas.openxmlformats.org/officeDocument/2006/relationships/image" Target="../media/image24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hyperlink" Target="u6xt01.sw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6.bin"/><Relationship Id="rId7" Type="http://schemas.openxmlformats.org/officeDocument/2006/relationships/image" Target="../media/image12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11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15.wmf"/><Relationship Id="rId27" Type="http://schemas.openxmlformats.org/officeDocument/2006/relationships/vmlDrawing" Target="../drawings/vmlDrawing3.v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26.wmf"/><Relationship Id="rId24" Type="http://schemas.openxmlformats.org/officeDocument/2006/relationships/oleObject" Target="../embeddings/oleObject19.bin"/><Relationship Id="rId23" Type="http://schemas.openxmlformats.org/officeDocument/2006/relationships/image" Target="../media/image25.wmf"/><Relationship Id="rId22" Type="http://schemas.openxmlformats.org/officeDocument/2006/relationships/oleObject" Target="../embeddings/oleObject18.bin"/><Relationship Id="rId21" Type="http://schemas.openxmlformats.org/officeDocument/2006/relationships/image" Target="../media/image24.wmf"/><Relationship Id="rId20" Type="http://schemas.openxmlformats.org/officeDocument/2006/relationships/oleObject" Target="../embeddings/oleObject17.bin"/><Relationship Id="rId2" Type="http://schemas.openxmlformats.org/officeDocument/2006/relationships/oleObject" Target="../embeddings/oleObject8.bin"/><Relationship Id="rId19" Type="http://schemas.openxmlformats.org/officeDocument/2006/relationships/image" Target="../media/image23.wmf"/><Relationship Id="rId18" Type="http://schemas.openxmlformats.org/officeDocument/2006/relationships/oleObject" Target="../embeddings/oleObject16.bin"/><Relationship Id="rId17" Type="http://schemas.openxmlformats.org/officeDocument/2006/relationships/image" Target="../media/image22.wmf"/><Relationship Id="rId16" Type="http://schemas.openxmlformats.org/officeDocument/2006/relationships/oleObject" Target="../embeddings/oleObject15.bin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14.bin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13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12.bin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67628" y="2242185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练习十八    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165033" y="967423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百分数（一）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矩形 1"/>
          <p:cNvSpPr/>
          <p:nvPr/>
        </p:nvSpPr>
        <p:spPr>
          <a:xfrm>
            <a:off x="547688" y="693738"/>
            <a:ext cx="7685087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9.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百花胡同小学有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480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人，有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10 %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的学生参加了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合唱团。参加合唱团的学生有多少人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46363" y="2441575"/>
            <a:ext cx="339248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480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5%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（人）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69988" y="3233738"/>
            <a:ext cx="5186045" cy="6076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参加合唱团的学生有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人。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7350" y="555625"/>
            <a:ext cx="8369300" cy="319341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1073150" marR="0" lvl="0" indent="-107315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）油菜籽的出油率是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42 %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2100 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油菜籽可榨油多少千克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97255" marR="0" lvl="0" indent="-897255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97255" marR="0" lvl="0" indent="-897255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97255" marR="0" lvl="0" indent="-897255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）油菜籽的出油率是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42%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。一个榨油厂榨出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897255" marR="0" lvl="0" indent="-897255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2100kg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菜籽油，用了多少千克油菜籽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2"/>
          <p:cNvSpPr txBox="1"/>
          <p:nvPr/>
        </p:nvSpPr>
        <p:spPr>
          <a:xfrm>
            <a:off x="2611120" y="1624330"/>
            <a:ext cx="3921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2100×42%= 882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（千克）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4340" y="2196465"/>
            <a:ext cx="57353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2100kg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油菜籽可榨油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882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千克。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Text Box 12"/>
          <p:cNvSpPr txBox="1"/>
          <p:nvPr/>
        </p:nvSpPr>
        <p:spPr>
          <a:xfrm>
            <a:off x="2506980" y="3854450"/>
            <a:ext cx="4273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2100÷42%= 5000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（千克）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09040" y="4346575"/>
            <a:ext cx="7700645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latinLnBrk="1" hangingPunct="1">
              <a:lnSpc>
                <a:spcPct val="13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答：榨出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2100kg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菜籽油，用了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5000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千克油菜籽。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20065" y="946785"/>
            <a:ext cx="4873625" cy="4009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“100%橙汁”表示这罐饮料中所含橙汁的成分占全部饮料的百分之一百，即我们平时所说的“纯橙汁”。生活中的百分数还有很多。例如，一杯糖水的浓度为8%，是指杯中糖的质量占糖水总质量的百分之八。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0040" y="1324610"/>
            <a:ext cx="866775" cy="1390650"/>
          </a:xfrm>
          <a:prstGeom prst="rect">
            <a:avLst/>
          </a:prstGeom>
        </p:spPr>
      </p:pic>
      <p:pic>
        <p:nvPicPr>
          <p:cNvPr id="10" name="图片 9" descr="E:\桌面\新画人物图\女04 拷贝.png女04 拷贝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053070" y="3105785"/>
            <a:ext cx="767715" cy="1609725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5468620" y="2870835"/>
            <a:ext cx="2536190" cy="968375"/>
          </a:xfrm>
          <a:prstGeom prst="wedgeRoundRectCallout">
            <a:avLst>
              <a:gd name="adj1" fmla="val 57786"/>
              <a:gd name="adj2" fmla="val 1518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3060" y="2870200"/>
            <a:ext cx="27635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这罐饮料上写着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100%橙汁。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7335" y="312738"/>
            <a:ext cx="7737475" cy="57213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60680" marR="0" lvl="0" indent="-36068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收集一些生活中的百分数，说说它们的含义。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32755" y="4377055"/>
            <a:ext cx="2205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（合理即可）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384810" y="292735"/>
            <a:ext cx="8374380" cy="3709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12.据医学测试，人静止不动时，从头部散失的热量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很多。在穿得暖和但不戴帽子的情况下，气温为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时，从头部散失的热量占人体散失总热量的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30%，气温为4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时占    ，气温为零下15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时占    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因此，俗话说“冬季戴棉帽，如同穿棉袄”。处于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上面哪个气温时从头部散失的热量最多？怎样比较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更快一些？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7126" name="组合 37"/>
          <p:cNvGrpSpPr/>
          <p:nvPr/>
        </p:nvGrpSpPr>
        <p:grpSpPr>
          <a:xfrm>
            <a:off x="4163155" y="1781124"/>
            <a:ext cx="713966" cy="775055"/>
            <a:chOff x="1494" y="2005"/>
            <a:chExt cx="1005" cy="1254"/>
          </a:xfrm>
        </p:grpSpPr>
        <p:sp>
          <p:nvSpPr>
            <p:cNvPr id="47127" name="文本框 38"/>
            <p:cNvSpPr txBox="1"/>
            <p:nvPr/>
          </p:nvSpPr>
          <p:spPr>
            <a:xfrm>
              <a:off x="1518" y="2005"/>
              <a:ext cx="981" cy="7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28" name="文本框 39"/>
            <p:cNvSpPr txBox="1"/>
            <p:nvPr/>
          </p:nvSpPr>
          <p:spPr>
            <a:xfrm>
              <a:off x="1494" y="2514"/>
              <a:ext cx="397" cy="7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V="1">
              <a:off x="1533" y="2597"/>
              <a:ext cx="397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37"/>
          <p:cNvGrpSpPr/>
          <p:nvPr/>
        </p:nvGrpSpPr>
        <p:grpSpPr>
          <a:xfrm>
            <a:off x="8076895" y="1812290"/>
            <a:ext cx="371663" cy="774065"/>
            <a:chOff x="1548" y="2005"/>
            <a:chExt cx="585" cy="1219"/>
          </a:xfrm>
        </p:grpSpPr>
        <p:sp>
          <p:nvSpPr>
            <p:cNvPr id="13" name="文本框 38"/>
            <p:cNvSpPr txBox="1"/>
            <p:nvPr/>
          </p:nvSpPr>
          <p:spPr>
            <a:xfrm>
              <a:off x="1563" y="2005"/>
              <a:ext cx="55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39"/>
            <p:cNvSpPr txBox="1"/>
            <p:nvPr/>
          </p:nvSpPr>
          <p:spPr>
            <a:xfrm>
              <a:off x="1548" y="2499"/>
              <a:ext cx="58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611" y="2597"/>
              <a:ext cx="397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603250" y="4114165"/>
            <a:ext cx="80130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答：气温为零下15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时从头部散失的热量最多。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  把分数化成百分数比较更快一些。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12365" y="3312160"/>
            <a:ext cx="1661795" cy="880110"/>
            <a:chOff x="2133" y="5270"/>
            <a:chExt cx="2617" cy="1386"/>
          </a:xfrm>
        </p:grpSpPr>
        <p:grpSp>
          <p:nvGrpSpPr>
            <p:cNvPr id="2" name="组合 37"/>
            <p:cNvGrpSpPr/>
            <p:nvPr/>
          </p:nvGrpSpPr>
          <p:grpSpPr>
            <a:xfrm>
              <a:off x="2133" y="5270"/>
              <a:ext cx="870" cy="1386"/>
              <a:chOff x="1468" y="1902"/>
              <a:chExt cx="999" cy="1386"/>
            </a:xfrm>
          </p:grpSpPr>
          <p:sp>
            <p:nvSpPr>
              <p:cNvPr id="6" name="文本框 38"/>
              <p:cNvSpPr txBox="1"/>
              <p:nvPr/>
            </p:nvSpPr>
            <p:spPr>
              <a:xfrm>
                <a:off x="1486" y="1902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文本框 39"/>
              <p:cNvSpPr txBox="1"/>
              <p:nvPr/>
            </p:nvSpPr>
            <p:spPr>
              <a:xfrm>
                <a:off x="1468" y="2466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1474" y="2597"/>
                <a:ext cx="60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2644" y="5554"/>
              <a:ext cx="210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=60%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83990" y="3302635"/>
            <a:ext cx="1662430" cy="880110"/>
            <a:chOff x="2133" y="5270"/>
            <a:chExt cx="2618" cy="1386"/>
          </a:xfrm>
        </p:grpSpPr>
        <p:grpSp>
          <p:nvGrpSpPr>
            <p:cNvPr id="22" name="组合 37"/>
            <p:cNvGrpSpPr/>
            <p:nvPr/>
          </p:nvGrpSpPr>
          <p:grpSpPr>
            <a:xfrm>
              <a:off x="2133" y="5270"/>
              <a:ext cx="870" cy="1386"/>
              <a:chOff x="1468" y="1902"/>
              <a:chExt cx="999" cy="1386"/>
            </a:xfrm>
          </p:grpSpPr>
          <p:sp>
            <p:nvSpPr>
              <p:cNvPr id="23" name="文本框 38"/>
              <p:cNvSpPr txBox="1"/>
              <p:nvPr/>
            </p:nvSpPr>
            <p:spPr>
              <a:xfrm>
                <a:off x="1486" y="1902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39"/>
              <p:cNvSpPr txBox="1"/>
              <p:nvPr/>
            </p:nvSpPr>
            <p:spPr>
              <a:xfrm>
                <a:off x="1468" y="2466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474" y="2597"/>
                <a:ext cx="60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/>
            <p:cNvSpPr txBox="1"/>
            <p:nvPr/>
          </p:nvSpPr>
          <p:spPr>
            <a:xfrm>
              <a:off x="2644" y="5554"/>
              <a:ext cx="210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=75%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662930" y="3482975"/>
            <a:ext cx="3138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4315" y="232410"/>
            <a:ext cx="8566785" cy="3449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13.人体每天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大约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需要摄入2500mL的水分，其中从食   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物中获得的约为1200mL，饮水获得的约为1300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mL。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（1）从食物中获取的水分占每日摄水量的百分之几？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（2）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饮水获得的水分占每日需摄水量的百分之多少？  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1915" y="1976120"/>
            <a:ext cx="28765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1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00÷2500=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%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1915" y="3091815"/>
            <a:ext cx="2965450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1300÷2500=52%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585" y="3742690"/>
            <a:ext cx="7864475" cy="1210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答：从食物中获取的水分占每日摄水量的48%。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    饮水获得的水分占每日需摄水量的52%。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0990" y="366713"/>
            <a:ext cx="8351838" cy="153098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60680" marR="0" lvl="0" indent="-36068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14.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城关一中和城关二中的男生人数分别占全校学生总数的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52 %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54%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，城关一中有学生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人，城关二中有学生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750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人。哪个学校的男生多？多多少人？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71550" y="1987550"/>
            <a:ext cx="7018019" cy="631190"/>
            <a:chOff x="845840" y="3989372"/>
            <a:chExt cx="7017991" cy="631660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014477" y="3989372"/>
              <a:ext cx="3849354" cy="6094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marR="0" lvl="0" indent="-36068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800×52% = 416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（人）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845840" y="4011614"/>
              <a:ext cx="3725848" cy="60941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marR="0" lvl="0" indent="-36068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城关一中男生人数：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71550" y="2586038"/>
            <a:ext cx="7018019" cy="631190"/>
            <a:chOff x="845840" y="3989372"/>
            <a:chExt cx="7017991" cy="631661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014477" y="3989372"/>
              <a:ext cx="3849354" cy="6094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marR="0" lvl="0" indent="-36068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750×54% = 405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（人）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845840" y="4011614"/>
              <a:ext cx="3725848" cy="60941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marR="0" lvl="0" indent="-36068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城关二中男生人数：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724025" y="3232150"/>
            <a:ext cx="1821180" cy="60896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60680" marR="0" lvl="0" indent="-36068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416 &gt; 405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62075" y="3994150"/>
            <a:ext cx="5868988" cy="60896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60680" marR="0" lvl="0" indent="-36068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答：城关一中男生人数多，多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人。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77335" y="3233420"/>
            <a:ext cx="32181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60680" marR="0" lvl="0" indent="-36068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416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405=11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（人）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3998" y="534988"/>
            <a:ext cx="8351838" cy="57213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60680" marR="0" lvl="0" indent="-36068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15.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滨海小学对学生吃早餐的情况进行了调查，结果如下：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6263" y="1325563"/>
          <a:ext cx="7991475" cy="15589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23801"/>
                <a:gridCol w="1223920"/>
                <a:gridCol w="3743754"/>
              </a:tblGrid>
              <a:tr h="51943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吃早餐的情况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1917" marB="41917" anchor="ctr">
                    <a:lnL w="19050">
                      <a:solidFill>
                        <a:schemeClr val="accent2"/>
                      </a:solidFill>
                      <a:prstDash val="solid"/>
                    </a:lnL>
                    <a:lnR w="19050">
                      <a:solidFill>
                        <a:schemeClr val="accent2"/>
                      </a:solidFill>
                      <a:prstDash val="solid"/>
                    </a:lnR>
                    <a:lnT w="19050">
                      <a:solidFill>
                        <a:schemeClr val="accent2"/>
                      </a:solidFill>
                      <a:prstDash val="solid"/>
                    </a:lnT>
                    <a:lnB w="19050">
                      <a:solidFill>
                        <a:schemeClr val="accent2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人数</a:t>
                      </a:r>
                      <a:r>
                        <a:rPr lang="en-US" altLang="zh-CN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1917" marB="41917" anchor="ctr">
                    <a:lnL w="19050">
                      <a:solidFill>
                        <a:schemeClr val="accent2"/>
                      </a:solidFill>
                      <a:prstDash val="solid"/>
                    </a:lnL>
                    <a:lnR w="19050">
                      <a:solidFill>
                        <a:schemeClr val="accent2"/>
                      </a:solidFill>
                      <a:prstDash val="solid"/>
                    </a:lnR>
                    <a:lnT w="19050">
                      <a:solidFill>
                        <a:schemeClr val="accent2"/>
                      </a:solidFill>
                      <a:prstDash val="solid"/>
                    </a:lnT>
                    <a:lnB w="19050">
                      <a:solidFill>
                        <a:schemeClr val="accent2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占学校总人数的百分之几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1917" marB="41917" anchor="ctr">
                    <a:lnL w="19050">
                      <a:solidFill>
                        <a:schemeClr val="accent2"/>
                      </a:solidFill>
                      <a:prstDash val="solid"/>
                    </a:lnL>
                    <a:lnR w="19050">
                      <a:solidFill>
                        <a:schemeClr val="accent2"/>
                      </a:solidFill>
                      <a:prstDash val="solid"/>
                    </a:lnR>
                    <a:lnT w="19050">
                      <a:solidFill>
                        <a:schemeClr val="accent2"/>
                      </a:solidFill>
                      <a:prstDash val="solid"/>
                    </a:lnT>
                    <a:lnB w="19050">
                      <a:solidFill>
                        <a:schemeClr val="accent2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642"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每天吃早餐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1917" marB="41917" anchor="ctr">
                    <a:lnL w="19050">
                      <a:solidFill>
                        <a:schemeClr val="accent2"/>
                      </a:solidFill>
                      <a:prstDash val="solid"/>
                    </a:lnL>
                    <a:lnR w="19050">
                      <a:solidFill>
                        <a:schemeClr val="accent2"/>
                      </a:solidFill>
                      <a:prstDash val="solid"/>
                    </a:lnR>
                    <a:lnT w="19050">
                      <a:solidFill>
                        <a:schemeClr val="accent2"/>
                      </a:solidFill>
                      <a:prstDash val="solid"/>
                    </a:lnT>
                    <a:lnB w="19050">
                      <a:solidFill>
                        <a:schemeClr val="accent2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1917" marB="41917" anchor="ctr">
                    <a:lnL w="19050">
                      <a:solidFill>
                        <a:schemeClr val="accent2"/>
                      </a:solidFill>
                      <a:prstDash val="solid"/>
                    </a:lnL>
                    <a:lnR w="19050">
                      <a:solidFill>
                        <a:schemeClr val="accent2"/>
                      </a:solidFill>
                      <a:prstDash val="solid"/>
                    </a:lnR>
                    <a:lnT w="19050">
                      <a:solidFill>
                        <a:schemeClr val="accent2"/>
                      </a:solidFill>
                      <a:prstDash val="solid"/>
                    </a:lnT>
                    <a:lnB w="19050">
                      <a:solidFill>
                        <a:schemeClr val="accent2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1917" marB="41917" anchor="ctr">
                    <a:lnL w="19050">
                      <a:solidFill>
                        <a:schemeClr val="accent2"/>
                      </a:solidFill>
                      <a:prstDash val="solid"/>
                    </a:lnL>
                    <a:lnR w="19050">
                      <a:solidFill>
                        <a:schemeClr val="accent2"/>
                      </a:solidFill>
                      <a:prstDash val="solid"/>
                    </a:lnR>
                    <a:lnT w="19050">
                      <a:solidFill>
                        <a:schemeClr val="accent2"/>
                      </a:solidFill>
                      <a:prstDash val="solid"/>
                    </a:lnT>
                    <a:lnB w="19050">
                      <a:solidFill>
                        <a:schemeClr val="accent2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642"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不能做到每天吃早餐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1917" marB="41917" anchor="ctr">
                    <a:lnL w="19050">
                      <a:solidFill>
                        <a:schemeClr val="accent2"/>
                      </a:solidFill>
                      <a:prstDash val="solid"/>
                    </a:lnL>
                    <a:lnR w="19050">
                      <a:solidFill>
                        <a:schemeClr val="accent2"/>
                      </a:solidFill>
                      <a:prstDash val="solid"/>
                    </a:lnR>
                    <a:lnT w="19050">
                      <a:solidFill>
                        <a:schemeClr val="accent2"/>
                      </a:solidFill>
                      <a:prstDash val="solid"/>
                    </a:lnT>
                    <a:lnB w="19050">
                      <a:solidFill>
                        <a:schemeClr val="accent2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1917" marB="41917" anchor="ctr">
                    <a:lnL w="19050">
                      <a:solidFill>
                        <a:schemeClr val="accent2"/>
                      </a:solidFill>
                      <a:prstDash val="solid"/>
                    </a:lnL>
                    <a:lnR w="19050">
                      <a:solidFill>
                        <a:schemeClr val="accent2"/>
                      </a:solidFill>
                      <a:prstDash val="solid"/>
                    </a:lnR>
                    <a:lnT w="19050">
                      <a:solidFill>
                        <a:schemeClr val="accent2"/>
                      </a:solidFill>
                      <a:prstDash val="solid"/>
                    </a:lnT>
                    <a:lnB w="19050">
                      <a:solidFill>
                        <a:schemeClr val="accent2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4" marR="91424" marT="41917" marB="41917" anchor="ctr">
                    <a:lnL w="19050">
                      <a:solidFill>
                        <a:schemeClr val="accent2"/>
                      </a:solidFill>
                      <a:prstDash val="solid"/>
                    </a:lnL>
                    <a:lnR w="19050">
                      <a:solidFill>
                        <a:schemeClr val="accent2"/>
                      </a:solidFill>
                      <a:prstDash val="solid"/>
                    </a:lnR>
                    <a:lnT w="19050">
                      <a:solidFill>
                        <a:schemeClr val="accent2"/>
                      </a:solidFill>
                      <a:prstDash val="solid"/>
                    </a:lnT>
                    <a:lnB w="19050">
                      <a:solidFill>
                        <a:schemeClr val="accent2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6300788" y="2393950"/>
            <a:ext cx="716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84625" y="2392363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9143" y="3763963"/>
            <a:ext cx="7302182" cy="608965"/>
            <a:chOff x="479408" y="4011910"/>
            <a:chExt cx="7302919" cy="609078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541913" y="4011910"/>
              <a:ext cx="3240414" cy="60907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marR="0" lvl="0" indent="-36068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437÷95%=460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（人）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79408" y="4011910"/>
              <a:ext cx="4092353" cy="609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360680" marR="0" lvl="0" indent="-360680" algn="l" defTabSz="914400" rtl="0" eaLnBrk="1" fontAlgn="base" latinLnBrk="1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滨海小学的学生总人数：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2130" y="3032125"/>
            <a:ext cx="8081010" cy="5721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60680" marR="0" lvl="0" indent="-36068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请你将表格补充完整，并求出滨海小学的学生总人数。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850" y="2784475"/>
            <a:ext cx="3744913" cy="53530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86%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读作：百分之八十六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3850" y="3294063"/>
            <a:ext cx="37449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14%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读作：百分之十四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141788" y="2784475"/>
            <a:ext cx="448786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63.2%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读作：百分之六十三点二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141788" y="3294063"/>
            <a:ext cx="448786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36.8%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读作：百分之三十六点八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23850" y="3805238"/>
            <a:ext cx="43926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60.2%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读作：百分之六十点二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23850" y="4243388"/>
            <a:ext cx="448786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36.4%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读作：百分之三十六点四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813300" y="4227513"/>
            <a:ext cx="3816350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3.4%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读作：百分之三点四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369253"/>
            <a:ext cx="561657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读出下面服装中各成分的百分数。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90" y="1187470"/>
            <a:ext cx="7708921" cy="1386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  <p:bldP spid="22" grpId="0"/>
      <p:bldP spid="23" grpId="0"/>
      <p:bldP spid="24" grpId="0"/>
      <p:bldP spid="2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361950"/>
            <a:ext cx="8181340" cy="43116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写出下面的百分数。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）第七次全国人口普查结果表明，全国人口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岁人口约占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百分之十八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）有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百分之二十九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的少年儿童表示“目前最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要好的朋友是老师”。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）感冒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百分之九十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左右由病毒引起，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百分之</a:t>
            </a:r>
            <a:r>
              <a:rPr lang="zh-CN" altLang="en-US" sz="2800" b="1" u="sng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十</a:t>
            </a:r>
            <a:endParaRPr lang="en-US" altLang="zh-CN" sz="2800" b="1" u="sng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左右由细菌引起。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对话气泡: 圆角矩形 2"/>
          <p:cNvSpPr>
            <a:spLocks noChangeArrowheads="1"/>
          </p:cNvSpPr>
          <p:nvPr/>
        </p:nvSpPr>
        <p:spPr bwMode="auto">
          <a:xfrm>
            <a:off x="5706542" y="478815"/>
            <a:ext cx="1079500" cy="576262"/>
          </a:xfrm>
          <a:prstGeom prst="wedgeRoundRectCallout">
            <a:avLst>
              <a:gd name="adj1" fmla="val -51098"/>
              <a:gd name="adj2" fmla="val 17423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对话气泡: 圆角矩形 3"/>
          <p:cNvSpPr>
            <a:spLocks noChangeArrowheads="1"/>
          </p:cNvSpPr>
          <p:nvPr/>
        </p:nvSpPr>
        <p:spPr bwMode="auto">
          <a:xfrm>
            <a:off x="4572238" y="2800563"/>
            <a:ext cx="1079500" cy="576263"/>
          </a:xfrm>
          <a:prstGeom prst="wedgeRoundRectCallout">
            <a:avLst>
              <a:gd name="adj1" fmla="val -104139"/>
              <a:gd name="adj2" fmla="val -645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29%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对话气泡: 圆角矩形 4"/>
          <p:cNvSpPr>
            <a:spLocks noChangeArrowheads="1"/>
          </p:cNvSpPr>
          <p:nvPr/>
        </p:nvSpPr>
        <p:spPr bwMode="auto">
          <a:xfrm>
            <a:off x="4032091" y="4172198"/>
            <a:ext cx="1079500" cy="576263"/>
          </a:xfrm>
          <a:prstGeom prst="wedgeRoundRectCallout">
            <a:avLst>
              <a:gd name="adj1" fmla="val -78691"/>
              <a:gd name="adj2" fmla="val -9004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90%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对话气泡: 圆角矩形 5"/>
          <p:cNvSpPr>
            <a:spLocks noChangeArrowheads="1"/>
          </p:cNvSpPr>
          <p:nvPr/>
        </p:nvSpPr>
        <p:spPr bwMode="auto">
          <a:xfrm>
            <a:off x="6324709" y="3943454"/>
            <a:ext cx="1079500" cy="576263"/>
          </a:xfrm>
          <a:prstGeom prst="wedgeRoundRectCallout">
            <a:avLst>
              <a:gd name="adj1" fmla="val 78540"/>
              <a:gd name="adj2" fmla="val -6179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483" y="514350"/>
            <a:ext cx="8315325" cy="60896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在方格纸上按下面的百分数涂出相应数量的方格。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3" name="图片 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1654175"/>
            <a:ext cx="7556500" cy="2420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41500" y="4075113"/>
            <a:ext cx="6569075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17%                          32%                            41%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2135" y="1654175"/>
            <a:ext cx="8571865" cy="2971800"/>
            <a:chOff x="466" y="2518"/>
            <a:chExt cx="13499" cy="468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rcRect t="30405"/>
            <a:stretch>
              <a:fillRect/>
            </a:stretch>
          </p:blipFill>
          <p:spPr>
            <a:xfrm>
              <a:off x="466" y="2518"/>
              <a:ext cx="13499" cy="456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877" y="6376"/>
              <a:ext cx="1843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％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184" y="6376"/>
              <a:ext cx="1843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％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68" y="6346"/>
              <a:ext cx="1843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％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477838" y="312738"/>
            <a:ext cx="6337300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你能用百分数表示出其中的分数吗？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101725" y="3213100"/>
          <a:ext cx="3348990" cy="87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1511300" imgH="393700" progId="Equation.DSMT4">
                  <p:embed/>
                </p:oleObj>
              </mc:Choice>
              <mc:Fallback>
                <p:oleObj name="" r:id="rId1" imgW="1511300" imgH="3937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01725" y="3213100"/>
                        <a:ext cx="3348990" cy="871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726305" y="3213100"/>
          <a:ext cx="3348355" cy="87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1511300" imgH="393700" progId="Equation.DSMT4">
                  <p:embed/>
                </p:oleObj>
              </mc:Choice>
              <mc:Fallback>
                <p:oleObj name="" r:id="rId3" imgW="1511300" imgH="3937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6305" y="3213100"/>
                        <a:ext cx="3348355" cy="871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48" y="1047433"/>
            <a:ext cx="5382481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2">
                  <a:alpha val="100000"/>
                </a:srgbClr>
              </a:clrFrom>
              <a:clrTo>
                <a:srgbClr val="FFFFF2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171950"/>
            <a:ext cx="3072130" cy="747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302037" y="493691"/>
            <a:ext cx="8265597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榨油厂的李叔叔告诉小静：“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2000kg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花生仁能榨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出花生油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760kg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。”这些花生仁的出油率是多少？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Group 45"/>
          <p:cNvGrpSpPr/>
          <p:nvPr/>
        </p:nvGrpSpPr>
        <p:grpSpPr bwMode="auto">
          <a:xfrm>
            <a:off x="2879090" y="1930400"/>
            <a:ext cx="3516630" cy="606425"/>
            <a:chOff x="1867" y="2464"/>
            <a:chExt cx="1646" cy="382"/>
          </a:xfrm>
        </p:grpSpPr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2455" y="2517"/>
              <a:ext cx="195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1867" y="2464"/>
              <a:ext cx="164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760÷2000×100%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621756" y="2479881"/>
            <a:ext cx="26130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0.38×100%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621756" y="2984706"/>
            <a:ext cx="26130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38%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41"/>
          <p:cNvSpPr txBox="1"/>
          <p:nvPr/>
        </p:nvSpPr>
        <p:spPr>
          <a:xfrm>
            <a:off x="1821815" y="3710305"/>
            <a:ext cx="5419725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答：这些花生仁的出油率是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38%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2113" y="369253"/>
            <a:ext cx="8027988" cy="1125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生物小组进行玉米种子发芽实验，每次实验结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  果如下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。请你计算每次实验的发芽率。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1202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0133" y="1753235"/>
          <a:ext cx="7376160" cy="2286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96060"/>
                <a:gridCol w="2198370"/>
                <a:gridCol w="2241804"/>
                <a:gridCol w="1439735"/>
              </a:tblGrid>
              <a:tr h="45720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实验次数</a:t>
                      </a:r>
                      <a:endParaRPr kumimoji="0" lang="zh-CN" altLang="en-US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sym typeface="+mn-ea"/>
                        </a:rPr>
                        <a:t>实验种子数</a:t>
                      </a:r>
                      <a:r>
                        <a:rPr lang="en-US" altLang="zh-CN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sym typeface="+mn-ea"/>
                        </a:rPr>
                        <a:t>/</a:t>
                      </a:r>
                      <a:r>
                        <a:rPr lang="zh-CN" alt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sym typeface="+mn-ea"/>
                        </a:rPr>
                        <a:t>粒</a:t>
                      </a:r>
                      <a:endParaRPr kumimoji="0" lang="zh-CN" altLang="en-US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发芽种子数</a:t>
                      </a: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/</a:t>
                      </a:r>
                      <a:r>
                        <a:rPr kumimoji="0" lang="zh-CN" altLang="en-US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粒</a:t>
                      </a:r>
                      <a:endParaRPr kumimoji="0" lang="zh-CN" altLang="en-US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发芽率</a:t>
                      </a:r>
                      <a:endParaRPr kumimoji="0" lang="zh-CN" altLang="en-US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</a:tr>
              <a:tr h="37973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285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</a:tr>
              <a:tr h="37973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282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</a:tr>
              <a:tr h="37973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294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</a:tr>
              <a:tr h="37973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291</a:t>
                      </a: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mpd="sng">
                      <a:solidFill>
                        <a:srgbClr val="00B0F0"/>
                      </a:solidFill>
                      <a:prstDash val="solid"/>
                    </a:lnL>
                    <a:lnR w="28575" cmpd="sng">
                      <a:solidFill>
                        <a:srgbClr val="00B0F0"/>
                      </a:solidFill>
                      <a:prstDash val="solid"/>
                    </a:lnR>
                    <a:lnT w="28575" cmpd="sng">
                      <a:solidFill>
                        <a:srgbClr val="00B0F0"/>
                      </a:solidFill>
                      <a:prstDash val="solid"/>
                    </a:lnT>
                    <a:lnB w="28575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357745" y="2200275"/>
            <a:ext cx="938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57745" y="2666365"/>
            <a:ext cx="938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94%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57745" y="3123565"/>
            <a:ext cx="938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98%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57745" y="3578860"/>
            <a:ext cx="938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8313" y="350203"/>
            <a:ext cx="8027988" cy="60896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分别用百分数、小数、分数表示直线上的各点。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268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" y="821690"/>
            <a:ext cx="7613650" cy="32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908175" y="2052003"/>
            <a:ext cx="72231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021205" y="2674620"/>
          <a:ext cx="421640" cy="74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2" imgW="228600" imgH="406400" progId="Equation.DSMT4">
                  <p:embed/>
                </p:oleObj>
              </mc:Choice>
              <mc:Fallback>
                <p:oleObj name="" r:id="rId2" imgW="228600" imgH="4064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1205" y="2674620"/>
                        <a:ext cx="421640" cy="747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1817688" y="3483928"/>
            <a:ext cx="8128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0.05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55900" y="3483928"/>
            <a:ext cx="63341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63988" y="2052003"/>
            <a:ext cx="903287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42%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160520" y="2674620"/>
          <a:ext cx="421005" cy="78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4" imgW="215900" imgH="405765" progId="Equation.DSMT4">
                  <p:embed/>
                </p:oleObj>
              </mc:Choice>
              <mc:Fallback>
                <p:oleObj name="" r:id="rId4" imgW="215900" imgH="405765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520" y="2674620"/>
                        <a:ext cx="421005" cy="7880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4008438" y="3487103"/>
            <a:ext cx="8143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0.42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94263" y="2052003"/>
            <a:ext cx="9017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58%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108575" y="2674620"/>
          <a:ext cx="422910" cy="74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6" imgW="228600" imgH="406400" progId="Equation.DSMT4">
                  <p:embed/>
                </p:oleObj>
              </mc:Choice>
              <mc:Fallback>
                <p:oleObj name="" r:id="rId6" imgW="228600" imgH="4064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8575" y="2674620"/>
                        <a:ext cx="422910" cy="7480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4941888" y="3495040"/>
            <a:ext cx="8128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0.58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73750" y="2052003"/>
            <a:ext cx="9017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75%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6145530" y="2674620"/>
          <a:ext cx="307340" cy="81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8" imgW="152400" imgH="405765" progId="Equation.DSMT4">
                  <p:embed/>
                </p:oleObj>
              </mc:Choice>
              <mc:Fallback>
                <p:oleObj name="" r:id="rId8" imgW="152400" imgH="405765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5530" y="2674620"/>
                        <a:ext cx="307340" cy="8134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5873750" y="3510915"/>
            <a:ext cx="8128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0.75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38975" y="2052003"/>
            <a:ext cx="903288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95%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7267575" y="2631440"/>
          <a:ext cx="448945" cy="79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0" imgW="228600" imgH="406400" progId="Equation.DSMT4">
                  <p:embed/>
                </p:oleObj>
              </mc:Choice>
              <mc:Fallback>
                <p:oleObj name="" r:id="rId10" imgW="228600" imgH="4064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67575" y="2631440"/>
                        <a:ext cx="448945" cy="7912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7067550" y="3504565"/>
            <a:ext cx="81280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0.95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1"/>
          <p:cNvSpPr/>
          <p:nvPr/>
        </p:nvSpPr>
        <p:spPr>
          <a:xfrm>
            <a:off x="592455" y="389255"/>
            <a:ext cx="377063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8.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把表格补充完整。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0710" y="1151890"/>
          <a:ext cx="7891145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290"/>
                <a:gridCol w="1051560"/>
                <a:gridCol w="937895"/>
                <a:gridCol w="1016635"/>
                <a:gridCol w="1020445"/>
                <a:gridCol w="946652"/>
                <a:gridCol w="1232653"/>
              </a:tblGrid>
              <a:tr h="648335">
                <a:tc>
                  <a:txBody>
                    <a:bodyPr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百分数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32%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0.5%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229">
                <a:tc>
                  <a:txBody>
                    <a:bodyPr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小数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0.025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6460">
                <a:tc>
                  <a:txBody>
                    <a:bodyPr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分数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09" name="对象 5"/>
          <p:cNvGraphicFramePr>
            <a:graphicFrameLocks noChangeAspect="1"/>
          </p:cNvGraphicFramePr>
          <p:nvPr/>
        </p:nvGraphicFramePr>
        <p:xfrm>
          <a:off x="4631690" y="2487930"/>
          <a:ext cx="335915" cy="86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2" imgW="152400" imgH="393700" progId="Equation.DSMT4">
                  <p:embed/>
                </p:oleObj>
              </mc:Choice>
              <mc:Fallback>
                <p:oleObj name="" r:id="rId2" imgW="152400" imgH="3937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1690" y="2487930"/>
                        <a:ext cx="335915" cy="867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0" name="对象 6"/>
          <p:cNvGraphicFramePr>
            <a:graphicFrameLocks noChangeAspect="1"/>
          </p:cNvGraphicFramePr>
          <p:nvPr/>
        </p:nvGraphicFramePr>
        <p:xfrm>
          <a:off x="6595110" y="2402840"/>
          <a:ext cx="374650" cy="96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4" imgW="152400" imgH="393700" progId="Equation.DSMT4">
                  <p:embed/>
                </p:oleObj>
              </mc:Choice>
              <mc:Fallback>
                <p:oleObj name="" r:id="rId4" imgW="152400" imgH="3937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5110" y="2402840"/>
                        <a:ext cx="374650" cy="9671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395855" y="1920240"/>
          <a:ext cx="733425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6" imgW="316865" imgH="177800" progId="Equation.DSMT4">
                  <p:embed/>
                </p:oleObj>
              </mc:Choice>
              <mc:Fallback>
                <p:oleObj name="" r:id="rId6" imgW="316865" imgH="1778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95855" y="1920240"/>
                        <a:ext cx="733425" cy="4114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2501900" y="2449830"/>
          <a:ext cx="52133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8" imgW="228600" imgH="393700" progId="Equation.DSMT4">
                  <p:embed/>
                </p:oleObj>
              </mc:Choice>
              <mc:Fallback>
                <p:oleObj name="" r:id="rId8" imgW="228600" imgH="3937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01900" y="2449830"/>
                        <a:ext cx="521335" cy="8966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3291205" y="1306830"/>
          <a:ext cx="101409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0" imgW="419100" imgH="177800" progId="Equation.DSMT4">
                  <p:embed/>
                </p:oleObj>
              </mc:Choice>
              <mc:Fallback>
                <p:oleObj name="" r:id="rId10" imgW="419100" imgH="1778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91205" y="1306830"/>
                        <a:ext cx="1014095" cy="42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3631565" y="2422525"/>
          <a:ext cx="353695" cy="91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2" imgW="152400" imgH="393700" progId="Equation.DSMT4">
                  <p:embed/>
                </p:oleObj>
              </mc:Choice>
              <mc:Fallback>
                <p:oleObj name="" r:id="rId12" imgW="152400" imgH="3937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1565" y="2422525"/>
                        <a:ext cx="353695" cy="9124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296535" y="1335405"/>
          <a:ext cx="89027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4" imgW="393065" imgH="177800" progId="Equation.DSMT4">
                  <p:embed/>
                </p:oleObj>
              </mc:Choice>
              <mc:Fallback>
                <p:oleObj name="" r:id="rId14" imgW="393065" imgH="177800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96535" y="1335405"/>
                        <a:ext cx="890270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497195" y="2476500"/>
          <a:ext cx="488315" cy="89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6" imgW="215900" imgH="393065" progId="Equation.DSMT4">
                  <p:embed/>
                </p:oleObj>
              </mc:Choice>
              <mc:Fallback>
                <p:oleObj name="" r:id="rId16" imgW="215900" imgH="393065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97195" y="2476500"/>
                        <a:ext cx="488315" cy="8902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276975" y="1335405"/>
          <a:ext cx="106235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8" imgW="469900" imgH="177800" progId="Equation.DSMT4">
                  <p:embed/>
                </p:oleObj>
              </mc:Choice>
              <mc:Fallback>
                <p:oleObj name="" r:id="rId18" imgW="469900" imgH="1778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76975" y="1335405"/>
                        <a:ext cx="1062355" cy="40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6320155" y="1935480"/>
          <a:ext cx="868045" cy="38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20" imgW="393065" imgH="177800" progId="Equation.DSMT4">
                  <p:embed/>
                </p:oleObj>
              </mc:Choice>
              <mc:Fallback>
                <p:oleObj name="" r:id="rId20" imgW="393065" imgH="1778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20155" y="1935480"/>
                        <a:ext cx="868045" cy="3898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7428230" y="1935480"/>
          <a:ext cx="90297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22" imgW="393065" imgH="177800" progId="Equation.DSMT4">
                  <p:embed/>
                </p:oleObj>
              </mc:Choice>
              <mc:Fallback>
                <p:oleObj name="" r:id="rId22" imgW="393065" imgH="177800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428230" y="1935480"/>
                        <a:ext cx="902970" cy="4057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7533005" y="2491740"/>
          <a:ext cx="621665" cy="80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24" imgW="304800" imgH="393065" progId="Equation.DSMT4">
                  <p:embed/>
                </p:oleObj>
              </mc:Choice>
              <mc:Fallback>
                <p:oleObj name="" r:id="rId24" imgW="304800" imgH="393065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33005" y="2491740"/>
                        <a:ext cx="621665" cy="8026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203700" y="1259840"/>
            <a:ext cx="1191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33.3%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13238" y="1919923"/>
            <a:ext cx="9829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0.333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tags/tag1.xml><?xml version="1.0" encoding="utf-8"?>
<p:tagLst xmlns:p="http://schemas.openxmlformats.org/presentationml/2006/main">
  <p:tag name="KSO_WM_UNIT_TABLE_BEAUTIFY" val="smartTable{7e91bd79-34e4-4c59-8424-57a505d6fa93}"/>
  <p:tag name="TABLE_ENDDRAG_ORIGIN_RECT" val="121*293"/>
  <p:tag name="TABLE_ENDDRAG_RECT" val="47*36*121*293"/>
</p:tagLst>
</file>

<file path=ppt/tags/tag2.xml><?xml version="1.0" encoding="utf-8"?>
<p:tagLst xmlns:p="http://schemas.openxmlformats.org/presentationml/2006/main">
  <p:tag name="KSO_WM_UNIT_TABLE_BEAUTIFY" val="smartTable{8e8fb1e6-43b2-46a5-9dea-77fd7de3cf7a}"/>
</p:tagLst>
</file>

<file path=ppt/tags/tag3.xml><?xml version="1.0" encoding="utf-8"?>
<p:tagLst xmlns:p="http://schemas.openxmlformats.org/presentationml/2006/main">
  <p:tag name="KSO_WM_SLIDE_MODEL_TYPE" val="numdgm"/>
</p:tagLst>
</file>

<file path=ppt/tags/tag4.xml><?xml version="1.0" encoding="utf-8"?>
<p:tagLst xmlns:p="http://schemas.openxmlformats.org/presentationml/2006/main">
  <p:tag name="KSO_WM_SLIDE_MODEL_TYPE" val="numdgm"/>
</p:tagLst>
</file>

<file path=ppt/tags/tag5.xml><?xml version="1.0" encoding="utf-8"?>
<p:tagLst xmlns:p="http://schemas.openxmlformats.org/presentationml/2006/main">
  <p:tag name="KSO_WM_UNIT_TABLE_BEAUTIFY" val="smartTable{c8f3649e-2729-498e-88b9-df4dab3d18e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1969</Words>
  <Application>WPS 演示</Application>
  <PresentationFormat>在屏幕上显示</PresentationFormat>
  <Paragraphs>289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</vt:i4>
      </vt:variant>
      <vt:variant>
        <vt:lpstr>幻灯片标题</vt:lpstr>
      </vt:variant>
      <vt:variant>
        <vt:i4>16</vt:i4>
      </vt:variant>
    </vt:vector>
  </HeadingPairs>
  <TitlesOfParts>
    <vt:vector size="48" baseType="lpstr">
      <vt:lpstr>Arial</vt:lpstr>
      <vt:lpstr>宋体</vt:lpstr>
      <vt:lpstr>Wingdings</vt:lpstr>
      <vt:lpstr>黑体</vt:lpstr>
      <vt:lpstr>微软雅黑</vt:lpstr>
      <vt:lpstr>Gulim</vt:lpstr>
      <vt:lpstr>Times New Roman</vt:lpstr>
      <vt:lpstr>Calibri</vt:lpstr>
      <vt:lpstr>楷体</vt:lpstr>
      <vt:lpstr>Arial Narrow</vt:lpstr>
      <vt:lpstr>Bell MT</vt:lpstr>
      <vt:lpstr>Arial Unicode MS</vt:lpstr>
      <vt:lpstr>默认设计模板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2022-09-02T03:15:04Z</dcterms:created>
  <dcterms:modified xsi:type="dcterms:W3CDTF">2022-09-02T03:15:05Z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4FED18DC9FDB4B57B0BE08E47F93E0E7</vt:lpwstr>
  </property>
</Properties>
</file>