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15"/>
  </p:notesMasterIdLst>
  <p:handoutMasterIdLst>
    <p:handoutMasterId r:id="rId16"/>
  </p:handoutMasterIdLst>
  <p:sldIdLst>
    <p:sldId id="624" r:id="rId4"/>
    <p:sldId id="568" r:id="rId5"/>
    <p:sldId id="649" r:id="rId6"/>
    <p:sldId id="626" r:id="rId7"/>
    <p:sldId id="627" r:id="rId8"/>
    <p:sldId id="628" r:id="rId9"/>
    <p:sldId id="630" r:id="rId10"/>
    <p:sldId id="580" r:id="rId11"/>
    <p:sldId id="597" r:id="rId12"/>
    <p:sldId id="643" r:id="rId13"/>
    <p:sldId id="637" r:id="rId14"/>
  </p:sldIdLst>
  <p:sldSz cx="9144000" cy="5143500"/>
  <p:notesSz cx="6858000" cy="9144000"/>
  <p:custDataLst>
    <p:tags r:id="rId2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92"/>
        <p:guide pos="3090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1" Type="http://schemas.openxmlformats.org/officeDocument/2006/relationships/tags" Target="tags/tag19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3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1.xml"/><Relationship Id="rId4" Type="http://schemas.openxmlformats.org/officeDocument/2006/relationships/image" Target="../media/image6.png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tags" Target="../tags/tag5.xml"/><Relationship Id="rId5" Type="http://schemas.openxmlformats.org/officeDocument/2006/relationships/image" Target="../media/image3.png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image" Target="../media/image4.jpeg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4.xml"/><Relationship Id="rId8" Type="http://schemas.openxmlformats.org/officeDocument/2006/relationships/tags" Target="../tags/tag13.xml"/><Relationship Id="rId7" Type="http://schemas.openxmlformats.org/officeDocument/2006/relationships/tags" Target="../tags/tag12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11" Type="http://schemas.openxmlformats.org/officeDocument/2006/relationships/tags" Target="../tags/tag16.xml"/><Relationship Id="rId10" Type="http://schemas.openxmlformats.org/officeDocument/2006/relationships/tags" Target="../tags/tag15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68420" y="302895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4374515" y="3149600"/>
            <a:ext cx="454025" cy="4540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844925" y="3092450"/>
            <a:ext cx="19665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第 </a:t>
            </a:r>
            <a:r>
              <a:rPr lang="en-US" altLang="zh-CN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</a:t>
            </a:r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课时</a:t>
            </a:r>
            <a:endParaRPr lang="zh-CN" altLang="en-US" sz="3200" b="1" spc="200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224270" y="3087370"/>
            <a:ext cx="25126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比例尺（</a:t>
            </a:r>
            <a:r>
              <a:rPr lang="en-US" altLang="zh-CN" sz="32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3</a:t>
            </a:r>
            <a:r>
              <a:rPr lang="zh-CN" sz="32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）</a:t>
            </a:r>
            <a:endParaRPr lang="zh-CN" sz="3200" b="1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05400" y="2413635"/>
            <a:ext cx="25425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</a:t>
            </a:r>
            <a:r>
              <a:rPr 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比例的应用</a:t>
            </a:r>
            <a:endParaRPr lang="zh-CN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876800" y="1798320"/>
            <a:ext cx="34270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比  例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3365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课堂总结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圆角矩形 3"/>
          <p:cNvSpPr/>
          <p:nvPr>
            <p:custDataLst>
              <p:tags r:id="rId2"/>
            </p:custDataLst>
          </p:nvPr>
        </p:nvSpPr>
        <p:spPr>
          <a:xfrm>
            <a:off x="457200" y="1484630"/>
            <a:ext cx="8173720" cy="1320165"/>
          </a:xfrm>
          <a:prstGeom prst="round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p>
            <a:pPr algn="ctr"/>
            <a:r>
              <a:rPr lang="zh-CN" altLang="en-US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等线" panose="02010600030101010101" pitchFamily="2" charset="-122"/>
              </a:rPr>
              <a:t>通过这节课的学习，你有什么收获</a:t>
            </a:r>
            <a:r>
              <a:rPr lang="en-US" altLang="zh-CN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?</a:t>
            </a:r>
            <a:endParaRPr lang="en-US" altLang="zh-CN" sz="3600" b="1">
              <a:solidFill>
                <a:sysClr val="windowText" lastClr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pic>
        <p:nvPicPr>
          <p:cNvPr id="9" name="图片 8" descr="F:\ppt素材\新画人物图\兔子3 拷贝.png兔子3 拷贝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H="1">
            <a:off x="7619683" y="1809750"/>
            <a:ext cx="1437005" cy="18516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19735" y="3873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课后作业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7585" name="Rectangle 2"/>
          <p:cNvSpPr/>
          <p:nvPr/>
        </p:nvSpPr>
        <p:spPr>
          <a:xfrm>
            <a:off x="381000" y="1733550"/>
            <a:ext cx="8129270" cy="129413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从课后习题中选取；</a:t>
            </a:r>
            <a:endParaRPr lang="en-US" altLang="zh-CN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完成本课时的习题。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2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0370" y="3492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复习导入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5935" y="606425"/>
            <a:ext cx="3143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什么是比例尺？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38200" y="1194435"/>
            <a:ext cx="6924675" cy="10388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</a:pPr>
            <a:r>
              <a:rPr lang="zh-CN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一幅图的</a:t>
            </a:r>
            <a:r>
              <a:rPr 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图上距离与实际距离的比，</a:t>
            </a:r>
            <a:r>
              <a:rPr lang="zh-CN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叫作这幅图的</a:t>
            </a:r>
            <a:r>
              <a:rPr 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比例尺。</a:t>
            </a:r>
            <a:endParaRPr lang="zh-CN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95935" y="2154555"/>
            <a:ext cx="7933690" cy="1210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已知比例尺和图上距离，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zh-CN" altLang="en-US" sz="28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实际距离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zh-CN" altLang="en-US" sz="28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                                      ）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048000" y="2812415"/>
            <a:ext cx="32556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图上距离÷比例尺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95935" y="3362960"/>
            <a:ext cx="7323455" cy="1210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lnSpc>
                <a:spcPct val="130000"/>
              </a:lnSpc>
              <a:buClrTx/>
              <a:buSzTx/>
            </a:pP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3.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已知比例尺和实际距离，</a:t>
            </a:r>
            <a:endParaRPr lang="en-US" altLang="zh-CN" sz="2800" b="1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lvl="0" algn="l">
              <a:lnSpc>
                <a:spcPct val="130000"/>
              </a:lnSpc>
              <a:buClrTx/>
              <a:buSzTx/>
            </a:pP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图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上距离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＝（                  ）。</a:t>
            </a:r>
            <a:endParaRPr lang="en-US" altLang="zh-CN" sz="28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16250" y="4020820"/>
            <a:ext cx="31375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实际距离×比例尺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62000" y="600393"/>
            <a:ext cx="7913370" cy="1986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小明家在学校正西方向，距学校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；小亮家在小明家正东方向，距小明家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；小红家在学校正北方向，距学校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。在下图中画出他们三家和学校的位置平面图（比例尺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800" b="1" dirty="0">
                <a:latin typeface="宋体" panose="02010600030101010101" pitchFamily="2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695802" y="2856564"/>
            <a:ext cx="3472815" cy="2074545"/>
            <a:chOff x="3229518" y="2654504"/>
            <a:chExt cx="3377367" cy="2074430"/>
          </a:xfrm>
        </p:grpSpPr>
        <p:sp>
          <p:nvSpPr>
            <p:cNvPr id="9" name="圆角矩形 8"/>
            <p:cNvSpPr/>
            <p:nvPr/>
          </p:nvSpPr>
          <p:spPr>
            <a:xfrm>
              <a:off x="3229518" y="2654504"/>
              <a:ext cx="3377367" cy="2074430"/>
            </a:xfrm>
            <a:prstGeom prst="roundRect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959523" y="4037168"/>
              <a:ext cx="103517" cy="103517"/>
            </a:xfrm>
            <a:prstGeom prst="ellipse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3674846" y="4088937"/>
              <a:ext cx="894080" cy="521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dirty="0">
                  <a:latin typeface="楷体" panose="02010609060101010101" charset="-122"/>
                  <a:ea typeface="楷体" panose="02010609060101010101" charset="-122"/>
                </a:rPr>
                <a:t>学校</a:t>
              </a:r>
              <a:endParaRPr lang="zh-CN" altLang="en-US" sz="2800" dirty="0">
                <a:latin typeface="楷体" panose="02010609060101010101" charset="-122"/>
                <a:ea typeface="楷体" panose="02010609060101010101" charset="-122"/>
              </a:endParaRPr>
            </a:p>
          </p:txBody>
        </p:sp>
        <p:cxnSp>
          <p:nvCxnSpPr>
            <p:cNvPr id="13" name="直接箭头连接符 12"/>
            <p:cNvCxnSpPr/>
            <p:nvPr/>
          </p:nvCxnSpPr>
          <p:spPr>
            <a:xfrm flipV="1">
              <a:off x="6070923" y="3135872"/>
              <a:ext cx="0" cy="54346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文本框 13"/>
            <p:cNvSpPr txBox="1"/>
            <p:nvPr/>
          </p:nvSpPr>
          <p:spPr>
            <a:xfrm>
              <a:off x="5801773" y="2661647"/>
              <a:ext cx="538480" cy="521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</a:rPr>
                <a:t>北</a:t>
              </a:r>
              <a:endParaRPr lang="zh-CN" altLang="en-US" sz="2800" b="1" dirty="0">
                <a:latin typeface="楷体" panose="02010609060101010101" charset="-122"/>
                <a:ea typeface="楷体" panose="02010609060101010101" charset="-122"/>
              </a:endParaRPr>
            </a:p>
          </p:txBody>
        </p:sp>
        <p:cxnSp>
          <p:nvCxnSpPr>
            <p:cNvPr id="15" name="直接连接符 14"/>
            <p:cNvCxnSpPr/>
            <p:nvPr/>
          </p:nvCxnSpPr>
          <p:spPr>
            <a:xfrm>
              <a:off x="5106829" y="4563382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 flipV="1">
              <a:off x="5108267" y="4390854"/>
              <a:ext cx="0" cy="1828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flipV="1">
              <a:off x="5566905" y="4390854"/>
              <a:ext cx="0" cy="1828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文本框 17"/>
            <p:cNvSpPr txBox="1"/>
            <p:nvPr/>
          </p:nvSpPr>
          <p:spPr>
            <a:xfrm>
              <a:off x="4951552" y="3937795"/>
              <a:ext cx="360680" cy="521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0</a:t>
              </a:r>
              <a:endParaRPr lang="en-US" altLang="zh-CN" sz="28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5106708" y="3965071"/>
              <a:ext cx="1320008" cy="521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  ）</a:t>
              </a:r>
              <a:r>
                <a:rPr lang="en-US" altLang="zh-CN" sz="2800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m  </a:t>
              </a:r>
              <a:endParaRPr lang="zh-CN" altLang="en-US" sz="28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52400" y="702945"/>
            <a:ext cx="634365" cy="688340"/>
            <a:chOff x="1080" y="1050"/>
            <a:chExt cx="999" cy="1084"/>
          </a:xfrm>
        </p:grpSpPr>
        <p:pic>
          <p:nvPicPr>
            <p:cNvPr id="11" name="图片 10" descr="图标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2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80" y="1050"/>
              <a:ext cx="999" cy="999"/>
            </a:xfrm>
            <a:prstGeom prst="rect">
              <a:avLst/>
            </a:prstGeom>
          </p:spPr>
        </p:pic>
        <p:sp>
          <p:nvSpPr>
            <p:cNvPr id="12" name="文本框 11"/>
            <p:cNvSpPr txBox="1"/>
            <p:nvPr>
              <p:custDataLst>
                <p:tags r:id="rId3"/>
              </p:custDataLst>
            </p:nvPr>
          </p:nvSpPr>
          <p:spPr>
            <a:xfrm>
              <a:off x="1200" y="1215"/>
              <a:ext cx="605" cy="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3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矩形 20"/>
          <p:cNvSpPr/>
          <p:nvPr/>
        </p:nvSpPr>
        <p:spPr>
          <a:xfrm>
            <a:off x="886460" y="1094740"/>
            <a:ext cx="5908675" cy="76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sp>
        <p:nvSpPr>
          <p:cNvPr id="22" name="矩形 21"/>
          <p:cNvSpPr/>
          <p:nvPr/>
        </p:nvSpPr>
        <p:spPr>
          <a:xfrm>
            <a:off x="7111365" y="1090930"/>
            <a:ext cx="1564005" cy="6858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sp>
        <p:nvSpPr>
          <p:cNvPr id="23" name="矩形 22"/>
          <p:cNvSpPr/>
          <p:nvPr/>
        </p:nvSpPr>
        <p:spPr>
          <a:xfrm>
            <a:off x="886460" y="1518285"/>
            <a:ext cx="4984750" cy="10668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sp>
        <p:nvSpPr>
          <p:cNvPr id="24" name="矩形 23"/>
          <p:cNvSpPr/>
          <p:nvPr/>
        </p:nvSpPr>
        <p:spPr>
          <a:xfrm flipV="1">
            <a:off x="6477000" y="1557020"/>
            <a:ext cx="1998980" cy="762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sp>
        <p:nvSpPr>
          <p:cNvPr id="25" name="矩形 24"/>
          <p:cNvSpPr/>
          <p:nvPr/>
        </p:nvSpPr>
        <p:spPr>
          <a:xfrm>
            <a:off x="827405" y="1997710"/>
            <a:ext cx="3744595" cy="762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sp>
        <p:nvSpPr>
          <p:cNvPr id="28" name="任意多边形 27"/>
          <p:cNvSpPr/>
          <p:nvPr/>
        </p:nvSpPr>
        <p:spPr>
          <a:xfrm>
            <a:off x="6477635" y="2047875"/>
            <a:ext cx="1940560" cy="116205"/>
          </a:xfrm>
          <a:custGeom>
            <a:avLst/>
            <a:gdLst>
              <a:gd name="connisteX0" fmla="*/ 0 w 2013585"/>
              <a:gd name="connsiteY0" fmla="*/ 22225 h 169638"/>
              <a:gd name="connisteX1" fmla="*/ 21590 w 2013585"/>
              <a:gd name="connsiteY1" fmla="*/ 87630 h 169638"/>
              <a:gd name="connisteX2" fmla="*/ 86995 w 2013585"/>
              <a:gd name="connsiteY2" fmla="*/ 116840 h 169638"/>
              <a:gd name="connisteX3" fmla="*/ 152400 w 2013585"/>
              <a:gd name="connsiteY3" fmla="*/ 87630 h 169638"/>
              <a:gd name="connisteX4" fmla="*/ 217805 w 2013585"/>
              <a:gd name="connsiteY4" fmla="*/ 43815 h 169638"/>
              <a:gd name="connisteX5" fmla="*/ 283210 w 2013585"/>
              <a:gd name="connsiteY5" fmla="*/ 29210 h 169638"/>
              <a:gd name="connisteX6" fmla="*/ 348615 w 2013585"/>
              <a:gd name="connsiteY6" fmla="*/ 43815 h 169638"/>
              <a:gd name="connisteX7" fmla="*/ 414020 w 2013585"/>
              <a:gd name="connsiteY7" fmla="*/ 80010 h 169638"/>
              <a:gd name="connisteX8" fmla="*/ 479425 w 2013585"/>
              <a:gd name="connsiteY8" fmla="*/ 116840 h 169638"/>
              <a:gd name="connisteX9" fmla="*/ 552450 w 2013585"/>
              <a:gd name="connsiteY9" fmla="*/ 80010 h 169638"/>
              <a:gd name="connisteX10" fmla="*/ 617855 w 2013585"/>
              <a:gd name="connsiteY10" fmla="*/ 43815 h 169638"/>
              <a:gd name="connisteX11" fmla="*/ 683260 w 2013585"/>
              <a:gd name="connsiteY11" fmla="*/ 29210 h 169638"/>
              <a:gd name="connisteX12" fmla="*/ 748665 w 2013585"/>
              <a:gd name="connsiteY12" fmla="*/ 36830 h 169638"/>
              <a:gd name="connisteX13" fmla="*/ 814070 w 2013585"/>
              <a:gd name="connsiteY13" fmla="*/ 94615 h 169638"/>
              <a:gd name="connisteX14" fmla="*/ 886460 w 2013585"/>
              <a:gd name="connsiteY14" fmla="*/ 123825 h 169638"/>
              <a:gd name="connisteX15" fmla="*/ 951865 w 2013585"/>
              <a:gd name="connsiteY15" fmla="*/ 123825 h 169638"/>
              <a:gd name="connisteX16" fmla="*/ 1017270 w 2013585"/>
              <a:gd name="connsiteY16" fmla="*/ 109220 h 169638"/>
              <a:gd name="connisteX17" fmla="*/ 1082675 w 2013585"/>
              <a:gd name="connsiteY17" fmla="*/ 65405 h 169638"/>
              <a:gd name="connisteX18" fmla="*/ 1148080 w 2013585"/>
              <a:gd name="connsiteY18" fmla="*/ 65405 h 169638"/>
              <a:gd name="connisteX19" fmla="*/ 1191895 w 2013585"/>
              <a:gd name="connsiteY19" fmla="*/ 130810 h 169638"/>
              <a:gd name="connisteX20" fmla="*/ 1264920 w 2013585"/>
              <a:gd name="connsiteY20" fmla="*/ 130810 h 169638"/>
              <a:gd name="connisteX21" fmla="*/ 1330325 w 2013585"/>
              <a:gd name="connsiteY21" fmla="*/ 130810 h 169638"/>
              <a:gd name="connisteX22" fmla="*/ 1395730 w 2013585"/>
              <a:gd name="connsiteY22" fmla="*/ 109220 h 169638"/>
              <a:gd name="connisteX23" fmla="*/ 1461135 w 2013585"/>
              <a:gd name="connsiteY23" fmla="*/ 94615 h 169638"/>
              <a:gd name="connisteX24" fmla="*/ 1526540 w 2013585"/>
              <a:gd name="connsiteY24" fmla="*/ 80010 h 169638"/>
              <a:gd name="connisteX25" fmla="*/ 1591945 w 2013585"/>
              <a:gd name="connsiteY25" fmla="*/ 109220 h 169638"/>
              <a:gd name="connisteX26" fmla="*/ 1657350 w 2013585"/>
              <a:gd name="connsiteY26" fmla="*/ 160020 h 169638"/>
              <a:gd name="connisteX27" fmla="*/ 1737360 w 2013585"/>
              <a:gd name="connsiteY27" fmla="*/ 167640 h 169638"/>
              <a:gd name="connisteX28" fmla="*/ 1809750 w 2013585"/>
              <a:gd name="connsiteY28" fmla="*/ 145415 h 169638"/>
              <a:gd name="connisteX29" fmla="*/ 1882775 w 2013585"/>
              <a:gd name="connsiteY29" fmla="*/ 109220 h 169638"/>
              <a:gd name="connisteX30" fmla="*/ 1948180 w 2013585"/>
              <a:gd name="connsiteY30" fmla="*/ 58420 h 169638"/>
              <a:gd name="connisteX31" fmla="*/ 2013585 w 2013585"/>
              <a:gd name="connsiteY31" fmla="*/ 0 h 169638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  <a:cxn ang="0">
                <a:pos x="connisteX18" y="connsiteY18"/>
              </a:cxn>
              <a:cxn ang="0">
                <a:pos x="connisteX19" y="connsiteY19"/>
              </a:cxn>
              <a:cxn ang="0">
                <a:pos x="connisteX20" y="connsiteY20"/>
              </a:cxn>
              <a:cxn ang="0">
                <a:pos x="connisteX21" y="connsiteY21"/>
              </a:cxn>
              <a:cxn ang="0">
                <a:pos x="connisteX22" y="connsiteY22"/>
              </a:cxn>
              <a:cxn ang="0">
                <a:pos x="connisteX23" y="connsiteY23"/>
              </a:cxn>
              <a:cxn ang="0">
                <a:pos x="connisteX24" y="connsiteY24"/>
              </a:cxn>
              <a:cxn ang="0">
                <a:pos x="connisteX25" y="connsiteY25"/>
              </a:cxn>
              <a:cxn ang="0">
                <a:pos x="connisteX26" y="connsiteY26"/>
              </a:cxn>
              <a:cxn ang="0">
                <a:pos x="connisteX27" y="connsiteY27"/>
              </a:cxn>
              <a:cxn ang="0">
                <a:pos x="connisteX28" y="connsiteY28"/>
              </a:cxn>
              <a:cxn ang="0">
                <a:pos x="connisteX29" y="connsiteY29"/>
              </a:cxn>
              <a:cxn ang="0">
                <a:pos x="connisteX30" y="connsiteY30"/>
              </a:cxn>
              <a:cxn ang="0">
                <a:pos x="connisteX31" y="connsiteY31"/>
              </a:cxn>
            </a:cxnLst>
            <a:rect l="l" t="t" r="r" b="b"/>
            <a:pathLst>
              <a:path w="2013585" h="169639">
                <a:moveTo>
                  <a:pt x="0" y="22225"/>
                </a:moveTo>
                <a:cubicBezTo>
                  <a:pt x="3175" y="34925"/>
                  <a:pt x="4445" y="68580"/>
                  <a:pt x="21590" y="87630"/>
                </a:cubicBezTo>
                <a:cubicBezTo>
                  <a:pt x="38735" y="106680"/>
                  <a:pt x="60960" y="116840"/>
                  <a:pt x="86995" y="116840"/>
                </a:cubicBezTo>
                <a:cubicBezTo>
                  <a:pt x="113030" y="116840"/>
                  <a:pt x="126365" y="102235"/>
                  <a:pt x="152400" y="87630"/>
                </a:cubicBezTo>
                <a:cubicBezTo>
                  <a:pt x="178435" y="73025"/>
                  <a:pt x="191770" y="55245"/>
                  <a:pt x="217805" y="43815"/>
                </a:cubicBezTo>
                <a:cubicBezTo>
                  <a:pt x="243840" y="32385"/>
                  <a:pt x="257175" y="29210"/>
                  <a:pt x="283210" y="29210"/>
                </a:cubicBezTo>
                <a:cubicBezTo>
                  <a:pt x="309245" y="29210"/>
                  <a:pt x="322580" y="33655"/>
                  <a:pt x="348615" y="43815"/>
                </a:cubicBezTo>
                <a:cubicBezTo>
                  <a:pt x="374650" y="53975"/>
                  <a:pt x="387985" y="65405"/>
                  <a:pt x="414020" y="80010"/>
                </a:cubicBezTo>
                <a:cubicBezTo>
                  <a:pt x="440055" y="94615"/>
                  <a:pt x="451485" y="116840"/>
                  <a:pt x="479425" y="116840"/>
                </a:cubicBezTo>
                <a:cubicBezTo>
                  <a:pt x="507365" y="116840"/>
                  <a:pt x="524510" y="94615"/>
                  <a:pt x="552450" y="80010"/>
                </a:cubicBezTo>
                <a:cubicBezTo>
                  <a:pt x="580390" y="65405"/>
                  <a:pt x="591820" y="53975"/>
                  <a:pt x="617855" y="43815"/>
                </a:cubicBezTo>
                <a:cubicBezTo>
                  <a:pt x="643890" y="33655"/>
                  <a:pt x="657225" y="30480"/>
                  <a:pt x="683260" y="29210"/>
                </a:cubicBezTo>
                <a:cubicBezTo>
                  <a:pt x="709295" y="27940"/>
                  <a:pt x="722630" y="23495"/>
                  <a:pt x="748665" y="36830"/>
                </a:cubicBezTo>
                <a:cubicBezTo>
                  <a:pt x="774700" y="50165"/>
                  <a:pt x="786765" y="77470"/>
                  <a:pt x="814070" y="94615"/>
                </a:cubicBezTo>
                <a:cubicBezTo>
                  <a:pt x="841375" y="111760"/>
                  <a:pt x="859155" y="118110"/>
                  <a:pt x="886460" y="123825"/>
                </a:cubicBezTo>
                <a:cubicBezTo>
                  <a:pt x="913765" y="129540"/>
                  <a:pt x="925830" y="127000"/>
                  <a:pt x="951865" y="123825"/>
                </a:cubicBezTo>
                <a:cubicBezTo>
                  <a:pt x="977900" y="120650"/>
                  <a:pt x="991235" y="120650"/>
                  <a:pt x="1017270" y="109220"/>
                </a:cubicBezTo>
                <a:cubicBezTo>
                  <a:pt x="1043305" y="97790"/>
                  <a:pt x="1056640" y="74295"/>
                  <a:pt x="1082675" y="65405"/>
                </a:cubicBezTo>
                <a:cubicBezTo>
                  <a:pt x="1108710" y="56515"/>
                  <a:pt x="1126490" y="52070"/>
                  <a:pt x="1148080" y="65405"/>
                </a:cubicBezTo>
                <a:cubicBezTo>
                  <a:pt x="1169670" y="78740"/>
                  <a:pt x="1168400" y="117475"/>
                  <a:pt x="1191895" y="130810"/>
                </a:cubicBezTo>
                <a:cubicBezTo>
                  <a:pt x="1215390" y="144145"/>
                  <a:pt x="1236980" y="130810"/>
                  <a:pt x="1264920" y="130810"/>
                </a:cubicBezTo>
                <a:cubicBezTo>
                  <a:pt x="1292860" y="130810"/>
                  <a:pt x="1304290" y="135255"/>
                  <a:pt x="1330325" y="130810"/>
                </a:cubicBezTo>
                <a:cubicBezTo>
                  <a:pt x="1356360" y="126365"/>
                  <a:pt x="1369695" y="116205"/>
                  <a:pt x="1395730" y="109220"/>
                </a:cubicBezTo>
                <a:cubicBezTo>
                  <a:pt x="1421765" y="102235"/>
                  <a:pt x="1435100" y="100330"/>
                  <a:pt x="1461135" y="94615"/>
                </a:cubicBezTo>
                <a:cubicBezTo>
                  <a:pt x="1487170" y="88900"/>
                  <a:pt x="1500505" y="76835"/>
                  <a:pt x="1526540" y="80010"/>
                </a:cubicBezTo>
                <a:cubicBezTo>
                  <a:pt x="1552575" y="83185"/>
                  <a:pt x="1565910" y="93345"/>
                  <a:pt x="1591945" y="109220"/>
                </a:cubicBezTo>
                <a:cubicBezTo>
                  <a:pt x="1617980" y="125095"/>
                  <a:pt x="1628140" y="148590"/>
                  <a:pt x="1657350" y="160020"/>
                </a:cubicBezTo>
                <a:cubicBezTo>
                  <a:pt x="1686560" y="171450"/>
                  <a:pt x="1706880" y="170815"/>
                  <a:pt x="1737360" y="167640"/>
                </a:cubicBezTo>
                <a:cubicBezTo>
                  <a:pt x="1767840" y="164465"/>
                  <a:pt x="1780540" y="156845"/>
                  <a:pt x="1809750" y="145415"/>
                </a:cubicBezTo>
                <a:cubicBezTo>
                  <a:pt x="1838960" y="133985"/>
                  <a:pt x="1854835" y="126365"/>
                  <a:pt x="1882775" y="109220"/>
                </a:cubicBezTo>
                <a:cubicBezTo>
                  <a:pt x="1910715" y="92075"/>
                  <a:pt x="1922145" y="80010"/>
                  <a:pt x="1948180" y="58420"/>
                </a:cubicBezTo>
                <a:cubicBezTo>
                  <a:pt x="1974215" y="36830"/>
                  <a:pt x="2001520" y="10795"/>
                  <a:pt x="2013585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sp>
        <p:nvSpPr>
          <p:cNvPr id="29" name="任意多边形 28"/>
          <p:cNvSpPr/>
          <p:nvPr/>
        </p:nvSpPr>
        <p:spPr>
          <a:xfrm>
            <a:off x="886460" y="2514600"/>
            <a:ext cx="3282950" cy="92710"/>
          </a:xfrm>
          <a:custGeom>
            <a:avLst/>
            <a:gdLst>
              <a:gd name="connisteX0" fmla="*/ 0 w 2013585"/>
              <a:gd name="connsiteY0" fmla="*/ 22225 h 169638"/>
              <a:gd name="connisteX1" fmla="*/ 21590 w 2013585"/>
              <a:gd name="connsiteY1" fmla="*/ 87630 h 169638"/>
              <a:gd name="connisteX2" fmla="*/ 86995 w 2013585"/>
              <a:gd name="connsiteY2" fmla="*/ 116840 h 169638"/>
              <a:gd name="connisteX3" fmla="*/ 152400 w 2013585"/>
              <a:gd name="connsiteY3" fmla="*/ 87630 h 169638"/>
              <a:gd name="connisteX4" fmla="*/ 217805 w 2013585"/>
              <a:gd name="connsiteY4" fmla="*/ 43815 h 169638"/>
              <a:gd name="connisteX5" fmla="*/ 283210 w 2013585"/>
              <a:gd name="connsiteY5" fmla="*/ 29210 h 169638"/>
              <a:gd name="connisteX6" fmla="*/ 348615 w 2013585"/>
              <a:gd name="connsiteY6" fmla="*/ 43815 h 169638"/>
              <a:gd name="connisteX7" fmla="*/ 414020 w 2013585"/>
              <a:gd name="connsiteY7" fmla="*/ 80010 h 169638"/>
              <a:gd name="connisteX8" fmla="*/ 479425 w 2013585"/>
              <a:gd name="connsiteY8" fmla="*/ 116840 h 169638"/>
              <a:gd name="connisteX9" fmla="*/ 552450 w 2013585"/>
              <a:gd name="connsiteY9" fmla="*/ 80010 h 169638"/>
              <a:gd name="connisteX10" fmla="*/ 617855 w 2013585"/>
              <a:gd name="connsiteY10" fmla="*/ 43815 h 169638"/>
              <a:gd name="connisteX11" fmla="*/ 683260 w 2013585"/>
              <a:gd name="connsiteY11" fmla="*/ 29210 h 169638"/>
              <a:gd name="connisteX12" fmla="*/ 748665 w 2013585"/>
              <a:gd name="connsiteY12" fmla="*/ 36830 h 169638"/>
              <a:gd name="connisteX13" fmla="*/ 814070 w 2013585"/>
              <a:gd name="connsiteY13" fmla="*/ 94615 h 169638"/>
              <a:gd name="connisteX14" fmla="*/ 886460 w 2013585"/>
              <a:gd name="connsiteY14" fmla="*/ 123825 h 169638"/>
              <a:gd name="connisteX15" fmla="*/ 951865 w 2013585"/>
              <a:gd name="connsiteY15" fmla="*/ 123825 h 169638"/>
              <a:gd name="connisteX16" fmla="*/ 1017270 w 2013585"/>
              <a:gd name="connsiteY16" fmla="*/ 109220 h 169638"/>
              <a:gd name="connisteX17" fmla="*/ 1082675 w 2013585"/>
              <a:gd name="connsiteY17" fmla="*/ 65405 h 169638"/>
              <a:gd name="connisteX18" fmla="*/ 1148080 w 2013585"/>
              <a:gd name="connsiteY18" fmla="*/ 65405 h 169638"/>
              <a:gd name="connisteX19" fmla="*/ 1191895 w 2013585"/>
              <a:gd name="connsiteY19" fmla="*/ 130810 h 169638"/>
              <a:gd name="connisteX20" fmla="*/ 1264920 w 2013585"/>
              <a:gd name="connsiteY20" fmla="*/ 130810 h 169638"/>
              <a:gd name="connisteX21" fmla="*/ 1330325 w 2013585"/>
              <a:gd name="connsiteY21" fmla="*/ 130810 h 169638"/>
              <a:gd name="connisteX22" fmla="*/ 1395730 w 2013585"/>
              <a:gd name="connsiteY22" fmla="*/ 109220 h 169638"/>
              <a:gd name="connisteX23" fmla="*/ 1461135 w 2013585"/>
              <a:gd name="connsiteY23" fmla="*/ 94615 h 169638"/>
              <a:gd name="connisteX24" fmla="*/ 1526540 w 2013585"/>
              <a:gd name="connsiteY24" fmla="*/ 80010 h 169638"/>
              <a:gd name="connisteX25" fmla="*/ 1591945 w 2013585"/>
              <a:gd name="connsiteY25" fmla="*/ 109220 h 169638"/>
              <a:gd name="connisteX26" fmla="*/ 1657350 w 2013585"/>
              <a:gd name="connsiteY26" fmla="*/ 160020 h 169638"/>
              <a:gd name="connisteX27" fmla="*/ 1737360 w 2013585"/>
              <a:gd name="connsiteY27" fmla="*/ 167640 h 169638"/>
              <a:gd name="connisteX28" fmla="*/ 1809750 w 2013585"/>
              <a:gd name="connsiteY28" fmla="*/ 145415 h 169638"/>
              <a:gd name="connisteX29" fmla="*/ 1882775 w 2013585"/>
              <a:gd name="connsiteY29" fmla="*/ 109220 h 169638"/>
              <a:gd name="connisteX30" fmla="*/ 1948180 w 2013585"/>
              <a:gd name="connsiteY30" fmla="*/ 58420 h 169638"/>
              <a:gd name="connisteX31" fmla="*/ 2013585 w 2013585"/>
              <a:gd name="connsiteY31" fmla="*/ 0 h 169638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  <a:cxn ang="0">
                <a:pos x="connisteX18" y="connsiteY18"/>
              </a:cxn>
              <a:cxn ang="0">
                <a:pos x="connisteX19" y="connsiteY19"/>
              </a:cxn>
              <a:cxn ang="0">
                <a:pos x="connisteX20" y="connsiteY20"/>
              </a:cxn>
              <a:cxn ang="0">
                <a:pos x="connisteX21" y="connsiteY21"/>
              </a:cxn>
              <a:cxn ang="0">
                <a:pos x="connisteX22" y="connsiteY22"/>
              </a:cxn>
              <a:cxn ang="0">
                <a:pos x="connisteX23" y="connsiteY23"/>
              </a:cxn>
              <a:cxn ang="0">
                <a:pos x="connisteX24" y="connsiteY24"/>
              </a:cxn>
              <a:cxn ang="0">
                <a:pos x="connisteX25" y="connsiteY25"/>
              </a:cxn>
              <a:cxn ang="0">
                <a:pos x="connisteX26" y="connsiteY26"/>
              </a:cxn>
              <a:cxn ang="0">
                <a:pos x="connisteX27" y="connsiteY27"/>
              </a:cxn>
              <a:cxn ang="0">
                <a:pos x="connisteX28" y="connsiteY28"/>
              </a:cxn>
              <a:cxn ang="0">
                <a:pos x="connisteX29" y="connsiteY29"/>
              </a:cxn>
              <a:cxn ang="0">
                <a:pos x="connisteX30" y="connsiteY30"/>
              </a:cxn>
              <a:cxn ang="0">
                <a:pos x="connisteX31" y="connsiteY31"/>
              </a:cxn>
            </a:cxnLst>
            <a:rect l="l" t="t" r="r" b="b"/>
            <a:pathLst>
              <a:path w="2013585" h="169639">
                <a:moveTo>
                  <a:pt x="0" y="22225"/>
                </a:moveTo>
                <a:cubicBezTo>
                  <a:pt x="3175" y="34925"/>
                  <a:pt x="4445" y="68580"/>
                  <a:pt x="21590" y="87630"/>
                </a:cubicBezTo>
                <a:cubicBezTo>
                  <a:pt x="38735" y="106680"/>
                  <a:pt x="60960" y="116840"/>
                  <a:pt x="86995" y="116840"/>
                </a:cubicBezTo>
                <a:cubicBezTo>
                  <a:pt x="113030" y="116840"/>
                  <a:pt x="126365" y="102235"/>
                  <a:pt x="152400" y="87630"/>
                </a:cubicBezTo>
                <a:cubicBezTo>
                  <a:pt x="178435" y="73025"/>
                  <a:pt x="191770" y="55245"/>
                  <a:pt x="217805" y="43815"/>
                </a:cubicBezTo>
                <a:cubicBezTo>
                  <a:pt x="243840" y="32385"/>
                  <a:pt x="257175" y="29210"/>
                  <a:pt x="283210" y="29210"/>
                </a:cubicBezTo>
                <a:cubicBezTo>
                  <a:pt x="309245" y="29210"/>
                  <a:pt x="322580" y="33655"/>
                  <a:pt x="348615" y="43815"/>
                </a:cubicBezTo>
                <a:cubicBezTo>
                  <a:pt x="374650" y="53975"/>
                  <a:pt x="387985" y="65405"/>
                  <a:pt x="414020" y="80010"/>
                </a:cubicBezTo>
                <a:cubicBezTo>
                  <a:pt x="440055" y="94615"/>
                  <a:pt x="451485" y="116840"/>
                  <a:pt x="479425" y="116840"/>
                </a:cubicBezTo>
                <a:cubicBezTo>
                  <a:pt x="507365" y="116840"/>
                  <a:pt x="524510" y="94615"/>
                  <a:pt x="552450" y="80010"/>
                </a:cubicBezTo>
                <a:cubicBezTo>
                  <a:pt x="580390" y="65405"/>
                  <a:pt x="591820" y="53975"/>
                  <a:pt x="617855" y="43815"/>
                </a:cubicBezTo>
                <a:cubicBezTo>
                  <a:pt x="643890" y="33655"/>
                  <a:pt x="657225" y="30480"/>
                  <a:pt x="683260" y="29210"/>
                </a:cubicBezTo>
                <a:cubicBezTo>
                  <a:pt x="709295" y="27940"/>
                  <a:pt x="722630" y="23495"/>
                  <a:pt x="748665" y="36830"/>
                </a:cubicBezTo>
                <a:cubicBezTo>
                  <a:pt x="774700" y="50165"/>
                  <a:pt x="786765" y="77470"/>
                  <a:pt x="814070" y="94615"/>
                </a:cubicBezTo>
                <a:cubicBezTo>
                  <a:pt x="841375" y="111760"/>
                  <a:pt x="859155" y="118110"/>
                  <a:pt x="886460" y="123825"/>
                </a:cubicBezTo>
                <a:cubicBezTo>
                  <a:pt x="913765" y="129540"/>
                  <a:pt x="925830" y="127000"/>
                  <a:pt x="951865" y="123825"/>
                </a:cubicBezTo>
                <a:cubicBezTo>
                  <a:pt x="977900" y="120650"/>
                  <a:pt x="991235" y="120650"/>
                  <a:pt x="1017270" y="109220"/>
                </a:cubicBezTo>
                <a:cubicBezTo>
                  <a:pt x="1043305" y="97790"/>
                  <a:pt x="1056640" y="74295"/>
                  <a:pt x="1082675" y="65405"/>
                </a:cubicBezTo>
                <a:cubicBezTo>
                  <a:pt x="1108710" y="56515"/>
                  <a:pt x="1126490" y="52070"/>
                  <a:pt x="1148080" y="65405"/>
                </a:cubicBezTo>
                <a:cubicBezTo>
                  <a:pt x="1169670" y="78740"/>
                  <a:pt x="1168400" y="117475"/>
                  <a:pt x="1191895" y="130810"/>
                </a:cubicBezTo>
                <a:cubicBezTo>
                  <a:pt x="1215390" y="144145"/>
                  <a:pt x="1236980" y="130810"/>
                  <a:pt x="1264920" y="130810"/>
                </a:cubicBezTo>
                <a:cubicBezTo>
                  <a:pt x="1292860" y="130810"/>
                  <a:pt x="1304290" y="135255"/>
                  <a:pt x="1330325" y="130810"/>
                </a:cubicBezTo>
                <a:cubicBezTo>
                  <a:pt x="1356360" y="126365"/>
                  <a:pt x="1369695" y="116205"/>
                  <a:pt x="1395730" y="109220"/>
                </a:cubicBezTo>
                <a:cubicBezTo>
                  <a:pt x="1421765" y="102235"/>
                  <a:pt x="1435100" y="100330"/>
                  <a:pt x="1461135" y="94615"/>
                </a:cubicBezTo>
                <a:cubicBezTo>
                  <a:pt x="1487170" y="88900"/>
                  <a:pt x="1500505" y="76835"/>
                  <a:pt x="1526540" y="80010"/>
                </a:cubicBezTo>
                <a:cubicBezTo>
                  <a:pt x="1552575" y="83185"/>
                  <a:pt x="1565910" y="93345"/>
                  <a:pt x="1591945" y="109220"/>
                </a:cubicBezTo>
                <a:cubicBezTo>
                  <a:pt x="1617980" y="125095"/>
                  <a:pt x="1628140" y="148590"/>
                  <a:pt x="1657350" y="160020"/>
                </a:cubicBezTo>
                <a:cubicBezTo>
                  <a:pt x="1686560" y="171450"/>
                  <a:pt x="1706880" y="170815"/>
                  <a:pt x="1737360" y="167640"/>
                </a:cubicBezTo>
                <a:cubicBezTo>
                  <a:pt x="1767840" y="164465"/>
                  <a:pt x="1780540" y="156845"/>
                  <a:pt x="1809750" y="145415"/>
                </a:cubicBezTo>
                <a:cubicBezTo>
                  <a:pt x="1838960" y="133985"/>
                  <a:pt x="1854835" y="126365"/>
                  <a:pt x="1882775" y="109220"/>
                </a:cubicBezTo>
                <a:cubicBezTo>
                  <a:pt x="1910715" y="92075"/>
                  <a:pt x="1922145" y="80010"/>
                  <a:pt x="1948180" y="58420"/>
                </a:cubicBezTo>
                <a:cubicBezTo>
                  <a:pt x="1974215" y="36830"/>
                  <a:pt x="2001520" y="10795"/>
                  <a:pt x="2013585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sp>
        <p:nvSpPr>
          <p:cNvPr id="3" name="矩形 2"/>
          <p:cNvSpPr/>
          <p:nvPr/>
        </p:nvSpPr>
        <p:spPr>
          <a:xfrm>
            <a:off x="4571683" y="2518410"/>
            <a:ext cx="2435066" cy="5715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grpSp>
        <p:nvGrpSpPr>
          <p:cNvPr id="31" name="组合 30"/>
          <p:cNvGrpSpPr/>
          <p:nvPr/>
        </p:nvGrpSpPr>
        <p:grpSpPr>
          <a:xfrm>
            <a:off x="5266849" y="2575560"/>
            <a:ext cx="3408998" cy="1810226"/>
            <a:chOff x="11059" y="5408"/>
            <a:chExt cx="7158" cy="3801"/>
          </a:xfrm>
        </p:grpSpPr>
        <p:sp>
          <p:nvSpPr>
            <p:cNvPr id="4" name="爆炸形 1 3"/>
            <p:cNvSpPr/>
            <p:nvPr/>
          </p:nvSpPr>
          <p:spPr>
            <a:xfrm>
              <a:off x="11059" y="5408"/>
              <a:ext cx="7158" cy="3801"/>
            </a:xfrm>
            <a:prstGeom prst="irregularSeal1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/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7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11707" y="6463"/>
              <a:ext cx="5861" cy="1936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 algn="ctr"/>
              <a:r>
                <a:rPr lang="zh-CN" altLang="en-US" sz="2700" b="1">
                  <a:latin typeface="楷体" panose="02010609060101010101" charset="-122"/>
                  <a:ea typeface="楷体" panose="02010609060101010101" charset="-122"/>
                  <a:sym typeface="+mn-ea"/>
                </a:rPr>
                <a:t>画平面图需要哪些信息呢？</a:t>
              </a:r>
              <a:endParaRPr lang="zh-CN" altLang="en-US" sz="2700" b="1">
                <a:latin typeface="楷体" panose="02010609060101010101" charset="-122"/>
                <a:ea typeface="楷体" panose="02010609060101010101" charset="-122"/>
                <a:sym typeface="+mn-ea"/>
              </a:endParaRPr>
            </a:p>
          </p:txBody>
        </p:sp>
      </p:grpSp>
      <p:sp>
        <p:nvSpPr>
          <p:cNvPr id="32" name="椭圆 31"/>
          <p:cNvSpPr/>
          <p:nvPr/>
        </p:nvSpPr>
        <p:spPr>
          <a:xfrm>
            <a:off x="2223611" y="4061936"/>
            <a:ext cx="1991678" cy="850583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/>
          </a:p>
        </p:txBody>
      </p:sp>
      <p:sp>
        <p:nvSpPr>
          <p:cNvPr id="33" name="文本框 32"/>
          <p:cNvSpPr txBox="1"/>
          <p:nvPr/>
        </p:nvSpPr>
        <p:spPr>
          <a:xfrm>
            <a:off x="5161121" y="4447223"/>
            <a:ext cx="1637824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7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图上距离</a:t>
            </a:r>
            <a:endParaRPr lang="zh-CN" altLang="en-US" sz="27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7032308" y="4455795"/>
            <a:ext cx="983933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7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方向</a:t>
            </a:r>
            <a:endParaRPr lang="zh-CN" altLang="en-US" sz="27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332105" y="8890"/>
            <a:ext cx="1435100" cy="530860"/>
            <a:chOff x="523" y="14"/>
            <a:chExt cx="2260" cy="836"/>
          </a:xfrm>
        </p:grpSpPr>
        <p:pic>
          <p:nvPicPr>
            <p:cNvPr id="35" name="图片 34" descr="标签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5"/>
            <a:srcRect l="3108" r="80021" b="88848"/>
            <a:stretch>
              <a:fillRect/>
            </a:stretch>
          </p:blipFill>
          <p:spPr>
            <a:xfrm>
              <a:off x="523" y="14"/>
              <a:ext cx="2261" cy="837"/>
            </a:xfrm>
            <a:prstGeom prst="rect">
              <a:avLst/>
            </a:prstGeom>
          </p:spPr>
        </p:pic>
        <p:sp>
          <p:nvSpPr>
            <p:cNvPr id="37" name="文本框 36"/>
            <p:cNvSpPr txBox="1"/>
            <p:nvPr>
              <p:custDataLst>
                <p:tags r:id="rId6"/>
              </p:custDataLst>
            </p:nvPr>
          </p:nvSpPr>
          <p:spPr>
            <a:xfrm>
              <a:off x="662" y="55"/>
              <a:ext cx="2056" cy="6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zh-CN" altLang="en-US" sz="2000" b="1" spc="200">
                  <a:solidFill>
                    <a:schemeClr val="tx1"/>
                  </a:solidFill>
                  <a:uFillTx/>
                  <a:latin typeface="黑体" panose="02010609060101010101" pitchFamily="2" charset="-122"/>
                  <a:ea typeface="黑体" panose="02010609060101010101" pitchFamily="2" charset="-122"/>
                </a:rPr>
                <a:t>探究新知</a:t>
              </a:r>
              <a:endPara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8" grpId="0" bldLvl="0" animBg="1"/>
      <p:bldP spid="29" grpId="0" bldLvl="0" animBg="1"/>
      <p:bldP spid="3" grpId="0" bldLvl="0" animBg="1"/>
      <p:bldP spid="32" grpId="0" bldLvl="0" animBg="1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8" name="组合 7"/>
          <p:cNvGrpSpPr/>
          <p:nvPr/>
        </p:nvGrpSpPr>
        <p:grpSpPr>
          <a:xfrm>
            <a:off x="2438400" y="1033145"/>
            <a:ext cx="4318001" cy="2165350"/>
            <a:chOff x="2467155" y="2570672"/>
            <a:chExt cx="4199323" cy="2165230"/>
          </a:xfrm>
        </p:grpSpPr>
        <p:sp>
          <p:nvSpPr>
            <p:cNvPr id="9" name="圆角矩形 8"/>
            <p:cNvSpPr/>
            <p:nvPr/>
          </p:nvSpPr>
          <p:spPr>
            <a:xfrm>
              <a:off x="2467155" y="2570672"/>
              <a:ext cx="4019909" cy="2165230"/>
            </a:xfrm>
            <a:prstGeom prst="roundRect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959523" y="4037168"/>
              <a:ext cx="103517" cy="103517"/>
            </a:xfrm>
            <a:prstGeom prst="ellipse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3674846" y="4088937"/>
              <a:ext cx="894080" cy="521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</a:rPr>
                <a:t>学校</a:t>
              </a:r>
              <a:endParaRPr lang="zh-CN" altLang="en-US" sz="2800" b="1" dirty="0">
                <a:latin typeface="楷体" panose="02010609060101010101" charset="-122"/>
                <a:ea typeface="楷体" panose="02010609060101010101" charset="-122"/>
              </a:endParaRPr>
            </a:p>
          </p:txBody>
        </p:sp>
        <p:cxnSp>
          <p:nvCxnSpPr>
            <p:cNvPr id="13" name="直接箭头连接符 12"/>
            <p:cNvCxnSpPr/>
            <p:nvPr/>
          </p:nvCxnSpPr>
          <p:spPr>
            <a:xfrm flipV="1">
              <a:off x="6070923" y="3135872"/>
              <a:ext cx="0" cy="54346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文本框 13"/>
            <p:cNvSpPr txBox="1"/>
            <p:nvPr/>
          </p:nvSpPr>
          <p:spPr>
            <a:xfrm>
              <a:off x="5841296" y="2663551"/>
              <a:ext cx="538480" cy="521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</a:rPr>
                <a:t>北</a:t>
              </a:r>
              <a:endParaRPr lang="zh-CN" altLang="en-US" sz="2800" b="1" dirty="0">
                <a:latin typeface="楷体" panose="02010609060101010101" charset="-122"/>
                <a:ea typeface="楷体" panose="02010609060101010101" charset="-122"/>
              </a:endParaRPr>
            </a:p>
          </p:txBody>
        </p:sp>
        <p:cxnSp>
          <p:nvCxnSpPr>
            <p:cNvPr id="15" name="直接连接符 14"/>
            <p:cNvCxnSpPr/>
            <p:nvPr/>
          </p:nvCxnSpPr>
          <p:spPr>
            <a:xfrm>
              <a:off x="5106829" y="4563382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 flipV="1">
              <a:off x="5108267" y="4390854"/>
              <a:ext cx="0" cy="1828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flipV="1">
              <a:off x="5566905" y="4390854"/>
              <a:ext cx="0" cy="1828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文本框 17"/>
            <p:cNvSpPr txBox="1"/>
            <p:nvPr/>
          </p:nvSpPr>
          <p:spPr>
            <a:xfrm>
              <a:off x="4951552" y="3937795"/>
              <a:ext cx="360680" cy="521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0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5021949" y="3965055"/>
              <a:ext cx="1644529" cy="521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  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  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）</a:t>
              </a:r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m  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752600" y="3564255"/>
            <a:ext cx="590296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根据数值比例尺，填出线段比例尺。</a:t>
            </a:r>
            <a:endParaRPr lang="zh-CN" altLang="en-US" sz="2800" b="1" dirty="0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24000" y="4262120"/>
            <a:ext cx="647319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  <a:r>
              <a:rPr lang="en-US" altLang="zh-CN" sz="2800" b="1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 pitchFamily="18" charset="0"/>
              </a:rPr>
              <a:t>10000＝1cm</a:t>
            </a:r>
            <a:r>
              <a:rPr lang="en-US" altLang="zh-CN" sz="2800" b="1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 pitchFamily="18" charset="0"/>
              </a:rPr>
              <a:t>10000cm＝1cm</a:t>
            </a:r>
            <a:r>
              <a:rPr lang="en-US" altLang="zh-CN" sz="2800" b="1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Times New Roman" panose="02020603050405020304" pitchFamily="18" charset="0"/>
              </a:rPr>
              <a:t>100m</a:t>
            </a:r>
            <a:endParaRPr lang="en-US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319395" y="2400300"/>
            <a:ext cx="9099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48000" y="434975"/>
            <a:ext cx="270764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比例尺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800" b="1" dirty="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10000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>
            <a:off x="1371600" y="2216150"/>
            <a:ext cx="6233160" cy="1196975"/>
            <a:chOff x="360" y="3330"/>
            <a:chExt cx="9816" cy="1885"/>
          </a:xfrm>
        </p:grpSpPr>
        <p:sp>
          <p:nvSpPr>
            <p:cNvPr id="51202" name="TextBox 1"/>
            <p:cNvSpPr txBox="1">
              <a:spLocks noChangeArrowheads="1"/>
            </p:cNvSpPr>
            <p:nvPr/>
          </p:nvSpPr>
          <p:spPr bwMode="auto">
            <a:xfrm>
              <a:off x="360" y="3445"/>
              <a:ext cx="9816" cy="177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p>
              <a:pPr>
                <a:lnSpc>
                  <a:spcPct val="140000"/>
                </a:lnSpc>
              </a:pPr>
              <a:r>
                <a:rPr lang="zh-CN" altLang="en-US" sz="2400" b="1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想：根据“ </a:t>
              </a:r>
              <a:r>
                <a:rPr lang="en-US" altLang="zh-CN" sz="2400" b="1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        ＝</a:t>
              </a:r>
              <a:r>
                <a:rPr lang="zh-CN" altLang="en-US" sz="2400" b="1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比例尺”，</a:t>
              </a:r>
              <a:endParaRPr lang="zh-CN" altLang="en-US" sz="2400" b="1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  <a:p>
              <a:pPr>
                <a:lnSpc>
                  <a:spcPct val="140000"/>
                </a:lnSpc>
              </a:pPr>
              <a:r>
                <a:rPr lang="zh-CN" altLang="en-US" sz="2400" b="1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    得到</a:t>
              </a:r>
              <a:r>
                <a:rPr lang="zh-CN" altLang="en-US" sz="2400" b="1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“图上距离</a:t>
              </a:r>
              <a:r>
                <a:rPr lang="en-US" altLang="zh-CN" sz="2400" b="1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＝</a:t>
              </a:r>
              <a:r>
                <a:rPr lang="zh-CN" altLang="en-US" sz="2400" b="1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实际距离</a:t>
              </a:r>
              <a:r>
                <a:rPr lang="en-US" altLang="zh-CN" sz="2400" b="1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×</a:t>
              </a:r>
              <a:r>
                <a:rPr lang="zh-CN" altLang="en-US" sz="2400" b="1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比例尺”。</a:t>
              </a:r>
              <a:endParaRPr lang="zh-CN" altLang="en-US" sz="2400" b="1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</p:txBody>
        </p:sp>
        <p:sp>
          <p:nvSpPr>
            <p:cNvPr id="51203" name="TextBox 2"/>
            <p:cNvSpPr txBox="1">
              <a:spLocks noChangeArrowheads="1"/>
            </p:cNvSpPr>
            <p:nvPr/>
          </p:nvSpPr>
          <p:spPr bwMode="auto">
            <a:xfrm>
              <a:off x="2868" y="3330"/>
              <a:ext cx="2587" cy="14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p>
              <a:r>
                <a:rPr lang="zh-CN" altLang="en-US" sz="2400" b="1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</a:rPr>
                <a:t>图上距离</a:t>
              </a:r>
              <a:endParaRPr lang="en-US" sz="2400" b="1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</a:endParaRPr>
            </a:p>
            <a:p>
              <a:r>
                <a:rPr lang="zh-CN" altLang="en-US" sz="2400" b="1">
                  <a:solidFill>
                    <a:srgbClr val="00B0F0"/>
                  </a:solidFill>
                  <a:latin typeface="楷体" panose="02010609060101010101" charset="-122"/>
                  <a:ea typeface="楷体" panose="02010609060101010101" charset="-122"/>
                </a:rPr>
                <a:t>实际距离</a:t>
              </a:r>
              <a:endParaRPr lang="zh-CN" altLang="en-US" sz="2400" b="1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cxnSp>
          <p:nvCxnSpPr>
            <p:cNvPr id="51204" name="直接连接符 3"/>
            <p:cNvCxnSpPr>
              <a:cxnSpLocks noChangeShapeType="1"/>
            </p:cNvCxnSpPr>
            <p:nvPr/>
          </p:nvCxnSpPr>
          <p:spPr bwMode="auto">
            <a:xfrm>
              <a:off x="2955" y="3973"/>
              <a:ext cx="2041" cy="0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</a:ln>
          </p:spPr>
        </p:cxnSp>
      </p:grpSp>
      <p:sp>
        <p:nvSpPr>
          <p:cNvPr id="7" name="文本框 6"/>
          <p:cNvSpPr txBox="1"/>
          <p:nvPr/>
        </p:nvSpPr>
        <p:spPr>
          <a:xfrm>
            <a:off x="228600" y="3486150"/>
            <a:ext cx="874268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200m＝20000cm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400m＝40000cm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250m＝25000cm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04800" y="4019550"/>
            <a:ext cx="4384040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小明家到学校的图上距离：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4572000" y="3956685"/>
            <a:ext cx="4076065" cy="807720"/>
            <a:chOff x="7200" y="6459"/>
            <a:chExt cx="6419" cy="1272"/>
          </a:xfrm>
        </p:grpSpPr>
        <p:sp>
          <p:nvSpPr>
            <p:cNvPr id="11" name="TextBox 5"/>
            <p:cNvSpPr txBox="1">
              <a:spLocks noChangeArrowheads="1"/>
            </p:cNvSpPr>
            <p:nvPr/>
          </p:nvSpPr>
          <p:spPr bwMode="auto">
            <a:xfrm>
              <a:off x="9261" y="6459"/>
              <a:ext cx="1797" cy="12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p>
              <a:pPr algn="ctr"/>
              <a:r>
                <a: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1</a:t>
              </a:r>
              <a:endPara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  <a:p>
              <a:pPr algn="ctr"/>
              <a:r>
                <a: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10000</a:t>
              </a:r>
              <a:endPara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2" name="直接连接符 6"/>
            <p:cNvCxnSpPr>
              <a:cxnSpLocks noChangeShapeType="1"/>
            </p:cNvCxnSpPr>
            <p:nvPr/>
          </p:nvCxnSpPr>
          <p:spPr bwMode="auto">
            <a:xfrm flipV="1">
              <a:off x="9480" y="7190"/>
              <a:ext cx="1463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</a:ln>
          </p:spPr>
        </p:cxnSp>
        <p:sp>
          <p:nvSpPr>
            <p:cNvPr id="16" name="文本框 15"/>
            <p:cNvSpPr txBox="1"/>
            <p:nvPr/>
          </p:nvSpPr>
          <p:spPr>
            <a:xfrm>
              <a:off x="7200" y="6570"/>
              <a:ext cx="6419" cy="1161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 algn="l">
                <a:lnSpc>
                  <a:spcPct val="15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20000×</a:t>
              </a:r>
              <a:r>
                <a:rPr lang="en-US" altLang="zh-CN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      ＝2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cm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1143000" y="133350"/>
            <a:ext cx="7014845" cy="21583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eaLnBrk="1" hangingPunct="1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小明家在学校正西方向，距学校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；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eaLnBrk="1" hangingPunct="1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小亮家在小明家正东方向，距小明家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；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eaLnBrk="1" hangingPunct="1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小红家在学校正北方向，距学校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250m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 eaLnBrk="1" hangingPunct="1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（比例尺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800" b="1" dirty="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10000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0" name="组合 9"/>
          <p:cNvGrpSpPr/>
          <p:nvPr/>
        </p:nvGrpSpPr>
        <p:grpSpPr>
          <a:xfrm>
            <a:off x="1981200" y="2442845"/>
            <a:ext cx="4577080" cy="928370"/>
            <a:chOff x="7229" y="4998"/>
            <a:chExt cx="7208" cy="1462"/>
          </a:xfrm>
        </p:grpSpPr>
        <p:sp>
          <p:nvSpPr>
            <p:cNvPr id="51209" name="TextBox 4"/>
            <p:cNvSpPr txBox="1">
              <a:spLocks noChangeArrowheads="1"/>
            </p:cNvSpPr>
            <p:nvPr/>
          </p:nvSpPr>
          <p:spPr bwMode="auto">
            <a:xfrm>
              <a:off x="7229" y="5028"/>
              <a:ext cx="7208" cy="126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p>
              <a:pPr>
                <a:lnSpc>
                  <a:spcPct val="15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25000×              </a:t>
              </a:r>
              <a:r>
                <a:rPr lang="en-US" altLang="zh-CN" sz="2800" b="1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18" charset="0"/>
                </a:rPr>
                <a:t>＝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2.5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cm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213" name="TextBox 13"/>
            <p:cNvSpPr txBox="1">
              <a:spLocks noChangeArrowheads="1"/>
            </p:cNvSpPr>
            <p:nvPr/>
          </p:nvSpPr>
          <p:spPr bwMode="auto">
            <a:xfrm>
              <a:off x="9110" y="4998"/>
              <a:ext cx="2250" cy="14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p>
              <a:pPr algn="ctr"/>
              <a:r>
                <a: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1</a:t>
              </a:r>
              <a:endPara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  <a:p>
              <a:pPr algn="ctr"/>
              <a:r>
                <a: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10000</a:t>
              </a:r>
              <a:endPara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51214" name="直接连接符 14"/>
            <p:cNvCxnSpPr>
              <a:cxnSpLocks noChangeShapeType="1"/>
            </p:cNvCxnSpPr>
            <p:nvPr/>
          </p:nvCxnSpPr>
          <p:spPr bwMode="auto">
            <a:xfrm flipV="1">
              <a:off x="9560" y="5667"/>
              <a:ext cx="146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</a:ln>
          </p:spPr>
        </p:cxnSp>
      </p:grpSp>
      <p:sp>
        <p:nvSpPr>
          <p:cNvPr id="3" name="文本框 2"/>
          <p:cNvSpPr txBox="1"/>
          <p:nvPr/>
        </p:nvSpPr>
        <p:spPr>
          <a:xfrm>
            <a:off x="1676400" y="514350"/>
            <a:ext cx="447294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宋体" panose="02010600030101010101" pitchFamily="2" charset="-122"/>
                <a:sym typeface="+mn-ea"/>
              </a:rPr>
              <a:t>小亮家到学校的图上距离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宋体" panose="02010600030101010101" pitchFamily="2" charset="-122"/>
                <a:sym typeface="Wingdings" panose="05000000000000000000" pitchFamily="2" charset="2"/>
              </a:rPr>
              <a:t>：</a:t>
            </a:r>
            <a:endParaRPr lang="zh-CN" altLang="en-US" sz="2800" b="1">
              <a:solidFill>
                <a:schemeClr val="tx1"/>
              </a:solidFill>
              <a:latin typeface="Times New Roman" panose="02020603050405020304" pitchFamily="18" charset="0"/>
              <a:cs typeface="宋体" panose="02010600030101010101" pitchFamily="2" charset="-122"/>
              <a:sym typeface="Wingdings" panose="05000000000000000000" pitchFamily="2" charset="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752600" y="1036320"/>
            <a:ext cx="6230620" cy="928688"/>
            <a:chOff x="840" y="1632"/>
            <a:chExt cx="9812" cy="1463"/>
          </a:xfrm>
        </p:grpSpPr>
        <p:cxnSp>
          <p:nvCxnSpPr>
            <p:cNvPr id="51216" name="直接连接符 11"/>
            <p:cNvCxnSpPr>
              <a:cxnSpLocks noChangeShapeType="1"/>
            </p:cNvCxnSpPr>
            <p:nvPr/>
          </p:nvCxnSpPr>
          <p:spPr bwMode="auto">
            <a:xfrm flipV="1">
              <a:off x="6240" y="2333"/>
              <a:ext cx="1463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</a:ln>
          </p:spPr>
        </p:cxnSp>
        <p:grpSp>
          <p:nvGrpSpPr>
            <p:cNvPr id="2" name="组合 1"/>
            <p:cNvGrpSpPr/>
            <p:nvPr/>
          </p:nvGrpSpPr>
          <p:grpSpPr>
            <a:xfrm>
              <a:off x="840" y="1632"/>
              <a:ext cx="9812" cy="1463"/>
              <a:chOff x="720" y="3977"/>
              <a:chExt cx="9812" cy="1463"/>
            </a:xfrm>
          </p:grpSpPr>
          <p:sp>
            <p:nvSpPr>
              <p:cNvPr id="51215" name="TextBox 10"/>
              <p:cNvSpPr txBox="1">
                <a:spLocks noChangeArrowheads="1"/>
              </p:cNvSpPr>
              <p:nvPr/>
            </p:nvSpPr>
            <p:spPr bwMode="auto">
              <a:xfrm>
                <a:off x="5672" y="3977"/>
                <a:ext cx="2250" cy="14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p>
                <a:pPr algn="ctr"/>
                <a:r>
                  <a:rPr lang="en-US" altLang="zh-CN" sz="26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1</a:t>
                </a:r>
                <a:endPara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altLang="zh-CN" sz="26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10000</a:t>
                </a:r>
                <a:endPara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" name="文本框 3"/>
              <p:cNvSpPr txBox="1"/>
              <p:nvPr/>
            </p:nvSpPr>
            <p:spPr>
              <a:xfrm>
                <a:off x="720" y="4267"/>
                <a:ext cx="5825" cy="822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（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40000－20000</a:t>
                </a:r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）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×</a:t>
                </a:r>
                <a:endParaRPr lang="zh-CN" alt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文本框 5"/>
              <p:cNvSpPr txBox="1"/>
              <p:nvPr/>
            </p:nvSpPr>
            <p:spPr>
              <a:xfrm>
                <a:off x="7560" y="4231"/>
                <a:ext cx="2972" cy="822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＝2</a:t>
                </a:r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（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cm</a:t>
                </a:r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）</a:t>
                </a:r>
                <a:endParaRPr lang="zh-CN" alt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7" name="文本框 6"/>
          <p:cNvSpPr txBox="1"/>
          <p:nvPr/>
        </p:nvSpPr>
        <p:spPr>
          <a:xfrm>
            <a:off x="1697355" y="1965325"/>
            <a:ext cx="447294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cs typeface="宋体" panose="02010600030101010101" pitchFamily="2" charset="-122"/>
                <a:sym typeface="+mn-ea"/>
              </a:rPr>
              <a:t>小红家到学校的图上距离：</a:t>
            </a:r>
            <a:endParaRPr lang="zh-CN" altLang="en-US" sz="2800" b="1">
              <a:solidFill>
                <a:schemeClr val="tx1"/>
              </a:solidFill>
              <a:latin typeface="Times New Roman" panose="02020603050405020304" pitchFamily="18" charset="0"/>
              <a:cs typeface="宋体" panose="02010600030101010101" pitchFamily="2" charset="-122"/>
              <a:sym typeface="+mn-ea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1600200" y="3371850"/>
            <a:ext cx="4728210" cy="1294765"/>
            <a:chOff x="4174" y="6037"/>
            <a:chExt cx="7446" cy="2039"/>
          </a:xfrm>
        </p:grpSpPr>
        <p:sp>
          <p:nvSpPr>
            <p:cNvPr id="51207" name="AutoShape 27"/>
            <p:cNvSpPr>
              <a:spLocks noChangeArrowheads="1"/>
            </p:cNvSpPr>
            <p:nvPr/>
          </p:nvSpPr>
          <p:spPr bwMode="auto">
            <a:xfrm>
              <a:off x="5875" y="6422"/>
              <a:ext cx="5745" cy="966"/>
            </a:xfrm>
            <a:prstGeom prst="wedgeRoundRectCallout">
              <a:avLst>
                <a:gd name="adj1" fmla="val -55047"/>
                <a:gd name="adj2" fmla="val 13043"/>
                <a:gd name="adj3" fmla="val 16667"/>
              </a:avLst>
            </a:prstGeom>
            <a:solidFill>
              <a:srgbClr val="FFFFFF"/>
            </a:solidFill>
            <a:ln w="19050">
              <a:solidFill>
                <a:srgbClr val="3399FF"/>
              </a:solidFill>
              <a:miter lim="800000"/>
            </a:ln>
          </p:spPr>
          <p:txBody>
            <a:bodyPr anchor="ctr"/>
            <a:p>
              <a:pPr algn="ctr">
                <a:lnSpc>
                  <a:spcPct val="130000"/>
                </a:lnSpc>
              </a:pPr>
              <a:r>
                <a:rPr lang="zh-CN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ea typeface="楷体" panose="02010609060101010101" charset="-122"/>
                </a:rPr>
                <a:t>你能在图中画一画吗？</a:t>
              </a:r>
              <a:endParaRPr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charset="-122"/>
              </a:endParaRPr>
            </a:p>
          </p:txBody>
        </p:sp>
        <p:pic>
          <p:nvPicPr>
            <p:cNvPr id="8" name="图片 7" descr="熊03 拷贝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174" y="6037"/>
              <a:ext cx="1620" cy="2039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5" name="组合 24"/>
          <p:cNvGrpSpPr/>
          <p:nvPr/>
        </p:nvGrpSpPr>
        <p:grpSpPr>
          <a:xfrm>
            <a:off x="3758676" y="3329875"/>
            <a:ext cx="922869" cy="191207"/>
            <a:chOff x="5354120" y="4300617"/>
            <a:chExt cx="922869" cy="191207"/>
          </a:xfrm>
        </p:grpSpPr>
        <p:cxnSp>
          <p:nvCxnSpPr>
            <p:cNvPr id="26" name="直接连接符 25"/>
            <p:cNvCxnSpPr/>
            <p:nvPr/>
          </p:nvCxnSpPr>
          <p:spPr>
            <a:xfrm>
              <a:off x="5354120" y="4481534"/>
              <a:ext cx="457200" cy="0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V="1">
              <a:off x="5355558" y="4309006"/>
              <a:ext cx="0" cy="182818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V="1">
              <a:off x="5814196" y="4300617"/>
              <a:ext cx="0" cy="182818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>
              <a:off x="5816913" y="4480893"/>
              <a:ext cx="457200" cy="0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V="1">
              <a:off x="6276989" y="4302015"/>
              <a:ext cx="0" cy="182818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文本框 30"/>
          <p:cNvSpPr txBox="1"/>
          <p:nvPr/>
        </p:nvSpPr>
        <p:spPr>
          <a:xfrm>
            <a:off x="2349680" y="2984260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dirty="0">
                <a:latin typeface="楷体" panose="02010609060101010101" charset="-122"/>
                <a:ea typeface="楷体" panose="02010609060101010101" charset="-122"/>
              </a:rPr>
              <a:t>小明家</a:t>
            </a:r>
            <a:endParaRPr lang="zh-CN" altLang="en-US" sz="20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4339362" y="2952332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dirty="0">
                <a:latin typeface="楷体" panose="02010609060101010101" charset="-122"/>
                <a:ea typeface="楷体" panose="02010609060101010101" charset="-122"/>
              </a:rPr>
              <a:t>小亮家</a:t>
            </a:r>
            <a:endParaRPr lang="zh-CN" altLang="en-US" sz="20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3549250" y="1974561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dirty="0">
                <a:latin typeface="楷体" panose="02010609060101010101" charset="-122"/>
                <a:ea typeface="楷体" panose="02010609060101010101" charset="-122"/>
              </a:rPr>
              <a:t>小红家</a:t>
            </a:r>
            <a:endParaRPr lang="zh-CN" altLang="en-US" sz="20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654050" y="1180465"/>
            <a:ext cx="72967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小明、小亮、小红三家和学校的位置平面图：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圆角矩形 8"/>
          <p:cNvSpPr/>
          <p:nvPr>
            <p:custDataLst>
              <p:tags r:id="rId1"/>
            </p:custDataLst>
          </p:nvPr>
        </p:nvSpPr>
        <p:spPr>
          <a:xfrm>
            <a:off x="1371600" y="1981835"/>
            <a:ext cx="5547360" cy="2165350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椭圆 5"/>
          <p:cNvSpPr/>
          <p:nvPr>
            <p:custDataLst>
              <p:tags r:id="rId2"/>
            </p:custDataLst>
          </p:nvPr>
        </p:nvSpPr>
        <p:spPr>
          <a:xfrm>
            <a:off x="3712845" y="3448685"/>
            <a:ext cx="106680" cy="103505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420110" y="3500120"/>
            <a:ext cx="9194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学校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12" name="直接箭头连接符 11"/>
          <p:cNvCxnSpPr/>
          <p:nvPr>
            <p:custDataLst>
              <p:tags r:id="rId4"/>
            </p:custDataLst>
          </p:nvPr>
        </p:nvCxnSpPr>
        <p:spPr>
          <a:xfrm flipV="1">
            <a:off x="5995670" y="2554605"/>
            <a:ext cx="0" cy="5435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>
            <p:custDataLst>
              <p:tags r:id="rId5"/>
            </p:custDataLst>
          </p:nvPr>
        </p:nvSpPr>
        <p:spPr>
          <a:xfrm>
            <a:off x="5759450" y="2082165"/>
            <a:ext cx="5537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北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44" name="直接连接符 43"/>
          <p:cNvCxnSpPr/>
          <p:nvPr>
            <p:custDataLst>
              <p:tags r:id="rId6"/>
            </p:custDataLst>
          </p:nvPr>
        </p:nvCxnSpPr>
        <p:spPr>
          <a:xfrm>
            <a:off x="5496560" y="4050030"/>
            <a:ext cx="4699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>
            <p:custDataLst>
              <p:tags r:id="rId7"/>
            </p:custDataLst>
          </p:nvPr>
        </p:nvCxnSpPr>
        <p:spPr>
          <a:xfrm flipV="1">
            <a:off x="5498465" y="3877945"/>
            <a:ext cx="0" cy="1828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/>
          <p:cNvCxnSpPr/>
          <p:nvPr>
            <p:custDataLst>
              <p:tags r:id="rId8"/>
            </p:custDataLst>
          </p:nvPr>
        </p:nvCxnSpPr>
        <p:spPr>
          <a:xfrm flipV="1">
            <a:off x="5969635" y="3877945"/>
            <a:ext cx="0" cy="1828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>
            <p:custDataLst>
              <p:tags r:id="rId9"/>
            </p:custDataLst>
          </p:nvPr>
        </p:nvSpPr>
        <p:spPr>
          <a:xfrm>
            <a:off x="5337175" y="3424555"/>
            <a:ext cx="3708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9" name="文本框 48"/>
          <p:cNvSpPr txBox="1"/>
          <p:nvPr>
            <p:custDataLst>
              <p:tags r:id="rId10"/>
            </p:custDataLst>
          </p:nvPr>
        </p:nvSpPr>
        <p:spPr>
          <a:xfrm>
            <a:off x="5409565" y="3451860"/>
            <a:ext cx="16910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 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m  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0" name="文本框 49"/>
          <p:cNvSpPr txBox="1"/>
          <p:nvPr>
            <p:custDataLst>
              <p:tags r:id="rId11"/>
            </p:custDataLst>
          </p:nvPr>
        </p:nvSpPr>
        <p:spPr>
          <a:xfrm>
            <a:off x="5663565" y="3424555"/>
            <a:ext cx="9099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2836989" y="3338240"/>
            <a:ext cx="922869" cy="185620"/>
            <a:chOff x="5354120" y="4307602"/>
            <a:chExt cx="922869" cy="185620"/>
          </a:xfrm>
        </p:grpSpPr>
        <p:cxnSp>
          <p:nvCxnSpPr>
            <p:cNvPr id="20" name="直接连接符 19"/>
            <p:cNvCxnSpPr/>
            <p:nvPr/>
          </p:nvCxnSpPr>
          <p:spPr>
            <a:xfrm>
              <a:off x="5354120" y="4482932"/>
              <a:ext cx="457200" cy="0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V="1">
              <a:off x="5355558" y="4309006"/>
              <a:ext cx="0" cy="182818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V="1">
              <a:off x="5814196" y="4307602"/>
              <a:ext cx="0" cy="182818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>
              <a:off x="5816913" y="4482932"/>
              <a:ext cx="457200" cy="0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V="1">
              <a:off x="6276989" y="4310404"/>
              <a:ext cx="0" cy="182818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组合 37"/>
          <p:cNvGrpSpPr/>
          <p:nvPr/>
        </p:nvGrpSpPr>
        <p:grpSpPr>
          <a:xfrm>
            <a:off x="3757485" y="2369595"/>
            <a:ext cx="202241" cy="1146618"/>
            <a:chOff x="7768289" y="3734276"/>
            <a:chExt cx="202241" cy="1146618"/>
          </a:xfrm>
        </p:grpSpPr>
        <p:cxnSp>
          <p:nvCxnSpPr>
            <p:cNvPr id="33" name="直接连接符 32"/>
            <p:cNvCxnSpPr/>
            <p:nvPr/>
          </p:nvCxnSpPr>
          <p:spPr>
            <a:xfrm rot="16200000">
              <a:off x="7871885" y="3651215"/>
              <a:ext cx="0" cy="182818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组合 33"/>
            <p:cNvGrpSpPr/>
            <p:nvPr/>
          </p:nvGrpSpPr>
          <p:grpSpPr>
            <a:xfrm rot="5400000">
              <a:off x="7407975" y="4318339"/>
              <a:ext cx="922869" cy="202241"/>
              <a:chOff x="5354120" y="4310404"/>
              <a:chExt cx="922869" cy="202241"/>
            </a:xfrm>
          </p:grpSpPr>
          <p:cxnSp>
            <p:nvCxnSpPr>
              <p:cNvPr id="35" name="直接连接符 34"/>
              <p:cNvCxnSpPr/>
              <p:nvPr/>
            </p:nvCxnSpPr>
            <p:spPr>
              <a:xfrm>
                <a:off x="5354120" y="4511507"/>
                <a:ext cx="457200" cy="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接连接符 35"/>
              <p:cNvCxnSpPr/>
              <p:nvPr/>
            </p:nvCxnSpPr>
            <p:spPr>
              <a:xfrm flipV="1">
                <a:off x="5355558" y="4329827"/>
                <a:ext cx="0" cy="182818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 36"/>
              <p:cNvCxnSpPr/>
              <p:nvPr/>
            </p:nvCxnSpPr>
            <p:spPr>
              <a:xfrm flipV="1">
                <a:off x="5814196" y="4329827"/>
                <a:ext cx="0" cy="182818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接连接符 38"/>
              <p:cNvCxnSpPr/>
              <p:nvPr/>
            </p:nvCxnSpPr>
            <p:spPr>
              <a:xfrm>
                <a:off x="5813103" y="4511507"/>
                <a:ext cx="457200" cy="0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/>
            </p:nvCxnSpPr>
            <p:spPr>
              <a:xfrm flipV="1">
                <a:off x="6276989" y="4310404"/>
                <a:ext cx="0" cy="182818"/>
              </a:xfrm>
              <a:prstGeom prst="line">
                <a:avLst/>
              </a:prstGeom>
              <a:ln w="1905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直接连接符 40"/>
            <p:cNvCxnSpPr/>
            <p:nvPr/>
          </p:nvCxnSpPr>
          <p:spPr>
            <a:xfrm flipV="1">
              <a:off x="7769427" y="3734276"/>
              <a:ext cx="0" cy="225519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1905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26670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</a:rPr>
              <a:t>巩固运用</a:t>
            </a:r>
            <a:endParaRPr lang="zh-CN" altLang="en-US" sz="2000" b="1" spc="200">
              <a:solidFill>
                <a:schemeClr val="tx1"/>
              </a:solidFill>
              <a:uFillTx/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52400" y="683895"/>
            <a:ext cx="8945245" cy="112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学校要建一个长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、宽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的长方形操场。请在右图中画出操场的平面图（比例尺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800" b="1" dirty="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77093" y="1967417"/>
            <a:ext cx="297656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80m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8000cm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2681032" y="1967417"/>
            <a:ext cx="297656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60m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6000cm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2"/>
          <p:cNvSpPr>
            <a:spLocks noChangeArrowheads="1"/>
          </p:cNvSpPr>
          <p:nvPr/>
        </p:nvSpPr>
        <p:spPr bwMode="auto">
          <a:xfrm>
            <a:off x="152328" y="2662425"/>
            <a:ext cx="250761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长的图上距离</a:t>
            </a:r>
            <a:r>
              <a:rPr lang="en-US" altLang="zh-CN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:</a:t>
            </a:r>
            <a:endParaRPr lang="en-US" altLang="zh-CN" sz="2800" b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pSp>
        <p:nvGrpSpPr>
          <p:cNvPr id="15" name="组合 14"/>
          <p:cNvGrpSpPr/>
          <p:nvPr/>
        </p:nvGrpSpPr>
        <p:grpSpPr bwMode="auto">
          <a:xfrm>
            <a:off x="2514600" y="2387600"/>
            <a:ext cx="3603625" cy="1057911"/>
            <a:chOff x="3723503" y="1931537"/>
            <a:chExt cx="3566723" cy="1058060"/>
          </a:xfrm>
        </p:grpSpPr>
        <p:sp>
          <p:nvSpPr>
            <p:cNvPr id="16" name="矩形 2"/>
            <p:cNvSpPr>
              <a:spLocks noChangeArrowheads="1"/>
            </p:cNvSpPr>
            <p:nvPr/>
          </p:nvSpPr>
          <p:spPr bwMode="auto">
            <a:xfrm>
              <a:off x="3723503" y="2211527"/>
              <a:ext cx="1259341" cy="522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8000×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5620308" y="2238285"/>
              <a:ext cx="1669918" cy="5220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Tx/>
                <a:buNone/>
                <a:defRPr/>
              </a:pP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18" charset="0"/>
                </a:rPr>
                <a:t>＝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cm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）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8" name="组合 10"/>
            <p:cNvGrpSpPr/>
            <p:nvPr/>
          </p:nvGrpSpPr>
          <p:grpSpPr bwMode="auto">
            <a:xfrm>
              <a:off x="4877590" y="1931537"/>
              <a:ext cx="1085332" cy="1058060"/>
              <a:chOff x="3540157" y="3510846"/>
              <a:chExt cx="1085332" cy="1058060"/>
            </a:xfrm>
          </p:grpSpPr>
          <p:sp>
            <p:nvSpPr>
              <p:cNvPr id="19" name="TextBox 12"/>
              <p:cNvSpPr txBox="1"/>
              <p:nvPr/>
            </p:nvSpPr>
            <p:spPr>
              <a:xfrm>
                <a:off x="3540157" y="3961125"/>
                <a:ext cx="1085332" cy="60778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2000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0" name="直接连接符 19"/>
              <p:cNvCxnSpPr/>
              <p:nvPr/>
            </p:nvCxnSpPr>
            <p:spPr>
              <a:xfrm>
                <a:off x="3596720" y="4076076"/>
                <a:ext cx="762082" cy="0"/>
              </a:xfrm>
              <a:prstGeom prst="line">
                <a:avLst/>
              </a:prstGeom>
              <a:ln w="28575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14"/>
              <p:cNvSpPr txBox="1"/>
              <p:nvPr/>
            </p:nvSpPr>
            <p:spPr>
              <a:xfrm>
                <a:off x="3768158" y="3510846"/>
                <a:ext cx="514406" cy="60778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76128" y="3562220"/>
            <a:ext cx="250761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宽的图上距离</a:t>
            </a:r>
            <a:r>
              <a:rPr lang="en-US" altLang="zh-CN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:</a:t>
            </a:r>
            <a:endParaRPr lang="en-US" altLang="zh-CN" sz="2800" b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pSp>
        <p:nvGrpSpPr>
          <p:cNvPr id="23" name="组合 22"/>
          <p:cNvGrpSpPr/>
          <p:nvPr/>
        </p:nvGrpSpPr>
        <p:grpSpPr bwMode="auto">
          <a:xfrm>
            <a:off x="2464680" y="3360607"/>
            <a:ext cx="3573780" cy="1014095"/>
            <a:chOff x="3735513" y="2981366"/>
            <a:chExt cx="3574354" cy="1012877"/>
          </a:xfrm>
        </p:grpSpPr>
        <p:sp>
          <p:nvSpPr>
            <p:cNvPr id="24" name="矩形 15"/>
            <p:cNvSpPr>
              <a:spLocks noChangeArrowheads="1"/>
            </p:cNvSpPr>
            <p:nvPr/>
          </p:nvSpPr>
          <p:spPr bwMode="auto">
            <a:xfrm>
              <a:off x="3735513" y="3232516"/>
              <a:ext cx="1259407" cy="521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6000×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5" name="组合 19"/>
            <p:cNvGrpSpPr/>
            <p:nvPr/>
          </p:nvGrpSpPr>
          <p:grpSpPr bwMode="auto">
            <a:xfrm>
              <a:off x="4846307" y="2981366"/>
              <a:ext cx="939951" cy="1012877"/>
              <a:chOff x="3461250" y="3529239"/>
              <a:chExt cx="939951" cy="1012877"/>
            </a:xfrm>
          </p:grpSpPr>
          <p:sp>
            <p:nvSpPr>
              <p:cNvPr id="26" name="TextBox 20"/>
              <p:cNvSpPr txBox="1"/>
              <p:nvPr/>
            </p:nvSpPr>
            <p:spPr>
              <a:xfrm>
                <a:off x="3461250" y="4052485"/>
                <a:ext cx="939951" cy="4896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noAutofit/>
              </a:bodyPr>
              <a:lstStyle/>
              <a:p>
                <a:pPr>
                  <a:lnSpc>
                    <a:spcPct val="100000"/>
                  </a:lnSpc>
                  <a:defRPr/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2000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7" name="直接连接符 26"/>
              <p:cNvCxnSpPr/>
              <p:nvPr/>
            </p:nvCxnSpPr>
            <p:spPr>
              <a:xfrm>
                <a:off x="3567947" y="4059146"/>
                <a:ext cx="685910" cy="0"/>
              </a:xfrm>
              <a:prstGeom prst="line">
                <a:avLst/>
              </a:prstGeom>
              <a:ln w="28575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2"/>
              <p:cNvSpPr txBox="1"/>
              <p:nvPr/>
            </p:nvSpPr>
            <p:spPr>
              <a:xfrm>
                <a:off x="3720372" y="3529239"/>
                <a:ext cx="411546" cy="60696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9" name="矩形 28"/>
            <p:cNvSpPr/>
            <p:nvPr/>
          </p:nvSpPr>
          <p:spPr>
            <a:xfrm>
              <a:off x="5642724" y="3245843"/>
              <a:ext cx="1667143" cy="5213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Tx/>
                <a:buNone/>
                <a:defRPr/>
              </a:pP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18" charset="0"/>
                </a:rPr>
                <a:t>＝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cm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）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圆角矩形 3"/>
          <p:cNvSpPr/>
          <p:nvPr/>
        </p:nvSpPr>
        <p:spPr>
          <a:xfrm>
            <a:off x="6248400" y="2038350"/>
            <a:ext cx="2760980" cy="198691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0" name="组合 39"/>
          <p:cNvGrpSpPr/>
          <p:nvPr/>
        </p:nvGrpSpPr>
        <p:grpSpPr>
          <a:xfrm>
            <a:off x="6608445" y="2190750"/>
            <a:ext cx="2400935" cy="1755140"/>
            <a:chOff x="10407" y="3450"/>
            <a:chExt cx="3781" cy="2764"/>
          </a:xfrm>
        </p:grpSpPr>
        <p:grpSp>
          <p:nvGrpSpPr>
            <p:cNvPr id="32" name="组合 31"/>
            <p:cNvGrpSpPr/>
            <p:nvPr/>
          </p:nvGrpSpPr>
          <p:grpSpPr>
            <a:xfrm rot="0">
              <a:off x="10407" y="3450"/>
              <a:ext cx="2909" cy="2415"/>
              <a:chOff x="11086" y="4470"/>
              <a:chExt cx="2909" cy="2415"/>
            </a:xfrm>
          </p:grpSpPr>
          <p:sp>
            <p:nvSpPr>
              <p:cNvPr id="10" name="流程图: 过程 9"/>
              <p:cNvSpPr/>
              <p:nvPr/>
            </p:nvSpPr>
            <p:spPr>
              <a:xfrm>
                <a:off x="11086" y="4470"/>
                <a:ext cx="2268" cy="1701"/>
              </a:xfrm>
              <a:prstGeom prst="flowChartProcess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11606" y="6160"/>
                <a:ext cx="1308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4cm</a:t>
                </a:r>
                <a:endPara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文本框 30"/>
              <p:cNvSpPr txBox="1"/>
              <p:nvPr/>
            </p:nvSpPr>
            <p:spPr>
              <a:xfrm rot="16200000">
                <a:off x="12963" y="4977"/>
                <a:ext cx="1339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3cm</a:t>
                </a:r>
                <a:endPara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39" name="组合 38"/>
            <p:cNvGrpSpPr/>
            <p:nvPr/>
          </p:nvGrpSpPr>
          <p:grpSpPr>
            <a:xfrm>
              <a:off x="12354" y="5370"/>
              <a:ext cx="1834" cy="844"/>
              <a:chOff x="12354" y="5370"/>
              <a:chExt cx="1834" cy="844"/>
            </a:xfrm>
          </p:grpSpPr>
          <p:cxnSp>
            <p:nvCxnSpPr>
              <p:cNvPr id="34" name="直接连接符 26"/>
              <p:cNvCxnSpPr>
                <a:cxnSpLocks noChangeShapeType="1"/>
              </p:cNvCxnSpPr>
              <p:nvPr/>
            </p:nvCxnSpPr>
            <p:spPr bwMode="auto">
              <a:xfrm>
                <a:off x="12605" y="6195"/>
                <a:ext cx="568" cy="0"/>
              </a:xfrm>
              <a:prstGeom prst="line">
                <a:avLst/>
              </a:prstGeom>
              <a:noFill/>
              <a:ln w="28575" algn="ctr">
                <a:solidFill>
                  <a:srgbClr val="FF00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5" name="直接连接符 27"/>
              <p:cNvCxnSpPr>
                <a:cxnSpLocks noChangeShapeType="1"/>
              </p:cNvCxnSpPr>
              <p:nvPr/>
            </p:nvCxnSpPr>
            <p:spPr bwMode="auto">
              <a:xfrm flipV="1">
                <a:off x="12620" y="6017"/>
                <a:ext cx="0" cy="178"/>
              </a:xfrm>
              <a:prstGeom prst="line">
                <a:avLst/>
              </a:prstGeom>
              <a:noFill/>
              <a:ln w="28575" algn="ctr">
                <a:solidFill>
                  <a:srgbClr val="FF00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6" name="直接连接符 28"/>
              <p:cNvCxnSpPr>
                <a:cxnSpLocks noChangeShapeType="1"/>
              </p:cNvCxnSpPr>
              <p:nvPr/>
            </p:nvCxnSpPr>
            <p:spPr bwMode="auto">
              <a:xfrm flipV="1">
                <a:off x="13182" y="6036"/>
                <a:ext cx="0" cy="178"/>
              </a:xfrm>
              <a:prstGeom prst="line">
                <a:avLst/>
              </a:prstGeom>
              <a:noFill/>
              <a:ln w="28575" algn="ctr">
                <a:solidFill>
                  <a:srgbClr val="FF0000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sp>
            <p:nvSpPr>
              <p:cNvPr id="37" name="矩形 36"/>
              <p:cNvSpPr>
                <a:spLocks noChangeArrowheads="1"/>
              </p:cNvSpPr>
              <p:nvPr/>
            </p:nvSpPr>
            <p:spPr bwMode="auto">
              <a:xfrm>
                <a:off x="12354" y="5375"/>
                <a:ext cx="528" cy="72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zh-CN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altLang="zh-CN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矩形 37"/>
              <p:cNvSpPr>
                <a:spLocks noChangeArrowheads="1"/>
              </p:cNvSpPr>
              <p:nvPr/>
            </p:nvSpPr>
            <p:spPr bwMode="auto">
              <a:xfrm>
                <a:off x="13020" y="5370"/>
                <a:ext cx="1168" cy="72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buFontTx/>
                  <a:buNone/>
                  <a:defRPr/>
                </a:pPr>
                <a:r>
                  <a:rPr lang="en-US" altLang="zh-CN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20m</a:t>
                </a:r>
                <a:endParaRPr lang="en-US" altLang="zh-CN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5" name="文本框 4"/>
          <p:cNvSpPr txBox="1"/>
          <p:nvPr/>
        </p:nvSpPr>
        <p:spPr>
          <a:xfrm>
            <a:off x="2981325" y="216535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P53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做一做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3314" name="文本框 1"/>
          <p:cNvSpPr txBox="1"/>
          <p:nvPr/>
        </p:nvSpPr>
        <p:spPr>
          <a:xfrm>
            <a:off x="228600" y="314325"/>
            <a:ext cx="835025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两个城市之间的铁路线大约长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1900km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。在一幅比例尺为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800" b="1" dirty="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40000000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的地图上，这两个城市之间铁路线的长度大约是多少厘米？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338" name="文本框 1"/>
          <p:cNvSpPr txBox="1"/>
          <p:nvPr/>
        </p:nvSpPr>
        <p:spPr>
          <a:xfrm>
            <a:off x="152400" y="1885950"/>
            <a:ext cx="881634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解：设地图上两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个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城市之间铁路线的长度大约是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4339" name="文本框 2"/>
          <p:cNvSpPr txBox="1"/>
          <p:nvPr/>
        </p:nvSpPr>
        <p:spPr>
          <a:xfrm>
            <a:off x="2150745" y="2421255"/>
            <a:ext cx="37992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1900km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190000000cm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0" name="文本框 3"/>
          <p:cNvSpPr txBox="1"/>
          <p:nvPr/>
        </p:nvSpPr>
        <p:spPr>
          <a:xfrm>
            <a:off x="1219200" y="3028950"/>
            <a:ext cx="463359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190000000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800" b="1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40000000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1" name="文本框 4"/>
          <p:cNvSpPr txBox="1"/>
          <p:nvPr/>
        </p:nvSpPr>
        <p:spPr>
          <a:xfrm>
            <a:off x="3200400" y="3636645"/>
            <a:ext cx="13404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4.75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2" name="文本框 5"/>
          <p:cNvSpPr txBox="1"/>
          <p:nvPr/>
        </p:nvSpPr>
        <p:spPr>
          <a:xfrm>
            <a:off x="76200" y="4171950"/>
            <a:ext cx="917321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答：地图上这两个城市之间铁路线的长度大约是4.75cm。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779395" y="57785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P55  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T7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40" grpId="0"/>
      <p:bldP spid="14341" grpId="0"/>
      <p:bldP spid="14342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UNIT_PLACING_PICTURE_USER_VIEWPORT" val="{&quot;height&quot;:4083,&quot;width&quot;:2507}"/>
  <p:tag name="KSO_WM_BEAUTIFY_FLAG" val=""/>
</p:tagLst>
</file>

<file path=ppt/tags/tag19.xml><?xml version="1.0" encoding="utf-8"?>
<p:tagLst xmlns:p="http://schemas.openxmlformats.org/presentationml/2006/main">
  <p:tag name="KSO_WPP_MARK_KEY" val="59dce0ad-4070-4f3c-8f37-98674f3f8078"/>
  <p:tag name="COMMONDATA" val="eyJoZGlkIjoiMGIwODFkOTgzNTQzYjU1NzhjOTQ2MTRiZjFlNDExYTM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1203</Words>
  <Application>WPS 演示</Application>
  <PresentationFormat>在屏幕上显示</PresentationFormat>
  <Paragraphs>191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等线</vt:lpstr>
      <vt:lpstr>迷你简艺黑</vt:lpstr>
      <vt:lpstr>Calibri</vt:lpstr>
      <vt:lpstr>Arial Unicode MS</vt:lpstr>
      <vt:lpstr>Office 主题​​</vt:lpstr>
      <vt:lpstr>6_默认设计模板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264</cp:revision>
  <dcterms:created xsi:type="dcterms:W3CDTF">2015-05-29T07:51:00Z</dcterms:created>
  <dcterms:modified xsi:type="dcterms:W3CDTF">2024-01-23T04:25:15Z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AB373E2476A54E408F248180C532E1B2</vt:lpwstr>
  </property>
</Properties>
</file>