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81" r:id="rId3"/>
    <p:sldId id="425" r:id="rId4"/>
    <p:sldId id="410" r:id="rId5"/>
    <p:sldId id="412" r:id="rId6"/>
    <p:sldId id="453" r:id="rId7"/>
    <p:sldId id="454" r:id="rId8"/>
    <p:sldId id="471" r:id="rId9"/>
    <p:sldId id="456" r:id="rId11"/>
    <p:sldId id="457" r:id="rId12"/>
    <p:sldId id="427" r:id="rId13"/>
    <p:sldId id="494" r:id="rId14"/>
    <p:sldId id="504" r:id="rId15"/>
    <p:sldId id="500" r:id="rId16"/>
    <p:sldId id="422" r:id="rId17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2"/>
    <a:srgbClr val="D4E15B"/>
    <a:srgbClr val="FFFFFF"/>
    <a:srgbClr val="1FB3A9"/>
    <a:srgbClr val="2E6B5E"/>
    <a:srgbClr val="378070"/>
    <a:srgbClr val="F9EDD3"/>
    <a:srgbClr val="AD6517"/>
    <a:srgbClr val="EBC38F"/>
    <a:srgbClr val="D78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525"/>
        <p:guide pos="2996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9"/>
          <p:cNvSpPr txBox="1"/>
          <p:nvPr/>
        </p:nvSpPr>
        <p:spPr>
          <a:xfrm>
            <a:off x="-461327" y="2242185"/>
            <a:ext cx="9140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     比的应用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95" name="组合 48"/>
          <p:cNvGrpSpPr/>
          <p:nvPr/>
        </p:nvGrpSpPr>
        <p:grpSpPr>
          <a:xfrm>
            <a:off x="2316163" y="967423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比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/>
          <p:nvPr/>
        </p:nvSpPr>
        <p:spPr>
          <a:xfrm>
            <a:off x="227330" y="626110"/>
            <a:ext cx="8431530" cy="121475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某妇产医院上月新生婴儿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303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名，男女婴儿人数之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51︰50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。上月新生男、女婴儿各有多少人？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65" name="文本框 3"/>
          <p:cNvSpPr txBox="1"/>
          <p:nvPr/>
        </p:nvSpPr>
        <p:spPr>
          <a:xfrm>
            <a:off x="2589530" y="1993900"/>
            <a:ext cx="4305300" cy="21583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101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303÷101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（人）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3×51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（人）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3×50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（人）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-1270"/>
            <a:ext cx="2209878" cy="506730"/>
            <a:chOff x="0" y="1"/>
            <a:chExt cx="3480" cy="798"/>
          </a:xfrm>
        </p:grpSpPr>
        <p:sp>
          <p:nvSpPr>
            <p:cNvPr id="7" name="平行四边形 6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90270" y="4236720"/>
            <a:ext cx="7704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答：上月新生男婴儿有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153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人，女婴儿有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人。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305175" y="546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P53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练习十二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4265" y="3064510"/>
            <a:ext cx="1410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男婴儿：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4900" y="3564255"/>
            <a:ext cx="1410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女婴儿：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60" name="文本框 2"/>
          <p:cNvSpPr txBox="1"/>
          <p:nvPr/>
        </p:nvSpPr>
        <p:spPr>
          <a:xfrm>
            <a:off x="3061335" y="17081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P53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练习十二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362835" y="2398395"/>
            <a:ext cx="5443220" cy="890270"/>
            <a:chOff x="666" y="4646"/>
            <a:chExt cx="8572" cy="1402"/>
          </a:xfrm>
        </p:grpSpPr>
        <p:sp>
          <p:nvSpPr>
            <p:cNvPr id="36" name="文本框 35"/>
            <p:cNvSpPr txBox="1"/>
            <p:nvPr/>
          </p:nvSpPr>
          <p:spPr>
            <a:xfrm>
              <a:off x="666" y="4936"/>
              <a:ext cx="857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200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×       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=20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（毫升）   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6" name="组合 16"/>
            <p:cNvGrpSpPr/>
            <p:nvPr/>
          </p:nvGrpSpPr>
          <p:grpSpPr>
            <a:xfrm>
              <a:off x="2177" y="4646"/>
              <a:ext cx="1247" cy="1403"/>
              <a:chOff x="1643" y="1976"/>
              <a:chExt cx="1246" cy="1403"/>
            </a:xfrm>
          </p:grpSpPr>
          <p:sp>
            <p:nvSpPr>
              <p:cNvPr id="27" name="文本框 17"/>
              <p:cNvSpPr txBox="1"/>
              <p:nvPr/>
            </p:nvSpPr>
            <p:spPr>
              <a:xfrm>
                <a:off x="1917" y="1976"/>
                <a:ext cx="770" cy="6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l">
                  <a:lnSpc>
                    <a:spcPct val="40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 1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18"/>
              <p:cNvSpPr txBox="1"/>
              <p:nvPr/>
            </p:nvSpPr>
            <p:spPr>
              <a:xfrm>
                <a:off x="1643" y="2557"/>
                <a:ext cx="1246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1+9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731" y="2631"/>
                <a:ext cx="939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440305" y="3472180"/>
            <a:ext cx="5443220" cy="707390"/>
            <a:chOff x="549" y="6046"/>
            <a:chExt cx="8572" cy="1114"/>
          </a:xfrm>
        </p:grpSpPr>
        <p:sp>
          <p:nvSpPr>
            <p:cNvPr id="5" name="文本框 4"/>
            <p:cNvSpPr txBox="1"/>
            <p:nvPr/>
          </p:nvSpPr>
          <p:spPr>
            <a:xfrm>
              <a:off x="549" y="6049"/>
              <a:ext cx="857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200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×       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=180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（毫升）   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16"/>
            <p:cNvGrpSpPr/>
            <p:nvPr/>
          </p:nvGrpSpPr>
          <p:grpSpPr>
            <a:xfrm>
              <a:off x="2078" y="6046"/>
              <a:ext cx="1247" cy="1115"/>
              <a:chOff x="1643" y="2264"/>
              <a:chExt cx="1246" cy="1115"/>
            </a:xfrm>
          </p:grpSpPr>
          <p:sp>
            <p:nvSpPr>
              <p:cNvPr id="7" name="文本框 17"/>
              <p:cNvSpPr txBox="1"/>
              <p:nvPr/>
            </p:nvSpPr>
            <p:spPr>
              <a:xfrm>
                <a:off x="1949" y="2264"/>
                <a:ext cx="770" cy="4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l">
                  <a:lnSpc>
                    <a:spcPct val="40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9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文本框 18"/>
              <p:cNvSpPr txBox="1"/>
              <p:nvPr/>
            </p:nvSpPr>
            <p:spPr>
              <a:xfrm>
                <a:off x="1643" y="2557"/>
                <a:ext cx="1246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1+9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1731" y="2631"/>
                <a:ext cx="939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矩形 1"/>
          <p:cNvSpPr/>
          <p:nvPr/>
        </p:nvSpPr>
        <p:spPr>
          <a:xfrm>
            <a:off x="1524000" y="4102735"/>
            <a:ext cx="60166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需要蜂蜜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毫升，水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180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毫升。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06500" y="2652395"/>
            <a:ext cx="116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蜂蜜：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8600" y="3419475"/>
            <a:ext cx="781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7200" y="666115"/>
            <a:ext cx="7972425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可以用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份蜂蜜和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9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份水来冲兑蜂蜜水。一个杯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子的容积是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200 mL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，冲兑一满杯这样的蜂蜜水，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需要蜂蜜和水各多少毫升？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9" name="矩形 1"/>
          <p:cNvSpPr/>
          <p:nvPr/>
        </p:nvSpPr>
        <p:spPr>
          <a:xfrm>
            <a:off x="229870" y="589915"/>
            <a:ext cx="864044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一个旅游团坐橡皮艇漂流。每个橡皮艇上有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名救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生员和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7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名游客，一共有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56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人。其中有多少名游客？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多少名救生员？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86000" y="2343150"/>
            <a:ext cx="5443220" cy="890905"/>
            <a:chOff x="922" y="4646"/>
            <a:chExt cx="8572" cy="1403"/>
          </a:xfrm>
        </p:grpSpPr>
        <p:sp>
          <p:nvSpPr>
            <p:cNvPr id="36" name="文本框 35"/>
            <p:cNvSpPr txBox="1"/>
            <p:nvPr/>
          </p:nvSpPr>
          <p:spPr>
            <a:xfrm>
              <a:off x="922" y="4936"/>
              <a:ext cx="857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56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×       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=7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（名）   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6" name="组合 16"/>
            <p:cNvGrpSpPr/>
            <p:nvPr/>
          </p:nvGrpSpPr>
          <p:grpSpPr>
            <a:xfrm>
              <a:off x="2177" y="4646"/>
              <a:ext cx="1247" cy="1403"/>
              <a:chOff x="1643" y="1976"/>
              <a:chExt cx="1246" cy="1403"/>
            </a:xfrm>
          </p:grpSpPr>
          <p:sp>
            <p:nvSpPr>
              <p:cNvPr id="27" name="文本框 17"/>
              <p:cNvSpPr txBox="1"/>
              <p:nvPr/>
            </p:nvSpPr>
            <p:spPr>
              <a:xfrm>
                <a:off x="1917" y="1976"/>
                <a:ext cx="770" cy="6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l">
                  <a:lnSpc>
                    <a:spcPct val="40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 1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18"/>
              <p:cNvSpPr txBox="1"/>
              <p:nvPr/>
            </p:nvSpPr>
            <p:spPr>
              <a:xfrm>
                <a:off x="1643" y="2557"/>
                <a:ext cx="1246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1+7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731" y="2631"/>
                <a:ext cx="939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282825" y="3257550"/>
            <a:ext cx="3548380" cy="708025"/>
            <a:chOff x="837" y="6046"/>
            <a:chExt cx="5588" cy="1115"/>
          </a:xfrm>
        </p:grpSpPr>
        <p:sp>
          <p:nvSpPr>
            <p:cNvPr id="5" name="文本框 4"/>
            <p:cNvSpPr txBox="1"/>
            <p:nvPr/>
          </p:nvSpPr>
          <p:spPr>
            <a:xfrm>
              <a:off x="837" y="6049"/>
              <a:ext cx="558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56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×       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=49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（名）   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16"/>
            <p:cNvGrpSpPr/>
            <p:nvPr/>
          </p:nvGrpSpPr>
          <p:grpSpPr>
            <a:xfrm>
              <a:off x="2078" y="6046"/>
              <a:ext cx="1247" cy="1115"/>
              <a:chOff x="1643" y="2264"/>
              <a:chExt cx="1246" cy="1115"/>
            </a:xfrm>
          </p:grpSpPr>
          <p:sp>
            <p:nvSpPr>
              <p:cNvPr id="7" name="文本框 17"/>
              <p:cNvSpPr txBox="1"/>
              <p:nvPr/>
            </p:nvSpPr>
            <p:spPr>
              <a:xfrm>
                <a:off x="1949" y="2264"/>
                <a:ext cx="770" cy="4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l">
                  <a:lnSpc>
                    <a:spcPct val="40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7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文本框 18"/>
              <p:cNvSpPr txBox="1"/>
              <p:nvPr/>
            </p:nvSpPr>
            <p:spPr>
              <a:xfrm>
                <a:off x="1643" y="2557"/>
                <a:ext cx="1246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1+7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1731" y="2631"/>
                <a:ext cx="939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矩形 1"/>
          <p:cNvSpPr/>
          <p:nvPr/>
        </p:nvSpPr>
        <p:spPr>
          <a:xfrm>
            <a:off x="789305" y="3991610"/>
            <a:ext cx="6350000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其中有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名游客，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名救生员。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305" y="2459355"/>
            <a:ext cx="1367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救生员：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6160" y="3229610"/>
            <a:ext cx="113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游客：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061335" y="12001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P53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练习十二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T3)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1748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1749" name="图片 8" descr="E:\新画人物图\老师3 拷贝.png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491288" y="2136617"/>
            <a:ext cx="1422400" cy="231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1751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Rectangle 2"/>
          <p:cNvSpPr/>
          <p:nvPr/>
        </p:nvSpPr>
        <p:spPr>
          <a:xfrm>
            <a:off x="1512888" y="1550670"/>
            <a:ext cx="5472112" cy="1325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342900" indent="-3429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-1270"/>
            <a:ext cx="2209878" cy="506730"/>
            <a:chOff x="0" y="1"/>
            <a:chExt cx="3480" cy="798"/>
          </a:xfrm>
        </p:grpSpPr>
        <p:sp>
          <p:nvSpPr>
            <p:cNvPr id="7" name="平行四边形 6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extBox 38"/>
          <p:cNvSpPr txBox="1"/>
          <p:nvPr/>
        </p:nvSpPr>
        <p:spPr>
          <a:xfrm>
            <a:off x="436245" y="407035"/>
            <a:ext cx="8270875" cy="40093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六（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）班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名同学参加大扫除，其中     的同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学打扫教室，  的同学打扫操场。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）打扫教室、操场的同学各有多少人？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）写出打扫教室、操场的人数比并化简比。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146" name="组合 47"/>
          <p:cNvGrpSpPr/>
          <p:nvPr/>
        </p:nvGrpSpPr>
        <p:grpSpPr>
          <a:xfrm>
            <a:off x="6436996" y="364182"/>
            <a:ext cx="276542" cy="838604"/>
            <a:chOff x="-82152" y="-86053"/>
            <a:chExt cx="368221" cy="1120348"/>
          </a:xfrm>
        </p:grpSpPr>
        <p:sp>
          <p:nvSpPr>
            <p:cNvPr id="6147" name="TextBox 48"/>
            <p:cNvSpPr txBox="1"/>
            <p:nvPr/>
          </p:nvSpPr>
          <p:spPr>
            <a:xfrm>
              <a:off x="-82152" y="-86053"/>
              <a:ext cx="357190" cy="58196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48" name="TextBox 49"/>
            <p:cNvSpPr txBox="1"/>
            <p:nvPr/>
          </p:nvSpPr>
          <p:spPr>
            <a:xfrm>
              <a:off x="-71121" y="49373"/>
              <a:ext cx="357190" cy="9849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149" name="直接连接符 50"/>
            <p:cNvCxnSpPr/>
            <p:nvPr/>
          </p:nvCxnSpPr>
          <p:spPr>
            <a:xfrm>
              <a:off x="0" y="429092"/>
              <a:ext cx="285752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50" name="组合 51"/>
          <p:cNvGrpSpPr/>
          <p:nvPr/>
        </p:nvGrpSpPr>
        <p:grpSpPr>
          <a:xfrm>
            <a:off x="2483803" y="831224"/>
            <a:ext cx="290512" cy="946241"/>
            <a:chOff x="-100844" y="-219833"/>
            <a:chExt cx="386596" cy="1264138"/>
          </a:xfrm>
        </p:grpSpPr>
        <p:sp>
          <p:nvSpPr>
            <p:cNvPr id="6151" name="TextBox 52"/>
            <p:cNvSpPr txBox="1"/>
            <p:nvPr/>
          </p:nvSpPr>
          <p:spPr>
            <a:xfrm>
              <a:off x="-100844" y="-219833"/>
              <a:ext cx="357190" cy="755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1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52" name="TextBox 55"/>
            <p:cNvSpPr txBox="1"/>
            <p:nvPr/>
          </p:nvSpPr>
          <p:spPr>
            <a:xfrm>
              <a:off x="-100844" y="59390"/>
              <a:ext cx="357507" cy="9849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153" name="直接连接符 56"/>
            <p:cNvCxnSpPr/>
            <p:nvPr/>
          </p:nvCxnSpPr>
          <p:spPr>
            <a:xfrm>
              <a:off x="0" y="429092"/>
              <a:ext cx="285752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55" name="文本框 18454"/>
          <p:cNvSpPr txBox="1"/>
          <p:nvPr/>
        </p:nvSpPr>
        <p:spPr>
          <a:xfrm>
            <a:off x="1393190" y="2216468"/>
            <a:ext cx="27933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40×   =15（人）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456" name="组合 40"/>
          <p:cNvGrpSpPr/>
          <p:nvPr/>
        </p:nvGrpSpPr>
        <p:grpSpPr>
          <a:xfrm>
            <a:off x="2147253" y="1969770"/>
            <a:ext cx="290512" cy="966644"/>
            <a:chOff x="-100754" y="-172019"/>
            <a:chExt cx="386506" cy="1126483"/>
          </a:xfrm>
        </p:grpSpPr>
        <p:sp>
          <p:nvSpPr>
            <p:cNvPr id="6156" name="TextBox 44"/>
            <p:cNvSpPr txBox="1"/>
            <p:nvPr/>
          </p:nvSpPr>
          <p:spPr>
            <a:xfrm>
              <a:off x="-78788" y="-172019"/>
              <a:ext cx="357190" cy="708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57" name="TextBox 45"/>
            <p:cNvSpPr txBox="1"/>
            <p:nvPr/>
          </p:nvSpPr>
          <p:spPr>
            <a:xfrm>
              <a:off x="-100754" y="195964"/>
              <a:ext cx="357190" cy="758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158" name="直接连接符 46"/>
            <p:cNvCxnSpPr/>
            <p:nvPr/>
          </p:nvCxnSpPr>
          <p:spPr>
            <a:xfrm>
              <a:off x="0" y="454864"/>
              <a:ext cx="285752" cy="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60" name="文本框 18459"/>
          <p:cNvSpPr txBox="1"/>
          <p:nvPr/>
        </p:nvSpPr>
        <p:spPr>
          <a:xfrm>
            <a:off x="4551045" y="2216785"/>
            <a:ext cx="27933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40×   =25（人）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461" name="组合 40"/>
          <p:cNvGrpSpPr/>
          <p:nvPr/>
        </p:nvGrpSpPr>
        <p:grpSpPr>
          <a:xfrm>
            <a:off x="5247958" y="2066915"/>
            <a:ext cx="288925" cy="854617"/>
            <a:chOff x="-100754" y="-36045"/>
            <a:chExt cx="386506" cy="996281"/>
          </a:xfrm>
        </p:grpSpPr>
        <p:sp>
          <p:nvSpPr>
            <p:cNvPr id="6161" name="TextBox 44"/>
            <p:cNvSpPr txBox="1"/>
            <p:nvPr/>
          </p:nvSpPr>
          <p:spPr>
            <a:xfrm>
              <a:off x="-100754" y="-36045"/>
              <a:ext cx="357190" cy="5574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62" name="TextBox 45"/>
            <p:cNvSpPr txBox="1"/>
            <p:nvPr/>
          </p:nvSpPr>
          <p:spPr>
            <a:xfrm>
              <a:off x="-100754" y="251808"/>
              <a:ext cx="357190" cy="7084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163" name="直接连接符 46"/>
            <p:cNvCxnSpPr/>
            <p:nvPr/>
          </p:nvCxnSpPr>
          <p:spPr>
            <a:xfrm>
              <a:off x="0" y="428224"/>
              <a:ext cx="285752" cy="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65" name="文本框 18464"/>
          <p:cNvSpPr txBox="1"/>
          <p:nvPr/>
        </p:nvSpPr>
        <p:spPr>
          <a:xfrm>
            <a:off x="1927860" y="4416108"/>
            <a:ext cx="28940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25 = 3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-1270"/>
            <a:ext cx="2209878" cy="506730"/>
            <a:chOff x="0" y="1"/>
            <a:chExt cx="3480" cy="798"/>
          </a:xfrm>
        </p:grpSpPr>
        <p:sp>
          <p:nvSpPr>
            <p:cNvPr id="6" name="平行四边形 5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27430" y="2851785"/>
            <a:ext cx="6593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答：打扫教室的同学有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人，打扫操场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的同学有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人。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5" grpId="0" bldLvl="0"/>
      <p:bldP spid="18460" grpId="0" bldLvl="0"/>
      <p:bldP spid="18465" grpId="0" bldLvl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Rectangle 11"/>
          <p:cNvSpPr/>
          <p:nvPr/>
        </p:nvSpPr>
        <p:spPr>
          <a:xfrm>
            <a:off x="655955" y="1088390"/>
            <a:ext cx="3790950" cy="233045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李阿姨按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1∶4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的比配制了一瓶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500mL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的稀释液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其中浓缩液和水的体积分别是多少？</a:t>
            </a:r>
            <a:endParaRPr lang="zh-CN" altLang="en-US" sz="2800" b="1" kern="1100" spc="-2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-1270"/>
            <a:ext cx="2209878" cy="506730"/>
            <a:chOff x="0" y="1"/>
            <a:chExt cx="3480" cy="798"/>
          </a:xfrm>
        </p:grpSpPr>
        <p:sp>
          <p:nvSpPr>
            <p:cNvPr id="6" name="平行四边形 5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34085" y="616585"/>
            <a:ext cx="6644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知识点：按一定的比分配问题的解题方法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651" name="文本框 2"/>
          <p:cNvSpPr txBox="1"/>
          <p:nvPr/>
        </p:nvSpPr>
        <p:spPr>
          <a:xfrm>
            <a:off x="3181350" y="114300"/>
            <a:ext cx="21126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P52  </a:t>
            </a:r>
            <a:r>
              <a:rPr 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226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B5D2E8">
                  <a:alpha val="100000"/>
                </a:srgbClr>
              </a:clrFrom>
              <a:clrTo>
                <a:srgbClr val="B5D2E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205" y="1138484"/>
            <a:ext cx="666611" cy="5108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14550"/>
            <a:ext cx="6360795" cy="235013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319145" y="3409315"/>
            <a:ext cx="381000" cy="10668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4"/>
          <p:cNvSpPr/>
          <p:nvPr/>
        </p:nvSpPr>
        <p:spPr>
          <a:xfrm>
            <a:off x="3087053" y="239713"/>
            <a:ext cx="2449512" cy="546100"/>
          </a:xfrm>
          <a:prstGeom prst="roundRect">
            <a:avLst>
              <a:gd name="adj" fmla="val 3388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 latinLnBrk="1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阅读与理解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4645" y="995045"/>
            <a:ext cx="2961640" cy="3347085"/>
            <a:chOff x="527" y="1567"/>
            <a:chExt cx="4664" cy="5271"/>
          </a:xfrm>
        </p:grpSpPr>
        <p:sp>
          <p:nvSpPr>
            <p:cNvPr id="3" name="圆角矩形标注 2"/>
            <p:cNvSpPr/>
            <p:nvPr/>
          </p:nvSpPr>
          <p:spPr>
            <a:xfrm>
              <a:off x="527" y="1567"/>
              <a:ext cx="4664" cy="2997"/>
            </a:xfrm>
            <a:prstGeom prst="wedgeRoundRectCallout">
              <a:avLst>
                <a:gd name="adj1" fmla="val -11578"/>
                <a:gd name="adj2" fmla="val 63213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atinLnBrk="1">
                <a:lnSpc>
                  <a:spcPct val="100000"/>
                </a:lnSpc>
              </a:pP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500mL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是配好后的稀释液的体积，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1︰4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表示浓缩液和水的体积之比。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pic>
          <p:nvPicPr>
            <p:cNvPr id="10" name="图片 9" descr="女01 11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440" y="5010"/>
              <a:ext cx="1548" cy="1828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2667000" y="3333750"/>
            <a:ext cx="4115435" cy="1562735"/>
            <a:chOff x="4200" y="5250"/>
            <a:chExt cx="6481" cy="2461"/>
          </a:xfrm>
        </p:grpSpPr>
        <p:sp>
          <p:nvSpPr>
            <p:cNvPr id="5" name="圆角矩形标注 4"/>
            <p:cNvSpPr/>
            <p:nvPr/>
          </p:nvSpPr>
          <p:spPr>
            <a:xfrm>
              <a:off x="5965" y="6317"/>
              <a:ext cx="4716" cy="1394"/>
            </a:xfrm>
            <a:prstGeom prst="wedgeRoundRectCallout">
              <a:avLst>
                <a:gd name="adj1" fmla="val -60835"/>
                <a:gd name="adj2" fmla="val -50215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atinLnBrk="1">
                <a:lnSpc>
                  <a:spcPct val="9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要求的是浓缩液和水各自的体积。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13" name="图片 12" descr="男044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200" y="5250"/>
              <a:ext cx="1293" cy="1778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98"/>
          <a:stretch>
            <a:fillRect/>
          </a:stretch>
        </p:blipFill>
        <p:spPr>
          <a:xfrm>
            <a:off x="4953000" y="895350"/>
            <a:ext cx="2932430" cy="235013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768340" y="2202180"/>
            <a:ext cx="381000" cy="10668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2082"/>
          <p:cNvSpPr txBox="1"/>
          <p:nvPr/>
        </p:nvSpPr>
        <p:spPr>
          <a:xfrm>
            <a:off x="3465830" y="1005840"/>
            <a:ext cx="2456815" cy="5219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500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mL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稀释液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20" name="左大括号 2084"/>
          <p:cNvSpPr/>
          <p:nvPr/>
        </p:nvSpPr>
        <p:spPr>
          <a:xfrm rot="16200000" flipV="1">
            <a:off x="1492250" y="1443990"/>
            <a:ext cx="161925" cy="1563370"/>
          </a:xfrm>
          <a:prstGeom prst="leftBrace">
            <a:avLst>
              <a:gd name="adj1" fmla="val 2766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21" name="文本框 2086"/>
          <p:cNvSpPr txBox="1"/>
          <p:nvPr/>
        </p:nvSpPr>
        <p:spPr>
          <a:xfrm>
            <a:off x="417195" y="2410460"/>
            <a:ext cx="2339975" cy="95250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浓缩液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份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223" name="组合 2061"/>
          <p:cNvGrpSpPr/>
          <p:nvPr/>
        </p:nvGrpSpPr>
        <p:grpSpPr>
          <a:xfrm rot="0">
            <a:off x="806450" y="1902460"/>
            <a:ext cx="7788910" cy="53340"/>
            <a:chOff x="1066" y="2296"/>
            <a:chExt cx="2257" cy="45"/>
          </a:xfrm>
        </p:grpSpPr>
        <p:grpSp>
          <p:nvGrpSpPr>
            <p:cNvPr id="9224" name="组合 2062"/>
            <p:cNvGrpSpPr/>
            <p:nvPr/>
          </p:nvGrpSpPr>
          <p:grpSpPr>
            <a:xfrm>
              <a:off x="1066" y="2296"/>
              <a:ext cx="453" cy="45"/>
              <a:chOff x="1066" y="2296"/>
              <a:chExt cx="453" cy="45"/>
            </a:xfrm>
          </p:grpSpPr>
          <p:sp>
            <p:nvSpPr>
              <p:cNvPr id="9225" name="直接连接符 2063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226" name="直接连接符 2064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227" name="组合 2065"/>
            <p:cNvGrpSpPr/>
            <p:nvPr/>
          </p:nvGrpSpPr>
          <p:grpSpPr>
            <a:xfrm>
              <a:off x="1516" y="2296"/>
              <a:ext cx="453" cy="45"/>
              <a:chOff x="1066" y="2296"/>
              <a:chExt cx="453" cy="45"/>
            </a:xfrm>
          </p:grpSpPr>
          <p:sp>
            <p:nvSpPr>
              <p:cNvPr id="9228" name="直接连接符 2066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229" name="直接连接符 2067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230" name="组合 2068"/>
            <p:cNvGrpSpPr/>
            <p:nvPr/>
          </p:nvGrpSpPr>
          <p:grpSpPr>
            <a:xfrm>
              <a:off x="1966" y="2296"/>
              <a:ext cx="453" cy="45"/>
              <a:chOff x="1066" y="2296"/>
              <a:chExt cx="453" cy="45"/>
            </a:xfrm>
          </p:grpSpPr>
          <p:sp>
            <p:nvSpPr>
              <p:cNvPr id="9231" name="直接连接符 2069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232" name="直接连接符 2070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233" name="组合 2071"/>
            <p:cNvGrpSpPr/>
            <p:nvPr/>
          </p:nvGrpSpPr>
          <p:grpSpPr>
            <a:xfrm>
              <a:off x="2419" y="2296"/>
              <a:ext cx="453" cy="45"/>
              <a:chOff x="1066" y="2296"/>
              <a:chExt cx="453" cy="45"/>
            </a:xfrm>
          </p:grpSpPr>
          <p:sp>
            <p:nvSpPr>
              <p:cNvPr id="9234" name="直接连接符 2072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235" name="直接连接符 2073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236" name="组合 2074"/>
            <p:cNvGrpSpPr/>
            <p:nvPr/>
          </p:nvGrpSpPr>
          <p:grpSpPr>
            <a:xfrm>
              <a:off x="2870" y="2296"/>
              <a:ext cx="453" cy="45"/>
              <a:chOff x="1066" y="2296"/>
              <a:chExt cx="453" cy="45"/>
            </a:xfrm>
          </p:grpSpPr>
          <p:sp>
            <p:nvSpPr>
              <p:cNvPr id="9237" name="直接连接符 2075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238" name="直接连接符 2076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9239" name="直接连接符 2077"/>
            <p:cNvSpPr/>
            <p:nvPr/>
          </p:nvSpPr>
          <p:spPr>
            <a:xfrm>
              <a:off x="3320" y="2296"/>
              <a:ext cx="0" cy="4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240" name="左大括号 2081"/>
          <p:cNvSpPr/>
          <p:nvPr/>
        </p:nvSpPr>
        <p:spPr>
          <a:xfrm rot="5400000">
            <a:off x="4595495" y="-2228850"/>
            <a:ext cx="161925" cy="7823200"/>
          </a:xfrm>
          <a:prstGeom prst="leftBrace">
            <a:avLst>
              <a:gd name="adj1" fmla="val 138446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41" name="左大括号 2085"/>
          <p:cNvSpPr/>
          <p:nvPr/>
        </p:nvSpPr>
        <p:spPr>
          <a:xfrm rot="16200000" flipV="1">
            <a:off x="5418455" y="-904875"/>
            <a:ext cx="161925" cy="6259830"/>
          </a:xfrm>
          <a:prstGeom prst="leftBrace">
            <a:avLst>
              <a:gd name="adj1" fmla="val 110781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42" name="文本框 2087"/>
          <p:cNvSpPr txBox="1"/>
          <p:nvPr/>
        </p:nvSpPr>
        <p:spPr>
          <a:xfrm>
            <a:off x="4568825" y="2407285"/>
            <a:ext cx="1877060" cy="95313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水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份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0885" y="3534093"/>
            <a:ext cx="7681913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1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表示在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500mL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的稀释液中，浓缩液占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份，水占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份，一共是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份。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AutoShape 4"/>
          <p:cNvSpPr/>
          <p:nvPr/>
        </p:nvSpPr>
        <p:spPr>
          <a:xfrm>
            <a:off x="764858" y="360998"/>
            <a:ext cx="2449512" cy="546100"/>
          </a:xfrm>
          <a:prstGeom prst="roundRect">
            <a:avLst>
              <a:gd name="adj" fmla="val 3388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 latinLnBrk="1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分析与解答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240" grpId="0" bldLvl="0" animBg="1"/>
      <p:bldP spid="9218" grpId="0"/>
      <p:bldP spid="9220" grpId="0" animBg="1"/>
      <p:bldP spid="9221" grpId="0"/>
      <p:bldP spid="9241" grpId="0" animBg="1"/>
      <p:bldP spid="924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504825" y="760730"/>
            <a:ext cx="3568700" cy="1403985"/>
            <a:chOff x="454" y="2299"/>
            <a:chExt cx="5620" cy="2211"/>
          </a:xfrm>
        </p:grpSpPr>
        <p:pic>
          <p:nvPicPr>
            <p:cNvPr id="13327" name="Picture 1" descr="E:\桌面\新画人物图\女044 拷贝.png女044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flipH="1">
              <a:off x="4483" y="2299"/>
              <a:ext cx="1591" cy="197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" name="组合 1"/>
            <p:cNvGrpSpPr/>
            <p:nvPr/>
          </p:nvGrpSpPr>
          <p:grpSpPr>
            <a:xfrm>
              <a:off x="454" y="2874"/>
              <a:ext cx="4029" cy="1636"/>
              <a:chOff x="312" y="1226"/>
              <a:chExt cx="4029" cy="1636"/>
            </a:xfrm>
          </p:grpSpPr>
          <p:sp>
            <p:nvSpPr>
              <p:cNvPr id="20485" name="圆角矩形标注 12"/>
              <p:cNvSpPr/>
              <p:nvPr/>
            </p:nvSpPr>
            <p:spPr>
              <a:xfrm flipH="1">
                <a:off x="312" y="1304"/>
                <a:ext cx="4029" cy="1480"/>
              </a:xfrm>
              <a:prstGeom prst="wedgeRoundRectCallout">
                <a:avLst>
                  <a:gd name="adj1" fmla="val -61863"/>
                  <a:gd name="adj2" fmla="val -34324"/>
                  <a:gd name="adj3" fmla="val 16667"/>
                </a:avLst>
              </a:prstGeom>
              <a:solidFill>
                <a:schemeClr val="bg1"/>
              </a:solidFill>
              <a:ln w="19050" cap="flat" cmpd="sng">
                <a:solidFill>
                  <a:srgbClr val="007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r>
                  <a:rPr lang="en-US" altLang="zh-CN" sz="1500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 </a:t>
                </a:r>
                <a:endParaRPr lang="en-US" altLang="zh-CN" sz="1500" dirty="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20486" name="TextBox 13"/>
              <p:cNvSpPr txBox="1"/>
              <p:nvPr/>
            </p:nvSpPr>
            <p:spPr>
              <a:xfrm>
                <a:off x="312" y="1226"/>
                <a:ext cx="3818" cy="16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我把总体积平均分成</a:t>
                </a:r>
                <a:r>
                  <a:rPr lang="en-US" altLang="zh-CN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5</a:t>
                </a:r>
                <a:r>
                  <a:rPr lang="zh-CN" altLang="en-US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份。</a:t>
                </a:r>
                <a:endPara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p:grpSp>
      </p:grpSp>
      <p:sp>
        <p:nvSpPr>
          <p:cNvPr id="20493" name="TextBox 55"/>
          <p:cNvSpPr txBox="1"/>
          <p:nvPr/>
        </p:nvSpPr>
        <p:spPr>
          <a:xfrm>
            <a:off x="1936115" y="3016250"/>
            <a:ext cx="600265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每份是：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500÷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1+4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=100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mL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浓缩液有：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100×1=100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mL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水有：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100×4=400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mL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253" name="组合 80"/>
          <p:cNvGrpSpPr/>
          <p:nvPr/>
        </p:nvGrpSpPr>
        <p:grpSpPr>
          <a:xfrm>
            <a:off x="4653280" y="871855"/>
            <a:ext cx="796925" cy="1902460"/>
            <a:chOff x="0" y="0"/>
            <a:chExt cx="785818" cy="2500330"/>
          </a:xfrm>
        </p:grpSpPr>
        <p:sp>
          <p:nvSpPr>
            <p:cNvPr id="10254" name="矩形 63"/>
            <p:cNvSpPr/>
            <p:nvPr/>
          </p:nvSpPr>
          <p:spPr>
            <a:xfrm>
              <a:off x="0" y="0"/>
              <a:ext cx="785818" cy="250033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5" name="矩形 57"/>
            <p:cNvSpPr/>
            <p:nvPr/>
          </p:nvSpPr>
          <p:spPr>
            <a:xfrm>
              <a:off x="0" y="0"/>
              <a:ext cx="785818" cy="500066"/>
            </a:xfrm>
            <a:prstGeom prst="rect">
              <a:avLst/>
            </a:prstGeom>
            <a:solidFill>
              <a:srgbClr val="FF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256" name="直接连接符 66"/>
            <p:cNvCxnSpPr/>
            <p:nvPr/>
          </p:nvCxnSpPr>
          <p:spPr>
            <a:xfrm>
              <a:off x="0" y="1000132"/>
              <a:ext cx="785818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257" name="直接连接符 67"/>
            <p:cNvCxnSpPr/>
            <p:nvPr/>
          </p:nvCxnSpPr>
          <p:spPr>
            <a:xfrm>
              <a:off x="0" y="1500198"/>
              <a:ext cx="785818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258" name="直接连接符 68"/>
            <p:cNvCxnSpPr/>
            <p:nvPr/>
          </p:nvCxnSpPr>
          <p:spPr>
            <a:xfrm>
              <a:off x="0" y="2000264"/>
              <a:ext cx="785818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0259" name="矩形 69"/>
          <p:cNvSpPr/>
          <p:nvPr/>
        </p:nvSpPr>
        <p:spPr>
          <a:xfrm>
            <a:off x="4653280" y="411480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∶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778644" y="642961"/>
            <a:ext cx="1378708" cy="538980"/>
            <a:chOff x="4914" y="2958"/>
            <a:chExt cx="1855" cy="731"/>
          </a:xfrm>
        </p:grpSpPr>
        <p:sp>
          <p:nvSpPr>
            <p:cNvPr id="10271" name="圆角矩形标注 12"/>
            <p:cNvSpPr/>
            <p:nvPr/>
          </p:nvSpPr>
          <p:spPr>
            <a:xfrm flipH="1">
              <a:off x="4914" y="2958"/>
              <a:ext cx="1855" cy="722"/>
            </a:xfrm>
            <a:prstGeom prst="wedgeRoundRectCallout">
              <a:avLst>
                <a:gd name="adj1" fmla="val 66529"/>
                <a:gd name="adj2" fmla="val 26010"/>
                <a:gd name="adj3" fmla="val 16667"/>
              </a:avLst>
            </a:prstGeom>
            <a:noFill/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en-US" altLang="zh-CN" sz="1500" dirty="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endParaRPr lang="en-US" altLang="zh-CN" sz="1500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72" name="文本框 6"/>
            <p:cNvSpPr txBox="1"/>
            <p:nvPr/>
          </p:nvSpPr>
          <p:spPr>
            <a:xfrm>
              <a:off x="4980" y="2981"/>
              <a:ext cx="1722" cy="7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浓缩液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13463" y="1679717"/>
            <a:ext cx="708025" cy="583660"/>
            <a:chOff x="7553" y="2765"/>
            <a:chExt cx="1115" cy="922"/>
          </a:xfrm>
        </p:grpSpPr>
        <p:sp>
          <p:nvSpPr>
            <p:cNvPr id="10274" name="圆角矩形标注 50"/>
            <p:cNvSpPr/>
            <p:nvPr/>
          </p:nvSpPr>
          <p:spPr>
            <a:xfrm>
              <a:off x="7553" y="2765"/>
              <a:ext cx="1115" cy="857"/>
            </a:xfrm>
            <a:prstGeom prst="wedgeRoundRectCallout">
              <a:avLst>
                <a:gd name="adj1" fmla="val -82870"/>
                <a:gd name="adj2" fmla="val 7617"/>
                <a:gd name="adj3" fmla="val 16667"/>
              </a:avLst>
            </a:prstGeom>
            <a:noFill/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en-US" altLang="zh-CN" sz="2800" dirty="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endParaRPr lang="en-US" altLang="zh-CN" sz="2800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75" name="文本框 10"/>
            <p:cNvSpPr txBox="1"/>
            <p:nvPr/>
          </p:nvSpPr>
          <p:spPr>
            <a:xfrm>
              <a:off x="7658" y="2765"/>
              <a:ext cx="720" cy="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水</a:t>
              </a:r>
              <a:endPara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9220" name="左大括号 2084"/>
          <p:cNvSpPr/>
          <p:nvPr/>
        </p:nvSpPr>
        <p:spPr>
          <a:xfrm rot="10800000" flipV="1">
            <a:off x="5580380" y="1301750"/>
            <a:ext cx="198120" cy="1473200"/>
          </a:xfrm>
          <a:prstGeom prst="leftBrace">
            <a:avLst>
              <a:gd name="adj1" fmla="val 241321"/>
              <a:gd name="adj2" fmla="val 50027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4370" y="211455"/>
            <a:ext cx="1591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方法一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endParaRPr lang="en-US" altLang="zh-CN" sz="28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9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" name="组合 38"/>
          <p:cNvGrpSpPr/>
          <p:nvPr/>
        </p:nvGrpSpPr>
        <p:grpSpPr>
          <a:xfrm>
            <a:off x="1891030" y="3920490"/>
            <a:ext cx="6602095" cy="866140"/>
            <a:chOff x="3249" y="7600"/>
            <a:chExt cx="10397" cy="1364"/>
          </a:xfrm>
        </p:grpSpPr>
        <p:grpSp>
          <p:nvGrpSpPr>
            <p:cNvPr id="9" name="组合 8"/>
            <p:cNvGrpSpPr/>
            <p:nvPr/>
          </p:nvGrpSpPr>
          <p:grpSpPr>
            <a:xfrm>
              <a:off x="6462" y="7708"/>
              <a:ext cx="4964" cy="1256"/>
              <a:chOff x="9071" y="8010"/>
              <a:chExt cx="4964" cy="1256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9071" y="8686"/>
                <a:ext cx="495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（     ）</a:t>
                </a:r>
                <a:endParaRPr lang="zh-CN" altLang="en-US" b="1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9081" y="8010"/>
                <a:ext cx="495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（     ）</a:t>
                </a:r>
                <a:endParaRPr lang="zh-CN" altLang="en-US" b="1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9345" y="8610"/>
                <a:ext cx="141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94" name="TextBox 56"/>
            <p:cNvSpPr txBox="1"/>
            <p:nvPr/>
          </p:nvSpPr>
          <p:spPr>
            <a:xfrm>
              <a:off x="3249" y="7600"/>
              <a:ext cx="10397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水有：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500×             =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）（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mL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）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509" name="文本框 20508"/>
          <p:cNvSpPr txBox="1"/>
          <p:nvPr/>
        </p:nvSpPr>
        <p:spPr>
          <a:xfrm>
            <a:off x="4126865" y="3893820"/>
            <a:ext cx="8909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1+4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10" name="文本框 20509"/>
          <p:cNvSpPr txBox="1"/>
          <p:nvPr/>
        </p:nvSpPr>
        <p:spPr>
          <a:xfrm>
            <a:off x="5472748" y="3917315"/>
            <a:ext cx="11144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80"/>
          <p:cNvGrpSpPr/>
          <p:nvPr/>
        </p:nvGrpSpPr>
        <p:grpSpPr>
          <a:xfrm>
            <a:off x="4653280" y="871855"/>
            <a:ext cx="796925" cy="1902460"/>
            <a:chOff x="0" y="0"/>
            <a:chExt cx="785818" cy="2500330"/>
          </a:xfrm>
        </p:grpSpPr>
        <p:sp>
          <p:nvSpPr>
            <p:cNvPr id="21" name="矩形 63"/>
            <p:cNvSpPr/>
            <p:nvPr/>
          </p:nvSpPr>
          <p:spPr>
            <a:xfrm>
              <a:off x="0" y="0"/>
              <a:ext cx="785818" cy="250033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矩形 57"/>
            <p:cNvSpPr/>
            <p:nvPr/>
          </p:nvSpPr>
          <p:spPr>
            <a:xfrm>
              <a:off x="0" y="0"/>
              <a:ext cx="785818" cy="500066"/>
            </a:xfrm>
            <a:prstGeom prst="rect">
              <a:avLst/>
            </a:prstGeom>
            <a:solidFill>
              <a:srgbClr val="FF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3" name="直接连接符 66"/>
            <p:cNvCxnSpPr/>
            <p:nvPr/>
          </p:nvCxnSpPr>
          <p:spPr>
            <a:xfrm>
              <a:off x="0" y="1000132"/>
              <a:ext cx="785818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直接连接符 67"/>
            <p:cNvCxnSpPr/>
            <p:nvPr/>
          </p:nvCxnSpPr>
          <p:spPr>
            <a:xfrm>
              <a:off x="0" y="1500198"/>
              <a:ext cx="785818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直接连接符 68"/>
            <p:cNvCxnSpPr/>
            <p:nvPr/>
          </p:nvCxnSpPr>
          <p:spPr>
            <a:xfrm>
              <a:off x="0" y="2000264"/>
              <a:ext cx="785818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矩形 69"/>
          <p:cNvSpPr/>
          <p:nvPr/>
        </p:nvSpPr>
        <p:spPr>
          <a:xfrm>
            <a:off x="4653280" y="411480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∶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778644" y="642961"/>
            <a:ext cx="1378708" cy="538980"/>
            <a:chOff x="4914" y="2958"/>
            <a:chExt cx="1855" cy="731"/>
          </a:xfrm>
        </p:grpSpPr>
        <p:sp>
          <p:nvSpPr>
            <p:cNvPr id="28" name="圆角矩形标注 12"/>
            <p:cNvSpPr/>
            <p:nvPr/>
          </p:nvSpPr>
          <p:spPr>
            <a:xfrm flipH="1">
              <a:off x="4914" y="2958"/>
              <a:ext cx="1855" cy="722"/>
            </a:xfrm>
            <a:prstGeom prst="wedgeRoundRectCallout">
              <a:avLst>
                <a:gd name="adj1" fmla="val 66529"/>
                <a:gd name="adj2" fmla="val 26010"/>
                <a:gd name="adj3" fmla="val 16667"/>
              </a:avLst>
            </a:prstGeom>
            <a:noFill/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en-US" altLang="zh-CN" sz="1500" dirty="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endParaRPr lang="en-US" altLang="zh-CN" sz="1500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9" name="文本框 6"/>
            <p:cNvSpPr txBox="1"/>
            <p:nvPr/>
          </p:nvSpPr>
          <p:spPr>
            <a:xfrm>
              <a:off x="4980" y="2981"/>
              <a:ext cx="1722" cy="7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浓缩液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13463" y="1679717"/>
            <a:ext cx="708025" cy="583660"/>
            <a:chOff x="7553" y="2765"/>
            <a:chExt cx="1115" cy="922"/>
          </a:xfrm>
        </p:grpSpPr>
        <p:sp>
          <p:nvSpPr>
            <p:cNvPr id="31" name="圆角矩形标注 50"/>
            <p:cNvSpPr/>
            <p:nvPr/>
          </p:nvSpPr>
          <p:spPr>
            <a:xfrm>
              <a:off x="7553" y="2765"/>
              <a:ext cx="1115" cy="857"/>
            </a:xfrm>
            <a:prstGeom prst="wedgeRoundRectCallout">
              <a:avLst>
                <a:gd name="adj1" fmla="val -82870"/>
                <a:gd name="adj2" fmla="val 7617"/>
                <a:gd name="adj3" fmla="val 16667"/>
              </a:avLst>
            </a:prstGeom>
            <a:noFill/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en-US" altLang="zh-CN" sz="2800" dirty="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endParaRPr lang="en-US" altLang="zh-CN" sz="2800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2" name="文本框 10"/>
            <p:cNvSpPr txBox="1"/>
            <p:nvPr/>
          </p:nvSpPr>
          <p:spPr>
            <a:xfrm>
              <a:off x="7658" y="2765"/>
              <a:ext cx="720" cy="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水</a:t>
              </a:r>
              <a:endPara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3" name="左大括号 2084"/>
          <p:cNvSpPr/>
          <p:nvPr/>
        </p:nvSpPr>
        <p:spPr>
          <a:xfrm rot="10800000" flipV="1">
            <a:off x="5580380" y="1301750"/>
            <a:ext cx="198120" cy="1473200"/>
          </a:xfrm>
          <a:prstGeom prst="leftBrace">
            <a:avLst>
              <a:gd name="adj1" fmla="val 241321"/>
              <a:gd name="adj2" fmla="val 50027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4370" y="211455"/>
            <a:ext cx="1591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方法二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endParaRPr lang="en-US" altLang="zh-CN" sz="28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57200" y="786765"/>
            <a:ext cx="3845560" cy="1988185"/>
            <a:chOff x="720" y="1239"/>
            <a:chExt cx="6056" cy="3131"/>
          </a:xfrm>
        </p:grpSpPr>
        <p:grpSp>
          <p:nvGrpSpPr>
            <p:cNvPr id="3" name="组合 2"/>
            <p:cNvGrpSpPr/>
            <p:nvPr/>
          </p:nvGrpSpPr>
          <p:grpSpPr>
            <a:xfrm>
              <a:off x="2549" y="1239"/>
              <a:ext cx="4227" cy="2056"/>
              <a:chOff x="9719" y="25"/>
              <a:chExt cx="4227" cy="2056"/>
            </a:xfrm>
          </p:grpSpPr>
          <p:sp>
            <p:nvSpPr>
              <p:cNvPr id="20487" name="TextBox 49"/>
              <p:cNvSpPr txBox="1"/>
              <p:nvPr/>
            </p:nvSpPr>
            <p:spPr>
              <a:xfrm>
                <a:off x="9798" y="50"/>
                <a:ext cx="4148" cy="19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浓缩液占总体积的    。</a:t>
                </a:r>
                <a:endPara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20488" name="圆角矩形标注 50"/>
              <p:cNvSpPr/>
              <p:nvPr/>
            </p:nvSpPr>
            <p:spPr>
              <a:xfrm>
                <a:off x="9719" y="25"/>
                <a:ext cx="3778" cy="1932"/>
              </a:xfrm>
              <a:prstGeom prst="wedgeRoundRectCallout">
                <a:avLst>
                  <a:gd name="adj1" fmla="val -60005"/>
                  <a:gd name="adj2" fmla="val 43788"/>
                  <a:gd name="adj3" fmla="val 16667"/>
                </a:avLst>
              </a:prstGeom>
              <a:noFill/>
              <a:ln w="19050" cap="flat" cmpd="sng">
                <a:solidFill>
                  <a:srgbClr val="007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r>
                  <a:rPr lang="en-US" altLang="zh-CN" sz="2100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 </a:t>
                </a:r>
                <a:endParaRPr lang="en-US" altLang="zh-CN" sz="2100" dirty="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grpSp>
            <p:nvGrpSpPr>
              <p:cNvPr id="20489" name="组合 51"/>
              <p:cNvGrpSpPr/>
              <p:nvPr/>
            </p:nvGrpSpPr>
            <p:grpSpPr>
              <a:xfrm>
                <a:off x="10980" y="763"/>
                <a:ext cx="1247" cy="1318"/>
                <a:chOff x="-252308" y="-224057"/>
                <a:chExt cx="1055800" cy="1115295"/>
              </a:xfrm>
            </p:grpSpPr>
            <p:sp>
              <p:nvSpPr>
                <p:cNvPr id="10248" name="TextBox 52"/>
                <p:cNvSpPr txBox="1"/>
                <p:nvPr/>
              </p:nvSpPr>
              <p:spPr>
                <a:xfrm>
                  <a:off x="-103326" y="-224057"/>
                  <a:ext cx="714380" cy="5803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>
                    <a:lnSpc>
                      <a:spcPct val="80000"/>
                    </a:lnSpc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黑体" panose="02010609060101010101" pitchFamily="2" charset="-122"/>
                      <a:cs typeface="Times New Roman" panose="02020603050405020304" pitchFamily="18" charset="0"/>
                    </a:rPr>
                    <a:t> 1</a:t>
                  </a:r>
                  <a:endPara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49" name="TextBox 53"/>
                <p:cNvSpPr txBox="1"/>
                <p:nvPr/>
              </p:nvSpPr>
              <p:spPr>
                <a:xfrm>
                  <a:off x="-252308" y="254243"/>
                  <a:ext cx="1055800" cy="636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>
                    <a:lnSpc>
                      <a:spcPct val="90000"/>
                    </a:lnSpc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黑体" panose="02010609060101010101" pitchFamily="2" charset="-122"/>
                      <a:cs typeface="Times New Roman" panose="02020603050405020304" pitchFamily="18" charset="0"/>
                    </a:rPr>
                    <a:t>1+4</a:t>
                  </a:r>
                  <a:endPara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250" name="直接连接符 54"/>
                <p:cNvCxnSpPr/>
                <p:nvPr/>
              </p:nvCxnSpPr>
              <p:spPr>
                <a:xfrm>
                  <a:off x="-33656" y="264294"/>
                  <a:ext cx="576008" cy="0"/>
                </a:xfrm>
                <a:prstGeom prst="line">
                  <a:avLst/>
                </a:prstGeom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35" name="Picture 2" descr="E:\桌面\新画人物图\男0114 拷贝.png男0114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flipH="1">
              <a:off x="720" y="2408"/>
              <a:ext cx="1682" cy="196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8" name="组合 37"/>
          <p:cNvGrpSpPr/>
          <p:nvPr/>
        </p:nvGrpSpPr>
        <p:grpSpPr>
          <a:xfrm>
            <a:off x="1866265" y="2834640"/>
            <a:ext cx="5914390" cy="1193800"/>
            <a:chOff x="3149" y="4370"/>
            <a:chExt cx="9314" cy="1880"/>
          </a:xfrm>
        </p:grpSpPr>
        <p:grpSp>
          <p:nvGrpSpPr>
            <p:cNvPr id="20502" name="组合 70"/>
            <p:cNvGrpSpPr/>
            <p:nvPr/>
          </p:nvGrpSpPr>
          <p:grpSpPr>
            <a:xfrm>
              <a:off x="7903" y="4370"/>
              <a:ext cx="1715" cy="1880"/>
              <a:chOff x="0" y="-437553"/>
              <a:chExt cx="812940" cy="1590256"/>
            </a:xfrm>
          </p:grpSpPr>
          <p:sp>
            <p:nvSpPr>
              <p:cNvPr id="10261" name="TextBox 71"/>
              <p:cNvSpPr txBox="1"/>
              <p:nvPr/>
            </p:nvSpPr>
            <p:spPr>
              <a:xfrm>
                <a:off x="98560" y="-437553"/>
                <a:ext cx="714380" cy="9822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62" name="TextBox 72"/>
              <p:cNvSpPr txBox="1"/>
              <p:nvPr/>
            </p:nvSpPr>
            <p:spPr>
              <a:xfrm>
                <a:off x="0" y="170405"/>
                <a:ext cx="714380" cy="9822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1+4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63" name="直接连接符 73"/>
              <p:cNvCxnSpPr/>
              <p:nvPr/>
            </p:nvCxnSpPr>
            <p:spPr>
              <a:xfrm>
                <a:off x="60325" y="444481"/>
                <a:ext cx="439740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7" name="文本框 36"/>
            <p:cNvSpPr txBox="1"/>
            <p:nvPr/>
          </p:nvSpPr>
          <p:spPr>
            <a:xfrm>
              <a:off x="3149" y="5009"/>
              <a:ext cx="9314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浓缩液有： 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500×          =100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mL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）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9" grpId="0"/>
      <p:bldP spid="2051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6" name="TextBox 55"/>
          <p:cNvSpPr txBox="1"/>
          <p:nvPr/>
        </p:nvSpPr>
        <p:spPr>
          <a:xfrm>
            <a:off x="323215" y="1361440"/>
            <a:ext cx="579056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浓缩液体积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水的体积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）∶（        ）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  ）∶（     ）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7245" y="2820035"/>
            <a:ext cx="22358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1               4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4560" y="2160588"/>
            <a:ext cx="25831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100               400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5610" y="3725545"/>
            <a:ext cx="6247130" cy="521970"/>
            <a:chOff x="509" y="5795"/>
            <a:chExt cx="9838" cy="822"/>
          </a:xfrm>
        </p:grpSpPr>
        <p:sp>
          <p:nvSpPr>
            <p:cNvPr id="12300" name="文本框 21512"/>
            <p:cNvSpPr txBox="1"/>
            <p:nvPr/>
          </p:nvSpPr>
          <p:spPr>
            <a:xfrm>
              <a:off x="509" y="5795"/>
              <a:ext cx="983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答：浓缩液有         mL，水有       mL。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01" name="直接连接符 21513"/>
            <p:cNvSpPr/>
            <p:nvPr/>
          </p:nvSpPr>
          <p:spPr>
            <a:xfrm>
              <a:off x="4199" y="6414"/>
              <a:ext cx="907" cy="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2" name="直接连接符 21514"/>
            <p:cNvSpPr/>
            <p:nvPr/>
          </p:nvSpPr>
          <p:spPr>
            <a:xfrm>
              <a:off x="7782" y="6427"/>
              <a:ext cx="908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AutoShape 4"/>
          <p:cNvSpPr/>
          <p:nvPr/>
        </p:nvSpPr>
        <p:spPr>
          <a:xfrm>
            <a:off x="604838" y="387033"/>
            <a:ext cx="2449512" cy="546100"/>
          </a:xfrm>
          <a:prstGeom prst="roundRect">
            <a:avLst>
              <a:gd name="adj" fmla="val 3388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 latinLnBrk="1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回顾与反思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619625" y="1422400"/>
            <a:ext cx="3796665" cy="1519555"/>
            <a:chOff x="8271" y="1957"/>
            <a:chExt cx="5979" cy="2393"/>
          </a:xfrm>
        </p:grpSpPr>
        <p:grpSp>
          <p:nvGrpSpPr>
            <p:cNvPr id="8" name="组合 7"/>
            <p:cNvGrpSpPr/>
            <p:nvPr/>
          </p:nvGrpSpPr>
          <p:grpSpPr>
            <a:xfrm>
              <a:off x="10129" y="1957"/>
              <a:ext cx="4121" cy="2393"/>
              <a:chOff x="10024" y="1070"/>
              <a:chExt cx="4121" cy="2393"/>
            </a:xfrm>
          </p:grpSpPr>
          <p:sp>
            <p:nvSpPr>
              <p:cNvPr id="3" name="圆角矩形标注 12"/>
              <p:cNvSpPr/>
              <p:nvPr/>
            </p:nvSpPr>
            <p:spPr>
              <a:xfrm flipH="1">
                <a:off x="10052" y="1070"/>
                <a:ext cx="3715" cy="2393"/>
              </a:xfrm>
              <a:prstGeom prst="wedgeRoundRectCallout">
                <a:avLst>
                  <a:gd name="adj1" fmla="val 60523"/>
                  <a:gd name="adj2" fmla="val -24415"/>
                  <a:gd name="adj3" fmla="val 16667"/>
                </a:avLst>
              </a:prstGeom>
              <a:noFill/>
              <a:ln w="19050" cap="flat" cmpd="sng">
                <a:solidFill>
                  <a:srgbClr val="007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r>
                  <a:rPr lang="en-US" altLang="zh-CN" sz="3200" b="1" dirty="0">
                    <a:solidFill>
                      <a:srgbClr val="FFFFFF"/>
                    </a:solidFill>
                    <a:latin typeface="楷体" panose="02010609060101010101" charset="-122"/>
                    <a:ea typeface="楷体" panose="02010609060101010101" charset="-122"/>
                  </a:rPr>
                  <a:t> </a:t>
                </a:r>
                <a:endParaRPr lang="en-US" altLang="zh-CN" sz="3200" b="1" dirty="0">
                  <a:solidFill>
                    <a:srgbClr val="FFFF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" name="TextBox 13"/>
              <p:cNvSpPr txBox="1"/>
              <p:nvPr/>
            </p:nvSpPr>
            <p:spPr>
              <a:xfrm>
                <a:off x="10024" y="1081"/>
                <a:ext cx="4121" cy="23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要看清楚</a:t>
                </a:r>
                <a:r>
                  <a:rPr lang="en-US" altLang="zh-CN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1</a:t>
                </a:r>
                <a:r>
                  <a:rPr lang="zh-CN" altLang="en-US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∶</a:t>
                </a:r>
                <a:r>
                  <a:rPr lang="en-US" altLang="zh-CN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4</a:t>
                </a:r>
                <a:r>
                  <a:rPr lang="zh-CN" altLang="en-US" sz="2800" b="1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到底是哪两个量之间的比。</a:t>
                </a:r>
                <a:endPara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p:grpSp>
        <p:pic>
          <p:nvPicPr>
            <p:cNvPr id="17421" name="Picture 2" descr="E:\桌面\新画人物图\兔子2 拷贝.png兔子2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8271" y="2074"/>
              <a:ext cx="1465" cy="188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" name="文本框 15"/>
          <p:cNvSpPr txBox="1"/>
          <p:nvPr/>
        </p:nvSpPr>
        <p:spPr>
          <a:xfrm>
            <a:off x="2672080" y="3721100"/>
            <a:ext cx="3413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100                    400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296" grpId="0"/>
      <p:bldP spid="7" grpId="0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2635" y="1195070"/>
            <a:ext cx="7428865" cy="2501900"/>
          </a:xfrm>
          <a:prstGeom prst="rect">
            <a:avLst/>
          </a:prstGeom>
          <a:noFill/>
          <a:ln w="34925" cmpd="dbl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解决按比分配问题，可以先求出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总份数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，再求出一份是多少，然后求各部分的量；还可以先求出各部分量占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总量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的几分之几，再求各部分的量。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4" name="组合 48"/>
          <p:cNvGrpSpPr/>
          <p:nvPr/>
        </p:nvGrpSpPr>
        <p:grpSpPr>
          <a:xfrm>
            <a:off x="1236980" y="679450"/>
            <a:ext cx="1131570" cy="461010"/>
            <a:chOff x="4238" y="4287"/>
            <a:chExt cx="1944" cy="793"/>
          </a:xfrm>
        </p:grpSpPr>
        <p:sp>
          <p:nvSpPr>
            <p:cNvPr id="5" name="矩形 4"/>
            <p:cNvSpPr/>
            <p:nvPr/>
          </p:nvSpPr>
          <p:spPr>
            <a:xfrm rot="720000">
              <a:off x="4238" y="4287"/>
              <a:ext cx="793" cy="793"/>
            </a:xfrm>
            <a:prstGeom prst="rect">
              <a:avLst/>
            </a:prstGeom>
            <a:solidFill>
              <a:srgbClr val="FF4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zh-CN" altLang="en-US" sz="3200" strike="noStrike" noProof="1">
                  <a:latin typeface="方正大标宋简体" panose="02010601030101010101" charset="-122"/>
                  <a:ea typeface="方正大标宋简体" panose="02010601030101010101" charset="-122"/>
                </a:rPr>
                <a:t>小</a:t>
              </a:r>
              <a:endParaRPr lang="zh-CN" altLang="en-US" sz="3200" strike="noStrike" noProof="1">
                <a:latin typeface="方正大标宋简体" panose="02010601030101010101" charset="-122"/>
                <a:ea typeface="方正大标宋简体" panose="0201060103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0880000" flipH="1">
              <a:off x="5389" y="4287"/>
              <a:ext cx="793" cy="793"/>
            </a:xfrm>
            <a:prstGeom prst="rect">
              <a:avLst/>
            </a:prstGeom>
            <a:solidFill>
              <a:srgbClr val="FF4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zh-CN" altLang="en-US" sz="3200" strike="noStrike" noProof="1">
                  <a:latin typeface="方正大标宋简体" panose="02010601030101010101" charset="-122"/>
                  <a:ea typeface="方正大标宋简体" panose="02010601030101010101" charset="-122"/>
                </a:rPr>
                <a:t>结</a:t>
              </a:r>
              <a:endParaRPr lang="zh-CN" altLang="en-US" sz="3200" strike="noStrike" noProof="1">
                <a:latin typeface="方正大标宋简体" panose="02010601030101010101" charset="-122"/>
                <a:ea typeface="方正大标宋简体" panose="0201060103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996.7102362204723,&quot;width&quot;:10818.933858267716}"/>
</p:tagLst>
</file>

<file path=ppt/tags/tag2.xml><?xml version="1.0" encoding="utf-8"?>
<p:tagLst xmlns:p="http://schemas.openxmlformats.org/presentationml/2006/main">
  <p:tag name="KSO_WM_UNIT_PLACING_PICTURE_USER_VIEWPORT" val="{&quot;height&quot;:3996.7102362204723,&quot;width&quot;:10818.933858267716}"/>
</p:tagLst>
</file>

<file path=ppt/tags/tag3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WPS 演示</Application>
  <PresentationFormat>在屏幕上显示</PresentationFormat>
  <Paragraphs>246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方正大标宋简体</vt:lpstr>
      <vt:lpstr>Arial Unicode MS</vt:lpstr>
      <vt:lpstr>Arial Narrow</vt:lpstr>
      <vt:lpstr>Bell MT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2022-09-02T03:01:29Z</dcterms:created>
  <dcterms:modified xsi:type="dcterms:W3CDTF">2022-09-02T03:01:29Z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BE2CA3C8C8454B68AC2EE5EB569891F6</vt:lpwstr>
  </property>
</Properties>
</file>