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4" r:id="rId3"/>
  </p:sldMasterIdLst>
  <p:notesMasterIdLst>
    <p:notesMasterId r:id="rId18"/>
  </p:notesMasterIdLst>
  <p:sldIdLst>
    <p:sldId id="544" r:id="rId4"/>
    <p:sldId id="568" r:id="rId5"/>
    <p:sldId id="588" r:id="rId6"/>
    <p:sldId id="606" r:id="rId7"/>
    <p:sldId id="633" r:id="rId8"/>
    <p:sldId id="616" r:id="rId9"/>
    <p:sldId id="614" r:id="rId10"/>
    <p:sldId id="615" r:id="rId11"/>
    <p:sldId id="647" r:id="rId12"/>
    <p:sldId id="597" r:id="rId13"/>
    <p:sldId id="618" r:id="rId14"/>
    <p:sldId id="619" r:id="rId15"/>
    <p:sldId id="634" r:id="rId16"/>
    <p:sldId id="627" r:id="rId17"/>
  </p:sldIdLst>
  <p:sldSz cx="9144000" cy="5143500"/>
  <p:notesSz cx="6858000" cy="9144000"/>
  <p:custDataLst>
    <p:tags r:id="rId2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新课标第一网" initials="新" lastIdx="8" clrIdx="0"/>
  <p:cmAuthor id="2" name="Administrator" initials="A" lastIdx="3" clrIdx="1"/>
  <p:cmAuthor id="3" name="admin" initials="a" lastIdx="1" clrIdx="2"/>
  <p:cmAuthor id="4" name="优翼" initials="校" lastIdx="1" clrIdx="3"/>
  <p:cmAuthor id="5" name="HQ" initials="H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DC72"/>
    <a:srgbClr val="F5F7F9"/>
    <a:srgbClr val="0070C0"/>
    <a:srgbClr val="FFFF00"/>
    <a:srgbClr val="F7860C"/>
    <a:srgbClr val="0071C8"/>
    <a:srgbClr val="CCE4EE"/>
    <a:srgbClr val="FFC000"/>
    <a:srgbClr val="E0E0E0"/>
    <a:srgbClr val="338F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070"/>
        <p:guide pos="3233"/>
      </p:guideLst>
    </p:cSldViewPr>
  </p:slide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3" Type="http://schemas.openxmlformats.org/officeDocument/2006/relationships/tags" Target="tags/tag33.xml"/><Relationship Id="rId22" Type="http://schemas.openxmlformats.org/officeDocument/2006/relationships/commentAuthors" Target="commentAuthors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9220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21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2113"/>
            <a:ext cx="6858000" cy="1791427"/>
          </a:xfrm>
        </p:spPr>
        <p:txBody>
          <a:bodyPr anchor="b"/>
          <a:lstStyle>
            <a:lvl1pPr algn="ctr">
              <a:defRPr sz="3375"/>
            </a:lvl1pPr>
          </a:lstStyle>
          <a:p>
            <a:pPr fontAlgn="base"/>
            <a:r>
              <a:rPr lang="zh-CN" altLang="en-US" sz="375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2626"/>
            <a:ext cx="6858000" cy="1242325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0"/>
            </a:lvl3pPr>
            <a:lvl4pPr marL="771525" indent="0" algn="ctr">
              <a:buNone/>
              <a:defRPr sz="900"/>
            </a:lvl4pPr>
            <a:lvl5pPr marL="1029335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685" indent="0" algn="ctr">
              <a:buNone/>
              <a:defRPr sz="900"/>
            </a:lvl7pPr>
            <a:lvl8pPr marL="1800860" indent="0" algn="ctr">
              <a:buNone/>
              <a:defRPr sz="900"/>
            </a:lvl8pPr>
            <a:lvl9pPr marL="2058035" indent="0" algn="ctr">
              <a:buNone/>
              <a:defRPr sz="900"/>
            </a:lvl9pPr>
          </a:lstStyle>
          <a:p>
            <a:pPr fontAlgn="base"/>
            <a:r>
              <a:rPr lang="zh-CN" altLang="en-US" sz="1350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7250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824"/>
            <a:ext cx="7886700" cy="2140421"/>
          </a:xfrm>
        </p:spPr>
        <p:txBody>
          <a:bodyPr anchor="b"/>
          <a:lstStyle>
            <a:lvl1pPr>
              <a:defRPr sz="3375"/>
            </a:lvl1pPr>
          </a:lstStyle>
          <a:p>
            <a:pPr fontAlgn="base"/>
            <a:r>
              <a:rPr lang="zh-CN" altLang="en-US" sz="375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3494"/>
            <a:ext cx="7886700" cy="112559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933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68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86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803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637"/>
            <a:ext cx="4032504" cy="3395850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00637"/>
            <a:ext cx="4032504" cy="3395850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955"/>
            <a:ext cx="7886700" cy="994576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261384"/>
            <a:ext cx="3868340" cy="61818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0" b="1"/>
            </a:lvl3pPr>
            <a:lvl4pPr marL="771525" indent="0">
              <a:buNone/>
              <a:defRPr sz="900" b="1"/>
            </a:lvl4pPr>
            <a:lvl5pPr marL="1029335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685" indent="0">
              <a:buNone/>
              <a:defRPr sz="900" b="1"/>
            </a:lvl7pPr>
            <a:lvl8pPr marL="1800860" indent="0">
              <a:buNone/>
              <a:defRPr sz="900" b="1"/>
            </a:lvl8pPr>
            <a:lvl9pPr marL="2058035" indent="0">
              <a:buNone/>
              <a:defRPr sz="900" b="1"/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1879569"/>
            <a:ext cx="3868340" cy="2764563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1384"/>
            <a:ext cx="3887391" cy="61818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0" b="1"/>
            </a:lvl3pPr>
            <a:lvl4pPr marL="771525" indent="0">
              <a:buNone/>
              <a:defRPr sz="900" b="1"/>
            </a:lvl4pPr>
            <a:lvl5pPr marL="1029335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685" indent="0">
              <a:buNone/>
              <a:defRPr sz="900" b="1"/>
            </a:lvl7pPr>
            <a:lvl8pPr marL="1800860" indent="0">
              <a:buNone/>
              <a:defRPr sz="900" b="1"/>
            </a:lvl8pPr>
            <a:lvl9pPr marL="2058035" indent="0">
              <a:buNone/>
              <a:defRPr sz="900" b="1"/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9569"/>
            <a:ext cx="3887391" cy="2764563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3039"/>
            <a:ext cx="2949178" cy="1200637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870"/>
            <a:ext cx="4629150" cy="365670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1750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135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25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25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676"/>
            <a:ext cx="2949178" cy="285985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5"/>
            </a:lvl2pPr>
            <a:lvl3pPr marL="514350" indent="0">
              <a:buNone/>
              <a:defRPr sz="675"/>
            </a:lvl3pPr>
            <a:lvl4pPr marL="771525" indent="0">
              <a:buNone/>
              <a:defRPr sz="560"/>
            </a:lvl4pPr>
            <a:lvl5pPr marL="1029335" indent="0">
              <a:buNone/>
              <a:defRPr sz="560"/>
            </a:lvl5pPr>
            <a:lvl6pPr marL="1285875" indent="0">
              <a:buNone/>
              <a:defRPr sz="560"/>
            </a:lvl6pPr>
            <a:lvl7pPr marL="1543685" indent="0">
              <a:buNone/>
              <a:defRPr sz="560"/>
            </a:lvl7pPr>
            <a:lvl8pPr marL="1800860" indent="0">
              <a:buNone/>
              <a:defRPr sz="560"/>
            </a:lvl8pPr>
            <a:lvl9pPr marL="2058035" indent="0">
              <a:buNone/>
              <a:defRPr sz="56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3039"/>
            <a:ext cx="2949178" cy="1200637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870"/>
            <a:ext cx="4629150" cy="3656703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9335" indent="0">
              <a:buNone/>
              <a:defRPr sz="1125"/>
            </a:lvl5pPr>
            <a:lvl6pPr marL="1285875" indent="0">
              <a:buNone/>
              <a:defRPr sz="1125"/>
            </a:lvl6pPr>
            <a:lvl7pPr marL="1543685" indent="0">
              <a:buNone/>
              <a:defRPr sz="1125"/>
            </a:lvl7pPr>
            <a:lvl8pPr marL="1800860" indent="0">
              <a:buNone/>
              <a:defRPr sz="1125"/>
            </a:lvl8pPr>
            <a:lvl9pPr marL="2058035" indent="0">
              <a:buNone/>
              <a:defRPr sz="1125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676"/>
            <a:ext cx="2949178" cy="285985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5"/>
            </a:lvl2pPr>
            <a:lvl3pPr marL="514350" indent="0">
              <a:buNone/>
              <a:defRPr sz="675"/>
            </a:lvl3pPr>
            <a:lvl4pPr marL="771525" indent="0">
              <a:buNone/>
              <a:defRPr sz="560"/>
            </a:lvl4pPr>
            <a:lvl5pPr marL="1029335" indent="0">
              <a:buNone/>
              <a:defRPr sz="560"/>
            </a:lvl5pPr>
            <a:lvl6pPr marL="1285875" indent="0">
              <a:buNone/>
              <a:defRPr sz="560"/>
            </a:lvl6pPr>
            <a:lvl7pPr marL="1543685" indent="0">
              <a:buNone/>
              <a:defRPr sz="560"/>
            </a:lvl7pPr>
            <a:lvl8pPr marL="1800860" indent="0">
              <a:buNone/>
              <a:defRPr sz="560"/>
            </a:lvl8pPr>
            <a:lvl9pPr marL="2058035" indent="0">
              <a:buNone/>
              <a:defRPr sz="56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7250"/>
          </a:xfrm>
        </p:spPr>
        <p:txBody>
          <a:bodyPr vert="eaVert"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062"/>
            <a:ext cx="2057400" cy="4390425"/>
          </a:xfrm>
        </p:spPr>
        <p:txBody>
          <a:bodyPr vert="eaVert"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062"/>
            <a:ext cx="6052930" cy="4390425"/>
          </a:xfrm>
        </p:spPr>
        <p:txBody>
          <a:bodyPr vert="eaVert"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tags" Target="../tags/tag1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7"/>
          <p:cNvSpPr/>
          <p:nvPr userDrawn="1"/>
        </p:nvSpPr>
        <p:spPr>
          <a:xfrm>
            <a:off x="387470" y="919482"/>
            <a:ext cx="8356667" cy="4052666"/>
          </a:xfrm>
          <a:custGeom>
            <a:avLst/>
            <a:gdLst>
              <a:gd name="connsiteX0" fmla="*/ 169173 w 11204391"/>
              <a:gd name="connsiteY0" fmla="*/ 69424 h 5403555"/>
              <a:gd name="connsiteX1" fmla="*/ 1261373 w 11204391"/>
              <a:gd name="connsiteY1" fmla="*/ 94824 h 5403555"/>
              <a:gd name="connsiteX2" fmla="*/ 2048773 w 11204391"/>
              <a:gd name="connsiteY2" fmla="*/ 5924 h 5403555"/>
              <a:gd name="connsiteX3" fmla="*/ 3280673 w 11204391"/>
              <a:gd name="connsiteY3" fmla="*/ 69424 h 5403555"/>
              <a:gd name="connsiteX4" fmla="*/ 4728473 w 11204391"/>
              <a:gd name="connsiteY4" fmla="*/ 31324 h 5403555"/>
              <a:gd name="connsiteX5" fmla="*/ 6188973 w 11204391"/>
              <a:gd name="connsiteY5" fmla="*/ 132924 h 5403555"/>
              <a:gd name="connsiteX6" fmla="*/ 7560573 w 11204391"/>
              <a:gd name="connsiteY6" fmla="*/ 69424 h 5403555"/>
              <a:gd name="connsiteX7" fmla="*/ 8932173 w 11204391"/>
              <a:gd name="connsiteY7" fmla="*/ 69424 h 5403555"/>
              <a:gd name="connsiteX8" fmla="*/ 9605273 w 11204391"/>
              <a:gd name="connsiteY8" fmla="*/ 132924 h 5403555"/>
              <a:gd name="connsiteX9" fmla="*/ 11002273 w 11204391"/>
              <a:gd name="connsiteY9" fmla="*/ 82124 h 5403555"/>
              <a:gd name="connsiteX10" fmla="*/ 11065773 w 11204391"/>
              <a:gd name="connsiteY10" fmla="*/ 1402924 h 5403555"/>
              <a:gd name="connsiteX11" fmla="*/ 11141973 w 11204391"/>
              <a:gd name="connsiteY11" fmla="*/ 2787224 h 5403555"/>
              <a:gd name="connsiteX12" fmla="*/ 11091173 w 11204391"/>
              <a:gd name="connsiteY12" fmla="*/ 3701624 h 5403555"/>
              <a:gd name="connsiteX13" fmla="*/ 11116573 w 11204391"/>
              <a:gd name="connsiteY13" fmla="*/ 4870024 h 5403555"/>
              <a:gd name="connsiteX14" fmla="*/ 11141973 w 11204391"/>
              <a:gd name="connsiteY14" fmla="*/ 5225624 h 5403555"/>
              <a:gd name="connsiteX15" fmla="*/ 10214873 w 11204391"/>
              <a:gd name="connsiteY15" fmla="*/ 5276424 h 5403555"/>
              <a:gd name="connsiteX16" fmla="*/ 8144773 w 11204391"/>
              <a:gd name="connsiteY16" fmla="*/ 5365324 h 5403555"/>
              <a:gd name="connsiteX17" fmla="*/ 6392173 w 11204391"/>
              <a:gd name="connsiteY17" fmla="*/ 5301824 h 5403555"/>
              <a:gd name="connsiteX18" fmla="*/ 4271273 w 11204391"/>
              <a:gd name="connsiteY18" fmla="*/ 5403424 h 5403555"/>
              <a:gd name="connsiteX19" fmla="*/ 2544073 w 11204391"/>
              <a:gd name="connsiteY19" fmla="*/ 5276424 h 5403555"/>
              <a:gd name="connsiteX20" fmla="*/ 575573 w 11204391"/>
              <a:gd name="connsiteY20" fmla="*/ 5352624 h 5403555"/>
              <a:gd name="connsiteX21" fmla="*/ 29473 w 11204391"/>
              <a:gd name="connsiteY21" fmla="*/ 5339924 h 5403555"/>
              <a:gd name="connsiteX22" fmla="*/ 67573 w 11204391"/>
              <a:gd name="connsiteY22" fmla="*/ 4679524 h 5403555"/>
              <a:gd name="connsiteX23" fmla="*/ 16773 w 11204391"/>
              <a:gd name="connsiteY23" fmla="*/ 3790524 h 5403555"/>
              <a:gd name="connsiteX24" fmla="*/ 67573 w 11204391"/>
              <a:gd name="connsiteY24" fmla="*/ 2406224 h 5403555"/>
              <a:gd name="connsiteX25" fmla="*/ 29473 w 11204391"/>
              <a:gd name="connsiteY25" fmla="*/ 1288624 h 5403555"/>
              <a:gd name="connsiteX26" fmla="*/ 92973 w 11204391"/>
              <a:gd name="connsiteY26" fmla="*/ 856824 h 5403555"/>
              <a:gd name="connsiteX27" fmla="*/ 29473 w 11204391"/>
              <a:gd name="connsiteY27" fmla="*/ 158324 h 5403555"/>
              <a:gd name="connsiteX28" fmla="*/ 169173 w 11204391"/>
              <a:gd name="connsiteY28" fmla="*/ 69424 h 5403555"/>
              <a:gd name="connsiteX0-1" fmla="*/ 169173 w 11204391"/>
              <a:gd name="connsiteY0-2" fmla="*/ 69424 h 5403555"/>
              <a:gd name="connsiteX1-3" fmla="*/ 1261373 w 11204391"/>
              <a:gd name="connsiteY1-4" fmla="*/ 94824 h 5403555"/>
              <a:gd name="connsiteX2-5" fmla="*/ 2048773 w 11204391"/>
              <a:gd name="connsiteY2-6" fmla="*/ 5924 h 5403555"/>
              <a:gd name="connsiteX3-7" fmla="*/ 3280673 w 11204391"/>
              <a:gd name="connsiteY3-8" fmla="*/ 69424 h 5403555"/>
              <a:gd name="connsiteX4-9" fmla="*/ 4728473 w 11204391"/>
              <a:gd name="connsiteY4-10" fmla="*/ 31324 h 5403555"/>
              <a:gd name="connsiteX5-11" fmla="*/ 6188973 w 11204391"/>
              <a:gd name="connsiteY5-12" fmla="*/ 132924 h 5403555"/>
              <a:gd name="connsiteX6-13" fmla="*/ 7560573 w 11204391"/>
              <a:gd name="connsiteY6-14" fmla="*/ 69424 h 5403555"/>
              <a:gd name="connsiteX7-15" fmla="*/ 8932173 w 11204391"/>
              <a:gd name="connsiteY7-16" fmla="*/ 69424 h 5403555"/>
              <a:gd name="connsiteX8-17" fmla="*/ 9605273 w 11204391"/>
              <a:gd name="connsiteY8-18" fmla="*/ 132924 h 5403555"/>
              <a:gd name="connsiteX9-19" fmla="*/ 11002273 w 11204391"/>
              <a:gd name="connsiteY9-20" fmla="*/ 82124 h 5403555"/>
              <a:gd name="connsiteX10-21" fmla="*/ 11065773 w 11204391"/>
              <a:gd name="connsiteY10-22" fmla="*/ 1402924 h 5403555"/>
              <a:gd name="connsiteX11-23" fmla="*/ 11141973 w 11204391"/>
              <a:gd name="connsiteY11-24" fmla="*/ 2787224 h 5403555"/>
              <a:gd name="connsiteX12-25" fmla="*/ 11091173 w 11204391"/>
              <a:gd name="connsiteY12-26" fmla="*/ 3701624 h 5403555"/>
              <a:gd name="connsiteX13-27" fmla="*/ 11116573 w 11204391"/>
              <a:gd name="connsiteY13-28" fmla="*/ 4870024 h 5403555"/>
              <a:gd name="connsiteX14-29" fmla="*/ 11141973 w 11204391"/>
              <a:gd name="connsiteY14-30" fmla="*/ 5225624 h 5403555"/>
              <a:gd name="connsiteX15-31" fmla="*/ 10214873 w 11204391"/>
              <a:gd name="connsiteY15-32" fmla="*/ 5276424 h 5403555"/>
              <a:gd name="connsiteX16-33" fmla="*/ 8144773 w 11204391"/>
              <a:gd name="connsiteY16-34" fmla="*/ 5365324 h 5403555"/>
              <a:gd name="connsiteX17-35" fmla="*/ 6392173 w 11204391"/>
              <a:gd name="connsiteY17-36" fmla="*/ 5301824 h 5403555"/>
              <a:gd name="connsiteX18-37" fmla="*/ 4271273 w 11204391"/>
              <a:gd name="connsiteY18-38" fmla="*/ 5403424 h 5403555"/>
              <a:gd name="connsiteX19-39" fmla="*/ 2544073 w 11204391"/>
              <a:gd name="connsiteY19-40" fmla="*/ 5276424 h 5403555"/>
              <a:gd name="connsiteX20-41" fmla="*/ 575573 w 11204391"/>
              <a:gd name="connsiteY20-42" fmla="*/ 5352624 h 5403555"/>
              <a:gd name="connsiteX21-43" fmla="*/ 29473 w 11204391"/>
              <a:gd name="connsiteY21-44" fmla="*/ 5339924 h 5403555"/>
              <a:gd name="connsiteX22-45" fmla="*/ 67573 w 11204391"/>
              <a:gd name="connsiteY22-46" fmla="*/ 4679524 h 5403555"/>
              <a:gd name="connsiteX23-47" fmla="*/ 16773 w 11204391"/>
              <a:gd name="connsiteY23-48" fmla="*/ 3790524 h 5403555"/>
              <a:gd name="connsiteX24-49" fmla="*/ 67573 w 11204391"/>
              <a:gd name="connsiteY24-50" fmla="*/ 2406224 h 5403555"/>
              <a:gd name="connsiteX25-51" fmla="*/ 29473 w 11204391"/>
              <a:gd name="connsiteY25-52" fmla="*/ 1288624 h 5403555"/>
              <a:gd name="connsiteX26-53" fmla="*/ 92973 w 11204391"/>
              <a:gd name="connsiteY26-54" fmla="*/ 856824 h 5403555"/>
              <a:gd name="connsiteX27-55" fmla="*/ 169173 w 11204391"/>
              <a:gd name="connsiteY27-56" fmla="*/ 69424 h 5403555"/>
              <a:gd name="connsiteX0-57" fmla="*/ 169173 w 11142223"/>
              <a:gd name="connsiteY0-58" fmla="*/ 69424 h 5403555"/>
              <a:gd name="connsiteX1-59" fmla="*/ 1261373 w 11142223"/>
              <a:gd name="connsiteY1-60" fmla="*/ 94824 h 5403555"/>
              <a:gd name="connsiteX2-61" fmla="*/ 2048773 w 11142223"/>
              <a:gd name="connsiteY2-62" fmla="*/ 5924 h 5403555"/>
              <a:gd name="connsiteX3-63" fmla="*/ 3280673 w 11142223"/>
              <a:gd name="connsiteY3-64" fmla="*/ 69424 h 5403555"/>
              <a:gd name="connsiteX4-65" fmla="*/ 4728473 w 11142223"/>
              <a:gd name="connsiteY4-66" fmla="*/ 31324 h 5403555"/>
              <a:gd name="connsiteX5-67" fmla="*/ 6188973 w 11142223"/>
              <a:gd name="connsiteY5-68" fmla="*/ 132924 h 5403555"/>
              <a:gd name="connsiteX6-69" fmla="*/ 7560573 w 11142223"/>
              <a:gd name="connsiteY6-70" fmla="*/ 69424 h 5403555"/>
              <a:gd name="connsiteX7-71" fmla="*/ 8932173 w 11142223"/>
              <a:gd name="connsiteY7-72" fmla="*/ 69424 h 5403555"/>
              <a:gd name="connsiteX8-73" fmla="*/ 9605273 w 11142223"/>
              <a:gd name="connsiteY8-74" fmla="*/ 132924 h 5403555"/>
              <a:gd name="connsiteX9-75" fmla="*/ 11002273 w 11142223"/>
              <a:gd name="connsiteY9-76" fmla="*/ 82124 h 5403555"/>
              <a:gd name="connsiteX10-77" fmla="*/ 11065773 w 11142223"/>
              <a:gd name="connsiteY10-78" fmla="*/ 1402924 h 5403555"/>
              <a:gd name="connsiteX11-79" fmla="*/ 11141973 w 11142223"/>
              <a:gd name="connsiteY11-80" fmla="*/ 2787224 h 5403555"/>
              <a:gd name="connsiteX12-81" fmla="*/ 11091173 w 11142223"/>
              <a:gd name="connsiteY12-82" fmla="*/ 3701624 h 5403555"/>
              <a:gd name="connsiteX13-83" fmla="*/ 11116573 w 11142223"/>
              <a:gd name="connsiteY13-84" fmla="*/ 4870024 h 5403555"/>
              <a:gd name="connsiteX14-85" fmla="*/ 11014973 w 11142223"/>
              <a:gd name="connsiteY14-86" fmla="*/ 5263724 h 5403555"/>
              <a:gd name="connsiteX15-87" fmla="*/ 10214873 w 11142223"/>
              <a:gd name="connsiteY15-88" fmla="*/ 5276424 h 5403555"/>
              <a:gd name="connsiteX16-89" fmla="*/ 8144773 w 11142223"/>
              <a:gd name="connsiteY16-90" fmla="*/ 5365324 h 5403555"/>
              <a:gd name="connsiteX17-91" fmla="*/ 6392173 w 11142223"/>
              <a:gd name="connsiteY17-92" fmla="*/ 5301824 h 5403555"/>
              <a:gd name="connsiteX18-93" fmla="*/ 4271273 w 11142223"/>
              <a:gd name="connsiteY18-94" fmla="*/ 5403424 h 5403555"/>
              <a:gd name="connsiteX19-95" fmla="*/ 2544073 w 11142223"/>
              <a:gd name="connsiteY19-96" fmla="*/ 5276424 h 5403555"/>
              <a:gd name="connsiteX20-97" fmla="*/ 575573 w 11142223"/>
              <a:gd name="connsiteY20-98" fmla="*/ 5352624 h 5403555"/>
              <a:gd name="connsiteX21-99" fmla="*/ 29473 w 11142223"/>
              <a:gd name="connsiteY21-100" fmla="*/ 5339924 h 5403555"/>
              <a:gd name="connsiteX22-101" fmla="*/ 67573 w 11142223"/>
              <a:gd name="connsiteY22-102" fmla="*/ 4679524 h 5403555"/>
              <a:gd name="connsiteX23-103" fmla="*/ 16773 w 11142223"/>
              <a:gd name="connsiteY23-104" fmla="*/ 3790524 h 5403555"/>
              <a:gd name="connsiteX24-105" fmla="*/ 67573 w 11142223"/>
              <a:gd name="connsiteY24-106" fmla="*/ 2406224 h 5403555"/>
              <a:gd name="connsiteX25-107" fmla="*/ 29473 w 11142223"/>
              <a:gd name="connsiteY25-108" fmla="*/ 1288624 h 5403555"/>
              <a:gd name="connsiteX26-109" fmla="*/ 92973 w 11142223"/>
              <a:gd name="connsiteY26-110" fmla="*/ 856824 h 5403555"/>
              <a:gd name="connsiteX27-111" fmla="*/ 169173 w 11142223"/>
              <a:gd name="connsiteY27-112" fmla="*/ 69424 h 54035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</a:cxnLst>
            <a:rect l="l" t="t" r="r" b="b"/>
            <a:pathLst>
              <a:path w="11142223" h="5403555">
                <a:moveTo>
                  <a:pt x="169173" y="69424"/>
                </a:moveTo>
                <a:cubicBezTo>
                  <a:pt x="363906" y="-57576"/>
                  <a:pt x="948106" y="105407"/>
                  <a:pt x="1261373" y="94824"/>
                </a:cubicBezTo>
                <a:cubicBezTo>
                  <a:pt x="1574640" y="84241"/>
                  <a:pt x="1712223" y="10157"/>
                  <a:pt x="2048773" y="5924"/>
                </a:cubicBezTo>
                <a:cubicBezTo>
                  <a:pt x="2385323" y="1691"/>
                  <a:pt x="2834056" y="65191"/>
                  <a:pt x="3280673" y="69424"/>
                </a:cubicBezTo>
                <a:cubicBezTo>
                  <a:pt x="3727290" y="73657"/>
                  <a:pt x="4243756" y="20741"/>
                  <a:pt x="4728473" y="31324"/>
                </a:cubicBezTo>
                <a:cubicBezTo>
                  <a:pt x="5213190" y="41907"/>
                  <a:pt x="5716956" y="126574"/>
                  <a:pt x="6188973" y="132924"/>
                </a:cubicBezTo>
                <a:cubicBezTo>
                  <a:pt x="6660990" y="139274"/>
                  <a:pt x="7103373" y="80007"/>
                  <a:pt x="7560573" y="69424"/>
                </a:cubicBezTo>
                <a:cubicBezTo>
                  <a:pt x="8017773" y="58841"/>
                  <a:pt x="8591390" y="58841"/>
                  <a:pt x="8932173" y="69424"/>
                </a:cubicBezTo>
                <a:cubicBezTo>
                  <a:pt x="9272956" y="80007"/>
                  <a:pt x="9260256" y="130807"/>
                  <a:pt x="9605273" y="132924"/>
                </a:cubicBezTo>
                <a:cubicBezTo>
                  <a:pt x="9950290" y="135041"/>
                  <a:pt x="10758856" y="-129543"/>
                  <a:pt x="11002273" y="82124"/>
                </a:cubicBezTo>
                <a:cubicBezTo>
                  <a:pt x="11245690" y="293791"/>
                  <a:pt x="11042490" y="952074"/>
                  <a:pt x="11065773" y="1402924"/>
                </a:cubicBezTo>
                <a:cubicBezTo>
                  <a:pt x="11089056" y="1853774"/>
                  <a:pt x="11137740" y="2404107"/>
                  <a:pt x="11141973" y="2787224"/>
                </a:cubicBezTo>
                <a:cubicBezTo>
                  <a:pt x="11146206" y="3170341"/>
                  <a:pt x="11095406" y="3354491"/>
                  <a:pt x="11091173" y="3701624"/>
                </a:cubicBezTo>
                <a:cubicBezTo>
                  <a:pt x="11086940" y="4048757"/>
                  <a:pt x="11129273" y="4609674"/>
                  <a:pt x="11116573" y="4870024"/>
                </a:cubicBezTo>
                <a:cubicBezTo>
                  <a:pt x="11103873" y="5130374"/>
                  <a:pt x="11165256" y="5195991"/>
                  <a:pt x="11014973" y="5263724"/>
                </a:cubicBezTo>
                <a:cubicBezTo>
                  <a:pt x="10864690" y="5331457"/>
                  <a:pt x="10693240" y="5259491"/>
                  <a:pt x="10214873" y="5276424"/>
                </a:cubicBezTo>
                <a:cubicBezTo>
                  <a:pt x="9736506" y="5293357"/>
                  <a:pt x="8781890" y="5361091"/>
                  <a:pt x="8144773" y="5365324"/>
                </a:cubicBezTo>
                <a:cubicBezTo>
                  <a:pt x="7507656" y="5369557"/>
                  <a:pt x="7037756" y="5295474"/>
                  <a:pt x="6392173" y="5301824"/>
                </a:cubicBezTo>
                <a:cubicBezTo>
                  <a:pt x="5746590" y="5308174"/>
                  <a:pt x="4912623" y="5407657"/>
                  <a:pt x="4271273" y="5403424"/>
                </a:cubicBezTo>
                <a:cubicBezTo>
                  <a:pt x="3629923" y="5399191"/>
                  <a:pt x="3160023" y="5284891"/>
                  <a:pt x="2544073" y="5276424"/>
                </a:cubicBezTo>
                <a:cubicBezTo>
                  <a:pt x="1928123" y="5267957"/>
                  <a:pt x="994673" y="5342041"/>
                  <a:pt x="575573" y="5352624"/>
                </a:cubicBezTo>
                <a:cubicBezTo>
                  <a:pt x="156473" y="5363207"/>
                  <a:pt x="114140" y="5452107"/>
                  <a:pt x="29473" y="5339924"/>
                </a:cubicBezTo>
                <a:cubicBezTo>
                  <a:pt x="-55194" y="5227741"/>
                  <a:pt x="69690" y="4937757"/>
                  <a:pt x="67573" y="4679524"/>
                </a:cubicBezTo>
                <a:cubicBezTo>
                  <a:pt x="65456" y="4421291"/>
                  <a:pt x="16773" y="4169407"/>
                  <a:pt x="16773" y="3790524"/>
                </a:cubicBezTo>
                <a:cubicBezTo>
                  <a:pt x="16773" y="3411641"/>
                  <a:pt x="65456" y="2823207"/>
                  <a:pt x="67573" y="2406224"/>
                </a:cubicBezTo>
                <a:cubicBezTo>
                  <a:pt x="69690" y="1989241"/>
                  <a:pt x="25240" y="1546857"/>
                  <a:pt x="29473" y="1288624"/>
                </a:cubicBezTo>
                <a:cubicBezTo>
                  <a:pt x="33706" y="1030391"/>
                  <a:pt x="92973" y="1045207"/>
                  <a:pt x="92973" y="856824"/>
                </a:cubicBezTo>
                <a:cubicBezTo>
                  <a:pt x="116256" y="653624"/>
                  <a:pt x="-25560" y="196424"/>
                  <a:pt x="169173" y="694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00">
              <a:solidFill>
                <a:srgbClr val="FFFFFF"/>
              </a:solidFill>
            </a:endParaRPr>
          </a:p>
        </p:txBody>
      </p:sp>
      <p:sp>
        <p:nvSpPr>
          <p:cNvPr id="2" name="矩形 1"/>
          <p:cNvSpPr/>
          <p:nvPr userDrawn="1">
            <p:custDataLst>
              <p:tags r:id="rId16"/>
            </p:custDataLst>
          </p:nvPr>
        </p:nvSpPr>
        <p:spPr>
          <a:xfrm>
            <a:off x="0" y="954405"/>
            <a:ext cx="9144000" cy="3132296"/>
          </a:xfrm>
          <a:prstGeom prst="rect">
            <a:avLst/>
          </a:prstGeom>
          <a:solidFill>
            <a:srgbClr val="DEFDF8"/>
          </a:solidFill>
          <a:ln>
            <a:noFill/>
          </a:ln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 sz="100" dirty="0" smtClean="0"/>
          </a:p>
          <a:p>
            <a:pPr algn="ctr"/>
            <a:endParaRPr lang="zh-CN" altLang="en-US" sz="1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9" name="文本框 1"/>
          <p:cNvSpPr txBox="1"/>
          <p:nvPr userDrawn="1"/>
        </p:nvSpPr>
        <p:spPr>
          <a:xfrm rot="1800000" flipH="1">
            <a:off x="-7913687" y="2911475"/>
            <a:ext cx="34925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0" name="文本框 1"/>
          <p:cNvSpPr txBox="1"/>
          <p:nvPr userDrawn="1"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1" name="文本框 1"/>
          <p:cNvSpPr txBox="1"/>
          <p:nvPr userDrawn="1"/>
        </p:nvSpPr>
        <p:spPr>
          <a:xfrm rot="1800000" flipH="1">
            <a:off x="21783675" y="2911475"/>
            <a:ext cx="3494088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2" name="文本框 1"/>
          <p:cNvSpPr txBox="1"/>
          <p:nvPr userDrawn="1"/>
        </p:nvSpPr>
        <p:spPr>
          <a:xfrm rot="1800000" flipH="1">
            <a:off x="16140113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3" name="文本框 1"/>
          <p:cNvSpPr txBox="1"/>
          <p:nvPr userDrawn="1"/>
        </p:nvSpPr>
        <p:spPr>
          <a:xfrm rot="1800000" flipH="1">
            <a:off x="40649525" y="2911475"/>
            <a:ext cx="34925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4" name="文本框 1"/>
          <p:cNvSpPr txBox="1"/>
          <p:nvPr userDrawn="1"/>
        </p:nvSpPr>
        <p:spPr>
          <a:xfrm rot="1800000" flipH="1">
            <a:off x="-41978262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5" name="文本框 1"/>
          <p:cNvSpPr txBox="1"/>
          <p:nvPr userDrawn="1"/>
        </p:nvSpPr>
        <p:spPr>
          <a:xfrm rot="1800000" flipH="1">
            <a:off x="-30572075" y="2911475"/>
            <a:ext cx="3494088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6" name="文本框 1"/>
          <p:cNvSpPr txBox="1"/>
          <p:nvPr userDrawn="1"/>
        </p:nvSpPr>
        <p:spPr>
          <a:xfrm rot="1800000" flipH="1">
            <a:off x="-36215637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7" name="文本框 1"/>
          <p:cNvSpPr txBox="1"/>
          <p:nvPr userDrawn="1"/>
        </p:nvSpPr>
        <p:spPr>
          <a:xfrm rot="1800000" flipH="1">
            <a:off x="-11706225" y="2911475"/>
            <a:ext cx="34925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ransition/>
  <p:hf sldNum="0" hdr="0" ftr="0" dt="0"/>
  <p:txStyles>
    <p:titleStyle>
      <a:lvl1pPr marL="0" lvl="0" indent="0" algn="ctr" defTabSz="6858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None/>
        <a:defRPr sz="33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175" lvl="0" indent="-257175" algn="l" defTabSz="685800" eaLnBrk="1" fontAlgn="base" latinLnBrk="0" hangingPunct="1">
        <a:spcBef>
          <a:spcPts val="7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530" lvl="1" indent="-213995" algn="l" defTabSz="685800" eaLnBrk="1" fontAlgn="base" latinLnBrk="0" hangingPunct="1">
        <a:spcBef>
          <a:spcPts val="70"/>
        </a:spcBef>
        <a:spcAft>
          <a:spcPct val="0"/>
        </a:spcAft>
        <a:buChar char="–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eaLnBrk="1" fontAlgn="base" latinLnBrk="0" hangingPunct="1">
        <a:spcBef>
          <a:spcPts val="70"/>
        </a:spcBef>
        <a:spcAft>
          <a:spcPct val="0"/>
        </a:spcAft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eaLnBrk="1" fontAlgn="base" latinLnBrk="0" hangingPunct="1">
        <a:spcBef>
          <a:spcPts val="70"/>
        </a:spcBef>
        <a:spcAft>
          <a:spcPct val="0"/>
        </a:spcAft>
        <a:buChar char="–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685" lvl="4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7220" lvl="5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30120" lvl="6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3020" lvl="7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5920" lvl="8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3535" lvl="1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85800" lvl="2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029335" lvl="3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71600" lvl="4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15135" lvl="5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8035" lvl="6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1570" lvl="7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4470" lvl="8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1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tags" Target="../tags/tag3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5.xml"/><Relationship Id="rId4" Type="http://schemas.openxmlformats.org/officeDocument/2006/relationships/image" Target="../media/image18.png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tags" Target="../tags/tag4.xml"/><Relationship Id="rId2" Type="http://schemas.openxmlformats.org/officeDocument/2006/relationships/image" Target="../media/image6.png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image" Target="../media/image7.jpeg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6.xml"/><Relationship Id="rId8" Type="http://schemas.openxmlformats.org/officeDocument/2006/relationships/tags" Target="../tags/tag15.xml"/><Relationship Id="rId7" Type="http://schemas.openxmlformats.org/officeDocument/2006/relationships/tags" Target="../tags/tag14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3" Type="http://schemas.openxmlformats.org/officeDocument/2006/relationships/slideLayout" Target="../slideLayouts/slideLayout8.xml"/><Relationship Id="rId12" Type="http://schemas.openxmlformats.org/officeDocument/2006/relationships/tags" Target="../tags/tag19.xml"/><Relationship Id="rId11" Type="http://schemas.openxmlformats.org/officeDocument/2006/relationships/tags" Target="../tags/tag18.xml"/><Relationship Id="rId10" Type="http://schemas.openxmlformats.org/officeDocument/2006/relationships/tags" Target="../tags/tag17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26.xml"/><Relationship Id="rId8" Type="http://schemas.openxmlformats.org/officeDocument/2006/relationships/image" Target="../media/image9.png"/><Relationship Id="rId7" Type="http://schemas.openxmlformats.org/officeDocument/2006/relationships/tags" Target="../tags/tag25.xml"/><Relationship Id="rId6" Type="http://schemas.openxmlformats.org/officeDocument/2006/relationships/image" Target="../media/image8.png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1" Type="http://schemas.openxmlformats.org/officeDocument/2006/relationships/slideLayout" Target="../slideLayouts/slideLayout9.xml"/><Relationship Id="rId10" Type="http://schemas.openxmlformats.org/officeDocument/2006/relationships/tags" Target="../tags/tag27.xml"/><Relationship Id="rId1" Type="http://schemas.openxmlformats.org/officeDocument/2006/relationships/tags" Target="../tags/tag20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0.xml"/><Relationship Id="rId4" Type="http://schemas.openxmlformats.org/officeDocument/2006/relationships/tags" Target="../tags/tag29.xml"/><Relationship Id="rId3" Type="http://schemas.openxmlformats.org/officeDocument/2006/relationships/image" Target="../media/image2.png"/><Relationship Id="rId2" Type="http://schemas.openxmlformats.org/officeDocument/2006/relationships/tags" Target="../tags/tag28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 hidden="1"/>
          <p:cNvSpPr/>
          <p:nvPr/>
        </p:nvSpPr>
        <p:spPr>
          <a:xfrm>
            <a:off x="0" y="0"/>
            <a:ext cx="9143365" cy="5162550"/>
          </a:xfrm>
          <a:prstGeom prst="rect">
            <a:avLst/>
          </a:prstGeom>
          <a:solidFill>
            <a:srgbClr val="009A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5561965" y="393065"/>
            <a:ext cx="3581400" cy="457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5609590" y="427355"/>
            <a:ext cx="3230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义务教育人教版六年级下册</a:t>
            </a:r>
            <a:endParaRPr lang="zh-CN" altLang="en-US" sz="200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3816350" y="2952115"/>
            <a:ext cx="52560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/>
          <p:cNvSpPr/>
          <p:nvPr/>
        </p:nvSpPr>
        <p:spPr>
          <a:xfrm>
            <a:off x="4411980" y="3106420"/>
            <a:ext cx="454025" cy="45402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871595" y="3041650"/>
            <a:ext cx="217551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200" b="1" spc="2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第 </a:t>
            </a:r>
            <a:r>
              <a:rPr lang="en-US" altLang="zh-CN" sz="3200" b="1" spc="2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</a:t>
            </a:r>
            <a:r>
              <a:rPr lang="zh-CN" altLang="en-US" sz="3200" b="1" spc="2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课时</a:t>
            </a:r>
            <a:endParaRPr lang="zh-CN" altLang="en-US" sz="3200" b="1" spc="200">
              <a:solidFill>
                <a:schemeClr val="tx1"/>
              </a:solidFill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951220" y="3041650"/>
            <a:ext cx="32404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sz="3200" b="1"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圆柱的认识（</a:t>
            </a:r>
            <a:r>
              <a:rPr lang="en-US" altLang="zh-CN" sz="3200" b="1"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1</a:t>
            </a:r>
            <a:r>
              <a:rPr lang="zh-CN" sz="3200" b="1"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）</a:t>
            </a:r>
            <a:endParaRPr lang="zh-CN" sz="3200" b="1">
              <a:solidFill>
                <a:schemeClr val="tx1"/>
              </a:solidFill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683125" y="1757045"/>
            <a:ext cx="38950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第</a:t>
            </a:r>
            <a:r>
              <a:rPr lang="en-US" altLang="zh-CN" sz="32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</a:t>
            </a:r>
            <a:r>
              <a:rPr lang="zh-CN" altLang="en-US" sz="32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单元  圆柱与圆锥 </a:t>
            </a:r>
            <a:endParaRPr lang="zh-CN" altLang="en-US" sz="3200" b="1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868035" y="2354580"/>
            <a:ext cx="150749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32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1.</a:t>
            </a:r>
            <a:r>
              <a:rPr lang="zh-CN" sz="32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圆  柱</a:t>
            </a:r>
            <a:endParaRPr lang="zh-CN" sz="3200" b="1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81000" y="398145"/>
            <a:ext cx="8327390" cy="15513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2.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转动长方形</a:t>
            </a:r>
            <a:r>
              <a:rPr kumimoji="0" lang="en-US" altLang="zh-CN" sz="2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ABCD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，生成右面的两个圆柱。说一说它们分别是以长方形的哪条边为轴旋转而成的，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底面半径和高分别是多少。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grpSp>
        <p:nvGrpSpPr>
          <p:cNvPr id="21507" name="Group 17"/>
          <p:cNvGrpSpPr/>
          <p:nvPr/>
        </p:nvGrpSpPr>
        <p:grpSpPr>
          <a:xfrm>
            <a:off x="3420110" y="1979829"/>
            <a:ext cx="2752725" cy="1306214"/>
            <a:chOff x="2130" y="1986"/>
            <a:chExt cx="1020" cy="688"/>
          </a:xfrm>
        </p:grpSpPr>
        <p:pic>
          <p:nvPicPr>
            <p:cNvPr id="21523" name="Picture 18" descr="6B34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>
              <a:off x="2130" y="1986"/>
              <a:ext cx="1020" cy="46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1524" name="Text Box 19"/>
            <p:cNvSpPr txBox="1"/>
            <p:nvPr/>
          </p:nvSpPr>
          <p:spPr>
            <a:xfrm>
              <a:off x="2472" y="2415"/>
              <a:ext cx="409" cy="259"/>
            </a:xfrm>
            <a:prstGeom prst="rect">
              <a:avLst/>
            </a:prstGeom>
            <a:noFill/>
            <a:ln w="12700">
              <a:noFill/>
            </a:ln>
          </p:spPr>
          <p:txBody>
            <a:bodyPr>
              <a:spAutoFit/>
            </a:bodyPr>
            <a:p>
              <a:pPr eaLnBrk="1" hangingPunct="1">
                <a:spcBef>
                  <a:spcPct val="50000"/>
                </a:spcBef>
                <a:buFont typeface="Arial" panose="020B0604020202020204" pitchFamily="34" charset="0"/>
              </a:pPr>
              <a:r>
                <a:rPr lang="zh-CN" altLang="en-US" sz="2600" b="1" dirty="0">
                  <a:solidFill>
                    <a:srgbClr val="0D0D0D"/>
                  </a:solidFill>
                  <a:latin typeface="Times New Roman" panose="02020603050405020304" pitchFamily="18" charset="0"/>
                  <a:sym typeface="Times New Roman" panose="02020603050405020304" pitchFamily="18" charset="0"/>
                </a:rPr>
                <a:t>（</a:t>
              </a:r>
              <a:r>
                <a:rPr lang="en-US" altLang="zh-CN" sz="2600" b="1" dirty="0">
                  <a:solidFill>
                    <a:srgbClr val="0D0D0D"/>
                  </a:solidFill>
                  <a:latin typeface="Times New Roman" panose="02020603050405020304" pitchFamily="18" charset="0"/>
                  <a:sym typeface="Times New Roman" panose="02020603050405020304" pitchFamily="18" charset="0"/>
                </a:rPr>
                <a:t>1</a:t>
              </a:r>
              <a:r>
                <a:rPr lang="zh-CN" altLang="en-US" sz="2600" b="1" dirty="0">
                  <a:solidFill>
                    <a:srgbClr val="0D0D0D"/>
                  </a:solidFill>
                  <a:latin typeface="Times New Roman" panose="02020603050405020304" pitchFamily="18" charset="0"/>
                  <a:sym typeface="Times New Roman" panose="02020603050405020304" pitchFamily="18" charset="0"/>
                </a:rPr>
                <a:t>）</a:t>
              </a:r>
              <a:endParaRPr lang="zh-CN" altLang="en-US" sz="2600" b="1" dirty="0">
                <a:solidFill>
                  <a:srgbClr val="0D0D0D"/>
                </a:solidFill>
                <a:latin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21508" name="Group 20"/>
          <p:cNvGrpSpPr/>
          <p:nvPr/>
        </p:nvGrpSpPr>
        <p:grpSpPr>
          <a:xfrm rot="0">
            <a:off x="6814185" y="1428750"/>
            <a:ext cx="1344878" cy="1909445"/>
            <a:chOff x="3424" y="1979"/>
            <a:chExt cx="577" cy="783"/>
          </a:xfrm>
        </p:grpSpPr>
        <p:pic>
          <p:nvPicPr>
            <p:cNvPr id="21521" name="Picture 21" descr="6B3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24" y="1979"/>
              <a:ext cx="577" cy="63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1522" name="Text Box 22"/>
            <p:cNvSpPr txBox="1"/>
            <p:nvPr/>
          </p:nvSpPr>
          <p:spPr>
            <a:xfrm>
              <a:off x="3509" y="2563"/>
              <a:ext cx="418" cy="199"/>
            </a:xfrm>
            <a:prstGeom prst="rect">
              <a:avLst/>
            </a:prstGeom>
            <a:noFill/>
            <a:ln w="12700">
              <a:noFill/>
            </a:ln>
          </p:spPr>
          <p:txBody>
            <a:bodyPr>
              <a:noAutofit/>
            </a:bodyPr>
            <a:p>
              <a:pPr eaLnBrk="1" hangingPunct="1">
                <a:spcBef>
                  <a:spcPct val="50000"/>
                </a:spcBef>
                <a:buFont typeface="Arial" panose="020B0604020202020204" pitchFamily="34" charset="0"/>
              </a:pPr>
              <a:r>
                <a:rPr lang="zh-CN" altLang="en-US" sz="2600" b="1" dirty="0">
                  <a:solidFill>
                    <a:srgbClr val="0D0D0D"/>
                  </a:solidFill>
                  <a:latin typeface="Times New Roman" panose="02020603050405020304" pitchFamily="18" charset="0"/>
                  <a:sym typeface="Times New Roman" panose="02020603050405020304" pitchFamily="18" charset="0"/>
                </a:rPr>
                <a:t>（</a:t>
              </a:r>
              <a:r>
                <a:rPr lang="en-US" altLang="zh-CN" sz="2600" b="1" dirty="0">
                  <a:solidFill>
                    <a:srgbClr val="0D0D0D"/>
                  </a:solidFill>
                  <a:latin typeface="Times New Roman" panose="02020603050405020304" pitchFamily="18" charset="0"/>
                  <a:sym typeface="Times New Roman" panose="02020603050405020304" pitchFamily="18" charset="0"/>
                </a:rPr>
                <a:t>2</a:t>
              </a:r>
              <a:r>
                <a:rPr lang="zh-CN" altLang="en-US" sz="2600" b="1" dirty="0">
                  <a:solidFill>
                    <a:srgbClr val="0D0D0D"/>
                  </a:solidFill>
                  <a:latin typeface="Times New Roman" panose="02020603050405020304" pitchFamily="18" charset="0"/>
                  <a:sym typeface="Times New Roman" panose="02020603050405020304" pitchFamily="18" charset="0"/>
                </a:rPr>
                <a:t>）</a:t>
              </a:r>
              <a:endParaRPr lang="en-US" altLang="zh-CN" sz="2600" b="1" dirty="0">
                <a:solidFill>
                  <a:srgbClr val="0D0D0D"/>
                </a:solidFill>
                <a:latin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21509" name="组合 25"/>
          <p:cNvGrpSpPr/>
          <p:nvPr/>
        </p:nvGrpSpPr>
        <p:grpSpPr>
          <a:xfrm rot="0">
            <a:off x="699135" y="1792512"/>
            <a:ext cx="2138680" cy="1521612"/>
            <a:chOff x="892295" y="2703364"/>
            <a:chExt cx="2139022" cy="1521612"/>
          </a:xfrm>
        </p:grpSpPr>
        <p:grpSp>
          <p:nvGrpSpPr>
            <p:cNvPr id="21513" name="Group 23"/>
            <p:cNvGrpSpPr/>
            <p:nvPr/>
          </p:nvGrpSpPr>
          <p:grpSpPr>
            <a:xfrm>
              <a:off x="892295" y="2703364"/>
              <a:ext cx="2137782" cy="1521612"/>
              <a:chOff x="256" y="1773"/>
              <a:chExt cx="1258" cy="1066"/>
            </a:xfrm>
          </p:grpSpPr>
          <p:pic>
            <p:nvPicPr>
              <p:cNvPr id="21515" name="Picture 24" descr="6B3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2" y="2043"/>
                <a:ext cx="819" cy="46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1516" name="Text Box 25"/>
              <p:cNvSpPr txBox="1"/>
              <p:nvPr/>
            </p:nvSpPr>
            <p:spPr>
              <a:xfrm>
                <a:off x="256" y="1773"/>
                <a:ext cx="272" cy="345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>
                <a:spAutoFit/>
              </a:bodyPr>
              <a:p>
                <a:pPr eaLnBrk="1" hangingPunct="1">
                  <a:spcBef>
                    <a:spcPct val="50000"/>
                  </a:spcBef>
                  <a:buFont typeface="Arial" panose="020B0604020202020204" pitchFamily="34" charset="0"/>
                </a:pPr>
                <a:r>
                  <a:rPr lang="en-US" altLang="zh-CN" sz="2600" b="1" i="1" dirty="0">
                    <a:solidFill>
                      <a:srgbClr val="000000"/>
                    </a:solidFill>
                    <a:latin typeface="Times New Roman" panose="02020603050405020304" pitchFamily="18" charset="0"/>
                    <a:sym typeface="Times New Roman" panose="02020603050405020304" pitchFamily="18" charset="0"/>
                  </a:rPr>
                  <a:t>A</a:t>
                </a:r>
                <a:endParaRPr lang="en-US" altLang="zh-CN" sz="2600" b="1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21517" name="Text Box 26"/>
              <p:cNvSpPr txBox="1"/>
              <p:nvPr/>
            </p:nvSpPr>
            <p:spPr>
              <a:xfrm>
                <a:off x="256" y="2467"/>
                <a:ext cx="272" cy="345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>
                <a:spAutoFit/>
              </a:bodyPr>
              <a:p>
                <a:pPr eaLnBrk="1" hangingPunct="1">
                  <a:spcBef>
                    <a:spcPct val="50000"/>
                  </a:spcBef>
                  <a:buFont typeface="Arial" panose="020B0604020202020204" pitchFamily="34" charset="0"/>
                </a:pPr>
                <a:r>
                  <a:rPr lang="en-US" altLang="zh-CN" sz="2600" b="1" i="1" dirty="0">
                    <a:solidFill>
                      <a:srgbClr val="000000"/>
                    </a:solidFill>
                    <a:latin typeface="Times New Roman" panose="02020603050405020304" pitchFamily="18" charset="0"/>
                    <a:sym typeface="Times New Roman" panose="02020603050405020304" pitchFamily="18" charset="0"/>
                  </a:rPr>
                  <a:t>B</a:t>
                </a:r>
                <a:endParaRPr lang="en-US" altLang="zh-CN" sz="2600" b="1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21518" name="Text Box 27"/>
              <p:cNvSpPr txBox="1"/>
              <p:nvPr/>
            </p:nvSpPr>
            <p:spPr>
              <a:xfrm>
                <a:off x="1208" y="2494"/>
                <a:ext cx="272" cy="345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>
                <a:spAutoFit/>
              </a:bodyPr>
              <a:p>
                <a:pPr eaLnBrk="1" hangingPunct="1">
                  <a:spcBef>
                    <a:spcPct val="50000"/>
                  </a:spcBef>
                  <a:buFont typeface="Arial" panose="020B0604020202020204" pitchFamily="34" charset="0"/>
                </a:pPr>
                <a:r>
                  <a:rPr lang="en-US" altLang="zh-CN" sz="2600" b="1" i="1" dirty="0">
                    <a:solidFill>
                      <a:srgbClr val="000000"/>
                    </a:solidFill>
                    <a:latin typeface="Times New Roman" panose="02020603050405020304" pitchFamily="18" charset="0"/>
                    <a:sym typeface="Times New Roman" panose="02020603050405020304" pitchFamily="18" charset="0"/>
                  </a:rPr>
                  <a:t>C</a:t>
                </a:r>
                <a:endParaRPr lang="en-US" altLang="zh-CN" sz="2600" b="1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21519" name="Text Box 28"/>
              <p:cNvSpPr txBox="1"/>
              <p:nvPr/>
            </p:nvSpPr>
            <p:spPr>
              <a:xfrm>
                <a:off x="1242" y="1773"/>
                <a:ext cx="272" cy="345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>
                <a:spAutoFit/>
              </a:bodyPr>
              <a:p>
                <a:pPr eaLnBrk="1" hangingPunct="1">
                  <a:spcBef>
                    <a:spcPct val="50000"/>
                  </a:spcBef>
                  <a:buFont typeface="Arial" panose="020B0604020202020204" pitchFamily="34" charset="0"/>
                </a:pPr>
                <a:r>
                  <a:rPr lang="en-US" altLang="zh-CN" sz="2600" b="1" i="1" dirty="0">
                    <a:solidFill>
                      <a:srgbClr val="000000"/>
                    </a:solidFill>
                    <a:latin typeface="Times New Roman" panose="02020603050405020304" pitchFamily="18" charset="0"/>
                    <a:sym typeface="Times New Roman" panose="02020603050405020304" pitchFamily="18" charset="0"/>
                  </a:rPr>
                  <a:t>D</a:t>
                </a:r>
                <a:endParaRPr lang="en-US" altLang="zh-CN" sz="2600" b="1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21520" name="Text Box 29"/>
              <p:cNvSpPr txBox="1"/>
              <p:nvPr/>
            </p:nvSpPr>
            <p:spPr>
              <a:xfrm>
                <a:off x="602" y="2432"/>
                <a:ext cx="454" cy="323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>
                <a:spAutoFit/>
              </a:bodyPr>
              <a:p>
                <a:pPr eaLnBrk="1" hangingPunct="1">
                  <a:spcBef>
                    <a:spcPct val="50000"/>
                  </a:spcBef>
                  <a:buFont typeface="Arial" panose="020B0604020202020204" pitchFamily="34" charset="0"/>
                </a:pPr>
                <a:r>
                  <a:rPr lang="en-US" altLang="zh-CN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sym typeface="Times New Roman" panose="02020603050405020304" pitchFamily="18" charset="0"/>
                  </a:rPr>
                  <a:t>2cm</a:t>
                </a:r>
                <a:endParaRPr lang="en-US" altLang="zh-CN" sz="2400" b="1" dirty="0">
                  <a:solidFill>
                    <a:srgbClr val="000000"/>
                  </a:solidFill>
                  <a:latin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21514" name="TextBox 25"/>
            <p:cNvSpPr txBox="1"/>
            <p:nvPr/>
          </p:nvSpPr>
          <p:spPr>
            <a:xfrm rot="10800000">
              <a:off x="2479414" y="3043334"/>
              <a:ext cx="551903" cy="704850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eaVert" wrap="square">
              <a:spAutoFit/>
            </a:bodyPr>
            <a:p>
              <a:pPr eaLnBrk="1" hangingPunct="1">
                <a:buFont typeface="Arial" panose="020B0604020202020204" pitchFamily="34" charset="0"/>
              </a:pPr>
              <a:r>
                <a:rPr lang="en-US" altLang="zh-CN" sz="2400" b="1" dirty="0">
                  <a:solidFill>
                    <a:srgbClr val="000000"/>
                  </a:solidFill>
                  <a:latin typeface="Times New Roman" panose="02020603050405020304" pitchFamily="18" charset="0"/>
                  <a:sym typeface="Times New Roman" panose="02020603050405020304" pitchFamily="18" charset="0"/>
                </a:rPr>
                <a:t>1cm</a:t>
              </a:r>
              <a:endPara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18" name="TextBox 2"/>
          <p:cNvSpPr txBox="1">
            <a:spLocks noChangeArrowheads="1"/>
          </p:cNvSpPr>
          <p:nvPr/>
        </p:nvSpPr>
        <p:spPr bwMode="auto">
          <a:xfrm>
            <a:off x="381000" y="3255645"/>
            <a:ext cx="8559165" cy="18148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444500" indent="-4445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（1）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以长方形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1cm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的边为轴旋转而成的，底面半径是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2cm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，高是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1cm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。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marL="0" marR="0" lvl="0" indent="0" algn="l" defTabSz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）以长方形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2cm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的边为轴旋转而成的，底面半径是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1cm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，高是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2cm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074670" y="57150"/>
            <a:ext cx="28721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（教材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P17  </a:t>
            </a:r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做一做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T2</a:t>
            </a:r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endParaRPr lang="zh-CN" altLang="en-US" sz="2000" b="1">
              <a:solidFill>
                <a:srgbClr val="F7860C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charRg st="0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charRg st="0" end="3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charRg st="37" end="7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charRg st="37" end="7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532" name="Picture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8643" y="1611630"/>
            <a:ext cx="7618412" cy="22526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1"/>
          <p:cNvSpPr txBox="1"/>
          <p:nvPr/>
        </p:nvSpPr>
        <p:spPr>
          <a:xfrm>
            <a:off x="212090" y="483870"/>
            <a:ext cx="8493125" cy="60769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defTabSz="914400" eaLnBrk="1" hangingPunct="1">
              <a:lnSpc>
                <a:spcPct val="12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</a:t>
            </a:r>
            <a:r>
              <a:rPr kumimoji="0" lang="zh-CN" altLang="en-US" sz="2800" b="1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下面哪些</a:t>
            </a:r>
            <a:r>
              <a:rPr lang="zh-CN" altLang="en-US" sz="2800" b="1" noProof="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图形</a:t>
            </a:r>
            <a:r>
              <a:rPr kumimoji="0" lang="zh-CN" altLang="en-US" sz="2800" b="1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是圆柱？在（  ）里画“</a:t>
            </a:r>
            <a:r>
              <a:rPr kumimoji="0" lang="en-US" altLang="zh-CN" sz="2800" b="1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  <a:r>
              <a:rPr kumimoji="0" lang="zh-CN" altLang="en-US" sz="2800" b="1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”。</a:t>
            </a:r>
            <a:endParaRPr kumimoji="0" lang="en-US" altLang="zh-CN" sz="2800" b="1" kern="1200" cap="none" spc="0" normalizeH="0" baseline="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2"/>
          <p:cNvSpPr txBox="1"/>
          <p:nvPr/>
        </p:nvSpPr>
        <p:spPr>
          <a:xfrm>
            <a:off x="985203" y="3284855"/>
            <a:ext cx="409575" cy="584200"/>
          </a:xfrm>
          <a:prstGeom prst="rect">
            <a:avLst/>
          </a:prstGeom>
          <a:noFill/>
        </p:spPr>
        <p:txBody>
          <a:bodyPr wrap="none">
            <a:spAutoFit/>
          </a:bodyPr>
          <a:p>
            <a:pPr marR="0" defTabSz="914400" eaLnBrk="1" hangingPunct="1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kern="1200" cap="none" spc="0" normalizeH="0" baseline="0" noProof="0" dirty="0">
                <a:solidFill>
                  <a:srgbClr val="FF0000"/>
                </a:solidFill>
                <a:latin typeface="+mj-lt"/>
                <a:ea typeface="黑体" panose="02010609060101010101" pitchFamily="2" charset="-122"/>
                <a:cs typeface="+mn-cs"/>
              </a:rPr>
              <a:t>√</a:t>
            </a:r>
            <a:endParaRPr kumimoji="0" lang="zh-CN" altLang="en-US" sz="3200" b="1" kern="1200" cap="none" spc="0" normalizeH="0" baseline="0" noProof="0" dirty="0">
              <a:solidFill>
                <a:srgbClr val="FF0000"/>
              </a:solidFill>
              <a:latin typeface="+mj-lt"/>
              <a:ea typeface="黑体" panose="02010609060101010101" pitchFamily="2" charset="-122"/>
              <a:cs typeface="+mn-cs"/>
            </a:endParaRPr>
          </a:p>
        </p:txBody>
      </p:sp>
      <p:sp>
        <p:nvSpPr>
          <p:cNvPr id="7" name="TextBox 4"/>
          <p:cNvSpPr txBox="1"/>
          <p:nvPr/>
        </p:nvSpPr>
        <p:spPr>
          <a:xfrm>
            <a:off x="4179253" y="3295968"/>
            <a:ext cx="409575" cy="584200"/>
          </a:xfrm>
          <a:prstGeom prst="rect">
            <a:avLst/>
          </a:prstGeom>
          <a:noFill/>
        </p:spPr>
        <p:txBody>
          <a:bodyPr wrap="none">
            <a:spAutoFit/>
          </a:bodyPr>
          <a:p>
            <a:pPr marR="0" defTabSz="914400" eaLnBrk="1" hangingPunct="1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kern="1200" cap="none" spc="0" normalizeH="0" baseline="0" noProof="0" dirty="0">
                <a:solidFill>
                  <a:srgbClr val="FF0000"/>
                </a:solidFill>
                <a:latin typeface="+mj-lt"/>
                <a:ea typeface="黑体" panose="02010609060101010101" pitchFamily="2" charset="-122"/>
                <a:cs typeface="+mn-cs"/>
              </a:rPr>
              <a:t>√</a:t>
            </a:r>
            <a:endParaRPr kumimoji="0" lang="zh-CN" altLang="en-US" sz="3200" b="1" kern="1200" cap="none" spc="0" normalizeH="0" baseline="0" noProof="0" dirty="0">
              <a:solidFill>
                <a:srgbClr val="FF0000"/>
              </a:solidFill>
              <a:latin typeface="+mj-lt"/>
              <a:ea typeface="黑体" panose="02010609060101010101" pitchFamily="2" charset="-122"/>
              <a:cs typeface="+mn-cs"/>
            </a:endParaRPr>
          </a:p>
        </p:txBody>
      </p:sp>
      <p:sp>
        <p:nvSpPr>
          <p:cNvPr id="8" name="TextBox 5"/>
          <p:cNvSpPr txBox="1"/>
          <p:nvPr/>
        </p:nvSpPr>
        <p:spPr>
          <a:xfrm>
            <a:off x="7359650" y="3307080"/>
            <a:ext cx="409575" cy="584200"/>
          </a:xfrm>
          <a:prstGeom prst="rect">
            <a:avLst/>
          </a:prstGeom>
          <a:noFill/>
        </p:spPr>
        <p:txBody>
          <a:bodyPr wrap="none">
            <a:spAutoFit/>
          </a:bodyPr>
          <a:p>
            <a:pPr marR="0" defTabSz="914400" eaLnBrk="1" hangingPunct="1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kern="1200" cap="none" spc="0" normalizeH="0" baseline="0" noProof="0" dirty="0">
                <a:solidFill>
                  <a:srgbClr val="FF0000"/>
                </a:solidFill>
                <a:latin typeface="+mj-lt"/>
                <a:ea typeface="黑体" panose="02010609060101010101" pitchFamily="2" charset="-122"/>
                <a:cs typeface="+mn-cs"/>
              </a:rPr>
              <a:t>√</a:t>
            </a:r>
            <a:endParaRPr kumimoji="0" lang="zh-CN" altLang="en-US" sz="3200" b="1" kern="1200" cap="none" spc="0" normalizeH="0" baseline="0" noProof="0" dirty="0">
              <a:solidFill>
                <a:srgbClr val="FF0000"/>
              </a:solidFill>
              <a:latin typeface="+mj-lt"/>
              <a:ea typeface="黑体" panose="02010609060101010101" pitchFamily="2" charset="-122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074670" y="154940"/>
            <a:ext cx="28721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（教材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P19  </a:t>
            </a:r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练习三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T1</a:t>
            </a:r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endParaRPr lang="zh-CN" altLang="en-US" sz="2000" b="1">
              <a:solidFill>
                <a:srgbClr val="F7860C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0215" y="605790"/>
            <a:ext cx="8848090" cy="112458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defTabSz="914400" eaLnBrk="1" hangingPunct="1">
              <a:lnSpc>
                <a:spcPct val="12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kumimoji="0" lang="zh-CN" altLang="en-US" sz="2800" b="1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折一折或卷一卷，想一想：能得到什么立体图形？</a:t>
            </a:r>
            <a:endParaRPr kumimoji="0" lang="zh-CN" altLang="en-US" sz="2800" b="1" kern="1200" cap="none" spc="0" normalizeH="0" baseline="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defTabSz="914400" eaLnBrk="1" hangingPunct="1">
              <a:lnSpc>
                <a:spcPct val="12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写在（    ）里。</a:t>
            </a:r>
            <a:endParaRPr kumimoji="0" lang="zh-CN" altLang="en-US" sz="2800" b="1" kern="1200" cap="none" spc="0" normalizeH="0" baseline="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55" name="Picture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EFE">
                  <a:alpha val="100000"/>
                </a:srgbClr>
              </a:clrFrom>
              <a:clrTo>
                <a:srgbClr val="FFFEFE">
                  <a:alpha val="100000"/>
                  <a:alpha val="0"/>
                </a:srgbClr>
              </a:clrTo>
            </a:clrChange>
          </a:blip>
          <a:srcRect b="24533"/>
          <a:stretch>
            <a:fillRect/>
          </a:stretch>
        </p:blipFill>
        <p:spPr>
          <a:xfrm>
            <a:off x="685800" y="1716405"/>
            <a:ext cx="2324100" cy="1797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6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b="21082"/>
          <a:stretch>
            <a:fillRect/>
          </a:stretch>
        </p:blipFill>
        <p:spPr>
          <a:xfrm>
            <a:off x="3124200" y="1754505"/>
            <a:ext cx="2495550" cy="1758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7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b="20641"/>
          <a:stretch>
            <a:fillRect/>
          </a:stretch>
        </p:blipFill>
        <p:spPr>
          <a:xfrm>
            <a:off x="5981700" y="1782445"/>
            <a:ext cx="2514600" cy="1806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Box 2"/>
          <p:cNvSpPr txBox="1"/>
          <p:nvPr/>
        </p:nvSpPr>
        <p:spPr>
          <a:xfrm>
            <a:off x="1075055" y="3723640"/>
            <a:ext cx="1255395" cy="521970"/>
          </a:xfrm>
          <a:prstGeom prst="rect">
            <a:avLst/>
          </a:prstGeom>
          <a:noFill/>
        </p:spPr>
        <p:txBody>
          <a:bodyPr wrap="none">
            <a:spAutoFit/>
          </a:bodyPr>
          <a:p>
            <a:pPr marR="0" defTabSz="914400" eaLnBrk="1" hangingPunct="1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+mn-cs"/>
              </a:rPr>
              <a:t>长方体</a:t>
            </a:r>
            <a:endParaRPr kumimoji="0" lang="zh-CN" altLang="en-US" sz="2800" b="1" kern="1200" cap="none" spc="0" normalizeH="0" baseline="0" noProof="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+mn-cs"/>
            </a:endParaRPr>
          </a:p>
        </p:txBody>
      </p:sp>
      <p:sp>
        <p:nvSpPr>
          <p:cNvPr id="10" name="TextBox 6"/>
          <p:cNvSpPr txBox="1"/>
          <p:nvPr/>
        </p:nvSpPr>
        <p:spPr>
          <a:xfrm>
            <a:off x="3982403" y="3741420"/>
            <a:ext cx="1255395" cy="521970"/>
          </a:xfrm>
          <a:prstGeom prst="rect">
            <a:avLst/>
          </a:prstGeom>
          <a:noFill/>
        </p:spPr>
        <p:txBody>
          <a:bodyPr wrap="none">
            <a:spAutoFit/>
          </a:bodyPr>
          <a:p>
            <a:pPr marR="0" defTabSz="914400" eaLnBrk="1" hangingPunct="1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+mn-cs"/>
              </a:rPr>
              <a:t>正方体</a:t>
            </a:r>
            <a:endParaRPr kumimoji="0" lang="zh-CN" altLang="en-US" sz="2800" b="1" kern="1200" cap="none" spc="0" normalizeH="0" baseline="0" noProof="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+mn-cs"/>
            </a:endParaRPr>
          </a:p>
        </p:txBody>
      </p:sp>
      <p:sp>
        <p:nvSpPr>
          <p:cNvPr id="11" name="TextBox 7"/>
          <p:cNvSpPr txBox="1"/>
          <p:nvPr/>
        </p:nvSpPr>
        <p:spPr>
          <a:xfrm>
            <a:off x="6869748" y="3733800"/>
            <a:ext cx="897890" cy="521970"/>
          </a:xfrm>
          <a:prstGeom prst="rect">
            <a:avLst/>
          </a:prstGeom>
          <a:noFill/>
        </p:spPr>
        <p:txBody>
          <a:bodyPr wrap="none">
            <a:spAutoFit/>
          </a:bodyPr>
          <a:p>
            <a:pPr marR="0" defTabSz="914400" eaLnBrk="1" hangingPunct="1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+mn-cs"/>
              </a:rPr>
              <a:t>圆柱</a:t>
            </a:r>
            <a:endParaRPr kumimoji="0" lang="zh-CN" altLang="en-US" sz="2800" b="1" kern="1200" cap="none" spc="0" normalizeH="0" baseline="0" noProof="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+mn-cs"/>
            </a:endParaRPr>
          </a:p>
        </p:txBody>
      </p:sp>
      <p:sp>
        <p:nvSpPr>
          <p:cNvPr id="23561" name="文本框 4"/>
          <p:cNvSpPr txBox="1"/>
          <p:nvPr/>
        </p:nvSpPr>
        <p:spPr>
          <a:xfrm>
            <a:off x="714375" y="3723323"/>
            <a:ext cx="196469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   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   ）</a:t>
            </a:r>
            <a:endParaRPr lang="zh-CN" altLang="en-US" sz="2800" b="1" dirty="0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3562" name="文本框 10"/>
          <p:cNvSpPr txBox="1"/>
          <p:nvPr/>
        </p:nvSpPr>
        <p:spPr>
          <a:xfrm>
            <a:off x="3643630" y="3741103"/>
            <a:ext cx="196469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   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   ）</a:t>
            </a:r>
            <a:endParaRPr lang="zh-CN" altLang="en-US" sz="2800" b="1" dirty="0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3563" name="文本框 11"/>
          <p:cNvSpPr txBox="1"/>
          <p:nvPr/>
        </p:nvSpPr>
        <p:spPr>
          <a:xfrm>
            <a:off x="6330950" y="3741103"/>
            <a:ext cx="197612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      ）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955925" y="154940"/>
            <a:ext cx="28721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（教材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P19  </a:t>
            </a:r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练习三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T2</a:t>
            </a:r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endParaRPr lang="zh-CN" altLang="en-US" sz="2000" b="1">
              <a:solidFill>
                <a:srgbClr val="F7860C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标签"/>
          <p:cNvPicPr>
            <a:picLocks noChangeAspect="1"/>
          </p:cNvPicPr>
          <p:nvPr/>
        </p:nvPicPr>
        <p:blipFill>
          <a:blip r:embed="rId1"/>
          <a:srcRect l="3108" r="80021" b="88848"/>
          <a:stretch>
            <a:fillRect/>
          </a:stretch>
        </p:blipFill>
        <p:spPr>
          <a:xfrm>
            <a:off x="332105" y="8890"/>
            <a:ext cx="1435735" cy="531495"/>
          </a:xfrm>
          <a:prstGeom prst="rect">
            <a:avLst/>
          </a:prstGeom>
        </p:spPr>
      </p:pic>
      <p:sp>
        <p:nvSpPr>
          <p:cNvPr id="3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20370" y="33655"/>
            <a:ext cx="13055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spc="200">
                <a:solidFill>
                  <a:schemeClr val="tx1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课堂总结</a:t>
            </a:r>
            <a:endParaRPr lang="zh-CN" altLang="en-US" sz="2000" b="1" spc="200">
              <a:solidFill>
                <a:schemeClr val="tx1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" name="圆角矩形 3"/>
          <p:cNvSpPr/>
          <p:nvPr>
            <p:custDataLst>
              <p:tags r:id="rId2"/>
            </p:custDataLst>
          </p:nvPr>
        </p:nvSpPr>
        <p:spPr>
          <a:xfrm>
            <a:off x="457200" y="1484630"/>
            <a:ext cx="8173720" cy="1320165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p>
            <a:pPr algn="ctr"/>
            <a:r>
              <a:rPr lang="zh-CN" altLang="en-US" sz="3600" b="1">
                <a:solidFill>
                  <a:sysClr val="windowText" lastClr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等线" panose="02010600030101010101" charset="-122"/>
              </a:rPr>
              <a:t>通过这节课的学习，你有什么收获</a:t>
            </a:r>
            <a:r>
              <a:rPr lang="en-US" altLang="zh-CN" sz="3600" b="1">
                <a:solidFill>
                  <a:sysClr val="windowText" lastClr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?</a:t>
            </a:r>
            <a:endParaRPr lang="en-US" altLang="zh-CN" sz="3600" b="1">
              <a:solidFill>
                <a:sysClr val="windowText" lastClr="000000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  <a:sym typeface="+mn-ea"/>
            </a:endParaRPr>
          </a:p>
        </p:txBody>
      </p:sp>
      <p:pic>
        <p:nvPicPr>
          <p:cNvPr id="9" name="图片 8" descr="F:\ppt素材\新画人物图\兔子3 拷贝.png兔子3 拷贝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 flipH="1">
            <a:off x="7619683" y="1962150"/>
            <a:ext cx="1437005" cy="18516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标签"/>
          <p:cNvPicPr>
            <a:picLocks noChangeAspect="1"/>
          </p:cNvPicPr>
          <p:nvPr/>
        </p:nvPicPr>
        <p:blipFill>
          <a:blip r:embed="rId1"/>
          <a:srcRect l="3108" r="80021" b="88848"/>
          <a:stretch>
            <a:fillRect/>
          </a:stretch>
        </p:blipFill>
        <p:spPr>
          <a:xfrm>
            <a:off x="332105" y="8890"/>
            <a:ext cx="1435735" cy="53149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19735" y="38735"/>
            <a:ext cx="13055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spc="200">
                <a:solidFill>
                  <a:schemeClr val="tx1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课后作业</a:t>
            </a:r>
            <a:endParaRPr lang="zh-CN" altLang="en-US" sz="2000" b="1" spc="200">
              <a:solidFill>
                <a:schemeClr val="tx1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7585" name="Rectangle 2"/>
          <p:cNvSpPr/>
          <p:nvPr/>
        </p:nvSpPr>
        <p:spPr>
          <a:xfrm>
            <a:off x="381000" y="1657350"/>
            <a:ext cx="8129270" cy="129413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indent="-342900" eaLnBrk="0" latinLnBrk="1" hangingPunct="0">
              <a:spcBef>
                <a:spcPct val="20000"/>
              </a:spcBef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从课后习题中选取；</a:t>
            </a:r>
            <a:endParaRPr lang="en-US" altLang="zh-CN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342900" indent="-342900" eaLnBrk="0" latinLnBrk="1" hangingPunct="0">
              <a:spcBef>
                <a:spcPct val="20000"/>
              </a:spcBef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完成本课时的习题。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标签"/>
          <p:cNvPicPr>
            <a:picLocks noChangeAspect="1"/>
          </p:cNvPicPr>
          <p:nvPr/>
        </p:nvPicPr>
        <p:blipFill>
          <a:blip r:embed="rId1"/>
          <a:srcRect l="3108" r="80021" b="88848"/>
          <a:stretch>
            <a:fillRect/>
          </a:stretch>
        </p:blipFill>
        <p:spPr>
          <a:xfrm>
            <a:off x="332105" y="8890"/>
            <a:ext cx="1435735" cy="53149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20370" y="34925"/>
            <a:ext cx="13055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spc="200">
                <a:solidFill>
                  <a:schemeClr val="tx1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复习导入</a:t>
            </a:r>
            <a:endParaRPr lang="zh-CN" altLang="en-US" sz="2000" b="1" spc="200">
              <a:solidFill>
                <a:schemeClr val="tx1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24890" y="624205"/>
            <a:ext cx="59950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/>
              <a:t>请把下列图形进行分类。</a:t>
            </a:r>
            <a:endParaRPr lang="zh-CN" altLang="en-US" sz="2800" b="1"/>
          </a:p>
        </p:txBody>
      </p:sp>
      <p:sp>
        <p:nvSpPr>
          <p:cNvPr id="9" name="矩形 8"/>
          <p:cNvSpPr/>
          <p:nvPr/>
        </p:nvSpPr>
        <p:spPr>
          <a:xfrm>
            <a:off x="1510030" y="1333500"/>
            <a:ext cx="1351280" cy="1358265"/>
          </a:xfrm>
          <a:prstGeom prst="rect">
            <a:avLst/>
          </a:prstGeom>
          <a:solidFill>
            <a:srgbClr val="CCE4EE"/>
          </a:solidFill>
          <a:ln w="12700" cmpd="sng">
            <a:solidFill>
              <a:srgbClr val="009FD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3723005" y="1663065"/>
            <a:ext cx="1455420" cy="699135"/>
          </a:xfrm>
          <a:prstGeom prst="rect">
            <a:avLst/>
          </a:prstGeom>
          <a:solidFill>
            <a:srgbClr val="CCE4EE"/>
          </a:solidFill>
          <a:ln w="12700" cmpd="sng">
            <a:solidFill>
              <a:srgbClr val="009FD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圆柱形 10"/>
          <p:cNvSpPr/>
          <p:nvPr/>
        </p:nvSpPr>
        <p:spPr>
          <a:xfrm>
            <a:off x="6198870" y="1478915"/>
            <a:ext cx="533400" cy="1066800"/>
          </a:xfrm>
          <a:prstGeom prst="can">
            <a:avLst/>
          </a:prstGeom>
          <a:solidFill>
            <a:srgbClr val="CCE4EE"/>
          </a:solidFill>
          <a:ln w="12700" cmpd="sng">
            <a:solidFill>
              <a:srgbClr val="009FD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平行四边形 11"/>
          <p:cNvSpPr/>
          <p:nvPr/>
        </p:nvSpPr>
        <p:spPr>
          <a:xfrm>
            <a:off x="1600200" y="3333750"/>
            <a:ext cx="1066800" cy="838200"/>
          </a:xfrm>
          <a:prstGeom prst="parallelogram">
            <a:avLst/>
          </a:prstGeom>
          <a:solidFill>
            <a:srgbClr val="CCE4EE"/>
          </a:solidFill>
          <a:ln w="12700" cmpd="sng">
            <a:solidFill>
              <a:srgbClr val="009FD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9458" name="Picture 31" descr="u3jx05_3副本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2764790"/>
            <a:ext cx="1408430" cy="19100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椭圆 13"/>
          <p:cNvSpPr/>
          <p:nvPr/>
        </p:nvSpPr>
        <p:spPr>
          <a:xfrm>
            <a:off x="5867400" y="3105150"/>
            <a:ext cx="1370965" cy="1370965"/>
          </a:xfrm>
          <a:prstGeom prst="ellipse">
            <a:avLst/>
          </a:prstGeom>
          <a:solidFill>
            <a:srgbClr val="CCE4EE"/>
          </a:solidFill>
          <a:ln w="12700" cmpd="sng">
            <a:solidFill>
              <a:srgbClr val="009FD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标签"/>
          <p:cNvPicPr>
            <a:picLocks noChangeAspect="1"/>
          </p:cNvPicPr>
          <p:nvPr/>
        </p:nvPicPr>
        <p:blipFill>
          <a:blip r:embed="rId1"/>
          <a:srcRect l="3108" r="80021" b="88848"/>
          <a:stretch>
            <a:fillRect/>
          </a:stretch>
        </p:blipFill>
        <p:spPr>
          <a:xfrm>
            <a:off x="332105" y="8890"/>
            <a:ext cx="1435735" cy="53149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20370" y="34925"/>
            <a:ext cx="13055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spc="200">
                <a:solidFill>
                  <a:schemeClr val="tx1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探究新知</a:t>
            </a:r>
            <a:endParaRPr lang="zh-CN" altLang="en-US" sz="2000" b="1" spc="200">
              <a:solidFill>
                <a:schemeClr val="tx1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7" name="Text Box 7"/>
          <p:cNvSpPr txBox="1"/>
          <p:nvPr/>
        </p:nvSpPr>
        <p:spPr>
          <a:xfrm>
            <a:off x="1828800" y="4392295"/>
            <a:ext cx="5919470" cy="6076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20000"/>
              </a:lnSpc>
              <a:buFont typeface="Arial" panose="020B0604020202020204" pitchFamily="34" charset="0"/>
            </a:pP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上面这些物体的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形状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有什么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共同点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？</a:t>
            </a:r>
            <a:endParaRPr lang="zh-CN" altLang="en-US" sz="28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28800" y="722630"/>
            <a:ext cx="5461635" cy="35496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5" name="图片 24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569" t="50766" r="65733"/>
          <a:stretch>
            <a:fillRect/>
          </a:stretch>
        </p:blipFill>
        <p:spPr>
          <a:xfrm>
            <a:off x="642620" y="553085"/>
            <a:ext cx="1905000" cy="193865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000" h="3053">
                <a:moveTo>
                  <a:pt x="3000" y="0"/>
                </a:moveTo>
                <a:lnTo>
                  <a:pt x="3000" y="20"/>
                </a:lnTo>
                <a:lnTo>
                  <a:pt x="3000" y="3053"/>
                </a:lnTo>
                <a:lnTo>
                  <a:pt x="0" y="3053"/>
                </a:lnTo>
                <a:lnTo>
                  <a:pt x="0" y="0"/>
                </a:lnTo>
                <a:lnTo>
                  <a:pt x="3000" y="0"/>
                </a:lnTo>
                <a:close/>
              </a:path>
            </a:pathLst>
          </a:cu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35313" r="31989" b="50927"/>
          <a:stretch>
            <a:fillRect/>
          </a:stretch>
        </p:blipFill>
        <p:spPr>
          <a:xfrm>
            <a:off x="3352800" y="165100"/>
            <a:ext cx="1905000" cy="193230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000" h="3043">
                <a:moveTo>
                  <a:pt x="0" y="0"/>
                </a:moveTo>
                <a:lnTo>
                  <a:pt x="3000" y="0"/>
                </a:lnTo>
                <a:lnTo>
                  <a:pt x="3000" y="3043"/>
                </a:lnTo>
                <a:lnTo>
                  <a:pt x="0" y="3043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67411" t="49073" b="677"/>
          <a:stretch>
            <a:fillRect/>
          </a:stretch>
        </p:blipFill>
        <p:spPr>
          <a:xfrm>
            <a:off x="6248400" y="513080"/>
            <a:ext cx="1898650" cy="197866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815" h="3116">
                <a:moveTo>
                  <a:pt x="0" y="0"/>
                </a:moveTo>
                <a:lnTo>
                  <a:pt x="2815" y="0"/>
                </a:lnTo>
                <a:lnTo>
                  <a:pt x="2815" y="3116"/>
                </a:lnTo>
                <a:lnTo>
                  <a:pt x="0" y="3116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661160" y="715645"/>
            <a:ext cx="494665" cy="1617345"/>
            <a:chOff x="4131733" y="2746906"/>
            <a:chExt cx="881665" cy="1259941"/>
          </a:xfrm>
        </p:grpSpPr>
        <p:sp>
          <p:nvSpPr>
            <p:cNvPr id="13" name="任意多边形 12"/>
            <p:cNvSpPr/>
            <p:nvPr/>
          </p:nvSpPr>
          <p:spPr bwMode="auto">
            <a:xfrm>
              <a:off x="4147578" y="3893071"/>
              <a:ext cx="865820" cy="113776"/>
            </a:xfrm>
            <a:custGeom>
              <a:avLst/>
              <a:gdLst>
                <a:gd name="connsiteX0" fmla="*/ 0 w 765"/>
                <a:gd name="connsiteY0" fmla="*/ 131 h 230"/>
                <a:gd name="connsiteX1" fmla="*/ 375 w 765"/>
                <a:gd name="connsiteY1" fmla="*/ 0 h 230"/>
                <a:gd name="connsiteX2" fmla="*/ 765 w 765"/>
                <a:gd name="connsiteY2" fmla="*/ 141 h 230"/>
                <a:gd name="connsiteX3" fmla="*/ 375 w 765"/>
                <a:gd name="connsiteY3" fmla="*/ 230 h 230"/>
                <a:gd name="connsiteX4" fmla="*/ 0 w 765"/>
                <a:gd name="connsiteY4" fmla="*/ 131 h 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5" h="230">
                  <a:moveTo>
                    <a:pt x="0" y="131"/>
                  </a:moveTo>
                  <a:cubicBezTo>
                    <a:pt x="0" y="67"/>
                    <a:pt x="164" y="0"/>
                    <a:pt x="375" y="0"/>
                  </a:cubicBezTo>
                  <a:cubicBezTo>
                    <a:pt x="587" y="0"/>
                    <a:pt x="765" y="77"/>
                    <a:pt x="765" y="141"/>
                  </a:cubicBezTo>
                  <a:cubicBezTo>
                    <a:pt x="765" y="205"/>
                    <a:pt x="587" y="230"/>
                    <a:pt x="375" y="230"/>
                  </a:cubicBezTo>
                  <a:cubicBezTo>
                    <a:pt x="164" y="230"/>
                    <a:pt x="0" y="195"/>
                    <a:pt x="0" y="131"/>
                  </a:cubicBezTo>
                  <a:close/>
                </a:path>
              </a:pathLst>
            </a:custGeom>
            <a:noFill/>
            <a:ln w="19050">
              <a:solidFill>
                <a:srgbClr val="00B050"/>
              </a:solidFill>
              <a:prstDash val="sysDash"/>
              <a:miter lim="800000"/>
            </a:ln>
          </p:spPr>
          <p:txBody>
            <a:bodyPr anchor="ctr"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</a:endParaRPr>
            </a:p>
          </p:txBody>
        </p:sp>
        <p:sp>
          <p:nvSpPr>
            <p:cNvPr id="12" name="圆柱体 1"/>
            <p:cNvSpPr/>
            <p:nvPr/>
          </p:nvSpPr>
          <p:spPr bwMode="auto">
            <a:xfrm>
              <a:off x="4131733" y="2746906"/>
              <a:ext cx="880533" cy="1259736"/>
            </a:xfrm>
            <a:prstGeom prst="can">
              <a:avLst>
                <a:gd name="adj" fmla="val 19615"/>
              </a:avLst>
            </a:prstGeom>
            <a:noFill/>
            <a:ln w="19050">
              <a:solidFill>
                <a:srgbClr val="00B050"/>
              </a:solidFill>
              <a:miter lim="800000"/>
            </a:ln>
          </p:spPr>
          <p:txBody>
            <a:bodyPr anchor="ctr"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669665" y="916940"/>
            <a:ext cx="1141095" cy="899160"/>
            <a:chOff x="3213691" y="2638531"/>
            <a:chExt cx="2001777" cy="1174860"/>
          </a:xfrm>
        </p:grpSpPr>
        <p:sp>
          <p:nvSpPr>
            <p:cNvPr id="16" name="椭圆 15"/>
            <p:cNvSpPr/>
            <p:nvPr/>
          </p:nvSpPr>
          <p:spPr bwMode="auto">
            <a:xfrm>
              <a:off x="3213691" y="3325983"/>
              <a:ext cx="2001777" cy="487408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prstDash val="sysDash"/>
              <a:miter lim="800000"/>
            </a:ln>
          </p:spPr>
          <p:txBody>
            <a:bodyPr anchor="ctr"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</a:endParaRPr>
            </a:p>
          </p:txBody>
        </p:sp>
        <p:sp>
          <p:nvSpPr>
            <p:cNvPr id="17" name="圆柱体 2"/>
            <p:cNvSpPr/>
            <p:nvPr/>
          </p:nvSpPr>
          <p:spPr bwMode="auto">
            <a:xfrm>
              <a:off x="3213691" y="2638531"/>
              <a:ext cx="1998602" cy="1171685"/>
            </a:xfrm>
            <a:prstGeom prst="can">
              <a:avLst>
                <a:gd name="adj" fmla="val 40173"/>
              </a:avLst>
            </a:prstGeom>
            <a:noFill/>
            <a:ln w="19050">
              <a:solidFill>
                <a:srgbClr val="FF0000"/>
              </a:solidFill>
              <a:miter lim="800000"/>
            </a:ln>
          </p:spPr>
          <p:txBody>
            <a:bodyPr anchor="ctr"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938645" y="892810"/>
            <a:ext cx="398145" cy="847090"/>
            <a:chOff x="4656003" y="2485813"/>
            <a:chExt cx="439200" cy="630239"/>
          </a:xfrm>
        </p:grpSpPr>
        <p:sp>
          <p:nvSpPr>
            <p:cNvPr id="19" name="椭圆 18"/>
            <p:cNvSpPr/>
            <p:nvPr/>
          </p:nvSpPr>
          <p:spPr bwMode="auto">
            <a:xfrm>
              <a:off x="4656003" y="3020802"/>
              <a:ext cx="439200" cy="9525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prstDash val="sysDash"/>
              <a:miter lim="800000"/>
            </a:ln>
          </p:spPr>
          <p:txBody>
            <a:bodyPr anchor="ctr"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</a:endParaRPr>
            </a:p>
          </p:txBody>
        </p:sp>
        <p:sp>
          <p:nvSpPr>
            <p:cNvPr id="20" name="圆柱体 3"/>
            <p:cNvSpPr/>
            <p:nvPr/>
          </p:nvSpPr>
          <p:spPr bwMode="auto">
            <a:xfrm>
              <a:off x="4656003" y="2485813"/>
              <a:ext cx="429652" cy="630239"/>
            </a:xfrm>
            <a:prstGeom prst="can">
              <a:avLst/>
            </a:prstGeom>
            <a:noFill/>
            <a:ln w="19050">
              <a:solidFill>
                <a:srgbClr val="FF0000"/>
              </a:solidFill>
              <a:miter lim="800000"/>
            </a:ln>
          </p:spPr>
          <p:txBody>
            <a:bodyPr anchor="ctr"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</a:endParaRP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914400" y="4400550"/>
            <a:ext cx="70243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上面这些物体的形状都是圆柱体，简称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圆柱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。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327161 L -0.000277778 0.365802 " pathEditMode="relative" rAng="0" ptsTypes="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05 -0.0462963 L -0.00527778 0.381852 " pathEditMode="relative" rAng="0" ptsTypes="">
                                      <p:cBhvr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409877 L 0.00284722 0.392346 " pathEditMode="relative" rAng="0" ptsTypes="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1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5" name="组合 4"/>
          <p:cNvGrpSpPr/>
          <p:nvPr/>
        </p:nvGrpSpPr>
        <p:grpSpPr>
          <a:xfrm>
            <a:off x="2819400" y="1733550"/>
            <a:ext cx="4647565" cy="1186815"/>
            <a:chOff x="6692" y="5110"/>
            <a:chExt cx="7319" cy="1869"/>
          </a:xfrm>
        </p:grpSpPr>
        <p:pic>
          <p:nvPicPr>
            <p:cNvPr id="4" name="图片 3" descr="书本 拷贝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>
              <a:off x="12812" y="5470"/>
              <a:ext cx="1199" cy="1509"/>
            </a:xfrm>
            <a:prstGeom prst="rect">
              <a:avLst/>
            </a:prstGeom>
          </p:spPr>
        </p:pic>
        <p:sp>
          <p:nvSpPr>
            <p:cNvPr id="30" name="圆角矩形标注 29"/>
            <p:cNvSpPr/>
            <p:nvPr>
              <p:custDataLst>
                <p:tags r:id="rId3"/>
              </p:custDataLst>
            </p:nvPr>
          </p:nvSpPr>
          <p:spPr bwMode="auto">
            <a:xfrm>
              <a:off x="6692" y="5110"/>
              <a:ext cx="5903" cy="1629"/>
            </a:xfrm>
            <a:prstGeom prst="wedgeRoundRectCallout">
              <a:avLst>
                <a:gd name="adj1" fmla="val 56005"/>
                <a:gd name="adj2" fmla="val 21428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 anchor="ctr"/>
            <a:p>
              <a:pPr marL="0" marR="0" lvl="0" indent="0" algn="l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800" b="1" dirty="0">
                  <a:latin typeface="楷体" panose="02010609060101010101" charset="-122"/>
                  <a:ea typeface="楷体" panose="02010609060101010101" charset="-122"/>
                  <a:sym typeface="+mn-ea"/>
                </a:rPr>
                <a:t>在生活中，你还见过哪些</a:t>
              </a:r>
              <a:r>
                <a:rPr lang="zh-CN" altLang="en-US" sz="2800" b="1" dirty="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  <a:sym typeface="+mn-ea"/>
                </a:rPr>
                <a:t>圆柱形</a:t>
              </a:r>
              <a:r>
                <a:rPr lang="zh-CN" altLang="en-US" sz="2800" b="1" dirty="0">
                  <a:latin typeface="楷体" panose="02010609060101010101" charset="-122"/>
                  <a:ea typeface="楷体" panose="02010609060101010101" charset="-122"/>
                  <a:sym typeface="+mn-ea"/>
                </a:rPr>
                <a:t>的物体？</a:t>
              </a:r>
              <a:endPara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  <a:sym typeface="+mn-ea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088390" y="390525"/>
            <a:ext cx="760730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/>
              <a:t>观察一个圆柱形的物体，看一看它是由哪几部分组成的，有什么特征。</a:t>
            </a:r>
            <a:endParaRPr lang="zh-CN" altLang="en-US" sz="2800" b="1"/>
          </a:p>
        </p:txBody>
      </p:sp>
      <p:sp>
        <p:nvSpPr>
          <p:cNvPr id="5" name="椭圆 4"/>
          <p:cNvSpPr/>
          <p:nvPr/>
        </p:nvSpPr>
        <p:spPr>
          <a:xfrm>
            <a:off x="3696335" y="1680210"/>
            <a:ext cx="1440180" cy="50419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/>
          </a:p>
        </p:txBody>
      </p:sp>
      <p:cxnSp>
        <p:nvCxnSpPr>
          <p:cNvPr id="8" name="直接连接符 7"/>
          <p:cNvCxnSpPr>
            <a:stCxn id="5" idx="2"/>
          </p:cNvCxnSpPr>
          <p:nvPr/>
        </p:nvCxnSpPr>
        <p:spPr>
          <a:xfrm>
            <a:off x="3696335" y="1931670"/>
            <a:ext cx="0" cy="1656080"/>
          </a:xfrm>
          <a:prstGeom prst="line">
            <a:avLst/>
          </a:prstGeom>
          <a:ln w="19050">
            <a:solidFill>
              <a:srgbClr val="009F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5136515" y="1911985"/>
            <a:ext cx="0" cy="1656080"/>
          </a:xfrm>
          <a:prstGeom prst="line">
            <a:avLst/>
          </a:prstGeom>
          <a:ln w="19050">
            <a:solidFill>
              <a:srgbClr val="009F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组合 15"/>
          <p:cNvGrpSpPr/>
          <p:nvPr/>
        </p:nvGrpSpPr>
        <p:grpSpPr>
          <a:xfrm rot="0">
            <a:off x="3681731" y="3241857"/>
            <a:ext cx="1475105" cy="596022"/>
            <a:chOff x="4281003" y="4630524"/>
            <a:chExt cx="1443126" cy="596332"/>
          </a:xfrm>
        </p:grpSpPr>
        <p:grpSp>
          <p:nvGrpSpPr>
            <p:cNvPr id="12" name="组合 11"/>
            <p:cNvGrpSpPr/>
            <p:nvPr/>
          </p:nvGrpSpPr>
          <p:grpSpPr>
            <a:xfrm rot="5400000">
              <a:off x="4711817" y="4208889"/>
              <a:ext cx="590676" cy="1433947"/>
              <a:chOff x="3112704" y="3988651"/>
              <a:chExt cx="1368749" cy="1378592"/>
            </a:xfrm>
            <a:solidFill>
              <a:srgbClr val="FFFF00"/>
            </a:solidFill>
          </p:grpSpPr>
          <p:sp>
            <p:nvSpPr>
              <p:cNvPr id="10" name="弧形 9"/>
              <p:cNvSpPr/>
              <p:nvPr/>
            </p:nvSpPr>
            <p:spPr>
              <a:xfrm>
                <a:off x="3112704" y="3999091"/>
                <a:ext cx="1368152" cy="1368152"/>
              </a:xfrm>
              <a:prstGeom prst="arc">
                <a:avLst/>
              </a:prstGeom>
              <a:grpFill/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 dirty="0"/>
              </a:p>
            </p:txBody>
          </p:sp>
          <p:sp>
            <p:nvSpPr>
              <p:cNvPr id="11" name="弧形 10"/>
              <p:cNvSpPr/>
              <p:nvPr/>
            </p:nvSpPr>
            <p:spPr>
              <a:xfrm flipV="1">
                <a:off x="3113301" y="3988651"/>
                <a:ext cx="1368152" cy="1368152"/>
              </a:xfrm>
              <a:prstGeom prst="arc">
                <a:avLst/>
              </a:prstGeom>
              <a:grpFill/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 rot="16200000" flipV="1">
              <a:off x="4705678" y="4210750"/>
              <a:ext cx="591430" cy="1440781"/>
              <a:chOff x="3129495" y="3988651"/>
              <a:chExt cx="1370497" cy="1385162"/>
            </a:xfrm>
            <a:solidFill>
              <a:srgbClr val="FFFF00"/>
            </a:solidFill>
          </p:grpSpPr>
          <p:sp>
            <p:nvSpPr>
              <p:cNvPr id="14" name="弧形 13"/>
              <p:cNvSpPr/>
              <p:nvPr/>
            </p:nvSpPr>
            <p:spPr>
              <a:xfrm>
                <a:off x="3131840" y="4005661"/>
                <a:ext cx="1368152" cy="1368152"/>
              </a:xfrm>
              <a:prstGeom prst="arc">
                <a:avLst/>
              </a:prstGeom>
              <a:grpFill/>
              <a:ln w="28575">
                <a:solidFill>
                  <a:srgbClr val="0070C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 dirty="0"/>
              </a:p>
            </p:txBody>
          </p:sp>
          <p:sp>
            <p:nvSpPr>
              <p:cNvPr id="15" name="弧形 14"/>
              <p:cNvSpPr/>
              <p:nvPr/>
            </p:nvSpPr>
            <p:spPr>
              <a:xfrm flipV="1">
                <a:off x="3129495" y="3988651"/>
                <a:ext cx="1368152" cy="1368152"/>
              </a:xfrm>
              <a:prstGeom prst="arc">
                <a:avLst/>
              </a:prstGeom>
              <a:grpFill/>
              <a:ln w="28575">
                <a:solidFill>
                  <a:srgbClr val="0070C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sp>
        <p:nvSpPr>
          <p:cNvPr id="23" name="椭圆 22"/>
          <p:cNvSpPr/>
          <p:nvPr/>
        </p:nvSpPr>
        <p:spPr>
          <a:xfrm>
            <a:off x="3692867" y="1677100"/>
            <a:ext cx="1440160" cy="504056"/>
          </a:xfrm>
          <a:prstGeom prst="ellipse">
            <a:avLst/>
          </a:prstGeom>
          <a:solidFill>
            <a:srgbClr val="FFC000"/>
          </a:solidFill>
          <a:ln w="19050" cmpd="sng">
            <a:solidFill>
              <a:srgbClr val="009FD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/>
          </a:p>
        </p:txBody>
      </p:sp>
      <p:sp>
        <p:nvSpPr>
          <p:cNvPr id="24" name="椭圆 23"/>
          <p:cNvSpPr/>
          <p:nvPr/>
        </p:nvSpPr>
        <p:spPr>
          <a:xfrm>
            <a:off x="3695700" y="3238500"/>
            <a:ext cx="1450975" cy="593725"/>
          </a:xfrm>
          <a:prstGeom prst="ellipse">
            <a:avLst/>
          </a:prstGeom>
          <a:solidFill>
            <a:srgbClr val="FFC000"/>
          </a:solidFill>
          <a:ln w="19050">
            <a:solidFill>
              <a:srgbClr val="009F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/>
          </a:p>
        </p:txBody>
      </p:sp>
      <p:sp>
        <p:nvSpPr>
          <p:cNvPr id="6" name="线形标注 1 5"/>
          <p:cNvSpPr/>
          <p:nvPr/>
        </p:nvSpPr>
        <p:spPr>
          <a:xfrm>
            <a:off x="2590800" y="1421765"/>
            <a:ext cx="998855" cy="381000"/>
          </a:xfrm>
          <a:prstGeom prst="borderCallout1">
            <a:avLst>
              <a:gd name="adj1" fmla="val 111166"/>
              <a:gd name="adj2" fmla="val 129688"/>
              <a:gd name="adj3" fmla="val 38833"/>
              <a:gd name="adj4" fmla="val 98410"/>
            </a:avLst>
          </a:prstGeom>
          <a:noFill/>
          <a:ln w="19050">
            <a:solidFill>
              <a:srgbClr val="009FDC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底面</a:t>
            </a:r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5" name="线形标注 1 24"/>
          <p:cNvSpPr/>
          <p:nvPr/>
        </p:nvSpPr>
        <p:spPr>
          <a:xfrm>
            <a:off x="5638800" y="2343150"/>
            <a:ext cx="984885" cy="488315"/>
          </a:xfrm>
          <a:prstGeom prst="borderCallout1">
            <a:avLst>
              <a:gd name="adj1" fmla="val 69864"/>
              <a:gd name="adj2" fmla="val -257"/>
              <a:gd name="adj3" fmla="val 37133"/>
              <a:gd name="adj4" fmla="val -74145"/>
            </a:avLst>
          </a:prstGeom>
          <a:noFill/>
          <a:ln w="19050">
            <a:solidFill>
              <a:srgbClr val="009FDC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侧面</a:t>
            </a:r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6" name="线形标注 1 25"/>
          <p:cNvSpPr/>
          <p:nvPr/>
        </p:nvSpPr>
        <p:spPr>
          <a:xfrm>
            <a:off x="2667000" y="3836670"/>
            <a:ext cx="1077595" cy="381000"/>
          </a:xfrm>
          <a:prstGeom prst="borderCallout1">
            <a:avLst>
              <a:gd name="adj1" fmla="val -38833"/>
              <a:gd name="adj2" fmla="val 137654"/>
              <a:gd name="adj3" fmla="val 31000"/>
              <a:gd name="adj4" fmla="val 103123"/>
            </a:avLst>
          </a:prstGeom>
          <a:noFill/>
          <a:ln w="19050">
            <a:solidFill>
              <a:srgbClr val="00B0F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底面</a:t>
            </a:r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8" name="折角形 27"/>
          <p:cNvSpPr/>
          <p:nvPr/>
        </p:nvSpPr>
        <p:spPr bwMode="auto">
          <a:xfrm>
            <a:off x="173355" y="1985010"/>
            <a:ext cx="2109470" cy="1767840"/>
          </a:xfrm>
          <a:prstGeom prst="foldedCorner">
            <a:avLst/>
          </a:prstGeom>
          <a:solidFill>
            <a:schemeClr val="accent5"/>
          </a:solidFill>
          <a:ln w="19050">
            <a:noFill/>
            <a:miter lim="800000"/>
          </a:ln>
        </p:spPr>
        <p:txBody>
          <a:bodyPr anchor="ctr"/>
          <a:p>
            <a:pPr marR="0" lvl="0" algn="l" defTabSz="914400" rtl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圆柱的底面都是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圆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，并且大小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一样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。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  <a:sym typeface="+mn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81000" y="285750"/>
            <a:ext cx="633730" cy="687705"/>
            <a:chOff x="1080" y="1050"/>
            <a:chExt cx="998" cy="1083"/>
          </a:xfrm>
        </p:grpSpPr>
        <p:pic>
          <p:nvPicPr>
            <p:cNvPr id="4" name="图片 3" descr="图标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80" y="1050"/>
              <a:ext cx="999" cy="999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>
              <p:custDataLst>
                <p:tags r:id="rId3"/>
              </p:custDataLst>
            </p:nvPr>
          </p:nvSpPr>
          <p:spPr>
            <a:xfrm>
              <a:off x="1200" y="1215"/>
              <a:ext cx="605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257165" y="3005455"/>
            <a:ext cx="3438525" cy="562610"/>
            <a:chOff x="8437" y="5009"/>
            <a:chExt cx="5415" cy="886"/>
          </a:xfrm>
        </p:grpSpPr>
        <p:sp>
          <p:nvSpPr>
            <p:cNvPr id="30" name="五边形 29"/>
            <p:cNvSpPr/>
            <p:nvPr/>
          </p:nvSpPr>
          <p:spPr bwMode="auto">
            <a:xfrm flipH="1">
              <a:off x="8437" y="5009"/>
              <a:ext cx="5415" cy="886"/>
            </a:xfrm>
            <a:prstGeom prst="homePlat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accent2">
                  <a:lumMod val="60000"/>
                  <a:lumOff val="40000"/>
                </a:schemeClr>
              </a:solidFill>
              <a:miter lim="800000"/>
            </a:ln>
          </p:spPr>
          <p:txBody>
            <a:bodyPr anchor="ctr"/>
            <a:p>
              <a:pPr marR="0" lvl="0" algn="l" defTabSz="914400" rtl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800" b="1" dirty="0">
                  <a:latin typeface="楷体" panose="02010609060101010101" charset="-122"/>
                  <a:ea typeface="楷体" panose="02010609060101010101" charset="-122"/>
                  <a:sym typeface="+mn-ea"/>
                </a:rPr>
                <a:t> </a:t>
              </a:r>
              <a:r>
                <a:rPr lang="zh-CN" altLang="en-US" sz="2800" b="1" dirty="0">
                  <a:latin typeface="楷体" panose="02010609060101010101" charset="-122"/>
                  <a:ea typeface="楷体" panose="02010609060101010101" charset="-122"/>
                  <a:sym typeface="+mn-ea"/>
                </a:rPr>
                <a:t>圆柱的侧面是</a:t>
              </a:r>
              <a:r>
                <a:rPr lang="zh-CN" altLang="en-US" sz="2800" b="1" dirty="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  <a:sym typeface="+mn-ea"/>
                </a:rPr>
                <a:t>曲面</a:t>
              </a:r>
              <a:r>
                <a:rPr lang="zh-CN" altLang="en-US" sz="2800" b="1" dirty="0">
                  <a:latin typeface="楷体" panose="02010609060101010101" charset="-122"/>
                  <a:ea typeface="楷体" panose="02010609060101010101" charset="-122"/>
                  <a:sym typeface="+mn-ea"/>
                </a:rPr>
                <a:t>。</a:t>
              </a:r>
              <a:endPara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  <a:sym typeface="+mn-ea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8650" y="5315"/>
              <a:ext cx="240" cy="2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12309" name="椭圆 12308"/>
          <p:cNvSpPr/>
          <p:nvPr>
            <p:custDataLst>
              <p:tags r:id="rId4"/>
            </p:custDataLst>
          </p:nvPr>
        </p:nvSpPr>
        <p:spPr>
          <a:xfrm>
            <a:off x="4343480" y="1853169"/>
            <a:ext cx="108347" cy="108347"/>
          </a:xfrm>
          <a:prstGeom prst="ellipse">
            <a:avLst/>
          </a:prstGeom>
          <a:solidFill>
            <a:srgbClr val="990033"/>
          </a:solidFill>
          <a:ln w="9525">
            <a:noFill/>
          </a:ln>
        </p:spPr>
        <p:txBody>
          <a:bodyPr/>
          <a:p>
            <a:pPr algn="ctr">
              <a:buFont typeface="Arial" panose="020B0604020202020204" pitchFamily="34" charset="0"/>
            </a:pPr>
            <a:endParaRPr sz="24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2311" name="椭圆 12310"/>
          <p:cNvSpPr/>
          <p:nvPr>
            <p:custDataLst>
              <p:tags r:id="rId5"/>
            </p:custDataLst>
          </p:nvPr>
        </p:nvSpPr>
        <p:spPr>
          <a:xfrm>
            <a:off x="4328954" y="3479641"/>
            <a:ext cx="108347" cy="108347"/>
          </a:xfrm>
          <a:prstGeom prst="ellipse">
            <a:avLst/>
          </a:prstGeom>
          <a:solidFill>
            <a:srgbClr val="990033"/>
          </a:solidFill>
          <a:ln w="9525">
            <a:noFill/>
          </a:ln>
        </p:spPr>
        <p:txBody>
          <a:bodyPr/>
          <a:p>
            <a:pPr algn="ctr">
              <a:buFont typeface="Arial" panose="020B0604020202020204" pitchFamily="34" charset="0"/>
            </a:pPr>
            <a:endParaRPr sz="24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25679 L 6.94444e-05 -0.307037 " pathEditMode="relative" rAng="0" ptsTypes="">
                                      <p:cBhvr>
                                        <p:cTn id="2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  <p:bldP spid="24" grpId="0" bldLvl="0" animBg="1"/>
      <p:bldP spid="24" grpId="1" bldLvl="0" animBg="1"/>
      <p:bldP spid="6" grpId="0" bldLvl="0" animBg="1"/>
      <p:bldP spid="26" grpId="0" bldLvl="0" animBg="1"/>
      <p:bldP spid="25" grpId="0" bldLvl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9" name="圆柱形 12294"/>
          <p:cNvSpPr/>
          <p:nvPr/>
        </p:nvSpPr>
        <p:spPr>
          <a:xfrm>
            <a:off x="2406015" y="977027"/>
            <a:ext cx="1458516" cy="2591990"/>
          </a:xfrm>
          <a:prstGeom prst="can">
            <a:avLst>
              <a:gd name="adj" fmla="val 44426"/>
            </a:avLst>
          </a:prstGeom>
          <a:solidFill>
            <a:srgbClr val="99CC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>
              <a:buFont typeface="Arial" panose="020B0604020202020204" pitchFamily="34" charset="0"/>
            </a:pPr>
            <a:endParaRPr sz="24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3320" name="椭圆 12295"/>
          <p:cNvSpPr/>
          <p:nvPr/>
        </p:nvSpPr>
        <p:spPr>
          <a:xfrm>
            <a:off x="2406015" y="968216"/>
            <a:ext cx="1458516" cy="647700"/>
          </a:xfrm>
          <a:prstGeom prst="ellipse">
            <a:avLst/>
          </a:prstGeom>
          <a:solidFill>
            <a:srgbClr val="E8CAEE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>
              <a:buFont typeface="Arial" panose="020B0604020202020204" pitchFamily="34" charset="0"/>
            </a:pPr>
            <a:endParaRPr sz="24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3321" name="椭圆 12296"/>
          <p:cNvSpPr/>
          <p:nvPr/>
        </p:nvSpPr>
        <p:spPr>
          <a:xfrm>
            <a:off x="2406015" y="2921318"/>
            <a:ext cx="1458516" cy="647700"/>
          </a:xfrm>
          <a:prstGeom prst="ellipse">
            <a:avLst/>
          </a:prstGeom>
          <a:solidFill>
            <a:srgbClr val="E8CAEE">
              <a:alpha val="56000"/>
            </a:srgbClr>
          </a:solidFill>
          <a:ln w="9525" cap="flat" cmpd="sng">
            <a:solidFill>
              <a:schemeClr val="bg2"/>
            </a:solidFill>
            <a:prstDash val="dash"/>
            <a:headEnd type="none" w="med" len="med"/>
            <a:tailEnd type="none" w="med" len="med"/>
          </a:ln>
        </p:spPr>
        <p:txBody>
          <a:bodyPr/>
          <a:p>
            <a:pPr algn="ctr">
              <a:buFont typeface="Arial" panose="020B0604020202020204" pitchFamily="34" charset="0"/>
            </a:pPr>
            <a:endParaRPr sz="24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13322" name="组合 12297"/>
          <p:cNvGrpSpPr/>
          <p:nvPr/>
        </p:nvGrpSpPr>
        <p:grpSpPr>
          <a:xfrm>
            <a:off x="5223510" y="1732915"/>
            <a:ext cx="1403350" cy="1836420"/>
            <a:chOff x="0" y="1"/>
            <a:chExt cx="1225" cy="2177"/>
          </a:xfrm>
        </p:grpSpPr>
        <p:sp>
          <p:nvSpPr>
            <p:cNvPr id="13323" name="圆柱形 12298"/>
            <p:cNvSpPr/>
            <p:nvPr/>
          </p:nvSpPr>
          <p:spPr>
            <a:xfrm>
              <a:off x="0" y="1"/>
              <a:ext cx="1225" cy="2177"/>
            </a:xfrm>
            <a:prstGeom prst="can">
              <a:avLst>
                <a:gd name="adj" fmla="val 44426"/>
              </a:avLst>
            </a:prstGeom>
            <a:solidFill>
              <a:srgbClr val="99CCFF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pPr algn="ctr">
                <a:buFont typeface="Arial" panose="020B0604020202020204" pitchFamily="34" charset="0"/>
              </a:pPr>
              <a:endParaRPr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13325" name="椭圆 12300"/>
            <p:cNvSpPr/>
            <p:nvPr/>
          </p:nvSpPr>
          <p:spPr>
            <a:xfrm>
              <a:off x="8" y="1548"/>
              <a:ext cx="1217" cy="614"/>
            </a:xfrm>
            <a:prstGeom prst="ellipse">
              <a:avLst/>
            </a:prstGeom>
            <a:solidFill>
              <a:srgbClr val="E8CAEE">
                <a:alpha val="56000"/>
              </a:srgbClr>
            </a:solidFill>
            <a:ln w="9525" cap="flat" cmpd="sng">
              <a:solidFill>
                <a:schemeClr val="bg2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p>
              <a:pPr algn="ctr">
                <a:buFont typeface="Arial" panose="020B0604020202020204" pitchFamily="34" charset="0"/>
              </a:pPr>
              <a:endParaRPr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13324" name="椭圆 12299"/>
            <p:cNvSpPr/>
            <p:nvPr/>
          </p:nvSpPr>
          <p:spPr>
            <a:xfrm>
              <a:off x="0" y="1"/>
              <a:ext cx="1225" cy="752"/>
            </a:xfrm>
            <a:prstGeom prst="ellipse">
              <a:avLst/>
            </a:prstGeom>
            <a:solidFill>
              <a:srgbClr val="E8CAEE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pPr algn="ctr">
                <a:buFont typeface="Arial" panose="020B0604020202020204" pitchFamily="34" charset="0"/>
              </a:pPr>
              <a:endParaRPr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sp>
        <p:nvSpPr>
          <p:cNvPr id="12302" name="直接连接符 12301"/>
          <p:cNvSpPr/>
          <p:nvPr/>
        </p:nvSpPr>
        <p:spPr>
          <a:xfrm>
            <a:off x="3154919" y="1353265"/>
            <a:ext cx="0" cy="1944290"/>
          </a:xfrm>
          <a:prstGeom prst="line">
            <a:avLst/>
          </a:prstGeom>
          <a:ln w="38100" cap="flat" cmpd="sng">
            <a:solidFill>
              <a:srgbClr val="FF0000"/>
            </a:solidFill>
            <a:prstDash val="sysDash"/>
            <a:headEnd type="none" w="med" len="med"/>
            <a:tailEnd type="none" w="med" len="med"/>
          </a:ln>
        </p:spPr>
        <p:txBody>
          <a:bodyPr/>
          <a:p>
            <a:pPr algn="ctr">
              <a:buFont typeface="Arial" panose="020B0604020202020204" pitchFamily="34" charset="0"/>
            </a:pPr>
            <a:endParaRPr sz="2700" b="1" dirty="0">
              <a:latin typeface="Arial" panose="020B0604020202020204" pitchFamily="34" charset="0"/>
            </a:endParaRPr>
          </a:p>
        </p:txBody>
      </p:sp>
      <p:sp>
        <p:nvSpPr>
          <p:cNvPr id="12303" name="直接连接符 12302"/>
          <p:cNvSpPr/>
          <p:nvPr/>
        </p:nvSpPr>
        <p:spPr>
          <a:xfrm>
            <a:off x="5912485" y="2102485"/>
            <a:ext cx="12700" cy="11049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ysDash"/>
            <a:headEnd type="none" w="med" len="med"/>
            <a:tailEnd type="none" w="med" len="med"/>
          </a:ln>
        </p:spPr>
        <p:txBody>
          <a:bodyPr/>
          <a:p>
            <a:pPr algn="ctr">
              <a:buFont typeface="Arial" panose="020B0604020202020204" pitchFamily="34" charset="0"/>
            </a:pPr>
            <a:endParaRPr sz="2700" b="1" dirty="0">
              <a:latin typeface="Arial" panose="020B0604020202020204" pitchFamily="34" charset="0"/>
            </a:endParaRPr>
          </a:p>
        </p:txBody>
      </p:sp>
      <p:sp>
        <p:nvSpPr>
          <p:cNvPr id="12307" name="直接连接符 12306"/>
          <p:cNvSpPr/>
          <p:nvPr/>
        </p:nvSpPr>
        <p:spPr>
          <a:xfrm>
            <a:off x="3865086" y="1324849"/>
            <a:ext cx="0" cy="1944290"/>
          </a:xfrm>
          <a:prstGeom prst="line">
            <a:avLst/>
          </a:prstGeom>
          <a:ln w="38100" cap="flat" cmpd="sng">
            <a:solidFill>
              <a:srgbClr val="FF0000"/>
            </a:solidFill>
            <a:prstDash val="sysDash"/>
            <a:headEnd type="none" w="med" len="med"/>
            <a:tailEnd type="none" w="med" len="med"/>
          </a:ln>
        </p:spPr>
        <p:txBody>
          <a:bodyPr/>
          <a:p>
            <a:pPr algn="ctr">
              <a:buFont typeface="Arial" panose="020B0604020202020204" pitchFamily="34" charset="0"/>
            </a:pPr>
            <a:endParaRPr sz="2700" b="1" dirty="0">
              <a:latin typeface="Arial" panose="020B0604020202020204" pitchFamily="34" charset="0"/>
            </a:endParaRPr>
          </a:p>
        </p:txBody>
      </p:sp>
      <p:sp>
        <p:nvSpPr>
          <p:cNvPr id="12309" name="椭圆 12308"/>
          <p:cNvSpPr/>
          <p:nvPr/>
        </p:nvSpPr>
        <p:spPr>
          <a:xfrm>
            <a:off x="3100150" y="1246109"/>
            <a:ext cx="108347" cy="108347"/>
          </a:xfrm>
          <a:prstGeom prst="ellipse">
            <a:avLst/>
          </a:prstGeom>
          <a:solidFill>
            <a:srgbClr val="990033"/>
          </a:solidFill>
          <a:ln w="9525">
            <a:noFill/>
          </a:ln>
        </p:spPr>
        <p:txBody>
          <a:bodyPr/>
          <a:p>
            <a:pPr algn="ctr">
              <a:buFont typeface="Arial" panose="020B0604020202020204" pitchFamily="34" charset="0"/>
            </a:pPr>
            <a:endParaRPr sz="24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2311" name="椭圆 12310"/>
          <p:cNvSpPr/>
          <p:nvPr/>
        </p:nvSpPr>
        <p:spPr>
          <a:xfrm>
            <a:off x="3098959" y="3214211"/>
            <a:ext cx="108347" cy="108347"/>
          </a:xfrm>
          <a:prstGeom prst="ellipse">
            <a:avLst/>
          </a:prstGeom>
          <a:solidFill>
            <a:srgbClr val="990033"/>
          </a:solidFill>
          <a:ln w="9525">
            <a:noFill/>
          </a:ln>
        </p:spPr>
        <p:txBody>
          <a:bodyPr/>
          <a:p>
            <a:pPr algn="ctr">
              <a:buFont typeface="Arial" panose="020B0604020202020204" pitchFamily="34" charset="0"/>
            </a:pPr>
            <a:endParaRPr sz="24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2313" name="椭圆 12312"/>
          <p:cNvSpPr/>
          <p:nvPr/>
        </p:nvSpPr>
        <p:spPr>
          <a:xfrm>
            <a:off x="5854145" y="1980089"/>
            <a:ext cx="108347" cy="108347"/>
          </a:xfrm>
          <a:prstGeom prst="ellipse">
            <a:avLst/>
          </a:prstGeom>
          <a:solidFill>
            <a:srgbClr val="990033"/>
          </a:solidFill>
          <a:ln w="9525">
            <a:noFill/>
          </a:ln>
        </p:spPr>
        <p:txBody>
          <a:bodyPr/>
          <a:p>
            <a:pPr algn="ctr">
              <a:buFont typeface="Arial" panose="020B0604020202020204" pitchFamily="34" charset="0"/>
            </a:pPr>
            <a:endParaRPr sz="24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2315" name="椭圆 12314"/>
          <p:cNvSpPr/>
          <p:nvPr/>
        </p:nvSpPr>
        <p:spPr>
          <a:xfrm>
            <a:off x="5873830" y="3193415"/>
            <a:ext cx="108347" cy="108347"/>
          </a:xfrm>
          <a:prstGeom prst="ellipse">
            <a:avLst/>
          </a:prstGeom>
          <a:solidFill>
            <a:srgbClr val="990033"/>
          </a:solidFill>
          <a:ln w="9525">
            <a:noFill/>
          </a:ln>
        </p:spPr>
        <p:txBody>
          <a:bodyPr/>
          <a:p>
            <a:pPr algn="ctr">
              <a:buFont typeface="Arial" panose="020B0604020202020204" pitchFamily="34" charset="0"/>
            </a:pPr>
            <a:endParaRPr sz="24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3341" name="文本框 12316"/>
          <p:cNvSpPr txBox="1"/>
          <p:nvPr/>
        </p:nvSpPr>
        <p:spPr>
          <a:xfrm>
            <a:off x="5195570" y="2275840"/>
            <a:ext cx="460375" cy="808355"/>
          </a:xfrm>
          <a:prstGeom prst="rect">
            <a:avLst/>
          </a:prstGeom>
          <a:noFill/>
          <a:ln w="9525">
            <a:noFill/>
          </a:ln>
        </p:spPr>
        <p:txBody>
          <a:bodyPr wrap="square" lIns="67500" tIns="35100" rIns="67500" bIns="35100">
            <a:spAutoFit/>
          </a:bodyPr>
          <a:p>
            <a:pPr algn="ctr">
              <a:buFont typeface="Arial" panose="020B0604020202020204" pitchFamily="34" charset="0"/>
            </a:pPr>
            <a:r>
              <a:rPr lang="zh-CN" altLang="en-US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侧面</a:t>
            </a:r>
            <a:endParaRPr lang="zh-CN" altLang="en-US" sz="24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3342" name="文本框 12317"/>
          <p:cNvSpPr txBox="1"/>
          <p:nvPr/>
        </p:nvSpPr>
        <p:spPr>
          <a:xfrm>
            <a:off x="2441575" y="1973580"/>
            <a:ext cx="362585" cy="808355"/>
          </a:xfrm>
          <a:prstGeom prst="rect">
            <a:avLst/>
          </a:prstGeom>
          <a:noFill/>
          <a:ln w="9525">
            <a:noFill/>
          </a:ln>
        </p:spPr>
        <p:txBody>
          <a:bodyPr wrap="square" lIns="67500" tIns="35100" rIns="67500" bIns="35100">
            <a:spAutoFit/>
          </a:bodyPr>
          <a:p>
            <a:pPr algn="ctr">
              <a:buFont typeface="Arial" panose="020B0604020202020204" pitchFamily="34" charset="0"/>
            </a:pPr>
            <a:r>
              <a:rPr lang="zh-CN" altLang="en-US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侧面</a:t>
            </a:r>
            <a:endParaRPr lang="zh-CN" altLang="en-US" sz="24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3343" name="文本框 12318"/>
          <p:cNvSpPr txBox="1"/>
          <p:nvPr/>
        </p:nvSpPr>
        <p:spPr>
          <a:xfrm>
            <a:off x="3209290" y="1043623"/>
            <a:ext cx="746760" cy="438785"/>
          </a:xfrm>
          <a:prstGeom prst="rect">
            <a:avLst/>
          </a:prstGeom>
          <a:noFill/>
          <a:ln w="9525">
            <a:noFill/>
          </a:ln>
        </p:spPr>
        <p:txBody>
          <a:bodyPr wrap="none" lIns="67500" tIns="35100" rIns="67500" bIns="35100">
            <a:spAutoFit/>
          </a:bodyPr>
          <a:p>
            <a:pPr algn="ctr">
              <a:buFont typeface="Arial" panose="020B0604020202020204" pitchFamily="34" charset="0"/>
            </a:pPr>
            <a:r>
              <a:rPr lang="zh-CN" altLang="en-US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底面</a:t>
            </a:r>
            <a:endParaRPr lang="zh-CN" altLang="en-US" sz="24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3344" name="文本框 12319"/>
          <p:cNvSpPr txBox="1"/>
          <p:nvPr/>
        </p:nvSpPr>
        <p:spPr>
          <a:xfrm>
            <a:off x="3196749" y="3041888"/>
            <a:ext cx="746760" cy="438785"/>
          </a:xfrm>
          <a:prstGeom prst="rect">
            <a:avLst/>
          </a:prstGeom>
          <a:noFill/>
          <a:ln w="9525">
            <a:noFill/>
          </a:ln>
        </p:spPr>
        <p:txBody>
          <a:bodyPr wrap="none" lIns="67500" tIns="35100" rIns="67500" bIns="35100">
            <a:spAutoFit/>
          </a:bodyPr>
          <a:p>
            <a:pPr algn="ctr">
              <a:buFont typeface="Arial" panose="020B0604020202020204" pitchFamily="34" charset="0"/>
            </a:pPr>
            <a:r>
              <a:rPr lang="zh-CN" altLang="en-US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底面</a:t>
            </a:r>
            <a:endParaRPr lang="zh-CN" altLang="en-US" sz="24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3345" name="文本框 12320"/>
          <p:cNvSpPr txBox="1"/>
          <p:nvPr/>
        </p:nvSpPr>
        <p:spPr>
          <a:xfrm>
            <a:off x="5925027" y="1803321"/>
            <a:ext cx="746760" cy="438785"/>
          </a:xfrm>
          <a:prstGeom prst="rect">
            <a:avLst/>
          </a:prstGeom>
          <a:noFill/>
          <a:ln w="9525">
            <a:noFill/>
          </a:ln>
        </p:spPr>
        <p:txBody>
          <a:bodyPr wrap="none" lIns="67500" tIns="35100" rIns="67500" bIns="35100">
            <a:spAutoFit/>
          </a:bodyPr>
          <a:p>
            <a:pPr algn="ctr">
              <a:buFont typeface="Arial" panose="020B0604020202020204" pitchFamily="34" charset="0"/>
            </a:pPr>
            <a:r>
              <a:rPr lang="zh-CN" altLang="en-US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底面</a:t>
            </a:r>
            <a:endParaRPr lang="zh-CN" altLang="en-US" sz="24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3346" name="文本框 12321"/>
          <p:cNvSpPr txBox="1"/>
          <p:nvPr/>
        </p:nvSpPr>
        <p:spPr>
          <a:xfrm>
            <a:off x="5912327" y="3101737"/>
            <a:ext cx="746760" cy="438785"/>
          </a:xfrm>
          <a:prstGeom prst="rect">
            <a:avLst/>
          </a:prstGeom>
          <a:noFill/>
          <a:ln w="9525">
            <a:noFill/>
          </a:ln>
        </p:spPr>
        <p:txBody>
          <a:bodyPr wrap="none" lIns="67500" tIns="35100" rIns="67500" bIns="35100">
            <a:spAutoFit/>
          </a:bodyPr>
          <a:p>
            <a:pPr algn="ctr">
              <a:buFont typeface="Arial" panose="020B0604020202020204" pitchFamily="34" charset="0"/>
            </a:pPr>
            <a:r>
              <a:rPr lang="zh-CN" altLang="en-US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底面</a:t>
            </a:r>
            <a:endParaRPr lang="zh-CN" altLang="en-US" sz="24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980565" y="285750"/>
            <a:ext cx="5438775" cy="897890"/>
            <a:chOff x="4679" y="652"/>
            <a:chExt cx="8565" cy="1414"/>
          </a:xfrm>
        </p:grpSpPr>
        <p:pic>
          <p:nvPicPr>
            <p:cNvPr id="2" name="图片 1" descr="书本 拷贝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2120" y="652"/>
              <a:ext cx="1124" cy="1414"/>
            </a:xfrm>
            <a:prstGeom prst="rect">
              <a:avLst/>
            </a:prstGeom>
          </p:spPr>
        </p:pic>
        <p:sp>
          <p:nvSpPr>
            <p:cNvPr id="30" name="圆角矩形标注 29"/>
            <p:cNvSpPr/>
            <p:nvPr/>
          </p:nvSpPr>
          <p:spPr bwMode="auto">
            <a:xfrm>
              <a:off x="4679" y="652"/>
              <a:ext cx="7087" cy="815"/>
            </a:xfrm>
            <a:prstGeom prst="wedgeRoundRectCallout">
              <a:avLst>
                <a:gd name="adj1" fmla="val 55373"/>
                <a:gd name="adj2" fmla="val 44328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 anchor="ctr"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800" b="1" dirty="0">
                  <a:latin typeface="楷体" panose="02010609060101010101" charset="-122"/>
                  <a:ea typeface="楷体" panose="02010609060101010101" charset="-122"/>
                  <a:sym typeface="+mn-ea"/>
                </a:rPr>
                <a:t>哪个圆柱比较高？为什么？</a:t>
              </a:r>
              <a:endPara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  <a:sym typeface="+mn-ea"/>
              </a:endParaRPr>
            </a:p>
          </p:txBody>
        </p:sp>
      </p:grpSp>
      <p:grpSp>
        <p:nvGrpSpPr>
          <p:cNvPr id="9" name="组合 8"/>
          <p:cNvGrpSpPr/>
          <p:nvPr/>
        </p:nvGrpSpPr>
        <p:grpSpPr bwMode="auto">
          <a:xfrm>
            <a:off x="6626860" y="2048510"/>
            <a:ext cx="612775" cy="1249045"/>
            <a:chOff x="3524864" y="2697384"/>
            <a:chExt cx="611281" cy="1491435"/>
          </a:xfrm>
        </p:grpSpPr>
        <p:cxnSp>
          <p:nvCxnSpPr>
            <p:cNvPr id="10" name="直接连接符 9"/>
            <p:cNvCxnSpPr/>
            <p:nvPr>
              <p:custDataLst>
                <p:tags r:id="rId2"/>
              </p:custDataLst>
            </p:nvPr>
          </p:nvCxnSpPr>
          <p:spPr>
            <a:xfrm>
              <a:off x="3524864" y="2697384"/>
              <a:ext cx="58119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>
              <p:custDataLst>
                <p:tags r:id="rId3"/>
              </p:custDataLst>
            </p:nvPr>
          </p:nvCxnSpPr>
          <p:spPr>
            <a:xfrm>
              <a:off x="3524864" y="4188819"/>
              <a:ext cx="58119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箭头连接符 11"/>
            <p:cNvCxnSpPr/>
            <p:nvPr>
              <p:custDataLst>
                <p:tags r:id="rId4"/>
              </p:custDataLst>
            </p:nvPr>
          </p:nvCxnSpPr>
          <p:spPr>
            <a:xfrm>
              <a:off x="3816252" y="2697384"/>
              <a:ext cx="0" cy="41411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箭头连接符 12"/>
            <p:cNvCxnSpPr/>
            <p:nvPr>
              <p:custDataLst>
                <p:tags r:id="rId5"/>
              </p:custDataLst>
            </p:nvPr>
          </p:nvCxnSpPr>
          <p:spPr>
            <a:xfrm flipV="1">
              <a:off x="3816252" y="3801681"/>
              <a:ext cx="0" cy="38555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文本框 19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540700" y="3128948"/>
              <a:ext cx="595445" cy="623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800" b="1">
                  <a:latin typeface="楷体" panose="02010609060101010101" charset="-122"/>
                  <a:ea typeface="楷体" panose="02010609060101010101" charset="-122"/>
                </a:rPr>
                <a:t>高</a:t>
              </a:r>
              <a:endParaRPr lang="zh-CN" altLang="en-US" sz="2800" b="1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 bwMode="auto">
          <a:xfrm>
            <a:off x="3864610" y="1324610"/>
            <a:ext cx="608965" cy="1927860"/>
            <a:chOff x="3524864" y="2697384"/>
            <a:chExt cx="607480" cy="1491435"/>
          </a:xfrm>
        </p:grpSpPr>
        <p:cxnSp>
          <p:nvCxnSpPr>
            <p:cNvPr id="22" name="直接连接符 21"/>
            <p:cNvCxnSpPr/>
            <p:nvPr>
              <p:custDataLst>
                <p:tags r:id="rId7"/>
              </p:custDataLst>
            </p:nvPr>
          </p:nvCxnSpPr>
          <p:spPr>
            <a:xfrm>
              <a:off x="3524864" y="2697384"/>
              <a:ext cx="58119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>
              <p:custDataLst>
                <p:tags r:id="rId8"/>
              </p:custDataLst>
            </p:nvPr>
          </p:nvCxnSpPr>
          <p:spPr>
            <a:xfrm>
              <a:off x="3524864" y="4188819"/>
              <a:ext cx="58119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箭头连接符 23"/>
            <p:cNvCxnSpPr/>
            <p:nvPr>
              <p:custDataLst>
                <p:tags r:id="rId9"/>
              </p:custDataLst>
            </p:nvPr>
          </p:nvCxnSpPr>
          <p:spPr>
            <a:xfrm>
              <a:off x="3816252" y="2697384"/>
              <a:ext cx="0" cy="41411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箭头连接符 24"/>
            <p:cNvCxnSpPr/>
            <p:nvPr>
              <p:custDataLst>
                <p:tags r:id="rId10"/>
              </p:custDataLst>
            </p:nvPr>
          </p:nvCxnSpPr>
          <p:spPr>
            <a:xfrm flipV="1">
              <a:off x="3816252" y="3801681"/>
              <a:ext cx="0" cy="38555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文本框 19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536899" y="3278288"/>
              <a:ext cx="595445" cy="403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800" b="1">
                  <a:latin typeface="楷体" panose="02010609060101010101" charset="-122"/>
                  <a:ea typeface="楷体" panose="02010609060101010101" charset="-122"/>
                </a:rPr>
                <a:t>高</a:t>
              </a:r>
              <a:endParaRPr lang="zh-CN" altLang="en-US" sz="2800" b="1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sp>
        <p:nvSpPr>
          <p:cNvPr id="3" name="文本框 2"/>
          <p:cNvSpPr txBox="1"/>
          <p:nvPr>
            <p:custDataLst>
              <p:tags r:id="rId12"/>
            </p:custDataLst>
          </p:nvPr>
        </p:nvSpPr>
        <p:spPr>
          <a:xfrm>
            <a:off x="2590800" y="4406900"/>
            <a:ext cx="3723005" cy="543560"/>
          </a:xfrm>
          <a:prstGeom prst="rect">
            <a:avLst/>
          </a:prstGeom>
          <a:noFill/>
          <a:ln w="9525">
            <a:noFill/>
          </a:ln>
        </p:spPr>
        <p:txBody>
          <a:bodyPr wrap="square" lIns="67500" tIns="35100" rIns="67500" bIns="35100">
            <a:spAutoFit/>
          </a:bodyPr>
          <a:p>
            <a:pPr algn="l">
              <a:lnSpc>
                <a:spcPct val="110000"/>
              </a:lnSpc>
              <a:buFont typeface="Arial" panose="020B0604020202020204" pitchFamily="34" charset="0"/>
            </a:pPr>
            <a:r>
              <a:rPr lang="en-US" altLang="zh-CN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圆柱有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无数条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高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endParaRPr lang="zh-CN" altLang="en-US" sz="2800" b="1">
              <a:solidFill>
                <a:srgbClr val="0033CC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758315" y="3874135"/>
            <a:ext cx="65798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圆柱的两个底面之间的距离叫作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高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7681 0.00182107 C -0.138581 -0.0392435 -0.109931 -0.0651789 -0.0780951 -0.0651789 C -0.0462619 -0.0651789 -0.0176123 -0.0392435 0.00148816 0.00182107 C -0.0176123 0.0428856 -0.0462619 0.0688212 -0.0780951 0.0688212 C -0.109931 0.0688212 -0.138581 0.0428856 -0.157681 0.00182107 Z " pathEditMode="relative" rAng="0" ptsTypes="">
                                      <p:cBhvr>
                                        <p:cTn id="45" dur="20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13055" y="332740"/>
            <a:ext cx="19272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dirty="0">
                <a:solidFill>
                  <a:srgbClr val="0000CC"/>
                </a:solidFill>
                <a:latin typeface="+mn-ea"/>
                <a:ea typeface="+mn-ea"/>
                <a:cs typeface="+mn-ea"/>
              </a:rPr>
              <a:t>动手操作：</a:t>
            </a:r>
            <a:endParaRPr lang="zh-CN" altLang="en-US" sz="2800" b="1">
              <a:solidFill>
                <a:srgbClr val="0071C8"/>
              </a:solidFill>
            </a:endParaRPr>
          </a:p>
        </p:txBody>
      </p:sp>
      <p:sp>
        <p:nvSpPr>
          <p:cNvPr id="18435" name="矩形 1"/>
          <p:cNvSpPr/>
          <p:nvPr/>
        </p:nvSpPr>
        <p:spPr>
          <a:xfrm>
            <a:off x="497840" y="854710"/>
            <a:ext cx="8148320" cy="11245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宋体" panose="02010600030101010101" pitchFamily="2" charset="-122"/>
                <a:cs typeface="宋体" panose="02010600030101010101" pitchFamily="2" charset="-122"/>
              </a:rPr>
              <a:t>   把一张长方形的硬纸贴在木棒上，快速转动木棒，看看转出来的是什么形状。</a:t>
            </a:r>
            <a:endParaRPr lang="en-US" altLang="zh-CN" sz="2800" b="1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" name="AutoShape 27"/>
          <p:cNvSpPr/>
          <p:nvPr/>
        </p:nvSpPr>
        <p:spPr>
          <a:xfrm>
            <a:off x="5638800" y="2340610"/>
            <a:ext cx="1866900" cy="974725"/>
          </a:xfrm>
          <a:prstGeom prst="wedgeRoundRectCallout">
            <a:avLst>
              <a:gd name="adj1" fmla="val -60374"/>
              <a:gd name="adj2" fmla="val 30130"/>
              <a:gd name="adj3" fmla="val 16667"/>
            </a:avLst>
          </a:prstGeom>
          <a:solidFill>
            <a:srgbClr val="FFFFFF"/>
          </a:solidFill>
          <a:ln w="19050" cap="flat" cmpd="sng">
            <a:solidFill>
              <a:srgbClr val="33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转起来像一个圆柱。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cxnSp>
        <p:nvCxnSpPr>
          <p:cNvPr id="3" name="直接箭头连接符 2"/>
          <p:cNvCxnSpPr/>
          <p:nvPr/>
        </p:nvCxnSpPr>
        <p:spPr>
          <a:xfrm>
            <a:off x="2836863" y="2807335"/>
            <a:ext cx="914400" cy="0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组合 15"/>
          <p:cNvGrpSpPr/>
          <p:nvPr/>
        </p:nvGrpSpPr>
        <p:grpSpPr>
          <a:xfrm>
            <a:off x="2057400" y="2190750"/>
            <a:ext cx="556260" cy="2096135"/>
            <a:chOff x="3049" y="3654"/>
            <a:chExt cx="1132" cy="4310"/>
          </a:xfrm>
        </p:grpSpPr>
        <p:sp>
          <p:nvSpPr>
            <p:cNvPr id="30" name="矩形 29"/>
            <p:cNvSpPr/>
            <p:nvPr>
              <p:custDataLst>
                <p:tags r:id="rId1"/>
              </p:custDataLst>
            </p:nvPr>
          </p:nvSpPr>
          <p:spPr>
            <a:xfrm>
              <a:off x="3049" y="3654"/>
              <a:ext cx="1133" cy="2383"/>
            </a:xfrm>
            <a:prstGeom prst="rect">
              <a:avLst/>
            </a:prstGeom>
            <a:solidFill>
              <a:srgbClr val="EEDC72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矩形 28"/>
            <p:cNvSpPr/>
            <p:nvPr>
              <p:custDataLst>
                <p:tags r:id="rId2"/>
              </p:custDataLst>
            </p:nvPr>
          </p:nvSpPr>
          <p:spPr>
            <a:xfrm>
              <a:off x="3049" y="3654"/>
              <a:ext cx="58" cy="4310"/>
            </a:xfrm>
            <a:prstGeom prst="rect">
              <a:avLst/>
            </a:prstGeom>
            <a:solidFill>
              <a:srgbClr val="F0AF2C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3886200" y="2190603"/>
            <a:ext cx="1054735" cy="2169942"/>
            <a:chOff x="6120" y="3450"/>
            <a:chExt cx="1661" cy="3417"/>
          </a:xfrm>
        </p:grpSpPr>
        <p:grpSp>
          <p:nvGrpSpPr>
            <p:cNvPr id="17" name="组合 16"/>
            <p:cNvGrpSpPr/>
            <p:nvPr/>
          </p:nvGrpSpPr>
          <p:grpSpPr>
            <a:xfrm>
              <a:off x="6120" y="3450"/>
              <a:ext cx="1599" cy="3401"/>
              <a:chOff x="6120" y="3931"/>
              <a:chExt cx="1935" cy="4423"/>
            </a:xfrm>
            <a:solidFill>
              <a:srgbClr val="EEDC72"/>
            </a:solidFill>
          </p:grpSpPr>
          <p:sp>
            <p:nvSpPr>
              <p:cNvPr id="19" name="矩形 18"/>
              <p:cNvSpPr/>
              <p:nvPr>
                <p:custDataLst>
                  <p:tags r:id="rId3"/>
                </p:custDataLst>
              </p:nvPr>
            </p:nvSpPr>
            <p:spPr>
              <a:xfrm>
                <a:off x="7080" y="4044"/>
                <a:ext cx="58" cy="4310"/>
              </a:xfrm>
              <a:prstGeom prst="rect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圆柱形 19"/>
              <p:cNvSpPr/>
              <p:nvPr>
                <p:custDataLst>
                  <p:tags r:id="rId4"/>
                </p:custDataLst>
              </p:nvPr>
            </p:nvSpPr>
            <p:spPr>
              <a:xfrm>
                <a:off x="6120" y="3931"/>
                <a:ext cx="1935" cy="2781"/>
              </a:xfrm>
              <a:prstGeom prst="can">
                <a:avLst>
                  <a:gd name="adj" fmla="val 13274"/>
                </a:avLst>
              </a:prstGeom>
              <a:solidFill>
                <a:srgbClr val="EEDC72">
                  <a:alpha val="54000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pic>
          <p:nvPicPr>
            <p:cNvPr id="34" name="图片 33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V="1">
              <a:off x="6480" y="6570"/>
              <a:ext cx="185" cy="204"/>
            </a:xfrm>
            <a:prstGeom prst="rect">
              <a:avLst/>
            </a:prstGeom>
          </p:spPr>
        </p:pic>
        <p:pic>
          <p:nvPicPr>
            <p:cNvPr id="35" name="图片 34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8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320" y="6510"/>
              <a:ext cx="187" cy="264"/>
            </a:xfrm>
            <a:prstGeom prst="rect">
              <a:avLst/>
            </a:prstGeom>
          </p:spPr>
        </p:pic>
        <p:pic>
          <p:nvPicPr>
            <p:cNvPr id="36" name="图片 35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8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491" y="6450"/>
              <a:ext cx="290" cy="410"/>
            </a:xfrm>
            <a:prstGeom prst="rect">
              <a:avLst/>
            </a:prstGeom>
          </p:spPr>
        </p:pic>
        <p:pic>
          <p:nvPicPr>
            <p:cNvPr id="37" name="图片 36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8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0980000">
              <a:off x="6197" y="6457"/>
              <a:ext cx="290" cy="410"/>
            </a:xfrm>
            <a:prstGeom prst="rect">
              <a:avLst/>
            </a:prstGeom>
          </p:spPr>
        </p:pic>
      </p:grpSp>
      <p:sp>
        <p:nvSpPr>
          <p:cNvPr id="39" name="文本框 38"/>
          <p:cNvSpPr txBox="1"/>
          <p:nvPr/>
        </p:nvSpPr>
        <p:spPr>
          <a:xfrm>
            <a:off x="8839200" y="5105400"/>
            <a:ext cx="30803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1"/>
          <p:cNvSpPr txBox="1"/>
          <p:nvPr/>
        </p:nvSpPr>
        <p:spPr>
          <a:xfrm rot="1800000" flipH="1">
            <a:off x="10377488" y="2911475"/>
            <a:ext cx="3494087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" name="TextBox 8"/>
          <p:cNvSpPr txBox="1"/>
          <p:nvPr/>
        </p:nvSpPr>
        <p:spPr>
          <a:xfrm>
            <a:off x="332900" y="1180148"/>
            <a:ext cx="5812155" cy="521970"/>
          </a:xfrm>
          <a:prstGeom prst="rect">
            <a:avLst/>
          </a:prstGeom>
          <a:noFill/>
        </p:spPr>
        <p:txBody>
          <a:bodyPr wrap="none">
            <a:spAutoFit/>
          </a:bodyPr>
          <a:p>
            <a:pPr marR="0" defTabSz="914400" eaLnBrk="1" hangingPunct="1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kumimoji="0" lang="zh-CN" altLang="en-US" sz="2800" b="1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标明下面圆柱的底面、侧面和高。</a:t>
            </a:r>
            <a:endParaRPr kumimoji="0" lang="zh-CN" altLang="en-US" sz="2800" b="1" kern="1200" cap="none" spc="0" normalizeH="0" baseline="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6330950" y="2208530"/>
            <a:ext cx="1641475" cy="790575"/>
            <a:chOff x="6330951" y="2435368"/>
            <a:chExt cx="1641474" cy="790423"/>
          </a:xfrm>
        </p:grpSpPr>
        <p:cxnSp>
          <p:nvCxnSpPr>
            <p:cNvPr id="19" name="直接连接符 18"/>
            <p:cNvCxnSpPr/>
            <p:nvPr/>
          </p:nvCxnSpPr>
          <p:spPr>
            <a:xfrm>
              <a:off x="7972425" y="2922637"/>
              <a:ext cx="0" cy="30315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6330951" y="2900417"/>
              <a:ext cx="0" cy="30315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箭头连接符 20"/>
            <p:cNvCxnSpPr/>
            <p:nvPr/>
          </p:nvCxnSpPr>
          <p:spPr>
            <a:xfrm>
              <a:off x="6330951" y="3060723"/>
              <a:ext cx="1641474" cy="14285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06" name="TextBox 75"/>
            <p:cNvSpPr txBox="1"/>
            <p:nvPr/>
          </p:nvSpPr>
          <p:spPr>
            <a:xfrm>
              <a:off x="6828056" y="2435368"/>
              <a:ext cx="540385" cy="52187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800" b="1" dirty="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</a:rPr>
                <a:t>高</a:t>
              </a:r>
              <a:endPara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endParaRPr>
            </a:p>
          </p:txBody>
        </p:sp>
      </p:grpSp>
      <p:sp>
        <p:nvSpPr>
          <p:cNvPr id="23" name="椭圆 22"/>
          <p:cNvSpPr/>
          <p:nvPr/>
        </p:nvSpPr>
        <p:spPr>
          <a:xfrm>
            <a:off x="1376680" y="2653983"/>
            <a:ext cx="1660525" cy="385763"/>
          </a:xfrm>
          <a:prstGeom prst="ellipse">
            <a:avLst/>
          </a:prstGeom>
          <a:solidFill>
            <a:srgbClr val="FFCCCC"/>
          </a:solidFill>
          <a:ln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1385888" y="3117533"/>
            <a:ext cx="1660525" cy="384175"/>
          </a:xfrm>
          <a:prstGeom prst="ellipse">
            <a:avLst/>
          </a:prstGeom>
          <a:solidFill>
            <a:srgbClr val="FFCCCC"/>
          </a:solidFill>
          <a:ln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503238" y="1784668"/>
            <a:ext cx="1350962" cy="1017587"/>
            <a:chOff x="502455" y="2010932"/>
            <a:chExt cx="1351357" cy="1018595"/>
          </a:xfrm>
        </p:grpSpPr>
        <p:sp>
          <p:nvSpPr>
            <p:cNvPr id="19501" name="TextBox 20"/>
            <p:cNvSpPr txBox="1"/>
            <p:nvPr/>
          </p:nvSpPr>
          <p:spPr>
            <a:xfrm>
              <a:off x="502455" y="2010932"/>
              <a:ext cx="898152" cy="5224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800" b="1" dirty="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</a:rPr>
                <a:t>底面</a:t>
              </a:r>
              <a:endPara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  <p:cxnSp>
          <p:nvCxnSpPr>
            <p:cNvPr id="27" name="直接箭头连接符 26"/>
            <p:cNvCxnSpPr/>
            <p:nvPr/>
          </p:nvCxnSpPr>
          <p:spPr>
            <a:xfrm>
              <a:off x="1488580" y="2419323"/>
              <a:ext cx="365232" cy="610204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矩形 2"/>
          <p:cNvSpPr/>
          <p:nvPr/>
        </p:nvSpPr>
        <p:spPr>
          <a:xfrm>
            <a:off x="1333818" y="2855278"/>
            <a:ext cx="1698625" cy="673100"/>
          </a:xfrm>
          <a:custGeom>
            <a:avLst/>
            <a:gdLst>
              <a:gd name="connsiteX0" fmla="*/ 0 w 1660525"/>
              <a:gd name="connsiteY0" fmla="*/ 0 h 477044"/>
              <a:gd name="connsiteX1" fmla="*/ 1660525 w 1660525"/>
              <a:gd name="connsiteY1" fmla="*/ 0 h 477044"/>
              <a:gd name="connsiteX2" fmla="*/ 1660525 w 1660525"/>
              <a:gd name="connsiteY2" fmla="*/ 477044 h 477044"/>
              <a:gd name="connsiteX3" fmla="*/ 0 w 1660525"/>
              <a:gd name="connsiteY3" fmla="*/ 477044 h 477044"/>
              <a:gd name="connsiteX4" fmla="*/ 0 w 1660525"/>
              <a:gd name="connsiteY4" fmla="*/ 0 h 477044"/>
              <a:gd name="connsiteX0-1" fmla="*/ 0 w 1660525"/>
              <a:gd name="connsiteY0-2" fmla="*/ 59630 h 536674"/>
              <a:gd name="connsiteX1-3" fmla="*/ 1660525 w 1660525"/>
              <a:gd name="connsiteY1-4" fmla="*/ 59630 h 536674"/>
              <a:gd name="connsiteX2-5" fmla="*/ 1660525 w 1660525"/>
              <a:gd name="connsiteY2-6" fmla="*/ 536674 h 536674"/>
              <a:gd name="connsiteX3-7" fmla="*/ 0 w 1660525"/>
              <a:gd name="connsiteY3-8" fmla="*/ 536674 h 536674"/>
              <a:gd name="connsiteX4-9" fmla="*/ 0 w 1660525"/>
              <a:gd name="connsiteY4-10" fmla="*/ 59630 h 536674"/>
              <a:gd name="connsiteX0-11" fmla="*/ 0 w 1660525"/>
              <a:gd name="connsiteY0-12" fmla="*/ 12128 h 489172"/>
              <a:gd name="connsiteX1-13" fmla="*/ 1660525 w 1660525"/>
              <a:gd name="connsiteY1-14" fmla="*/ 12128 h 489172"/>
              <a:gd name="connsiteX2-15" fmla="*/ 1660525 w 1660525"/>
              <a:gd name="connsiteY2-16" fmla="*/ 489172 h 489172"/>
              <a:gd name="connsiteX3-17" fmla="*/ 0 w 1660525"/>
              <a:gd name="connsiteY3-18" fmla="*/ 489172 h 489172"/>
              <a:gd name="connsiteX4-19" fmla="*/ 0 w 1660525"/>
              <a:gd name="connsiteY4-20" fmla="*/ 12128 h 489172"/>
              <a:gd name="connsiteX0-21" fmla="*/ 0 w 1660525"/>
              <a:gd name="connsiteY0-22" fmla="*/ 0 h 477044"/>
              <a:gd name="connsiteX1-23" fmla="*/ 1660525 w 1660525"/>
              <a:gd name="connsiteY1-24" fmla="*/ 0 h 477044"/>
              <a:gd name="connsiteX2-25" fmla="*/ 1660525 w 1660525"/>
              <a:gd name="connsiteY2-26" fmla="*/ 477044 h 477044"/>
              <a:gd name="connsiteX3-27" fmla="*/ 0 w 1660525"/>
              <a:gd name="connsiteY3-28" fmla="*/ 477044 h 477044"/>
              <a:gd name="connsiteX4-29" fmla="*/ 0 w 1660525"/>
              <a:gd name="connsiteY4-30" fmla="*/ 0 h 477044"/>
              <a:gd name="connsiteX0-31" fmla="*/ 0 w 1660525"/>
              <a:gd name="connsiteY0-32" fmla="*/ 0 h 477044"/>
              <a:gd name="connsiteX1-33" fmla="*/ 1660525 w 1660525"/>
              <a:gd name="connsiteY1-34" fmla="*/ 0 h 477044"/>
              <a:gd name="connsiteX2-35" fmla="*/ 1660525 w 1660525"/>
              <a:gd name="connsiteY2-36" fmla="*/ 477044 h 477044"/>
              <a:gd name="connsiteX3-37" fmla="*/ 0 w 1660525"/>
              <a:gd name="connsiteY3-38" fmla="*/ 477044 h 477044"/>
              <a:gd name="connsiteX4-39" fmla="*/ 0 w 1660525"/>
              <a:gd name="connsiteY4-40" fmla="*/ 0 h 477044"/>
              <a:gd name="connsiteX0-41" fmla="*/ 0 w 1660525"/>
              <a:gd name="connsiteY0-42" fmla="*/ 0 h 477044"/>
              <a:gd name="connsiteX1-43" fmla="*/ 1660525 w 1660525"/>
              <a:gd name="connsiteY1-44" fmla="*/ 0 h 477044"/>
              <a:gd name="connsiteX2-45" fmla="*/ 1660525 w 1660525"/>
              <a:gd name="connsiteY2-46" fmla="*/ 477044 h 477044"/>
              <a:gd name="connsiteX3-47" fmla="*/ 0 w 1660525"/>
              <a:gd name="connsiteY3-48" fmla="*/ 477044 h 477044"/>
              <a:gd name="connsiteX4-49" fmla="*/ 0 w 1660525"/>
              <a:gd name="connsiteY4-50" fmla="*/ 0 h 477044"/>
              <a:gd name="connsiteX0-51" fmla="*/ 138 w 1660663"/>
              <a:gd name="connsiteY0-52" fmla="*/ 0 h 477044"/>
              <a:gd name="connsiteX1-53" fmla="*/ 1660663 w 1660663"/>
              <a:gd name="connsiteY1-54" fmla="*/ 0 h 477044"/>
              <a:gd name="connsiteX2-55" fmla="*/ 1660663 w 1660663"/>
              <a:gd name="connsiteY2-56" fmla="*/ 477044 h 477044"/>
              <a:gd name="connsiteX3-57" fmla="*/ 138 w 1660663"/>
              <a:gd name="connsiteY3-58" fmla="*/ 477044 h 477044"/>
              <a:gd name="connsiteX4-59" fmla="*/ 138 w 1660663"/>
              <a:gd name="connsiteY4-60" fmla="*/ 0 h 477044"/>
              <a:gd name="connsiteX0-61" fmla="*/ 119 w 1660644"/>
              <a:gd name="connsiteY0-62" fmla="*/ 0 h 477044"/>
              <a:gd name="connsiteX1-63" fmla="*/ 1660644 w 1660644"/>
              <a:gd name="connsiteY1-64" fmla="*/ 0 h 477044"/>
              <a:gd name="connsiteX2-65" fmla="*/ 1660644 w 1660644"/>
              <a:gd name="connsiteY2-66" fmla="*/ 477044 h 477044"/>
              <a:gd name="connsiteX3-67" fmla="*/ 119 w 1660644"/>
              <a:gd name="connsiteY3-68" fmla="*/ 477044 h 477044"/>
              <a:gd name="connsiteX4-69" fmla="*/ 119 w 1660644"/>
              <a:gd name="connsiteY4-70" fmla="*/ 0 h 477044"/>
              <a:gd name="connsiteX0-71" fmla="*/ 119 w 1660644"/>
              <a:gd name="connsiteY0-72" fmla="*/ 0 h 536674"/>
              <a:gd name="connsiteX1-73" fmla="*/ 1660644 w 1660644"/>
              <a:gd name="connsiteY1-74" fmla="*/ 0 h 536674"/>
              <a:gd name="connsiteX2-75" fmla="*/ 1660644 w 1660644"/>
              <a:gd name="connsiteY2-76" fmla="*/ 477044 h 536674"/>
              <a:gd name="connsiteX3-77" fmla="*/ 119 w 1660644"/>
              <a:gd name="connsiteY3-78" fmla="*/ 477044 h 536674"/>
              <a:gd name="connsiteX4-79" fmla="*/ 119 w 1660644"/>
              <a:gd name="connsiteY4-80" fmla="*/ 0 h 536674"/>
              <a:gd name="connsiteX0-81" fmla="*/ 119 w 1660644"/>
              <a:gd name="connsiteY0-82" fmla="*/ 0 h 487865"/>
              <a:gd name="connsiteX1-83" fmla="*/ 1660644 w 1660644"/>
              <a:gd name="connsiteY1-84" fmla="*/ 0 h 487865"/>
              <a:gd name="connsiteX2-85" fmla="*/ 1660644 w 1660644"/>
              <a:gd name="connsiteY2-86" fmla="*/ 477044 h 487865"/>
              <a:gd name="connsiteX3-87" fmla="*/ 119 w 1660644"/>
              <a:gd name="connsiteY3-88" fmla="*/ 477044 h 487865"/>
              <a:gd name="connsiteX4-89" fmla="*/ 119 w 1660644"/>
              <a:gd name="connsiteY4-90" fmla="*/ 0 h 487865"/>
              <a:gd name="connsiteX0-91" fmla="*/ 119 w 1660644"/>
              <a:gd name="connsiteY0-92" fmla="*/ 0 h 477044"/>
              <a:gd name="connsiteX1-93" fmla="*/ 1660644 w 1660644"/>
              <a:gd name="connsiteY1-94" fmla="*/ 0 h 477044"/>
              <a:gd name="connsiteX2-95" fmla="*/ 1660644 w 1660644"/>
              <a:gd name="connsiteY2-96" fmla="*/ 477044 h 477044"/>
              <a:gd name="connsiteX3-97" fmla="*/ 119 w 1660644"/>
              <a:gd name="connsiteY3-98" fmla="*/ 477044 h 477044"/>
              <a:gd name="connsiteX4-99" fmla="*/ 119 w 1660644"/>
              <a:gd name="connsiteY4-100" fmla="*/ 0 h 477044"/>
              <a:gd name="connsiteX0-101" fmla="*/ 119 w 1660644"/>
              <a:gd name="connsiteY0-102" fmla="*/ 0 h 650023"/>
              <a:gd name="connsiteX1-103" fmla="*/ 1660644 w 1660644"/>
              <a:gd name="connsiteY1-104" fmla="*/ 0 h 650023"/>
              <a:gd name="connsiteX2-105" fmla="*/ 1660644 w 1660644"/>
              <a:gd name="connsiteY2-106" fmla="*/ 477044 h 650023"/>
              <a:gd name="connsiteX3-107" fmla="*/ 119 w 1660644"/>
              <a:gd name="connsiteY3-108" fmla="*/ 477044 h 650023"/>
              <a:gd name="connsiteX4-109" fmla="*/ 119 w 1660644"/>
              <a:gd name="connsiteY4-110" fmla="*/ 0 h 650023"/>
              <a:gd name="connsiteX0-111" fmla="*/ 590 w 1661115"/>
              <a:gd name="connsiteY0-112" fmla="*/ 0 h 765968"/>
              <a:gd name="connsiteX1-113" fmla="*/ 1661115 w 1661115"/>
              <a:gd name="connsiteY1-114" fmla="*/ 0 h 765968"/>
              <a:gd name="connsiteX2-115" fmla="*/ 1661115 w 1661115"/>
              <a:gd name="connsiteY2-116" fmla="*/ 477044 h 765968"/>
              <a:gd name="connsiteX3-117" fmla="*/ 590 w 1661115"/>
              <a:gd name="connsiteY3-118" fmla="*/ 477044 h 765968"/>
              <a:gd name="connsiteX4-119" fmla="*/ 590 w 1661115"/>
              <a:gd name="connsiteY4-120" fmla="*/ 0 h 765968"/>
              <a:gd name="connsiteX0-121" fmla="*/ 541 w 1661066"/>
              <a:gd name="connsiteY0-122" fmla="*/ 0 h 677819"/>
              <a:gd name="connsiteX1-123" fmla="*/ 1661066 w 1661066"/>
              <a:gd name="connsiteY1-124" fmla="*/ 0 h 677819"/>
              <a:gd name="connsiteX2-125" fmla="*/ 1661066 w 1661066"/>
              <a:gd name="connsiteY2-126" fmla="*/ 477044 h 677819"/>
              <a:gd name="connsiteX3-127" fmla="*/ 541 w 1661066"/>
              <a:gd name="connsiteY3-128" fmla="*/ 477044 h 677819"/>
              <a:gd name="connsiteX4-129" fmla="*/ 541 w 1661066"/>
              <a:gd name="connsiteY4-130" fmla="*/ 0 h 677819"/>
              <a:gd name="connsiteX0-131" fmla="*/ 553 w 1661078"/>
              <a:gd name="connsiteY0-132" fmla="*/ 0 h 650082"/>
              <a:gd name="connsiteX1-133" fmla="*/ 1661078 w 1661078"/>
              <a:gd name="connsiteY1-134" fmla="*/ 0 h 650082"/>
              <a:gd name="connsiteX2-135" fmla="*/ 1661078 w 1661078"/>
              <a:gd name="connsiteY2-136" fmla="*/ 477044 h 650082"/>
              <a:gd name="connsiteX3-137" fmla="*/ 553 w 1661078"/>
              <a:gd name="connsiteY3-138" fmla="*/ 477044 h 650082"/>
              <a:gd name="connsiteX4-139" fmla="*/ 553 w 1661078"/>
              <a:gd name="connsiteY4-140" fmla="*/ 0 h 650082"/>
              <a:gd name="connsiteX0-141" fmla="*/ 552 w 1661077"/>
              <a:gd name="connsiteY0-142" fmla="*/ 0 h 673090"/>
              <a:gd name="connsiteX1-143" fmla="*/ 1661077 w 1661077"/>
              <a:gd name="connsiteY1-144" fmla="*/ 0 h 673090"/>
              <a:gd name="connsiteX2-145" fmla="*/ 1661077 w 1661077"/>
              <a:gd name="connsiteY2-146" fmla="*/ 477044 h 673090"/>
              <a:gd name="connsiteX3-147" fmla="*/ 552 w 1661077"/>
              <a:gd name="connsiteY3-148" fmla="*/ 477044 h 673090"/>
              <a:gd name="connsiteX4-149" fmla="*/ 552 w 1661077"/>
              <a:gd name="connsiteY4-150" fmla="*/ 0 h 673090"/>
              <a:gd name="connsiteX0-151" fmla="*/ 3611 w 1664136"/>
              <a:gd name="connsiteY0-152" fmla="*/ 0 h 673090"/>
              <a:gd name="connsiteX1-153" fmla="*/ 1664136 w 1664136"/>
              <a:gd name="connsiteY1-154" fmla="*/ 0 h 673090"/>
              <a:gd name="connsiteX2-155" fmla="*/ 1664136 w 1664136"/>
              <a:gd name="connsiteY2-156" fmla="*/ 477044 h 673090"/>
              <a:gd name="connsiteX3-157" fmla="*/ 3611 w 1664136"/>
              <a:gd name="connsiteY3-158" fmla="*/ 477044 h 673090"/>
              <a:gd name="connsiteX4-159" fmla="*/ 3611 w 1664136"/>
              <a:gd name="connsiteY4-160" fmla="*/ 0 h 673090"/>
              <a:gd name="connsiteX0-161" fmla="*/ 3391 w 1666067"/>
              <a:gd name="connsiteY0-162" fmla="*/ 0 h 673090"/>
              <a:gd name="connsiteX1-163" fmla="*/ 1663916 w 1666067"/>
              <a:gd name="connsiteY1-164" fmla="*/ 0 h 673090"/>
              <a:gd name="connsiteX2-165" fmla="*/ 1663916 w 1666067"/>
              <a:gd name="connsiteY2-166" fmla="*/ 477044 h 673090"/>
              <a:gd name="connsiteX3-167" fmla="*/ 3391 w 1666067"/>
              <a:gd name="connsiteY3-168" fmla="*/ 477044 h 673090"/>
              <a:gd name="connsiteX4-169" fmla="*/ 3391 w 1666067"/>
              <a:gd name="connsiteY4-170" fmla="*/ 0 h 67309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666067" h="673090">
                <a:moveTo>
                  <a:pt x="3391" y="0"/>
                </a:moveTo>
                <a:cubicBezTo>
                  <a:pt x="-88975" y="232438"/>
                  <a:pt x="1737243" y="272917"/>
                  <a:pt x="1663916" y="0"/>
                </a:cubicBezTo>
                <a:lnTo>
                  <a:pt x="1663916" y="477044"/>
                </a:lnTo>
                <a:cubicBezTo>
                  <a:pt x="1627670" y="768482"/>
                  <a:pt x="-31799" y="706570"/>
                  <a:pt x="3391" y="477044"/>
                </a:cubicBezTo>
                <a:lnTo>
                  <a:pt x="3391" y="0"/>
                </a:lnTo>
                <a:close/>
              </a:path>
            </a:pathLst>
          </a:custGeom>
          <a:solidFill>
            <a:srgbClr val="CCFFFF"/>
          </a:solidFill>
          <a:ln>
            <a:solidFill>
              <a:srgbClr val="AB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椭圆 31"/>
          <p:cNvSpPr/>
          <p:nvPr/>
        </p:nvSpPr>
        <p:spPr>
          <a:xfrm rot="2732482">
            <a:off x="4320381" y="2644299"/>
            <a:ext cx="687388" cy="317500"/>
          </a:xfrm>
          <a:prstGeom prst="ellipse">
            <a:avLst/>
          </a:prstGeom>
          <a:solidFill>
            <a:srgbClr val="FFCCCC"/>
          </a:solidFill>
          <a:ln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椭圆 32"/>
          <p:cNvSpPr/>
          <p:nvPr/>
        </p:nvSpPr>
        <p:spPr>
          <a:xfrm rot="2732482">
            <a:off x="3740944" y="3206274"/>
            <a:ext cx="687388" cy="336550"/>
          </a:xfrm>
          <a:prstGeom prst="ellipse">
            <a:avLst/>
          </a:prstGeom>
          <a:solidFill>
            <a:srgbClr val="FFCCCC"/>
          </a:solidFill>
          <a:ln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矩形 2"/>
          <p:cNvSpPr/>
          <p:nvPr/>
        </p:nvSpPr>
        <p:spPr>
          <a:xfrm rot="2687202">
            <a:off x="3948113" y="2702243"/>
            <a:ext cx="696913" cy="952500"/>
          </a:xfrm>
          <a:custGeom>
            <a:avLst/>
            <a:gdLst>
              <a:gd name="connsiteX0" fmla="*/ 0 w 1660525"/>
              <a:gd name="connsiteY0" fmla="*/ 0 h 477044"/>
              <a:gd name="connsiteX1" fmla="*/ 1660525 w 1660525"/>
              <a:gd name="connsiteY1" fmla="*/ 0 h 477044"/>
              <a:gd name="connsiteX2" fmla="*/ 1660525 w 1660525"/>
              <a:gd name="connsiteY2" fmla="*/ 477044 h 477044"/>
              <a:gd name="connsiteX3" fmla="*/ 0 w 1660525"/>
              <a:gd name="connsiteY3" fmla="*/ 477044 h 477044"/>
              <a:gd name="connsiteX4" fmla="*/ 0 w 1660525"/>
              <a:gd name="connsiteY4" fmla="*/ 0 h 477044"/>
              <a:gd name="connsiteX0-1" fmla="*/ 0 w 1660525"/>
              <a:gd name="connsiteY0-2" fmla="*/ 59630 h 536674"/>
              <a:gd name="connsiteX1-3" fmla="*/ 1660525 w 1660525"/>
              <a:gd name="connsiteY1-4" fmla="*/ 59630 h 536674"/>
              <a:gd name="connsiteX2-5" fmla="*/ 1660525 w 1660525"/>
              <a:gd name="connsiteY2-6" fmla="*/ 536674 h 536674"/>
              <a:gd name="connsiteX3-7" fmla="*/ 0 w 1660525"/>
              <a:gd name="connsiteY3-8" fmla="*/ 536674 h 536674"/>
              <a:gd name="connsiteX4-9" fmla="*/ 0 w 1660525"/>
              <a:gd name="connsiteY4-10" fmla="*/ 59630 h 536674"/>
              <a:gd name="connsiteX0-11" fmla="*/ 0 w 1660525"/>
              <a:gd name="connsiteY0-12" fmla="*/ 12128 h 489172"/>
              <a:gd name="connsiteX1-13" fmla="*/ 1660525 w 1660525"/>
              <a:gd name="connsiteY1-14" fmla="*/ 12128 h 489172"/>
              <a:gd name="connsiteX2-15" fmla="*/ 1660525 w 1660525"/>
              <a:gd name="connsiteY2-16" fmla="*/ 489172 h 489172"/>
              <a:gd name="connsiteX3-17" fmla="*/ 0 w 1660525"/>
              <a:gd name="connsiteY3-18" fmla="*/ 489172 h 489172"/>
              <a:gd name="connsiteX4-19" fmla="*/ 0 w 1660525"/>
              <a:gd name="connsiteY4-20" fmla="*/ 12128 h 489172"/>
              <a:gd name="connsiteX0-21" fmla="*/ 0 w 1660525"/>
              <a:gd name="connsiteY0-22" fmla="*/ 0 h 477044"/>
              <a:gd name="connsiteX1-23" fmla="*/ 1660525 w 1660525"/>
              <a:gd name="connsiteY1-24" fmla="*/ 0 h 477044"/>
              <a:gd name="connsiteX2-25" fmla="*/ 1660525 w 1660525"/>
              <a:gd name="connsiteY2-26" fmla="*/ 477044 h 477044"/>
              <a:gd name="connsiteX3-27" fmla="*/ 0 w 1660525"/>
              <a:gd name="connsiteY3-28" fmla="*/ 477044 h 477044"/>
              <a:gd name="connsiteX4-29" fmla="*/ 0 w 1660525"/>
              <a:gd name="connsiteY4-30" fmla="*/ 0 h 477044"/>
              <a:gd name="connsiteX0-31" fmla="*/ 0 w 1660525"/>
              <a:gd name="connsiteY0-32" fmla="*/ 0 h 477044"/>
              <a:gd name="connsiteX1-33" fmla="*/ 1660525 w 1660525"/>
              <a:gd name="connsiteY1-34" fmla="*/ 0 h 477044"/>
              <a:gd name="connsiteX2-35" fmla="*/ 1660525 w 1660525"/>
              <a:gd name="connsiteY2-36" fmla="*/ 477044 h 477044"/>
              <a:gd name="connsiteX3-37" fmla="*/ 0 w 1660525"/>
              <a:gd name="connsiteY3-38" fmla="*/ 477044 h 477044"/>
              <a:gd name="connsiteX4-39" fmla="*/ 0 w 1660525"/>
              <a:gd name="connsiteY4-40" fmla="*/ 0 h 477044"/>
              <a:gd name="connsiteX0-41" fmla="*/ 0 w 1660525"/>
              <a:gd name="connsiteY0-42" fmla="*/ 0 h 477044"/>
              <a:gd name="connsiteX1-43" fmla="*/ 1660525 w 1660525"/>
              <a:gd name="connsiteY1-44" fmla="*/ 0 h 477044"/>
              <a:gd name="connsiteX2-45" fmla="*/ 1660525 w 1660525"/>
              <a:gd name="connsiteY2-46" fmla="*/ 477044 h 477044"/>
              <a:gd name="connsiteX3-47" fmla="*/ 0 w 1660525"/>
              <a:gd name="connsiteY3-48" fmla="*/ 477044 h 477044"/>
              <a:gd name="connsiteX4-49" fmla="*/ 0 w 1660525"/>
              <a:gd name="connsiteY4-50" fmla="*/ 0 h 477044"/>
              <a:gd name="connsiteX0-51" fmla="*/ 138 w 1660663"/>
              <a:gd name="connsiteY0-52" fmla="*/ 0 h 477044"/>
              <a:gd name="connsiteX1-53" fmla="*/ 1660663 w 1660663"/>
              <a:gd name="connsiteY1-54" fmla="*/ 0 h 477044"/>
              <a:gd name="connsiteX2-55" fmla="*/ 1660663 w 1660663"/>
              <a:gd name="connsiteY2-56" fmla="*/ 477044 h 477044"/>
              <a:gd name="connsiteX3-57" fmla="*/ 138 w 1660663"/>
              <a:gd name="connsiteY3-58" fmla="*/ 477044 h 477044"/>
              <a:gd name="connsiteX4-59" fmla="*/ 138 w 1660663"/>
              <a:gd name="connsiteY4-60" fmla="*/ 0 h 477044"/>
              <a:gd name="connsiteX0-61" fmla="*/ 119 w 1660644"/>
              <a:gd name="connsiteY0-62" fmla="*/ 0 h 477044"/>
              <a:gd name="connsiteX1-63" fmla="*/ 1660644 w 1660644"/>
              <a:gd name="connsiteY1-64" fmla="*/ 0 h 477044"/>
              <a:gd name="connsiteX2-65" fmla="*/ 1660644 w 1660644"/>
              <a:gd name="connsiteY2-66" fmla="*/ 477044 h 477044"/>
              <a:gd name="connsiteX3-67" fmla="*/ 119 w 1660644"/>
              <a:gd name="connsiteY3-68" fmla="*/ 477044 h 477044"/>
              <a:gd name="connsiteX4-69" fmla="*/ 119 w 1660644"/>
              <a:gd name="connsiteY4-70" fmla="*/ 0 h 477044"/>
              <a:gd name="connsiteX0-71" fmla="*/ 119 w 1660644"/>
              <a:gd name="connsiteY0-72" fmla="*/ 0 h 536674"/>
              <a:gd name="connsiteX1-73" fmla="*/ 1660644 w 1660644"/>
              <a:gd name="connsiteY1-74" fmla="*/ 0 h 536674"/>
              <a:gd name="connsiteX2-75" fmla="*/ 1660644 w 1660644"/>
              <a:gd name="connsiteY2-76" fmla="*/ 477044 h 536674"/>
              <a:gd name="connsiteX3-77" fmla="*/ 119 w 1660644"/>
              <a:gd name="connsiteY3-78" fmla="*/ 477044 h 536674"/>
              <a:gd name="connsiteX4-79" fmla="*/ 119 w 1660644"/>
              <a:gd name="connsiteY4-80" fmla="*/ 0 h 536674"/>
              <a:gd name="connsiteX0-81" fmla="*/ 119 w 1660644"/>
              <a:gd name="connsiteY0-82" fmla="*/ 0 h 487865"/>
              <a:gd name="connsiteX1-83" fmla="*/ 1660644 w 1660644"/>
              <a:gd name="connsiteY1-84" fmla="*/ 0 h 487865"/>
              <a:gd name="connsiteX2-85" fmla="*/ 1660644 w 1660644"/>
              <a:gd name="connsiteY2-86" fmla="*/ 477044 h 487865"/>
              <a:gd name="connsiteX3-87" fmla="*/ 119 w 1660644"/>
              <a:gd name="connsiteY3-88" fmla="*/ 477044 h 487865"/>
              <a:gd name="connsiteX4-89" fmla="*/ 119 w 1660644"/>
              <a:gd name="connsiteY4-90" fmla="*/ 0 h 487865"/>
              <a:gd name="connsiteX0-91" fmla="*/ 119 w 1660644"/>
              <a:gd name="connsiteY0-92" fmla="*/ 0 h 477044"/>
              <a:gd name="connsiteX1-93" fmla="*/ 1660644 w 1660644"/>
              <a:gd name="connsiteY1-94" fmla="*/ 0 h 477044"/>
              <a:gd name="connsiteX2-95" fmla="*/ 1660644 w 1660644"/>
              <a:gd name="connsiteY2-96" fmla="*/ 477044 h 477044"/>
              <a:gd name="connsiteX3-97" fmla="*/ 119 w 1660644"/>
              <a:gd name="connsiteY3-98" fmla="*/ 477044 h 477044"/>
              <a:gd name="connsiteX4-99" fmla="*/ 119 w 1660644"/>
              <a:gd name="connsiteY4-100" fmla="*/ 0 h 477044"/>
              <a:gd name="connsiteX0-101" fmla="*/ 119 w 1660644"/>
              <a:gd name="connsiteY0-102" fmla="*/ 0 h 650023"/>
              <a:gd name="connsiteX1-103" fmla="*/ 1660644 w 1660644"/>
              <a:gd name="connsiteY1-104" fmla="*/ 0 h 650023"/>
              <a:gd name="connsiteX2-105" fmla="*/ 1660644 w 1660644"/>
              <a:gd name="connsiteY2-106" fmla="*/ 477044 h 650023"/>
              <a:gd name="connsiteX3-107" fmla="*/ 119 w 1660644"/>
              <a:gd name="connsiteY3-108" fmla="*/ 477044 h 650023"/>
              <a:gd name="connsiteX4-109" fmla="*/ 119 w 1660644"/>
              <a:gd name="connsiteY4-110" fmla="*/ 0 h 650023"/>
              <a:gd name="connsiteX0-111" fmla="*/ 590 w 1661115"/>
              <a:gd name="connsiteY0-112" fmla="*/ 0 h 765968"/>
              <a:gd name="connsiteX1-113" fmla="*/ 1661115 w 1661115"/>
              <a:gd name="connsiteY1-114" fmla="*/ 0 h 765968"/>
              <a:gd name="connsiteX2-115" fmla="*/ 1661115 w 1661115"/>
              <a:gd name="connsiteY2-116" fmla="*/ 477044 h 765968"/>
              <a:gd name="connsiteX3-117" fmla="*/ 590 w 1661115"/>
              <a:gd name="connsiteY3-118" fmla="*/ 477044 h 765968"/>
              <a:gd name="connsiteX4-119" fmla="*/ 590 w 1661115"/>
              <a:gd name="connsiteY4-120" fmla="*/ 0 h 765968"/>
              <a:gd name="connsiteX0-121" fmla="*/ 541 w 1661066"/>
              <a:gd name="connsiteY0-122" fmla="*/ 0 h 677819"/>
              <a:gd name="connsiteX1-123" fmla="*/ 1661066 w 1661066"/>
              <a:gd name="connsiteY1-124" fmla="*/ 0 h 677819"/>
              <a:gd name="connsiteX2-125" fmla="*/ 1661066 w 1661066"/>
              <a:gd name="connsiteY2-126" fmla="*/ 477044 h 677819"/>
              <a:gd name="connsiteX3-127" fmla="*/ 541 w 1661066"/>
              <a:gd name="connsiteY3-128" fmla="*/ 477044 h 677819"/>
              <a:gd name="connsiteX4-129" fmla="*/ 541 w 1661066"/>
              <a:gd name="connsiteY4-130" fmla="*/ 0 h 677819"/>
              <a:gd name="connsiteX0-131" fmla="*/ 553 w 1661078"/>
              <a:gd name="connsiteY0-132" fmla="*/ 0 h 650082"/>
              <a:gd name="connsiteX1-133" fmla="*/ 1661078 w 1661078"/>
              <a:gd name="connsiteY1-134" fmla="*/ 0 h 650082"/>
              <a:gd name="connsiteX2-135" fmla="*/ 1661078 w 1661078"/>
              <a:gd name="connsiteY2-136" fmla="*/ 477044 h 650082"/>
              <a:gd name="connsiteX3-137" fmla="*/ 553 w 1661078"/>
              <a:gd name="connsiteY3-138" fmla="*/ 477044 h 650082"/>
              <a:gd name="connsiteX4-139" fmla="*/ 553 w 1661078"/>
              <a:gd name="connsiteY4-140" fmla="*/ 0 h 650082"/>
              <a:gd name="connsiteX0-141" fmla="*/ 552 w 1661077"/>
              <a:gd name="connsiteY0-142" fmla="*/ 0 h 673090"/>
              <a:gd name="connsiteX1-143" fmla="*/ 1661077 w 1661077"/>
              <a:gd name="connsiteY1-144" fmla="*/ 0 h 673090"/>
              <a:gd name="connsiteX2-145" fmla="*/ 1661077 w 1661077"/>
              <a:gd name="connsiteY2-146" fmla="*/ 477044 h 673090"/>
              <a:gd name="connsiteX3-147" fmla="*/ 552 w 1661077"/>
              <a:gd name="connsiteY3-148" fmla="*/ 477044 h 673090"/>
              <a:gd name="connsiteX4-149" fmla="*/ 552 w 1661077"/>
              <a:gd name="connsiteY4-150" fmla="*/ 0 h 673090"/>
              <a:gd name="connsiteX0-151" fmla="*/ 552 w 1661077"/>
              <a:gd name="connsiteY0-152" fmla="*/ 0 h 673090"/>
              <a:gd name="connsiteX1-153" fmla="*/ 1661077 w 1661077"/>
              <a:gd name="connsiteY1-154" fmla="*/ 0 h 673090"/>
              <a:gd name="connsiteX2-155" fmla="*/ 1661077 w 1661077"/>
              <a:gd name="connsiteY2-156" fmla="*/ 477044 h 673090"/>
              <a:gd name="connsiteX3-157" fmla="*/ 552 w 1661077"/>
              <a:gd name="connsiteY3-158" fmla="*/ 477044 h 673090"/>
              <a:gd name="connsiteX4-159" fmla="*/ 552 w 1661077"/>
              <a:gd name="connsiteY4-160" fmla="*/ 0 h 673090"/>
              <a:gd name="connsiteX0-161" fmla="*/ 552 w 1661077"/>
              <a:gd name="connsiteY0-162" fmla="*/ 0 h 673090"/>
              <a:gd name="connsiteX1-163" fmla="*/ 1661077 w 1661077"/>
              <a:gd name="connsiteY1-164" fmla="*/ 0 h 673090"/>
              <a:gd name="connsiteX2-165" fmla="*/ 1661077 w 1661077"/>
              <a:gd name="connsiteY2-166" fmla="*/ 477044 h 673090"/>
              <a:gd name="connsiteX3-167" fmla="*/ 552 w 1661077"/>
              <a:gd name="connsiteY3-168" fmla="*/ 477044 h 673090"/>
              <a:gd name="connsiteX4-169" fmla="*/ 552 w 1661077"/>
              <a:gd name="connsiteY4-170" fmla="*/ 0 h 673090"/>
              <a:gd name="connsiteX0-171" fmla="*/ 552 w 1661077"/>
              <a:gd name="connsiteY0-172" fmla="*/ 0 h 673090"/>
              <a:gd name="connsiteX1-173" fmla="*/ 1661077 w 1661077"/>
              <a:gd name="connsiteY1-174" fmla="*/ 0 h 673090"/>
              <a:gd name="connsiteX2-175" fmla="*/ 1661077 w 1661077"/>
              <a:gd name="connsiteY2-176" fmla="*/ 477044 h 673090"/>
              <a:gd name="connsiteX3-177" fmla="*/ 552 w 1661077"/>
              <a:gd name="connsiteY3-178" fmla="*/ 477044 h 673090"/>
              <a:gd name="connsiteX4-179" fmla="*/ 552 w 1661077"/>
              <a:gd name="connsiteY4-180" fmla="*/ 0 h 673090"/>
              <a:gd name="connsiteX0-181" fmla="*/ 731 w 1661256"/>
              <a:gd name="connsiteY0-182" fmla="*/ 0 h 601824"/>
              <a:gd name="connsiteX1-183" fmla="*/ 1661256 w 1661256"/>
              <a:gd name="connsiteY1-184" fmla="*/ 0 h 601824"/>
              <a:gd name="connsiteX2-185" fmla="*/ 1661256 w 1661256"/>
              <a:gd name="connsiteY2-186" fmla="*/ 477044 h 601824"/>
              <a:gd name="connsiteX3-187" fmla="*/ 731 w 1661256"/>
              <a:gd name="connsiteY3-188" fmla="*/ 477044 h 601824"/>
              <a:gd name="connsiteX4-189" fmla="*/ 731 w 1661256"/>
              <a:gd name="connsiteY4-190" fmla="*/ 0 h 601824"/>
              <a:gd name="connsiteX0-191" fmla="*/ 0 w 1660525"/>
              <a:gd name="connsiteY0-192" fmla="*/ 0 h 610473"/>
              <a:gd name="connsiteX1-193" fmla="*/ 1660525 w 1660525"/>
              <a:gd name="connsiteY1-194" fmla="*/ 0 h 610473"/>
              <a:gd name="connsiteX2-195" fmla="*/ 1660525 w 1660525"/>
              <a:gd name="connsiteY2-196" fmla="*/ 477044 h 610473"/>
              <a:gd name="connsiteX3-197" fmla="*/ 0 w 1660525"/>
              <a:gd name="connsiteY3-198" fmla="*/ 477044 h 610473"/>
              <a:gd name="connsiteX4-199" fmla="*/ 0 w 1660525"/>
              <a:gd name="connsiteY4-200" fmla="*/ 0 h 610473"/>
              <a:gd name="connsiteX0-201" fmla="*/ 0 w 1660525"/>
              <a:gd name="connsiteY0-202" fmla="*/ 0 h 604681"/>
              <a:gd name="connsiteX1-203" fmla="*/ 1660525 w 1660525"/>
              <a:gd name="connsiteY1-204" fmla="*/ 0 h 604681"/>
              <a:gd name="connsiteX2-205" fmla="*/ 1660525 w 1660525"/>
              <a:gd name="connsiteY2-206" fmla="*/ 477044 h 604681"/>
              <a:gd name="connsiteX3-207" fmla="*/ 0 w 1660525"/>
              <a:gd name="connsiteY3-208" fmla="*/ 477044 h 604681"/>
              <a:gd name="connsiteX4-209" fmla="*/ 0 w 1660525"/>
              <a:gd name="connsiteY4-210" fmla="*/ 0 h 604681"/>
              <a:gd name="connsiteX0-211" fmla="*/ 0 w 1660525"/>
              <a:gd name="connsiteY0-212" fmla="*/ 0 h 583988"/>
              <a:gd name="connsiteX1-213" fmla="*/ 1660525 w 1660525"/>
              <a:gd name="connsiteY1-214" fmla="*/ 0 h 583988"/>
              <a:gd name="connsiteX2-215" fmla="*/ 1660525 w 1660525"/>
              <a:gd name="connsiteY2-216" fmla="*/ 477044 h 583988"/>
              <a:gd name="connsiteX3-217" fmla="*/ 0 w 1660525"/>
              <a:gd name="connsiteY3-218" fmla="*/ 477044 h 583988"/>
              <a:gd name="connsiteX4-219" fmla="*/ 0 w 1660525"/>
              <a:gd name="connsiteY4-220" fmla="*/ 0 h 583988"/>
              <a:gd name="connsiteX0-221" fmla="*/ 0 w 1660525"/>
              <a:gd name="connsiteY0-222" fmla="*/ 0 h 590480"/>
              <a:gd name="connsiteX1-223" fmla="*/ 1660525 w 1660525"/>
              <a:gd name="connsiteY1-224" fmla="*/ 0 h 590480"/>
              <a:gd name="connsiteX2-225" fmla="*/ 1660525 w 1660525"/>
              <a:gd name="connsiteY2-226" fmla="*/ 477044 h 590480"/>
              <a:gd name="connsiteX3-227" fmla="*/ 0 w 1660525"/>
              <a:gd name="connsiteY3-228" fmla="*/ 477044 h 590480"/>
              <a:gd name="connsiteX4-229" fmla="*/ 0 w 1660525"/>
              <a:gd name="connsiteY4-230" fmla="*/ 0 h 590480"/>
              <a:gd name="connsiteX0-231" fmla="*/ 0 w 1660525"/>
              <a:gd name="connsiteY0-232" fmla="*/ 0 h 583625"/>
              <a:gd name="connsiteX1-233" fmla="*/ 1660525 w 1660525"/>
              <a:gd name="connsiteY1-234" fmla="*/ 0 h 583625"/>
              <a:gd name="connsiteX2-235" fmla="*/ 1660525 w 1660525"/>
              <a:gd name="connsiteY2-236" fmla="*/ 477044 h 583625"/>
              <a:gd name="connsiteX3-237" fmla="*/ 0 w 1660525"/>
              <a:gd name="connsiteY3-238" fmla="*/ 477044 h 583625"/>
              <a:gd name="connsiteX4-239" fmla="*/ 0 w 1660525"/>
              <a:gd name="connsiteY4-240" fmla="*/ 0 h 583625"/>
              <a:gd name="connsiteX0-241" fmla="*/ 0 w 1667422"/>
              <a:gd name="connsiteY0-242" fmla="*/ 0 h 587116"/>
              <a:gd name="connsiteX1-243" fmla="*/ 1660525 w 1667422"/>
              <a:gd name="connsiteY1-244" fmla="*/ 0 h 587116"/>
              <a:gd name="connsiteX2-245" fmla="*/ 1660525 w 1667422"/>
              <a:gd name="connsiteY2-246" fmla="*/ 477044 h 587116"/>
              <a:gd name="connsiteX3-247" fmla="*/ 0 w 1667422"/>
              <a:gd name="connsiteY3-248" fmla="*/ 477044 h 587116"/>
              <a:gd name="connsiteX4-249" fmla="*/ 0 w 1667422"/>
              <a:gd name="connsiteY4-250" fmla="*/ 0 h 587116"/>
              <a:gd name="connsiteX0-251" fmla="*/ 0 w 1667422"/>
              <a:gd name="connsiteY0-252" fmla="*/ 0 h 587116"/>
              <a:gd name="connsiteX1-253" fmla="*/ 1660525 w 1667422"/>
              <a:gd name="connsiteY1-254" fmla="*/ 0 h 587116"/>
              <a:gd name="connsiteX2-255" fmla="*/ 1660525 w 1667422"/>
              <a:gd name="connsiteY2-256" fmla="*/ 477044 h 587116"/>
              <a:gd name="connsiteX3-257" fmla="*/ 0 w 1667422"/>
              <a:gd name="connsiteY3-258" fmla="*/ 477044 h 587116"/>
              <a:gd name="connsiteX4-259" fmla="*/ 0 w 1667422"/>
              <a:gd name="connsiteY4-260" fmla="*/ 0 h 587116"/>
              <a:gd name="connsiteX0-261" fmla="*/ 0 w 1667422"/>
              <a:gd name="connsiteY0-262" fmla="*/ 0 h 587116"/>
              <a:gd name="connsiteX1-263" fmla="*/ 1660525 w 1667422"/>
              <a:gd name="connsiteY1-264" fmla="*/ 0 h 587116"/>
              <a:gd name="connsiteX2-265" fmla="*/ 1660525 w 1667422"/>
              <a:gd name="connsiteY2-266" fmla="*/ 477044 h 587116"/>
              <a:gd name="connsiteX3-267" fmla="*/ 0 w 1667422"/>
              <a:gd name="connsiteY3-268" fmla="*/ 477044 h 587116"/>
              <a:gd name="connsiteX4-269" fmla="*/ 0 w 1667422"/>
              <a:gd name="connsiteY4-270" fmla="*/ 0 h 587116"/>
              <a:gd name="connsiteX0-271" fmla="*/ 0 w 1661094"/>
              <a:gd name="connsiteY0-272" fmla="*/ 0 h 594068"/>
              <a:gd name="connsiteX1-273" fmla="*/ 1660525 w 1661094"/>
              <a:gd name="connsiteY1-274" fmla="*/ 0 h 594068"/>
              <a:gd name="connsiteX2-275" fmla="*/ 1660525 w 1661094"/>
              <a:gd name="connsiteY2-276" fmla="*/ 477044 h 594068"/>
              <a:gd name="connsiteX3-277" fmla="*/ 0 w 1661094"/>
              <a:gd name="connsiteY3-278" fmla="*/ 477044 h 594068"/>
              <a:gd name="connsiteX4-279" fmla="*/ 0 w 1661094"/>
              <a:gd name="connsiteY4-280" fmla="*/ 0 h 594068"/>
              <a:gd name="connsiteX0-281" fmla="*/ 0 w 1661054"/>
              <a:gd name="connsiteY0-282" fmla="*/ 0 h 592863"/>
              <a:gd name="connsiteX1-283" fmla="*/ 1660525 w 1661054"/>
              <a:gd name="connsiteY1-284" fmla="*/ 0 h 592863"/>
              <a:gd name="connsiteX2-285" fmla="*/ 1660525 w 1661054"/>
              <a:gd name="connsiteY2-286" fmla="*/ 477044 h 592863"/>
              <a:gd name="connsiteX3-287" fmla="*/ 0 w 1661054"/>
              <a:gd name="connsiteY3-288" fmla="*/ 477044 h 592863"/>
              <a:gd name="connsiteX4-289" fmla="*/ 0 w 1661054"/>
              <a:gd name="connsiteY4-290" fmla="*/ 0 h 5928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661054" h="592863">
                <a:moveTo>
                  <a:pt x="0" y="0"/>
                </a:moveTo>
                <a:cubicBezTo>
                  <a:pt x="199085" y="101588"/>
                  <a:pt x="1302648" y="110751"/>
                  <a:pt x="1660525" y="0"/>
                </a:cubicBezTo>
                <a:lnTo>
                  <a:pt x="1660525" y="477044"/>
                </a:lnTo>
                <a:cubicBezTo>
                  <a:pt x="1695286" y="617052"/>
                  <a:pt x="8405" y="645246"/>
                  <a:pt x="0" y="477044"/>
                </a:cubicBezTo>
                <a:lnTo>
                  <a:pt x="0" y="0"/>
                </a:lnTo>
                <a:close/>
              </a:path>
            </a:pathLst>
          </a:custGeom>
          <a:solidFill>
            <a:srgbClr val="CCFFFF"/>
          </a:solidFill>
          <a:ln>
            <a:solidFill>
              <a:srgbClr val="AB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3898900" y="3483293"/>
            <a:ext cx="897890" cy="897368"/>
            <a:chOff x="4215477" y="3716769"/>
            <a:chExt cx="898376" cy="896963"/>
          </a:xfrm>
        </p:grpSpPr>
        <p:cxnSp>
          <p:nvCxnSpPr>
            <p:cNvPr id="36" name="直接箭头连接符 35"/>
            <p:cNvCxnSpPr/>
            <p:nvPr/>
          </p:nvCxnSpPr>
          <p:spPr>
            <a:xfrm flipH="1" flipV="1">
              <a:off x="4491852" y="3716769"/>
              <a:ext cx="228724" cy="374481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98" name="TextBox 41"/>
            <p:cNvSpPr txBox="1"/>
            <p:nvPr/>
          </p:nvSpPr>
          <p:spPr>
            <a:xfrm>
              <a:off x="4215477" y="4091998"/>
              <a:ext cx="898376" cy="52173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800" b="1" dirty="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</a:rPr>
                <a:t>底面</a:t>
              </a:r>
              <a:endPara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4495800" y="3191193"/>
            <a:ext cx="1441811" cy="810316"/>
            <a:chOff x="4812145" y="3424382"/>
            <a:chExt cx="1441747" cy="810310"/>
          </a:xfrm>
        </p:grpSpPr>
        <p:cxnSp>
          <p:nvCxnSpPr>
            <p:cNvPr id="39" name="直接箭头连接符 38"/>
            <p:cNvCxnSpPr/>
            <p:nvPr/>
          </p:nvCxnSpPr>
          <p:spPr>
            <a:xfrm flipH="1" flipV="1">
              <a:off x="4812145" y="3424382"/>
              <a:ext cx="641321" cy="479422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96" name="TextBox 45"/>
            <p:cNvSpPr txBox="1"/>
            <p:nvPr/>
          </p:nvSpPr>
          <p:spPr>
            <a:xfrm>
              <a:off x="5356042" y="3712726"/>
              <a:ext cx="897850" cy="52196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800" b="1" dirty="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</a:rPr>
                <a:t>侧面</a:t>
              </a:r>
              <a:endPara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endParaRPr>
            </a:p>
          </p:txBody>
        </p:sp>
      </p:grpSp>
      <p:sp>
        <p:nvSpPr>
          <p:cNvPr id="41" name="椭圆 40"/>
          <p:cNvSpPr/>
          <p:nvPr/>
        </p:nvSpPr>
        <p:spPr>
          <a:xfrm rot="5400000">
            <a:off x="7603331" y="2923699"/>
            <a:ext cx="720725" cy="141288"/>
          </a:xfrm>
          <a:prstGeom prst="ellipse">
            <a:avLst/>
          </a:prstGeom>
          <a:solidFill>
            <a:srgbClr val="FFCCCC"/>
          </a:solidFill>
          <a:ln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2" name="椭圆 41"/>
          <p:cNvSpPr/>
          <p:nvPr/>
        </p:nvSpPr>
        <p:spPr>
          <a:xfrm rot="5400000">
            <a:off x="5979319" y="2928461"/>
            <a:ext cx="720725" cy="141288"/>
          </a:xfrm>
          <a:prstGeom prst="ellipse">
            <a:avLst/>
          </a:prstGeom>
          <a:solidFill>
            <a:srgbClr val="FFCCCC"/>
          </a:solidFill>
          <a:ln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3" name="矩形 2"/>
          <p:cNvSpPr/>
          <p:nvPr/>
        </p:nvSpPr>
        <p:spPr>
          <a:xfrm rot="5400000">
            <a:off x="6731000" y="2165668"/>
            <a:ext cx="727075" cy="1663700"/>
          </a:xfrm>
          <a:custGeom>
            <a:avLst/>
            <a:gdLst>
              <a:gd name="connsiteX0" fmla="*/ 0 w 1660525"/>
              <a:gd name="connsiteY0" fmla="*/ 0 h 477044"/>
              <a:gd name="connsiteX1" fmla="*/ 1660525 w 1660525"/>
              <a:gd name="connsiteY1" fmla="*/ 0 h 477044"/>
              <a:gd name="connsiteX2" fmla="*/ 1660525 w 1660525"/>
              <a:gd name="connsiteY2" fmla="*/ 477044 h 477044"/>
              <a:gd name="connsiteX3" fmla="*/ 0 w 1660525"/>
              <a:gd name="connsiteY3" fmla="*/ 477044 h 477044"/>
              <a:gd name="connsiteX4" fmla="*/ 0 w 1660525"/>
              <a:gd name="connsiteY4" fmla="*/ 0 h 477044"/>
              <a:gd name="connsiteX0-1" fmla="*/ 0 w 1660525"/>
              <a:gd name="connsiteY0-2" fmla="*/ 59630 h 536674"/>
              <a:gd name="connsiteX1-3" fmla="*/ 1660525 w 1660525"/>
              <a:gd name="connsiteY1-4" fmla="*/ 59630 h 536674"/>
              <a:gd name="connsiteX2-5" fmla="*/ 1660525 w 1660525"/>
              <a:gd name="connsiteY2-6" fmla="*/ 536674 h 536674"/>
              <a:gd name="connsiteX3-7" fmla="*/ 0 w 1660525"/>
              <a:gd name="connsiteY3-8" fmla="*/ 536674 h 536674"/>
              <a:gd name="connsiteX4-9" fmla="*/ 0 w 1660525"/>
              <a:gd name="connsiteY4-10" fmla="*/ 59630 h 536674"/>
              <a:gd name="connsiteX0-11" fmla="*/ 0 w 1660525"/>
              <a:gd name="connsiteY0-12" fmla="*/ 12128 h 489172"/>
              <a:gd name="connsiteX1-13" fmla="*/ 1660525 w 1660525"/>
              <a:gd name="connsiteY1-14" fmla="*/ 12128 h 489172"/>
              <a:gd name="connsiteX2-15" fmla="*/ 1660525 w 1660525"/>
              <a:gd name="connsiteY2-16" fmla="*/ 489172 h 489172"/>
              <a:gd name="connsiteX3-17" fmla="*/ 0 w 1660525"/>
              <a:gd name="connsiteY3-18" fmla="*/ 489172 h 489172"/>
              <a:gd name="connsiteX4-19" fmla="*/ 0 w 1660525"/>
              <a:gd name="connsiteY4-20" fmla="*/ 12128 h 489172"/>
              <a:gd name="connsiteX0-21" fmla="*/ 0 w 1660525"/>
              <a:gd name="connsiteY0-22" fmla="*/ 0 h 477044"/>
              <a:gd name="connsiteX1-23" fmla="*/ 1660525 w 1660525"/>
              <a:gd name="connsiteY1-24" fmla="*/ 0 h 477044"/>
              <a:gd name="connsiteX2-25" fmla="*/ 1660525 w 1660525"/>
              <a:gd name="connsiteY2-26" fmla="*/ 477044 h 477044"/>
              <a:gd name="connsiteX3-27" fmla="*/ 0 w 1660525"/>
              <a:gd name="connsiteY3-28" fmla="*/ 477044 h 477044"/>
              <a:gd name="connsiteX4-29" fmla="*/ 0 w 1660525"/>
              <a:gd name="connsiteY4-30" fmla="*/ 0 h 477044"/>
              <a:gd name="connsiteX0-31" fmla="*/ 0 w 1660525"/>
              <a:gd name="connsiteY0-32" fmla="*/ 0 h 477044"/>
              <a:gd name="connsiteX1-33" fmla="*/ 1660525 w 1660525"/>
              <a:gd name="connsiteY1-34" fmla="*/ 0 h 477044"/>
              <a:gd name="connsiteX2-35" fmla="*/ 1660525 w 1660525"/>
              <a:gd name="connsiteY2-36" fmla="*/ 477044 h 477044"/>
              <a:gd name="connsiteX3-37" fmla="*/ 0 w 1660525"/>
              <a:gd name="connsiteY3-38" fmla="*/ 477044 h 477044"/>
              <a:gd name="connsiteX4-39" fmla="*/ 0 w 1660525"/>
              <a:gd name="connsiteY4-40" fmla="*/ 0 h 477044"/>
              <a:gd name="connsiteX0-41" fmla="*/ 0 w 1660525"/>
              <a:gd name="connsiteY0-42" fmla="*/ 0 h 477044"/>
              <a:gd name="connsiteX1-43" fmla="*/ 1660525 w 1660525"/>
              <a:gd name="connsiteY1-44" fmla="*/ 0 h 477044"/>
              <a:gd name="connsiteX2-45" fmla="*/ 1660525 w 1660525"/>
              <a:gd name="connsiteY2-46" fmla="*/ 477044 h 477044"/>
              <a:gd name="connsiteX3-47" fmla="*/ 0 w 1660525"/>
              <a:gd name="connsiteY3-48" fmla="*/ 477044 h 477044"/>
              <a:gd name="connsiteX4-49" fmla="*/ 0 w 1660525"/>
              <a:gd name="connsiteY4-50" fmla="*/ 0 h 477044"/>
              <a:gd name="connsiteX0-51" fmla="*/ 138 w 1660663"/>
              <a:gd name="connsiteY0-52" fmla="*/ 0 h 477044"/>
              <a:gd name="connsiteX1-53" fmla="*/ 1660663 w 1660663"/>
              <a:gd name="connsiteY1-54" fmla="*/ 0 h 477044"/>
              <a:gd name="connsiteX2-55" fmla="*/ 1660663 w 1660663"/>
              <a:gd name="connsiteY2-56" fmla="*/ 477044 h 477044"/>
              <a:gd name="connsiteX3-57" fmla="*/ 138 w 1660663"/>
              <a:gd name="connsiteY3-58" fmla="*/ 477044 h 477044"/>
              <a:gd name="connsiteX4-59" fmla="*/ 138 w 1660663"/>
              <a:gd name="connsiteY4-60" fmla="*/ 0 h 477044"/>
              <a:gd name="connsiteX0-61" fmla="*/ 119 w 1660644"/>
              <a:gd name="connsiteY0-62" fmla="*/ 0 h 477044"/>
              <a:gd name="connsiteX1-63" fmla="*/ 1660644 w 1660644"/>
              <a:gd name="connsiteY1-64" fmla="*/ 0 h 477044"/>
              <a:gd name="connsiteX2-65" fmla="*/ 1660644 w 1660644"/>
              <a:gd name="connsiteY2-66" fmla="*/ 477044 h 477044"/>
              <a:gd name="connsiteX3-67" fmla="*/ 119 w 1660644"/>
              <a:gd name="connsiteY3-68" fmla="*/ 477044 h 477044"/>
              <a:gd name="connsiteX4-69" fmla="*/ 119 w 1660644"/>
              <a:gd name="connsiteY4-70" fmla="*/ 0 h 477044"/>
              <a:gd name="connsiteX0-71" fmla="*/ 119 w 1660644"/>
              <a:gd name="connsiteY0-72" fmla="*/ 0 h 536674"/>
              <a:gd name="connsiteX1-73" fmla="*/ 1660644 w 1660644"/>
              <a:gd name="connsiteY1-74" fmla="*/ 0 h 536674"/>
              <a:gd name="connsiteX2-75" fmla="*/ 1660644 w 1660644"/>
              <a:gd name="connsiteY2-76" fmla="*/ 477044 h 536674"/>
              <a:gd name="connsiteX3-77" fmla="*/ 119 w 1660644"/>
              <a:gd name="connsiteY3-78" fmla="*/ 477044 h 536674"/>
              <a:gd name="connsiteX4-79" fmla="*/ 119 w 1660644"/>
              <a:gd name="connsiteY4-80" fmla="*/ 0 h 536674"/>
              <a:gd name="connsiteX0-81" fmla="*/ 119 w 1660644"/>
              <a:gd name="connsiteY0-82" fmla="*/ 0 h 487865"/>
              <a:gd name="connsiteX1-83" fmla="*/ 1660644 w 1660644"/>
              <a:gd name="connsiteY1-84" fmla="*/ 0 h 487865"/>
              <a:gd name="connsiteX2-85" fmla="*/ 1660644 w 1660644"/>
              <a:gd name="connsiteY2-86" fmla="*/ 477044 h 487865"/>
              <a:gd name="connsiteX3-87" fmla="*/ 119 w 1660644"/>
              <a:gd name="connsiteY3-88" fmla="*/ 477044 h 487865"/>
              <a:gd name="connsiteX4-89" fmla="*/ 119 w 1660644"/>
              <a:gd name="connsiteY4-90" fmla="*/ 0 h 487865"/>
              <a:gd name="connsiteX0-91" fmla="*/ 119 w 1660644"/>
              <a:gd name="connsiteY0-92" fmla="*/ 0 h 477044"/>
              <a:gd name="connsiteX1-93" fmla="*/ 1660644 w 1660644"/>
              <a:gd name="connsiteY1-94" fmla="*/ 0 h 477044"/>
              <a:gd name="connsiteX2-95" fmla="*/ 1660644 w 1660644"/>
              <a:gd name="connsiteY2-96" fmla="*/ 477044 h 477044"/>
              <a:gd name="connsiteX3-97" fmla="*/ 119 w 1660644"/>
              <a:gd name="connsiteY3-98" fmla="*/ 477044 h 477044"/>
              <a:gd name="connsiteX4-99" fmla="*/ 119 w 1660644"/>
              <a:gd name="connsiteY4-100" fmla="*/ 0 h 477044"/>
              <a:gd name="connsiteX0-101" fmla="*/ 119 w 1660644"/>
              <a:gd name="connsiteY0-102" fmla="*/ 0 h 650023"/>
              <a:gd name="connsiteX1-103" fmla="*/ 1660644 w 1660644"/>
              <a:gd name="connsiteY1-104" fmla="*/ 0 h 650023"/>
              <a:gd name="connsiteX2-105" fmla="*/ 1660644 w 1660644"/>
              <a:gd name="connsiteY2-106" fmla="*/ 477044 h 650023"/>
              <a:gd name="connsiteX3-107" fmla="*/ 119 w 1660644"/>
              <a:gd name="connsiteY3-108" fmla="*/ 477044 h 650023"/>
              <a:gd name="connsiteX4-109" fmla="*/ 119 w 1660644"/>
              <a:gd name="connsiteY4-110" fmla="*/ 0 h 650023"/>
              <a:gd name="connsiteX0-111" fmla="*/ 590 w 1661115"/>
              <a:gd name="connsiteY0-112" fmla="*/ 0 h 765968"/>
              <a:gd name="connsiteX1-113" fmla="*/ 1661115 w 1661115"/>
              <a:gd name="connsiteY1-114" fmla="*/ 0 h 765968"/>
              <a:gd name="connsiteX2-115" fmla="*/ 1661115 w 1661115"/>
              <a:gd name="connsiteY2-116" fmla="*/ 477044 h 765968"/>
              <a:gd name="connsiteX3-117" fmla="*/ 590 w 1661115"/>
              <a:gd name="connsiteY3-118" fmla="*/ 477044 h 765968"/>
              <a:gd name="connsiteX4-119" fmla="*/ 590 w 1661115"/>
              <a:gd name="connsiteY4-120" fmla="*/ 0 h 765968"/>
              <a:gd name="connsiteX0-121" fmla="*/ 541 w 1661066"/>
              <a:gd name="connsiteY0-122" fmla="*/ 0 h 677819"/>
              <a:gd name="connsiteX1-123" fmla="*/ 1661066 w 1661066"/>
              <a:gd name="connsiteY1-124" fmla="*/ 0 h 677819"/>
              <a:gd name="connsiteX2-125" fmla="*/ 1661066 w 1661066"/>
              <a:gd name="connsiteY2-126" fmla="*/ 477044 h 677819"/>
              <a:gd name="connsiteX3-127" fmla="*/ 541 w 1661066"/>
              <a:gd name="connsiteY3-128" fmla="*/ 477044 h 677819"/>
              <a:gd name="connsiteX4-129" fmla="*/ 541 w 1661066"/>
              <a:gd name="connsiteY4-130" fmla="*/ 0 h 677819"/>
              <a:gd name="connsiteX0-131" fmla="*/ 553 w 1661078"/>
              <a:gd name="connsiteY0-132" fmla="*/ 0 h 650082"/>
              <a:gd name="connsiteX1-133" fmla="*/ 1661078 w 1661078"/>
              <a:gd name="connsiteY1-134" fmla="*/ 0 h 650082"/>
              <a:gd name="connsiteX2-135" fmla="*/ 1661078 w 1661078"/>
              <a:gd name="connsiteY2-136" fmla="*/ 477044 h 650082"/>
              <a:gd name="connsiteX3-137" fmla="*/ 553 w 1661078"/>
              <a:gd name="connsiteY3-138" fmla="*/ 477044 h 650082"/>
              <a:gd name="connsiteX4-139" fmla="*/ 553 w 1661078"/>
              <a:gd name="connsiteY4-140" fmla="*/ 0 h 650082"/>
              <a:gd name="connsiteX0-141" fmla="*/ 552 w 1661077"/>
              <a:gd name="connsiteY0-142" fmla="*/ 0 h 673090"/>
              <a:gd name="connsiteX1-143" fmla="*/ 1661077 w 1661077"/>
              <a:gd name="connsiteY1-144" fmla="*/ 0 h 673090"/>
              <a:gd name="connsiteX2-145" fmla="*/ 1661077 w 1661077"/>
              <a:gd name="connsiteY2-146" fmla="*/ 477044 h 673090"/>
              <a:gd name="connsiteX3-147" fmla="*/ 552 w 1661077"/>
              <a:gd name="connsiteY3-148" fmla="*/ 477044 h 673090"/>
              <a:gd name="connsiteX4-149" fmla="*/ 552 w 1661077"/>
              <a:gd name="connsiteY4-150" fmla="*/ 0 h 673090"/>
              <a:gd name="connsiteX0-151" fmla="*/ 552 w 1661077"/>
              <a:gd name="connsiteY0-152" fmla="*/ 0 h 673090"/>
              <a:gd name="connsiteX1-153" fmla="*/ 1661077 w 1661077"/>
              <a:gd name="connsiteY1-154" fmla="*/ 0 h 673090"/>
              <a:gd name="connsiteX2-155" fmla="*/ 1661077 w 1661077"/>
              <a:gd name="connsiteY2-156" fmla="*/ 477044 h 673090"/>
              <a:gd name="connsiteX3-157" fmla="*/ 552 w 1661077"/>
              <a:gd name="connsiteY3-158" fmla="*/ 477044 h 673090"/>
              <a:gd name="connsiteX4-159" fmla="*/ 552 w 1661077"/>
              <a:gd name="connsiteY4-160" fmla="*/ 0 h 673090"/>
              <a:gd name="connsiteX0-161" fmla="*/ 552 w 1661077"/>
              <a:gd name="connsiteY0-162" fmla="*/ 0 h 673090"/>
              <a:gd name="connsiteX1-163" fmla="*/ 1661077 w 1661077"/>
              <a:gd name="connsiteY1-164" fmla="*/ 0 h 673090"/>
              <a:gd name="connsiteX2-165" fmla="*/ 1661077 w 1661077"/>
              <a:gd name="connsiteY2-166" fmla="*/ 477044 h 673090"/>
              <a:gd name="connsiteX3-167" fmla="*/ 552 w 1661077"/>
              <a:gd name="connsiteY3-168" fmla="*/ 477044 h 673090"/>
              <a:gd name="connsiteX4-169" fmla="*/ 552 w 1661077"/>
              <a:gd name="connsiteY4-170" fmla="*/ 0 h 673090"/>
              <a:gd name="connsiteX0-171" fmla="*/ 552 w 1661077"/>
              <a:gd name="connsiteY0-172" fmla="*/ 0 h 673090"/>
              <a:gd name="connsiteX1-173" fmla="*/ 1661077 w 1661077"/>
              <a:gd name="connsiteY1-174" fmla="*/ 0 h 673090"/>
              <a:gd name="connsiteX2-175" fmla="*/ 1661077 w 1661077"/>
              <a:gd name="connsiteY2-176" fmla="*/ 477044 h 673090"/>
              <a:gd name="connsiteX3-177" fmla="*/ 552 w 1661077"/>
              <a:gd name="connsiteY3-178" fmla="*/ 477044 h 673090"/>
              <a:gd name="connsiteX4-179" fmla="*/ 552 w 1661077"/>
              <a:gd name="connsiteY4-180" fmla="*/ 0 h 673090"/>
              <a:gd name="connsiteX0-181" fmla="*/ 731 w 1661256"/>
              <a:gd name="connsiteY0-182" fmla="*/ 0 h 601824"/>
              <a:gd name="connsiteX1-183" fmla="*/ 1661256 w 1661256"/>
              <a:gd name="connsiteY1-184" fmla="*/ 0 h 601824"/>
              <a:gd name="connsiteX2-185" fmla="*/ 1661256 w 1661256"/>
              <a:gd name="connsiteY2-186" fmla="*/ 477044 h 601824"/>
              <a:gd name="connsiteX3-187" fmla="*/ 731 w 1661256"/>
              <a:gd name="connsiteY3-188" fmla="*/ 477044 h 601824"/>
              <a:gd name="connsiteX4-189" fmla="*/ 731 w 1661256"/>
              <a:gd name="connsiteY4-190" fmla="*/ 0 h 601824"/>
              <a:gd name="connsiteX0-191" fmla="*/ 0 w 1660525"/>
              <a:gd name="connsiteY0-192" fmla="*/ 0 h 610473"/>
              <a:gd name="connsiteX1-193" fmla="*/ 1660525 w 1660525"/>
              <a:gd name="connsiteY1-194" fmla="*/ 0 h 610473"/>
              <a:gd name="connsiteX2-195" fmla="*/ 1660525 w 1660525"/>
              <a:gd name="connsiteY2-196" fmla="*/ 477044 h 610473"/>
              <a:gd name="connsiteX3-197" fmla="*/ 0 w 1660525"/>
              <a:gd name="connsiteY3-198" fmla="*/ 477044 h 610473"/>
              <a:gd name="connsiteX4-199" fmla="*/ 0 w 1660525"/>
              <a:gd name="connsiteY4-200" fmla="*/ 0 h 610473"/>
              <a:gd name="connsiteX0-201" fmla="*/ 0 w 1660525"/>
              <a:gd name="connsiteY0-202" fmla="*/ 0 h 604681"/>
              <a:gd name="connsiteX1-203" fmla="*/ 1660525 w 1660525"/>
              <a:gd name="connsiteY1-204" fmla="*/ 0 h 604681"/>
              <a:gd name="connsiteX2-205" fmla="*/ 1660525 w 1660525"/>
              <a:gd name="connsiteY2-206" fmla="*/ 477044 h 604681"/>
              <a:gd name="connsiteX3-207" fmla="*/ 0 w 1660525"/>
              <a:gd name="connsiteY3-208" fmla="*/ 477044 h 604681"/>
              <a:gd name="connsiteX4-209" fmla="*/ 0 w 1660525"/>
              <a:gd name="connsiteY4-210" fmla="*/ 0 h 604681"/>
              <a:gd name="connsiteX0-211" fmla="*/ 0 w 1660525"/>
              <a:gd name="connsiteY0-212" fmla="*/ 0 h 583988"/>
              <a:gd name="connsiteX1-213" fmla="*/ 1660525 w 1660525"/>
              <a:gd name="connsiteY1-214" fmla="*/ 0 h 583988"/>
              <a:gd name="connsiteX2-215" fmla="*/ 1660525 w 1660525"/>
              <a:gd name="connsiteY2-216" fmla="*/ 477044 h 583988"/>
              <a:gd name="connsiteX3-217" fmla="*/ 0 w 1660525"/>
              <a:gd name="connsiteY3-218" fmla="*/ 477044 h 583988"/>
              <a:gd name="connsiteX4-219" fmla="*/ 0 w 1660525"/>
              <a:gd name="connsiteY4-220" fmla="*/ 0 h 583988"/>
              <a:gd name="connsiteX0-221" fmla="*/ 0 w 1660525"/>
              <a:gd name="connsiteY0-222" fmla="*/ 0 h 590480"/>
              <a:gd name="connsiteX1-223" fmla="*/ 1660525 w 1660525"/>
              <a:gd name="connsiteY1-224" fmla="*/ 0 h 590480"/>
              <a:gd name="connsiteX2-225" fmla="*/ 1660525 w 1660525"/>
              <a:gd name="connsiteY2-226" fmla="*/ 477044 h 590480"/>
              <a:gd name="connsiteX3-227" fmla="*/ 0 w 1660525"/>
              <a:gd name="connsiteY3-228" fmla="*/ 477044 h 590480"/>
              <a:gd name="connsiteX4-229" fmla="*/ 0 w 1660525"/>
              <a:gd name="connsiteY4-230" fmla="*/ 0 h 590480"/>
              <a:gd name="connsiteX0-231" fmla="*/ 0 w 1660525"/>
              <a:gd name="connsiteY0-232" fmla="*/ 0 h 583625"/>
              <a:gd name="connsiteX1-233" fmla="*/ 1660525 w 1660525"/>
              <a:gd name="connsiteY1-234" fmla="*/ 0 h 583625"/>
              <a:gd name="connsiteX2-235" fmla="*/ 1660525 w 1660525"/>
              <a:gd name="connsiteY2-236" fmla="*/ 477044 h 583625"/>
              <a:gd name="connsiteX3-237" fmla="*/ 0 w 1660525"/>
              <a:gd name="connsiteY3-238" fmla="*/ 477044 h 583625"/>
              <a:gd name="connsiteX4-239" fmla="*/ 0 w 1660525"/>
              <a:gd name="connsiteY4-240" fmla="*/ 0 h 583625"/>
              <a:gd name="connsiteX0-241" fmla="*/ 0 w 1667422"/>
              <a:gd name="connsiteY0-242" fmla="*/ 0 h 587116"/>
              <a:gd name="connsiteX1-243" fmla="*/ 1660525 w 1667422"/>
              <a:gd name="connsiteY1-244" fmla="*/ 0 h 587116"/>
              <a:gd name="connsiteX2-245" fmla="*/ 1660525 w 1667422"/>
              <a:gd name="connsiteY2-246" fmla="*/ 477044 h 587116"/>
              <a:gd name="connsiteX3-247" fmla="*/ 0 w 1667422"/>
              <a:gd name="connsiteY3-248" fmla="*/ 477044 h 587116"/>
              <a:gd name="connsiteX4-249" fmla="*/ 0 w 1667422"/>
              <a:gd name="connsiteY4-250" fmla="*/ 0 h 587116"/>
              <a:gd name="connsiteX0-251" fmla="*/ 0 w 1667506"/>
              <a:gd name="connsiteY0-252" fmla="*/ 0 h 542676"/>
              <a:gd name="connsiteX1-253" fmla="*/ 1660525 w 1667506"/>
              <a:gd name="connsiteY1-254" fmla="*/ 0 h 542676"/>
              <a:gd name="connsiteX2-255" fmla="*/ 1660525 w 1667506"/>
              <a:gd name="connsiteY2-256" fmla="*/ 477044 h 542676"/>
              <a:gd name="connsiteX3-257" fmla="*/ 0 w 1667506"/>
              <a:gd name="connsiteY3-258" fmla="*/ 477044 h 542676"/>
              <a:gd name="connsiteX4-259" fmla="*/ 0 w 1667506"/>
              <a:gd name="connsiteY4-260" fmla="*/ 0 h 542676"/>
              <a:gd name="connsiteX0-261" fmla="*/ 0 w 1660526"/>
              <a:gd name="connsiteY0-262" fmla="*/ 0 h 507666"/>
              <a:gd name="connsiteX1-263" fmla="*/ 1660525 w 1660526"/>
              <a:gd name="connsiteY1-264" fmla="*/ 0 h 507666"/>
              <a:gd name="connsiteX2-265" fmla="*/ 1660525 w 1660526"/>
              <a:gd name="connsiteY2-266" fmla="*/ 477044 h 507666"/>
              <a:gd name="connsiteX3-267" fmla="*/ 0 w 1660526"/>
              <a:gd name="connsiteY3-268" fmla="*/ 477044 h 507666"/>
              <a:gd name="connsiteX4-269" fmla="*/ 0 w 1660526"/>
              <a:gd name="connsiteY4-270" fmla="*/ 0 h 507666"/>
              <a:gd name="connsiteX0-271" fmla="*/ 0 w 1661733"/>
              <a:gd name="connsiteY0-272" fmla="*/ 0 h 506233"/>
              <a:gd name="connsiteX1-273" fmla="*/ 1660525 w 1661733"/>
              <a:gd name="connsiteY1-274" fmla="*/ 0 h 506233"/>
              <a:gd name="connsiteX2-275" fmla="*/ 1660525 w 1661733"/>
              <a:gd name="connsiteY2-276" fmla="*/ 477044 h 506233"/>
              <a:gd name="connsiteX3-277" fmla="*/ 0 w 1661733"/>
              <a:gd name="connsiteY3-278" fmla="*/ 477044 h 506233"/>
              <a:gd name="connsiteX4-279" fmla="*/ 0 w 1661733"/>
              <a:gd name="connsiteY4-280" fmla="*/ 0 h 506233"/>
              <a:gd name="connsiteX0-281" fmla="*/ 0 w 1661708"/>
              <a:gd name="connsiteY0-282" fmla="*/ 0 h 501580"/>
              <a:gd name="connsiteX1-283" fmla="*/ 1660525 w 1661708"/>
              <a:gd name="connsiteY1-284" fmla="*/ 0 h 501580"/>
              <a:gd name="connsiteX2-285" fmla="*/ 1660525 w 1661708"/>
              <a:gd name="connsiteY2-286" fmla="*/ 477044 h 501580"/>
              <a:gd name="connsiteX3-287" fmla="*/ 0 w 1661708"/>
              <a:gd name="connsiteY3-288" fmla="*/ 477044 h 501580"/>
              <a:gd name="connsiteX4-289" fmla="*/ 0 w 1661708"/>
              <a:gd name="connsiteY4-290" fmla="*/ 0 h 501580"/>
              <a:gd name="connsiteX0-291" fmla="*/ 0 w 1661708"/>
              <a:gd name="connsiteY0-292" fmla="*/ 0 h 501580"/>
              <a:gd name="connsiteX1-293" fmla="*/ 1660525 w 1661708"/>
              <a:gd name="connsiteY1-294" fmla="*/ 0 h 501580"/>
              <a:gd name="connsiteX2-295" fmla="*/ 1660525 w 1661708"/>
              <a:gd name="connsiteY2-296" fmla="*/ 477044 h 501580"/>
              <a:gd name="connsiteX3-297" fmla="*/ 0 w 1661708"/>
              <a:gd name="connsiteY3-298" fmla="*/ 477044 h 501580"/>
              <a:gd name="connsiteX4-299" fmla="*/ 0 w 1661708"/>
              <a:gd name="connsiteY4-300" fmla="*/ 0 h 501580"/>
              <a:gd name="connsiteX0-301" fmla="*/ 0 w 1661708"/>
              <a:gd name="connsiteY0-302" fmla="*/ 0 h 501580"/>
              <a:gd name="connsiteX1-303" fmla="*/ 1660525 w 1661708"/>
              <a:gd name="connsiteY1-304" fmla="*/ 0 h 501580"/>
              <a:gd name="connsiteX2-305" fmla="*/ 1660525 w 1661708"/>
              <a:gd name="connsiteY2-306" fmla="*/ 477044 h 501580"/>
              <a:gd name="connsiteX3-307" fmla="*/ 0 w 1661708"/>
              <a:gd name="connsiteY3-308" fmla="*/ 477044 h 501580"/>
              <a:gd name="connsiteX4-309" fmla="*/ 0 w 1661708"/>
              <a:gd name="connsiteY4-310" fmla="*/ 0 h 501580"/>
              <a:gd name="connsiteX0-311" fmla="*/ 0 w 1661708"/>
              <a:gd name="connsiteY0-312" fmla="*/ 0 h 501580"/>
              <a:gd name="connsiteX1-313" fmla="*/ 1660525 w 1661708"/>
              <a:gd name="connsiteY1-314" fmla="*/ 0 h 501580"/>
              <a:gd name="connsiteX2-315" fmla="*/ 1660525 w 1661708"/>
              <a:gd name="connsiteY2-316" fmla="*/ 477044 h 501580"/>
              <a:gd name="connsiteX3-317" fmla="*/ 0 w 1661708"/>
              <a:gd name="connsiteY3-318" fmla="*/ 477044 h 501580"/>
              <a:gd name="connsiteX4-319" fmla="*/ 0 w 1661708"/>
              <a:gd name="connsiteY4-320" fmla="*/ 0 h 501580"/>
              <a:gd name="connsiteX0-321" fmla="*/ 0 w 1661708"/>
              <a:gd name="connsiteY0-322" fmla="*/ 0 h 501580"/>
              <a:gd name="connsiteX1-323" fmla="*/ 1660525 w 1661708"/>
              <a:gd name="connsiteY1-324" fmla="*/ 0 h 501580"/>
              <a:gd name="connsiteX2-325" fmla="*/ 1660525 w 1661708"/>
              <a:gd name="connsiteY2-326" fmla="*/ 477044 h 501580"/>
              <a:gd name="connsiteX3-327" fmla="*/ 0 w 1661708"/>
              <a:gd name="connsiteY3-328" fmla="*/ 477044 h 501580"/>
              <a:gd name="connsiteX4-329" fmla="*/ 0 w 1661708"/>
              <a:gd name="connsiteY4-330" fmla="*/ 0 h 50158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661708" h="501580">
                <a:moveTo>
                  <a:pt x="0" y="0"/>
                </a:moveTo>
                <a:cubicBezTo>
                  <a:pt x="546510" y="27585"/>
                  <a:pt x="1201810" y="23040"/>
                  <a:pt x="1660525" y="0"/>
                </a:cubicBezTo>
                <a:lnTo>
                  <a:pt x="1660525" y="477044"/>
                </a:lnTo>
                <a:cubicBezTo>
                  <a:pt x="1711296" y="505923"/>
                  <a:pt x="113882" y="513383"/>
                  <a:pt x="0" y="477044"/>
                </a:cubicBezTo>
                <a:lnTo>
                  <a:pt x="0" y="0"/>
                </a:lnTo>
                <a:close/>
              </a:path>
            </a:pathLst>
          </a:custGeom>
          <a:solidFill>
            <a:srgbClr val="CCFFFF"/>
          </a:solidFill>
          <a:ln>
            <a:solidFill>
              <a:srgbClr val="AB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6171883" y="3124518"/>
            <a:ext cx="897890" cy="1068595"/>
            <a:chOff x="6171217" y="3351210"/>
            <a:chExt cx="898377" cy="1068865"/>
          </a:xfrm>
        </p:grpSpPr>
        <p:cxnSp>
          <p:nvCxnSpPr>
            <p:cNvPr id="45" name="直接箭头连接符 44"/>
            <p:cNvCxnSpPr/>
            <p:nvPr/>
          </p:nvCxnSpPr>
          <p:spPr>
            <a:xfrm flipH="1" flipV="1">
              <a:off x="6330370" y="3351210"/>
              <a:ext cx="422504" cy="647864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94" name="TextBox 65"/>
            <p:cNvSpPr txBox="1"/>
            <p:nvPr/>
          </p:nvSpPr>
          <p:spPr>
            <a:xfrm>
              <a:off x="6171217" y="3897973"/>
              <a:ext cx="898377" cy="52210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800" b="1" dirty="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</a:rPr>
                <a:t>底面</a:t>
              </a:r>
              <a:endPara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7972425" y="3168968"/>
            <a:ext cx="897890" cy="832444"/>
            <a:chOff x="7972425" y="3395808"/>
            <a:chExt cx="898376" cy="832300"/>
          </a:xfrm>
        </p:grpSpPr>
        <p:cxnSp>
          <p:nvCxnSpPr>
            <p:cNvPr id="48" name="直接箭头连接符 47"/>
            <p:cNvCxnSpPr/>
            <p:nvPr/>
          </p:nvCxnSpPr>
          <p:spPr>
            <a:xfrm flipH="1" flipV="1">
              <a:off x="7993074" y="3395808"/>
              <a:ext cx="231901" cy="409504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92" name="TextBox 59"/>
            <p:cNvSpPr txBox="1"/>
            <p:nvPr/>
          </p:nvSpPr>
          <p:spPr>
            <a:xfrm>
              <a:off x="7972425" y="3706228"/>
              <a:ext cx="898376" cy="5218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800" b="1" dirty="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</a:rPr>
                <a:t>底面</a:t>
              </a:r>
              <a:endPara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7126288" y="3168968"/>
            <a:ext cx="897890" cy="1079821"/>
            <a:chOff x="7126375" y="3395808"/>
            <a:chExt cx="898377" cy="1079131"/>
          </a:xfrm>
        </p:grpSpPr>
        <p:cxnSp>
          <p:nvCxnSpPr>
            <p:cNvPr id="51" name="直接箭头连接符 50"/>
            <p:cNvCxnSpPr/>
            <p:nvPr/>
          </p:nvCxnSpPr>
          <p:spPr>
            <a:xfrm flipH="1" flipV="1">
              <a:off x="7151789" y="3395808"/>
              <a:ext cx="422504" cy="647286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90" name="TextBox 67"/>
            <p:cNvSpPr txBox="1"/>
            <p:nvPr/>
          </p:nvSpPr>
          <p:spPr>
            <a:xfrm>
              <a:off x="7126375" y="3953303"/>
              <a:ext cx="898377" cy="52163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800" b="1" dirty="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</a:rPr>
                <a:t>侧面</a:t>
              </a:r>
              <a:endPara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4403885" y="1910556"/>
            <a:ext cx="897890" cy="944563"/>
            <a:chOff x="4445649" y="1962370"/>
            <a:chExt cx="898377" cy="943982"/>
          </a:xfrm>
        </p:grpSpPr>
        <p:cxnSp>
          <p:nvCxnSpPr>
            <p:cNvPr id="54" name="直接箭头连接符 53"/>
            <p:cNvCxnSpPr/>
            <p:nvPr/>
          </p:nvCxnSpPr>
          <p:spPr>
            <a:xfrm>
              <a:off x="4895155" y="2541452"/>
              <a:ext cx="19060" cy="364900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88" name="TextBox 39"/>
            <p:cNvSpPr txBox="1"/>
            <p:nvPr/>
          </p:nvSpPr>
          <p:spPr>
            <a:xfrm>
              <a:off x="4445649" y="1962370"/>
              <a:ext cx="898377" cy="52164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800" b="1" dirty="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</a:rPr>
                <a:t>底面</a:t>
              </a:r>
              <a:endPara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844550" y="3394393"/>
            <a:ext cx="938212" cy="993120"/>
            <a:chOff x="845203" y="3620657"/>
            <a:chExt cx="937245" cy="993524"/>
          </a:xfrm>
        </p:grpSpPr>
        <p:cxnSp>
          <p:nvCxnSpPr>
            <p:cNvPr id="57" name="直接箭头连接符 56"/>
            <p:cNvCxnSpPr/>
            <p:nvPr/>
          </p:nvCxnSpPr>
          <p:spPr>
            <a:xfrm flipV="1">
              <a:off x="1270214" y="3620657"/>
              <a:ext cx="512234" cy="471679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86" name="TextBox 25"/>
            <p:cNvSpPr txBox="1"/>
            <p:nvPr/>
          </p:nvSpPr>
          <p:spPr>
            <a:xfrm>
              <a:off x="845203" y="4091998"/>
              <a:ext cx="896965" cy="52218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800" b="1" dirty="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</a:rPr>
                <a:t>底面</a:t>
              </a:r>
              <a:endPara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2971641" y="133350"/>
            <a:ext cx="28721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8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（教材</a:t>
            </a:r>
            <a:r>
              <a:rPr lang="en-US" altLang="zh-CN" sz="18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P17  </a:t>
            </a:r>
            <a:r>
              <a:rPr lang="zh-CN" altLang="en-US" sz="18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做一做</a:t>
            </a:r>
            <a:r>
              <a:rPr lang="en-US" altLang="zh-CN" sz="18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T1</a:t>
            </a:r>
            <a:r>
              <a:rPr lang="zh-CN" altLang="en-US" sz="18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endParaRPr lang="zh-CN" altLang="en-US" sz="1800" b="1">
              <a:solidFill>
                <a:srgbClr val="F7860C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cxnSp>
        <p:nvCxnSpPr>
          <p:cNvPr id="17" name="直接箭头连接符 16"/>
          <p:cNvCxnSpPr/>
          <p:nvPr/>
        </p:nvCxnSpPr>
        <p:spPr>
          <a:xfrm flipH="1" flipV="1">
            <a:off x="2578100" y="3379470"/>
            <a:ext cx="380365" cy="65976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45"/>
          <p:cNvSpPr txBox="1"/>
          <p:nvPr/>
        </p:nvSpPr>
        <p:spPr>
          <a:xfrm>
            <a:off x="2630531" y="4038974"/>
            <a:ext cx="89789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侧面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601595" y="4955540"/>
            <a:ext cx="304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 sz="1800"/>
          </a:p>
        </p:txBody>
      </p:sp>
      <p:pic>
        <p:nvPicPr>
          <p:cNvPr id="49" name="图片 48" descr="图片1-removebg-preview"/>
          <p:cNvPicPr>
            <a:picLocks noChangeAspect="1"/>
          </p:cNvPicPr>
          <p:nvPr/>
        </p:nvPicPr>
        <p:blipFill>
          <a:blip r:embed="rId1"/>
          <a:srcRect l="73818" t="17950" r="4683" b="25966"/>
          <a:stretch>
            <a:fillRect/>
          </a:stretch>
        </p:blipFill>
        <p:spPr>
          <a:xfrm>
            <a:off x="6241256" y="2572703"/>
            <a:ext cx="1864995" cy="84963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2220913" y="2801938"/>
            <a:ext cx="738739" cy="521970"/>
            <a:chOff x="3051451" y="3054239"/>
            <a:chExt cx="738312" cy="522484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3051451" y="3084749"/>
              <a:ext cx="325249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3051451" y="3569412"/>
              <a:ext cx="325249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箭头连接符 11"/>
            <p:cNvCxnSpPr/>
            <p:nvPr/>
          </p:nvCxnSpPr>
          <p:spPr>
            <a:xfrm>
              <a:off x="3213282" y="3086337"/>
              <a:ext cx="0" cy="483075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14" name="TextBox 28"/>
            <p:cNvSpPr txBox="1"/>
            <p:nvPr/>
          </p:nvSpPr>
          <p:spPr>
            <a:xfrm>
              <a:off x="3249690" y="3054239"/>
              <a:ext cx="540073" cy="52248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800" b="1" dirty="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</a:rPr>
                <a:t>高</a:t>
              </a:r>
              <a:endPara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pic>
        <p:nvPicPr>
          <p:cNvPr id="46" name="图片 45" descr="图片1-removebg-preview"/>
          <p:cNvPicPr>
            <a:picLocks noChangeAspect="1"/>
          </p:cNvPicPr>
          <p:nvPr/>
        </p:nvPicPr>
        <p:blipFill>
          <a:blip r:embed="rId1"/>
          <a:srcRect l="43420" t="7985" r="39583" b="4778"/>
          <a:stretch>
            <a:fillRect/>
          </a:stretch>
        </p:blipFill>
        <p:spPr>
          <a:xfrm>
            <a:off x="3602355" y="2423160"/>
            <a:ext cx="1474470" cy="1321594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3815398" y="2511743"/>
            <a:ext cx="870902" cy="859949"/>
            <a:chOff x="4131723" y="2744919"/>
            <a:chExt cx="871693" cy="859397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4286010" y="3397280"/>
              <a:ext cx="121554" cy="20703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4872328" y="2833445"/>
              <a:ext cx="131088" cy="193709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箭头连接符 15"/>
            <p:cNvCxnSpPr/>
            <p:nvPr/>
          </p:nvCxnSpPr>
          <p:spPr>
            <a:xfrm flipV="1">
              <a:off x="4336062" y="2947672"/>
              <a:ext cx="593470" cy="542576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10" name="TextBox 54"/>
            <p:cNvSpPr txBox="1"/>
            <p:nvPr/>
          </p:nvSpPr>
          <p:spPr>
            <a:xfrm>
              <a:off x="4131723" y="2744919"/>
              <a:ext cx="540876" cy="52163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800" b="1" dirty="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</a:rPr>
                <a:t>高</a:t>
              </a:r>
              <a:endPara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endParaRPr>
            </a:p>
          </p:txBody>
        </p:sp>
      </p:grpSp>
      <p:pic>
        <p:nvPicPr>
          <p:cNvPr id="2" name="图片 1" descr="标签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l="3108" r="80021" b="88848"/>
          <a:stretch>
            <a:fillRect/>
          </a:stretch>
        </p:blipFill>
        <p:spPr>
          <a:xfrm>
            <a:off x="332105" y="1905"/>
            <a:ext cx="1435735" cy="531495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420370" y="26670"/>
            <a:ext cx="13055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spc="200">
                <a:solidFill>
                  <a:schemeClr val="tx1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巩固运用</a:t>
            </a:r>
            <a:endParaRPr lang="zh-CN" altLang="en-US" sz="2000" b="1" spc="200">
              <a:solidFill>
                <a:schemeClr val="tx1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40" name="图片 39" descr="图片1-removebg-preview"/>
          <p:cNvPicPr>
            <a:picLocks noChangeAspect="1"/>
          </p:cNvPicPr>
          <p:nvPr/>
        </p:nvPicPr>
        <p:blipFill>
          <a:blip r:embed="rId1"/>
          <a:srcRect r="68916"/>
          <a:stretch>
            <a:fillRect/>
          </a:stretch>
        </p:blipFill>
        <p:spPr>
          <a:xfrm>
            <a:off x="708660" y="2379821"/>
            <a:ext cx="2696528" cy="151495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  <p:bldP spid="23" grpId="1" bldLvl="0" animBg="1"/>
      <p:bldP spid="24" grpId="0" bldLvl="0" animBg="1"/>
      <p:bldP spid="24" grpId="1" bldLvl="0" animBg="1"/>
      <p:bldP spid="32" grpId="0" bldLvl="0" animBg="1"/>
      <p:bldP spid="32" grpId="1" bldLvl="0" animBg="1"/>
      <p:bldP spid="33" grpId="0" bldLvl="0" animBg="1"/>
      <p:bldP spid="33" grpId="1" bldLvl="0" animBg="1"/>
      <p:bldP spid="41" grpId="0" bldLvl="0" animBg="1"/>
      <p:bldP spid="41" grpId="1" bldLvl="0" animBg="1"/>
      <p:bldP spid="42" grpId="0" bldLvl="0" animBg="1"/>
      <p:bldP spid="42" grpId="1" bldLvl="0" animBg="1"/>
      <p:bldP spid="22" grpId="0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UNIT_PLACING_PICTURE_USER_VIEWPORT" val="{&quot;height&quot;:1127.1808972503618,&quot;width&quot;:4335}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UNIT_PLACING_PICTURE_USER_VIEWPORT" val="{&quot;height&quot;:4083,&quot;width&quot;:2507}"/>
  <p:tag name="KSO_WM_BEAUTIFY_FLAG" val=""/>
</p:tagLst>
</file>

<file path=ppt/tags/tag33.xml><?xml version="1.0" encoding="utf-8"?>
<p:tagLst xmlns:p="http://schemas.openxmlformats.org/presentationml/2006/main">
  <p:tag name="KSO_WPP_MARK_KEY" val="50e34052-9568-4972-8c5b-484d4ab3ec0a"/>
  <p:tag name="COMMONDATA" val="eyJoZGlkIjoiMGIwODFkOTgzNTQzYjU1NzhjOTQ2MTRiZjFlNDExYTMifQ==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368FE2"/>
      </a:accent1>
      <a:accent2>
        <a:srgbClr val="E52739"/>
      </a:accent2>
      <a:accent3>
        <a:srgbClr val="F0872A"/>
      </a:accent3>
      <a:accent4>
        <a:srgbClr val="7CB349"/>
      </a:accent4>
      <a:accent5>
        <a:srgbClr val="505050"/>
      </a:accent5>
      <a:accent6>
        <a:srgbClr val="809295"/>
      </a:accent6>
      <a:hlink>
        <a:srgbClr val="368FE2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790</Words>
  <Application>WPS 演示</Application>
  <PresentationFormat>在屏幕上显示</PresentationFormat>
  <Paragraphs>167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27" baseType="lpstr">
      <vt:lpstr>Arial</vt:lpstr>
      <vt:lpstr>宋体</vt:lpstr>
      <vt:lpstr>Wingdings</vt:lpstr>
      <vt:lpstr>黑体</vt:lpstr>
      <vt:lpstr>微软雅黑</vt:lpstr>
      <vt:lpstr>Times New Roman</vt:lpstr>
      <vt:lpstr>楷体</vt:lpstr>
      <vt:lpstr>等线</vt:lpstr>
      <vt:lpstr>迷你简艺黑</vt:lpstr>
      <vt:lpstr>Calibri</vt:lpstr>
      <vt:lpstr>Arial Unicode MS</vt:lpstr>
      <vt:lpstr>Office 主题​​</vt:lpstr>
      <vt:lpstr>6_默认设计模板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msi</cp:lastModifiedBy>
  <cp:revision>285</cp:revision>
  <dcterms:created xsi:type="dcterms:W3CDTF">2015-05-29T07:51:00Z</dcterms:created>
  <dcterms:modified xsi:type="dcterms:W3CDTF">2024-01-23T04:04:31Z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2052-11.8.2.11542</vt:lpwstr>
  </property>
  <property fmtid="{D5CDD505-2E9C-101B-9397-08002B2CF9AE}" pid="4" name="ICV">
    <vt:lpwstr>7F2001E83C434AC886FF6801B186D1AC</vt:lpwstr>
  </property>
</Properties>
</file>