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notesMasterIdLst>
    <p:notesMasterId r:id="rId24"/>
  </p:notesMasterIdLst>
  <p:sldIdLst>
    <p:sldId id="256" r:id="rId2"/>
    <p:sldId id="344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23" r:id="rId11"/>
    <p:sldId id="326" r:id="rId12"/>
    <p:sldId id="360" r:id="rId13"/>
    <p:sldId id="361" r:id="rId14"/>
    <p:sldId id="362" r:id="rId15"/>
    <p:sldId id="369" r:id="rId16"/>
    <p:sldId id="363" r:id="rId17"/>
    <p:sldId id="328" r:id="rId18"/>
    <p:sldId id="364" r:id="rId19"/>
    <p:sldId id="365" r:id="rId20"/>
    <p:sldId id="366" r:id="rId21"/>
    <p:sldId id="367" r:id="rId22"/>
    <p:sldId id="368" r:id="rId2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6293"/>
    <a:srgbClr val="B7E9FF"/>
    <a:srgbClr val="93E3FF"/>
    <a:srgbClr val="E7F8FF"/>
    <a:srgbClr val="01A0E9"/>
    <a:srgbClr val="00911E"/>
    <a:srgbClr val="F2A0C4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682" y="8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9EBCD0D-BDE1-4D25-813E-A2759AF273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FFDA5D-6A2D-4A18-8443-1D76123BBC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C0753A99-B83D-40C8-BF5A-AFD9123B25B5}" type="datetimeFigureOut">
              <a:rPr lang="zh-CN" altLang="en-US"/>
              <a:pPr>
                <a:defRPr/>
              </a:pPr>
              <a:t>2023/2/13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814731E1-9BB0-40D9-8390-84EA7C527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FFBCCA6D-9133-4309-8D24-83DE31D42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E41D06-B9FF-4F69-A336-7A162651E5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F749FB-0143-4001-B5A2-C456C5041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FC1382E9-268E-47D7-B6A6-4E6FEC9A13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9572B502-1C88-4105-BDE1-7AA2A915A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335D3822-5F7E-475B-9C85-C9C14F62A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3643CD87-451A-4F5D-945F-550B7898C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DA524CD-572F-409D-8295-A9B66B99CAE5}" type="slidenum">
              <a:rPr lang="zh-CN" altLang="en-US" smtClean="0">
                <a:ea typeface="黑体" panose="02010609060101010101" pitchFamily="49" charset="-122"/>
              </a:rPr>
              <a:pPr/>
              <a:t>2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8D52FDEE-0AAF-48E7-A8E2-A286D90FE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6B4B293D-3CC4-499B-B523-4C0117D16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0DF437C0-B94B-4262-86CC-22B4C7E2D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33C2A4F-D3AD-4902-8136-015DF11A3EE3}" type="slidenum">
              <a:rPr lang="zh-CN" altLang="en-US" smtClean="0">
                <a:ea typeface="黑体" panose="02010609060101010101" pitchFamily="49" charset="-122"/>
              </a:rPr>
              <a:pPr/>
              <a:t>3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A41A7FA6-AF7B-41C1-A2CE-D2CD0A6E6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id="{1C39F345-12BA-4CFC-90A8-07ED07847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67AC0714-6F48-4DB0-8C31-62B94341A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099789A-7E3D-48AD-A29A-5DB974B0EA6A}" type="slidenum">
              <a:rPr lang="zh-CN" altLang="en-US" smtClean="0">
                <a:ea typeface="黑体" panose="02010609060101010101" pitchFamily="49" charset="-122"/>
              </a:rPr>
              <a:pPr/>
              <a:t>11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9A0E2873-185F-46DA-90E1-5219F0657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AE135DB3-68B5-4B9C-BDAE-95219B0D2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DC407ED4-59B3-4013-8FB6-2EBB3513F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5CA1F5E-1522-41CA-ACBA-A68FB1CBC285}" type="slidenum">
              <a:rPr lang="zh-CN" altLang="en-US" smtClean="0">
                <a:ea typeface="黑体" panose="02010609060101010101" pitchFamily="49" charset="-122"/>
              </a:rPr>
              <a:pPr/>
              <a:t>16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58D9FE06-4C05-42D4-BDB4-A17751822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E20CF7B9-8446-4805-AEF4-4A07AD7DF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18CE6180-09E1-4FAD-9165-B7F2B10CDF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F3D7F31-74DA-44B9-8600-28392DB497EE}" type="slidenum">
              <a:rPr lang="zh-CN" altLang="en-US" smtClean="0">
                <a:ea typeface="黑体" panose="02010609060101010101" pitchFamily="49" charset="-122"/>
              </a:rPr>
              <a:pPr/>
              <a:t>19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80984CF9-B50A-4F5B-8301-457F638CC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5DBBFC4F-9A89-4676-9882-C6D708006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FE329F26-EB38-4341-A103-422582EF4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C1576CE-D4FD-4F43-BC3B-9ECBF7222967}" type="slidenum">
              <a:rPr lang="zh-CN" altLang="en-US" smtClean="0">
                <a:ea typeface="黑体" panose="02010609060101010101" pitchFamily="49" charset="-122"/>
              </a:rPr>
              <a:pPr/>
              <a:t>21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D756548-2E3B-41AE-A8C0-C1EC9237D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5">
            <a:extLst>
              <a:ext uri="{FF2B5EF4-FFF2-40B4-BE49-F238E27FC236}">
                <a16:creationId xmlns:a16="http://schemas.microsoft.com/office/drawing/2014/main" id="{54275925-D54A-44EF-AEE9-4BE5618701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6288" y="742950"/>
            <a:ext cx="6992937" cy="3657600"/>
            <a:chOff x="1996" y="1576"/>
            <a:chExt cx="15588" cy="814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58FE188-293B-46E9-931A-5E6D7DF2FAA1}"/>
                </a:ext>
              </a:extLst>
            </p:cNvPr>
            <p:cNvSpPr/>
            <p:nvPr/>
          </p:nvSpPr>
          <p:spPr>
            <a:xfrm>
              <a:off x="3468" y="1576"/>
              <a:ext cx="14116" cy="8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1524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同心圆 7">
              <a:extLst>
                <a:ext uri="{FF2B5EF4-FFF2-40B4-BE49-F238E27FC236}">
                  <a16:creationId xmlns:a16="http://schemas.microsoft.com/office/drawing/2014/main" id="{61B0732B-BDFE-493D-AAB1-513BC759A3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" y="3871"/>
              <a:ext cx="3553" cy="3555"/>
            </a:xfrm>
            <a:prstGeom prst="donut">
              <a:avLst/>
            </a:prstGeom>
            <a:solidFill>
              <a:srgbClr val="FDCCB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4E990CE-E459-4EF6-84C1-E122D30E15E2}"/>
                </a:ext>
              </a:extLst>
            </p:cNvPr>
            <p:cNvSpPr/>
            <p:nvPr/>
          </p:nvSpPr>
          <p:spPr>
            <a:xfrm>
              <a:off x="3967" y="2064"/>
              <a:ext cx="13122" cy="7169"/>
            </a:xfrm>
            <a:prstGeom prst="rect">
              <a:avLst/>
            </a:prstGeom>
            <a:solidFill>
              <a:srgbClr val="F49283"/>
            </a:solidFill>
            <a:ln>
              <a:noFill/>
            </a:ln>
            <a:effectLst>
              <a:outerShdw blurRad="152400" dist="1524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7608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5BB18E2-BC92-436D-868B-E565AC3D5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356E726-04B6-49E7-9A68-1A79F11BA21F}"/>
              </a:ext>
            </a:extLst>
          </p:cNvPr>
          <p:cNvSpPr/>
          <p:nvPr userDrawn="1"/>
        </p:nvSpPr>
        <p:spPr>
          <a:xfrm>
            <a:off x="0" y="422275"/>
            <a:ext cx="9144000" cy="429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ABA783-CD9F-451D-BE0E-7C3CF59096A7}"/>
              </a:ext>
            </a:extLst>
          </p:cNvPr>
          <p:cNvSpPr/>
          <p:nvPr userDrawn="1"/>
        </p:nvSpPr>
        <p:spPr>
          <a:xfrm>
            <a:off x="0" y="422275"/>
            <a:ext cx="9144000" cy="84138"/>
          </a:xfrm>
          <a:prstGeom prst="rect">
            <a:avLst/>
          </a:prstGeom>
          <a:solidFill>
            <a:srgbClr val="F4928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600105B-27ED-4D0C-9A5F-B6B5C139227E}"/>
              </a:ext>
            </a:extLst>
          </p:cNvPr>
          <p:cNvSpPr/>
          <p:nvPr userDrawn="1"/>
        </p:nvSpPr>
        <p:spPr>
          <a:xfrm>
            <a:off x="0" y="4637088"/>
            <a:ext cx="9144000" cy="84137"/>
          </a:xfrm>
          <a:prstGeom prst="rect">
            <a:avLst/>
          </a:prstGeom>
          <a:solidFill>
            <a:srgbClr val="F4928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25D8CDEE-9312-4A00-B96B-DB6886CF2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5">
            <a:extLst>
              <a:ext uri="{FF2B5EF4-FFF2-40B4-BE49-F238E27FC236}">
                <a16:creationId xmlns:a16="http://schemas.microsoft.com/office/drawing/2014/main" id="{007479E3-9BE7-41DC-80FE-63FC59BBDBAA}"/>
              </a:ext>
            </a:extLst>
          </p:cNvPr>
          <p:cNvSpPr/>
          <p:nvPr userDrawn="1"/>
        </p:nvSpPr>
        <p:spPr>
          <a:xfrm>
            <a:off x="195263" y="211138"/>
            <a:ext cx="8753475" cy="4721225"/>
          </a:xfrm>
          <a:prstGeom prst="roundRect">
            <a:avLst>
              <a:gd name="adj" fmla="val 7552"/>
            </a:avLst>
          </a:prstGeom>
          <a:solidFill>
            <a:schemeClr val="bg1"/>
          </a:solidFill>
          <a:ln w="50800">
            <a:solidFill>
              <a:srgbClr val="F49283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1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C12DC923-3485-424C-A908-3C0918D768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E6CE2CC8-F5A5-463F-982D-323DE3255E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B0C5520F-DC41-4574-9228-0FC99245FC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D21621F-4FAE-4414-9C3C-703956EB33A8}"/>
              </a:ext>
            </a:extLst>
          </p:cNvPr>
          <p:cNvCxnSpPr>
            <a:cxnSpLocks/>
          </p:cNvCxnSpPr>
          <p:nvPr/>
        </p:nvCxnSpPr>
        <p:spPr>
          <a:xfrm>
            <a:off x="2652713" y="2646363"/>
            <a:ext cx="37607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副标题 6">
            <a:extLst>
              <a:ext uri="{FF2B5EF4-FFF2-40B4-BE49-F238E27FC236}">
                <a16:creationId xmlns:a16="http://schemas.microsoft.com/office/drawing/2014/main" id="{0A4CF11D-A348-41C3-B5E0-46041FB88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655888"/>
            <a:ext cx="2349500" cy="5000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>
                <a:solidFill>
                  <a:schemeClr val="bg1"/>
                </a:solidFill>
                <a:ea typeface="楷体" panose="02010609060101010101" pitchFamily="49" charset="-122"/>
              </a:rPr>
              <a:t>R</a:t>
            </a:r>
            <a:r>
              <a:rPr lang="zh-CN" altLang="en-US">
                <a:solidFill>
                  <a:schemeClr val="bg1"/>
                </a:solidFill>
                <a:latin typeface="+mn-ea"/>
              </a:rPr>
              <a:t>·</a:t>
            </a:r>
            <a:r>
              <a:rPr lang="zh-CN" altLang="en-US">
                <a:solidFill>
                  <a:schemeClr val="bg1"/>
                </a:solidFill>
                <a:ea typeface="楷体" panose="02010609060101010101" pitchFamily="49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9220" name="标题 5">
            <a:extLst>
              <a:ext uri="{FF2B5EF4-FFF2-40B4-BE49-F238E27FC236}">
                <a16:creationId xmlns:a16="http://schemas.microsoft.com/office/drawing/2014/main" id="{841B07C8-C42B-4E02-9814-D5E4345A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1703388"/>
            <a:ext cx="2838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b="1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图形与位置</a:t>
            </a:r>
          </a:p>
        </p:txBody>
      </p:sp>
      <p:pic>
        <p:nvPicPr>
          <p:cNvPr id="6" name="Picture 10" descr="https://docimg5.docs.qq.com/image/AgAABsfO-eVuNsLQ97NFJo9kPCW4F0eR.png?w=904&amp;h=912">
            <a:extLst>
              <a:ext uri="{FF2B5EF4-FFF2-40B4-BE49-F238E27FC236}">
                <a16:creationId xmlns:a16="http://schemas.microsoft.com/office/drawing/2014/main" id="{C5AA9667-1F7E-471F-B749-8F217AA1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88" y="1490760"/>
            <a:ext cx="1163556" cy="11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1">
            <a:extLst>
              <a:ext uri="{FF2B5EF4-FFF2-40B4-BE49-F238E27FC236}">
                <a16:creationId xmlns:a16="http://schemas.microsoft.com/office/drawing/2014/main" id="{0C16B516-9313-49F4-9776-8C79605D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685800"/>
            <a:ext cx="6570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这两种方法有怎样的联系和区别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B2AC567-C0A6-4E87-80E3-95D5F4F1E18D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1327150"/>
            <a:ext cx="8394700" cy="876300"/>
            <a:chOff x="608431" y="873694"/>
            <a:chExt cx="8395065" cy="875106"/>
          </a:xfrm>
        </p:grpSpPr>
        <p:sp>
          <p:nvSpPr>
            <p:cNvPr id="5" name="Freeform 501">
              <a:extLst>
                <a:ext uri="{FF2B5EF4-FFF2-40B4-BE49-F238E27FC236}">
                  <a16:creationId xmlns:a16="http://schemas.microsoft.com/office/drawing/2014/main" id="{7C4B7E62-F0FC-497B-87ED-E41E2075868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9725" y="1220883"/>
              <a:ext cx="385779" cy="388407"/>
            </a:xfrm>
            <a:custGeom>
              <a:avLst/>
              <a:gdLst>
                <a:gd name="T0" fmla="*/ 72 w 92"/>
                <a:gd name="T1" fmla="*/ 26 h 92"/>
                <a:gd name="T2" fmla="*/ 41 w 92"/>
                <a:gd name="T3" fmla="*/ 14 h 92"/>
                <a:gd name="T4" fmla="*/ 16 w 92"/>
                <a:gd name="T5" fmla="*/ 34 h 92"/>
                <a:gd name="T6" fmla="*/ 20 w 92"/>
                <a:gd name="T7" fmla="*/ 66 h 92"/>
                <a:gd name="T8" fmla="*/ 50 w 92"/>
                <a:gd name="T9" fmla="*/ 79 h 92"/>
                <a:gd name="T10" fmla="*/ 74 w 92"/>
                <a:gd name="T11" fmla="*/ 28 h 92"/>
                <a:gd name="T12" fmla="*/ 86 w 92"/>
                <a:gd name="T13" fmla="*/ 29 h 92"/>
                <a:gd name="T14" fmla="*/ 86 w 92"/>
                <a:gd name="T15" fmla="*/ 29 h 92"/>
                <a:gd name="T16" fmla="*/ 87 w 92"/>
                <a:gd name="T17" fmla="*/ 29 h 92"/>
                <a:gd name="T18" fmla="*/ 90 w 92"/>
                <a:gd name="T19" fmla="*/ 41 h 92"/>
                <a:gd name="T20" fmla="*/ 89 w 92"/>
                <a:gd name="T21" fmla="*/ 41 h 92"/>
                <a:gd name="T22" fmla="*/ 89 w 92"/>
                <a:gd name="T23" fmla="*/ 41 h 92"/>
                <a:gd name="T24" fmla="*/ 85 w 92"/>
                <a:gd name="T25" fmla="*/ 30 h 92"/>
                <a:gd name="T26" fmla="*/ 40 w 92"/>
                <a:gd name="T27" fmla="*/ 33 h 92"/>
                <a:gd name="T28" fmla="*/ 41 w 92"/>
                <a:gd name="T29" fmla="*/ 31 h 92"/>
                <a:gd name="T30" fmla="*/ 6 w 92"/>
                <a:gd name="T31" fmla="*/ 64 h 92"/>
                <a:gd name="T32" fmla="*/ 5 w 92"/>
                <a:gd name="T33" fmla="*/ 64 h 92"/>
                <a:gd name="T34" fmla="*/ 5 w 92"/>
                <a:gd name="T35" fmla="*/ 63 h 92"/>
                <a:gd name="T36" fmla="*/ 2 w 92"/>
                <a:gd name="T37" fmla="*/ 52 h 92"/>
                <a:gd name="T38" fmla="*/ 2 w 92"/>
                <a:gd name="T39" fmla="*/ 51 h 92"/>
                <a:gd name="T40" fmla="*/ 2 w 92"/>
                <a:gd name="T41" fmla="*/ 51 h 92"/>
                <a:gd name="T42" fmla="*/ 4 w 92"/>
                <a:gd name="T43" fmla="*/ 52 h 92"/>
                <a:gd name="T44" fmla="*/ 20 w 92"/>
                <a:gd name="T45" fmla="*/ 13 h 92"/>
                <a:gd name="T46" fmla="*/ 11 w 92"/>
                <a:gd name="T47" fmla="*/ 20 h 92"/>
                <a:gd name="T48" fmla="*/ 11 w 92"/>
                <a:gd name="T49" fmla="*/ 20 h 92"/>
                <a:gd name="T50" fmla="*/ 11 w 92"/>
                <a:gd name="T51" fmla="*/ 20 h 92"/>
                <a:gd name="T52" fmla="*/ 19 w 92"/>
                <a:gd name="T53" fmla="*/ 11 h 92"/>
                <a:gd name="T54" fmla="*/ 19 w 92"/>
                <a:gd name="T55" fmla="*/ 11 h 92"/>
                <a:gd name="T56" fmla="*/ 20 w 92"/>
                <a:gd name="T57" fmla="*/ 11 h 92"/>
                <a:gd name="T58" fmla="*/ 30 w 92"/>
                <a:gd name="T59" fmla="*/ 17 h 92"/>
                <a:gd name="T60" fmla="*/ 24 w 92"/>
                <a:gd name="T61" fmla="*/ 42 h 92"/>
                <a:gd name="T62" fmla="*/ 26 w 92"/>
                <a:gd name="T63" fmla="*/ 40 h 92"/>
                <a:gd name="T64" fmla="*/ 41 w 92"/>
                <a:gd name="T65" fmla="*/ 90 h 92"/>
                <a:gd name="T66" fmla="*/ 41 w 92"/>
                <a:gd name="T67" fmla="*/ 90 h 92"/>
                <a:gd name="T68" fmla="*/ 40 w 92"/>
                <a:gd name="T69" fmla="*/ 90 h 92"/>
                <a:gd name="T70" fmla="*/ 29 w 92"/>
                <a:gd name="T71" fmla="*/ 87 h 92"/>
                <a:gd name="T72" fmla="*/ 28 w 92"/>
                <a:gd name="T73" fmla="*/ 87 h 92"/>
                <a:gd name="T74" fmla="*/ 28 w 92"/>
                <a:gd name="T75" fmla="*/ 86 h 92"/>
                <a:gd name="T76" fmla="*/ 30 w 92"/>
                <a:gd name="T77" fmla="*/ 86 h 92"/>
                <a:gd name="T78" fmla="*/ 48 w 92"/>
                <a:gd name="T79" fmla="*/ 54 h 92"/>
                <a:gd name="T80" fmla="*/ 52 w 92"/>
                <a:gd name="T81" fmla="*/ 4 h 92"/>
                <a:gd name="T82" fmla="*/ 51 w 92"/>
                <a:gd name="T83" fmla="*/ 3 h 92"/>
                <a:gd name="T84" fmla="*/ 51 w 92"/>
                <a:gd name="T85" fmla="*/ 2 h 92"/>
                <a:gd name="T86" fmla="*/ 51 w 92"/>
                <a:gd name="T87" fmla="*/ 2 h 92"/>
                <a:gd name="T88" fmla="*/ 63 w 92"/>
                <a:gd name="T89" fmla="*/ 5 h 92"/>
                <a:gd name="T90" fmla="*/ 63 w 92"/>
                <a:gd name="T91" fmla="*/ 6 h 92"/>
                <a:gd name="T92" fmla="*/ 63 w 92"/>
                <a:gd name="T93" fmla="*/ 6 h 92"/>
                <a:gd name="T94" fmla="*/ 63 w 92"/>
                <a:gd name="T95" fmla="*/ 18 h 92"/>
                <a:gd name="T96" fmla="*/ 81 w 92"/>
                <a:gd name="T97" fmla="*/ 72 h 92"/>
                <a:gd name="T98" fmla="*/ 81 w 92"/>
                <a:gd name="T99" fmla="*/ 72 h 92"/>
                <a:gd name="T100" fmla="*/ 81 w 92"/>
                <a:gd name="T101" fmla="*/ 73 h 92"/>
                <a:gd name="T102" fmla="*/ 73 w 92"/>
                <a:gd name="T103" fmla="*/ 81 h 92"/>
                <a:gd name="T104" fmla="*/ 72 w 92"/>
                <a:gd name="T105" fmla="*/ 81 h 92"/>
                <a:gd name="T106" fmla="*/ 72 w 92"/>
                <a:gd name="T107" fmla="*/ 81 h 92"/>
                <a:gd name="T108" fmla="*/ 63 w 92"/>
                <a:gd name="T109" fmla="*/ 74 h 92"/>
                <a:gd name="T110" fmla="*/ 75 w 92"/>
                <a:gd name="T111" fmla="*/ 6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2" h="92">
                  <a:moveTo>
                    <a:pt x="76" y="58"/>
                  </a:moveTo>
                  <a:cubicBezTo>
                    <a:pt x="78" y="50"/>
                    <a:pt x="78" y="50"/>
                    <a:pt x="78" y="50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76" y="58"/>
                    <a:pt x="76" y="58"/>
                    <a:pt x="76" y="58"/>
                  </a:cubicBezTo>
                  <a:close/>
                  <a:moveTo>
                    <a:pt x="74" y="28"/>
                  </a:move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47"/>
                    <a:pt x="79" y="47"/>
                    <a:pt x="78" y="47"/>
                  </a:cubicBezTo>
                  <a:cubicBezTo>
                    <a:pt x="78" y="46"/>
                    <a:pt x="78" y="46"/>
                    <a:pt x="79" y="46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29"/>
                  </a:cubicBezTo>
                  <a:cubicBezTo>
                    <a:pt x="74" y="29"/>
                    <a:pt x="74" y="28"/>
                    <a:pt x="74" y="28"/>
                  </a:cubicBezTo>
                  <a:close/>
                  <a:moveTo>
                    <a:pt x="41" y="31"/>
                  </a:moveTo>
                  <a:cubicBezTo>
                    <a:pt x="42" y="32"/>
                    <a:pt x="41" y="33"/>
                    <a:pt x="40" y="33"/>
                  </a:cubicBezTo>
                  <a:cubicBezTo>
                    <a:pt x="37" y="35"/>
                    <a:pt x="34" y="38"/>
                    <a:pt x="32" y="42"/>
                  </a:cubicBezTo>
                  <a:cubicBezTo>
                    <a:pt x="32" y="43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2" y="37"/>
                    <a:pt x="35" y="34"/>
                    <a:pt x="39" y="31"/>
                  </a:cubicBezTo>
                  <a:cubicBezTo>
                    <a:pt x="40" y="31"/>
                    <a:pt x="41" y="31"/>
                    <a:pt x="41" y="31"/>
                  </a:cubicBezTo>
                  <a:close/>
                  <a:moveTo>
                    <a:pt x="17" y="64"/>
                  </a:move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6"/>
                    <a:pt x="13" y="46"/>
                    <a:pt x="13" y="47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3"/>
                    <a:pt x="18" y="64"/>
                    <a:pt x="17" y="64"/>
                  </a:cubicBezTo>
                  <a:close/>
                  <a:moveTo>
                    <a:pt x="20" y="13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0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8"/>
                  </a:cubicBezTo>
                  <a:cubicBezTo>
                    <a:pt x="30" y="18"/>
                    <a:pt x="29" y="18"/>
                    <a:pt x="29" y="18"/>
                  </a:cubicBezTo>
                  <a:lnTo>
                    <a:pt x="20" y="13"/>
                  </a:lnTo>
                  <a:close/>
                  <a:moveTo>
                    <a:pt x="26" y="40"/>
                  </a:moveTo>
                  <a:cubicBezTo>
                    <a:pt x="25" y="41"/>
                    <a:pt x="25" y="42"/>
                    <a:pt x="24" y="42"/>
                  </a:cubicBezTo>
                  <a:cubicBezTo>
                    <a:pt x="23" y="42"/>
                    <a:pt x="23" y="41"/>
                    <a:pt x="24" y="40"/>
                  </a:cubicBezTo>
                  <a:cubicBezTo>
                    <a:pt x="26" y="33"/>
                    <a:pt x="30" y="28"/>
                    <a:pt x="36" y="25"/>
                  </a:cubicBezTo>
                  <a:cubicBezTo>
                    <a:pt x="37" y="24"/>
                    <a:pt x="38" y="24"/>
                    <a:pt x="39" y="25"/>
                  </a:cubicBezTo>
                  <a:cubicBezTo>
                    <a:pt x="39" y="26"/>
                    <a:pt x="38" y="26"/>
                    <a:pt x="37" y="27"/>
                  </a:cubicBezTo>
                  <a:cubicBezTo>
                    <a:pt x="32" y="30"/>
                    <a:pt x="28" y="34"/>
                    <a:pt x="26" y="40"/>
                  </a:cubicBezTo>
                  <a:close/>
                  <a:moveTo>
                    <a:pt x="47" y="80"/>
                  </a:move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8" y="87"/>
                  </a:cubicBezTo>
                  <a:cubicBezTo>
                    <a:pt x="28" y="87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9" y="74"/>
                    <a:pt x="29" y="74"/>
                  </a:cubicBezTo>
                  <a:cubicBezTo>
                    <a:pt x="29" y="74"/>
                    <a:pt x="30" y="74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8"/>
                    <a:pt x="47" y="79"/>
                  </a:cubicBezTo>
                  <a:cubicBezTo>
                    <a:pt x="47" y="79"/>
                    <a:pt x="47" y="79"/>
                    <a:pt x="47" y="80"/>
                  </a:cubicBezTo>
                  <a:close/>
                  <a:moveTo>
                    <a:pt x="48" y="54"/>
                  </a:moveTo>
                  <a:cubicBezTo>
                    <a:pt x="44" y="55"/>
                    <a:pt x="39" y="53"/>
                    <a:pt x="38" y="48"/>
                  </a:cubicBezTo>
                  <a:cubicBezTo>
                    <a:pt x="37" y="44"/>
                    <a:pt x="39" y="39"/>
                    <a:pt x="44" y="38"/>
                  </a:cubicBezTo>
                  <a:cubicBezTo>
                    <a:pt x="48" y="37"/>
                    <a:pt x="53" y="39"/>
                    <a:pt x="54" y="44"/>
                  </a:cubicBezTo>
                  <a:cubicBezTo>
                    <a:pt x="55" y="48"/>
                    <a:pt x="52" y="53"/>
                    <a:pt x="48" y="54"/>
                  </a:cubicBezTo>
                  <a:close/>
                  <a:moveTo>
                    <a:pt x="52" y="4"/>
                  </a:moveTo>
                  <a:cubicBezTo>
                    <a:pt x="46" y="13"/>
                    <a:pt x="46" y="13"/>
                    <a:pt x="46" y="13"/>
                  </a:cubicBezTo>
                  <a:cubicBezTo>
                    <a:pt x="46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2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8"/>
                    <a:pt x="62" y="18"/>
                    <a:pt x="62" y="17"/>
                  </a:cubicBezTo>
                  <a:cubicBezTo>
                    <a:pt x="62" y="7"/>
                    <a:pt x="62" y="7"/>
                    <a:pt x="62" y="7"/>
                  </a:cubicBezTo>
                  <a:lnTo>
                    <a:pt x="52" y="4"/>
                  </a:lnTo>
                  <a:close/>
                  <a:moveTo>
                    <a:pt x="81" y="72"/>
                  </a:move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1" y="75"/>
                    <a:pt x="61" y="75"/>
                    <a:pt x="62" y="75"/>
                  </a:cubicBezTo>
                  <a:cubicBezTo>
                    <a:pt x="62" y="74"/>
                    <a:pt x="62" y="74"/>
                    <a:pt x="63" y="7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5" y="61"/>
                    <a:pt x="75" y="62"/>
                    <a:pt x="75" y="6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lose/>
                </a:path>
              </a:pathLst>
            </a:custGeom>
            <a:solidFill>
              <a:srgbClr val="3297EC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圆角矩形 47">
              <a:extLst>
                <a:ext uri="{FF2B5EF4-FFF2-40B4-BE49-F238E27FC236}">
                  <a16:creationId xmlns:a16="http://schemas.microsoft.com/office/drawing/2014/main" id="{484FD67E-D202-46B9-9F2A-44066434B502}"/>
                </a:ext>
              </a:extLst>
            </p:cNvPr>
            <p:cNvSpPr/>
            <p:nvPr/>
          </p:nvSpPr>
          <p:spPr bwMode="auto">
            <a:xfrm>
              <a:off x="608431" y="1073446"/>
              <a:ext cx="8395065" cy="675354"/>
            </a:xfrm>
            <a:prstGeom prst="roundRect">
              <a:avLst/>
            </a:prstGeom>
            <a:solidFill>
              <a:srgbClr val="93E3FF">
                <a:alpha val="2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720090" algn="ctr">
                <a:lnSpc>
                  <a:spcPct val="110000"/>
                </a:lnSpc>
                <a:spcBef>
                  <a:spcPts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  <a:defRPr/>
              </a:pPr>
              <a:endParaRPr lang="zh-CN" altLang="en-US" sz="2800" b="1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0FAD761-AF91-4651-9498-E5CBD7F3E8A0}"/>
                </a:ext>
              </a:extLst>
            </p:cNvPr>
            <p:cNvSpPr/>
            <p:nvPr/>
          </p:nvSpPr>
          <p:spPr>
            <a:xfrm>
              <a:off x="1100577" y="873694"/>
              <a:ext cx="7037694" cy="799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200000"/>
                </a:lnSpc>
                <a:spcAft>
                  <a:spcPts val="0"/>
                </a:spcAft>
                <a:defRPr/>
              </a:pPr>
              <a:r>
                <a:rPr lang="zh-CN" altLang="zh-CN" sz="28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用数对确定位置，一定要先说列，再说行。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494EABB-8696-4DD3-8970-20A956C07546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2278063"/>
            <a:ext cx="8396287" cy="963612"/>
            <a:chOff x="606841" y="2240734"/>
            <a:chExt cx="8395523" cy="963107"/>
          </a:xfrm>
        </p:grpSpPr>
        <p:sp>
          <p:nvSpPr>
            <p:cNvPr id="10" name="圆角矩形 47">
              <a:extLst>
                <a:ext uri="{FF2B5EF4-FFF2-40B4-BE49-F238E27FC236}">
                  <a16:creationId xmlns:a16="http://schemas.microsoft.com/office/drawing/2014/main" id="{BC8CAD5B-AE5A-4F39-9202-42B4E1E4B25B}"/>
                </a:ext>
              </a:extLst>
            </p:cNvPr>
            <p:cNvSpPr/>
            <p:nvPr/>
          </p:nvSpPr>
          <p:spPr bwMode="auto">
            <a:xfrm>
              <a:off x="606841" y="2280400"/>
              <a:ext cx="8395523" cy="923441"/>
            </a:xfrm>
            <a:prstGeom prst="roundRect">
              <a:avLst/>
            </a:prstGeom>
            <a:solidFill>
              <a:srgbClr val="B7E9FF">
                <a:alpha val="2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720090" algn="ctr">
                <a:lnSpc>
                  <a:spcPct val="110000"/>
                </a:lnSpc>
                <a:spcBef>
                  <a:spcPts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  <a:defRPr/>
              </a:pPr>
              <a:endParaRPr lang="zh-CN" altLang="en-US" sz="2800" b="1" dirty="0"/>
            </a:p>
          </p:txBody>
        </p:sp>
        <p:sp>
          <p:nvSpPr>
            <p:cNvPr id="7" name="Freeform 501">
              <a:extLst>
                <a:ext uri="{FF2B5EF4-FFF2-40B4-BE49-F238E27FC236}">
                  <a16:creationId xmlns:a16="http://schemas.microsoft.com/office/drawing/2014/main" id="{A5BBE2AF-930E-437B-BD32-6187E801FF1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8115" y="2546960"/>
              <a:ext cx="385728" cy="388734"/>
            </a:xfrm>
            <a:custGeom>
              <a:avLst/>
              <a:gdLst>
                <a:gd name="T0" fmla="*/ 72 w 92"/>
                <a:gd name="T1" fmla="*/ 26 h 92"/>
                <a:gd name="T2" fmla="*/ 41 w 92"/>
                <a:gd name="T3" fmla="*/ 14 h 92"/>
                <a:gd name="T4" fmla="*/ 16 w 92"/>
                <a:gd name="T5" fmla="*/ 34 h 92"/>
                <a:gd name="T6" fmla="*/ 20 w 92"/>
                <a:gd name="T7" fmla="*/ 66 h 92"/>
                <a:gd name="T8" fmla="*/ 50 w 92"/>
                <a:gd name="T9" fmla="*/ 79 h 92"/>
                <a:gd name="T10" fmla="*/ 74 w 92"/>
                <a:gd name="T11" fmla="*/ 28 h 92"/>
                <a:gd name="T12" fmla="*/ 86 w 92"/>
                <a:gd name="T13" fmla="*/ 29 h 92"/>
                <a:gd name="T14" fmla="*/ 86 w 92"/>
                <a:gd name="T15" fmla="*/ 29 h 92"/>
                <a:gd name="T16" fmla="*/ 87 w 92"/>
                <a:gd name="T17" fmla="*/ 29 h 92"/>
                <a:gd name="T18" fmla="*/ 90 w 92"/>
                <a:gd name="T19" fmla="*/ 41 h 92"/>
                <a:gd name="T20" fmla="*/ 89 w 92"/>
                <a:gd name="T21" fmla="*/ 41 h 92"/>
                <a:gd name="T22" fmla="*/ 89 w 92"/>
                <a:gd name="T23" fmla="*/ 41 h 92"/>
                <a:gd name="T24" fmla="*/ 85 w 92"/>
                <a:gd name="T25" fmla="*/ 30 h 92"/>
                <a:gd name="T26" fmla="*/ 40 w 92"/>
                <a:gd name="T27" fmla="*/ 33 h 92"/>
                <a:gd name="T28" fmla="*/ 41 w 92"/>
                <a:gd name="T29" fmla="*/ 31 h 92"/>
                <a:gd name="T30" fmla="*/ 6 w 92"/>
                <a:gd name="T31" fmla="*/ 64 h 92"/>
                <a:gd name="T32" fmla="*/ 5 w 92"/>
                <a:gd name="T33" fmla="*/ 64 h 92"/>
                <a:gd name="T34" fmla="*/ 5 w 92"/>
                <a:gd name="T35" fmla="*/ 63 h 92"/>
                <a:gd name="T36" fmla="*/ 2 w 92"/>
                <a:gd name="T37" fmla="*/ 52 h 92"/>
                <a:gd name="T38" fmla="*/ 2 w 92"/>
                <a:gd name="T39" fmla="*/ 51 h 92"/>
                <a:gd name="T40" fmla="*/ 2 w 92"/>
                <a:gd name="T41" fmla="*/ 51 h 92"/>
                <a:gd name="T42" fmla="*/ 4 w 92"/>
                <a:gd name="T43" fmla="*/ 52 h 92"/>
                <a:gd name="T44" fmla="*/ 20 w 92"/>
                <a:gd name="T45" fmla="*/ 13 h 92"/>
                <a:gd name="T46" fmla="*/ 11 w 92"/>
                <a:gd name="T47" fmla="*/ 20 h 92"/>
                <a:gd name="T48" fmla="*/ 11 w 92"/>
                <a:gd name="T49" fmla="*/ 20 h 92"/>
                <a:gd name="T50" fmla="*/ 11 w 92"/>
                <a:gd name="T51" fmla="*/ 20 h 92"/>
                <a:gd name="T52" fmla="*/ 19 w 92"/>
                <a:gd name="T53" fmla="*/ 11 h 92"/>
                <a:gd name="T54" fmla="*/ 19 w 92"/>
                <a:gd name="T55" fmla="*/ 11 h 92"/>
                <a:gd name="T56" fmla="*/ 20 w 92"/>
                <a:gd name="T57" fmla="*/ 11 h 92"/>
                <a:gd name="T58" fmla="*/ 30 w 92"/>
                <a:gd name="T59" fmla="*/ 17 h 92"/>
                <a:gd name="T60" fmla="*/ 24 w 92"/>
                <a:gd name="T61" fmla="*/ 42 h 92"/>
                <a:gd name="T62" fmla="*/ 26 w 92"/>
                <a:gd name="T63" fmla="*/ 40 h 92"/>
                <a:gd name="T64" fmla="*/ 41 w 92"/>
                <a:gd name="T65" fmla="*/ 90 h 92"/>
                <a:gd name="T66" fmla="*/ 41 w 92"/>
                <a:gd name="T67" fmla="*/ 90 h 92"/>
                <a:gd name="T68" fmla="*/ 40 w 92"/>
                <a:gd name="T69" fmla="*/ 90 h 92"/>
                <a:gd name="T70" fmla="*/ 29 w 92"/>
                <a:gd name="T71" fmla="*/ 87 h 92"/>
                <a:gd name="T72" fmla="*/ 28 w 92"/>
                <a:gd name="T73" fmla="*/ 87 h 92"/>
                <a:gd name="T74" fmla="*/ 28 w 92"/>
                <a:gd name="T75" fmla="*/ 86 h 92"/>
                <a:gd name="T76" fmla="*/ 30 w 92"/>
                <a:gd name="T77" fmla="*/ 86 h 92"/>
                <a:gd name="T78" fmla="*/ 48 w 92"/>
                <a:gd name="T79" fmla="*/ 54 h 92"/>
                <a:gd name="T80" fmla="*/ 52 w 92"/>
                <a:gd name="T81" fmla="*/ 4 h 92"/>
                <a:gd name="T82" fmla="*/ 51 w 92"/>
                <a:gd name="T83" fmla="*/ 3 h 92"/>
                <a:gd name="T84" fmla="*/ 51 w 92"/>
                <a:gd name="T85" fmla="*/ 2 h 92"/>
                <a:gd name="T86" fmla="*/ 51 w 92"/>
                <a:gd name="T87" fmla="*/ 2 h 92"/>
                <a:gd name="T88" fmla="*/ 63 w 92"/>
                <a:gd name="T89" fmla="*/ 5 h 92"/>
                <a:gd name="T90" fmla="*/ 63 w 92"/>
                <a:gd name="T91" fmla="*/ 6 h 92"/>
                <a:gd name="T92" fmla="*/ 63 w 92"/>
                <a:gd name="T93" fmla="*/ 6 h 92"/>
                <a:gd name="T94" fmla="*/ 63 w 92"/>
                <a:gd name="T95" fmla="*/ 18 h 92"/>
                <a:gd name="T96" fmla="*/ 81 w 92"/>
                <a:gd name="T97" fmla="*/ 72 h 92"/>
                <a:gd name="T98" fmla="*/ 81 w 92"/>
                <a:gd name="T99" fmla="*/ 72 h 92"/>
                <a:gd name="T100" fmla="*/ 81 w 92"/>
                <a:gd name="T101" fmla="*/ 73 h 92"/>
                <a:gd name="T102" fmla="*/ 73 w 92"/>
                <a:gd name="T103" fmla="*/ 81 h 92"/>
                <a:gd name="T104" fmla="*/ 72 w 92"/>
                <a:gd name="T105" fmla="*/ 81 h 92"/>
                <a:gd name="T106" fmla="*/ 72 w 92"/>
                <a:gd name="T107" fmla="*/ 81 h 92"/>
                <a:gd name="T108" fmla="*/ 63 w 92"/>
                <a:gd name="T109" fmla="*/ 74 h 92"/>
                <a:gd name="T110" fmla="*/ 75 w 92"/>
                <a:gd name="T111" fmla="*/ 6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2" h="92">
                  <a:moveTo>
                    <a:pt x="76" y="58"/>
                  </a:moveTo>
                  <a:cubicBezTo>
                    <a:pt x="78" y="50"/>
                    <a:pt x="78" y="50"/>
                    <a:pt x="78" y="50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76" y="58"/>
                    <a:pt x="76" y="58"/>
                    <a:pt x="76" y="58"/>
                  </a:cubicBezTo>
                  <a:close/>
                  <a:moveTo>
                    <a:pt x="74" y="28"/>
                  </a:move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47"/>
                    <a:pt x="79" y="47"/>
                    <a:pt x="78" y="47"/>
                  </a:cubicBezTo>
                  <a:cubicBezTo>
                    <a:pt x="78" y="46"/>
                    <a:pt x="78" y="46"/>
                    <a:pt x="79" y="46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29"/>
                  </a:cubicBezTo>
                  <a:cubicBezTo>
                    <a:pt x="74" y="29"/>
                    <a:pt x="74" y="28"/>
                    <a:pt x="74" y="28"/>
                  </a:cubicBezTo>
                  <a:close/>
                  <a:moveTo>
                    <a:pt x="41" y="31"/>
                  </a:moveTo>
                  <a:cubicBezTo>
                    <a:pt x="42" y="32"/>
                    <a:pt x="41" y="33"/>
                    <a:pt x="40" y="33"/>
                  </a:cubicBezTo>
                  <a:cubicBezTo>
                    <a:pt x="37" y="35"/>
                    <a:pt x="34" y="38"/>
                    <a:pt x="32" y="42"/>
                  </a:cubicBezTo>
                  <a:cubicBezTo>
                    <a:pt x="32" y="43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2" y="37"/>
                    <a:pt x="35" y="34"/>
                    <a:pt x="39" y="31"/>
                  </a:cubicBezTo>
                  <a:cubicBezTo>
                    <a:pt x="40" y="31"/>
                    <a:pt x="41" y="31"/>
                    <a:pt x="41" y="31"/>
                  </a:cubicBezTo>
                  <a:close/>
                  <a:moveTo>
                    <a:pt x="17" y="64"/>
                  </a:move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6"/>
                    <a:pt x="13" y="46"/>
                    <a:pt x="13" y="47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3"/>
                    <a:pt x="18" y="64"/>
                    <a:pt x="17" y="64"/>
                  </a:cubicBezTo>
                  <a:close/>
                  <a:moveTo>
                    <a:pt x="20" y="13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0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8"/>
                  </a:cubicBezTo>
                  <a:cubicBezTo>
                    <a:pt x="30" y="18"/>
                    <a:pt x="29" y="18"/>
                    <a:pt x="29" y="18"/>
                  </a:cubicBezTo>
                  <a:lnTo>
                    <a:pt x="20" y="13"/>
                  </a:lnTo>
                  <a:close/>
                  <a:moveTo>
                    <a:pt x="26" y="40"/>
                  </a:moveTo>
                  <a:cubicBezTo>
                    <a:pt x="25" y="41"/>
                    <a:pt x="25" y="42"/>
                    <a:pt x="24" y="42"/>
                  </a:cubicBezTo>
                  <a:cubicBezTo>
                    <a:pt x="23" y="42"/>
                    <a:pt x="23" y="41"/>
                    <a:pt x="24" y="40"/>
                  </a:cubicBezTo>
                  <a:cubicBezTo>
                    <a:pt x="26" y="33"/>
                    <a:pt x="30" y="28"/>
                    <a:pt x="36" y="25"/>
                  </a:cubicBezTo>
                  <a:cubicBezTo>
                    <a:pt x="37" y="24"/>
                    <a:pt x="38" y="24"/>
                    <a:pt x="39" y="25"/>
                  </a:cubicBezTo>
                  <a:cubicBezTo>
                    <a:pt x="39" y="26"/>
                    <a:pt x="38" y="26"/>
                    <a:pt x="37" y="27"/>
                  </a:cubicBezTo>
                  <a:cubicBezTo>
                    <a:pt x="32" y="30"/>
                    <a:pt x="28" y="34"/>
                    <a:pt x="26" y="40"/>
                  </a:cubicBezTo>
                  <a:close/>
                  <a:moveTo>
                    <a:pt x="47" y="80"/>
                  </a:move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8" y="87"/>
                  </a:cubicBezTo>
                  <a:cubicBezTo>
                    <a:pt x="28" y="87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9" y="74"/>
                    <a:pt x="29" y="74"/>
                  </a:cubicBezTo>
                  <a:cubicBezTo>
                    <a:pt x="29" y="74"/>
                    <a:pt x="30" y="74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8"/>
                    <a:pt x="47" y="79"/>
                  </a:cubicBezTo>
                  <a:cubicBezTo>
                    <a:pt x="47" y="79"/>
                    <a:pt x="47" y="79"/>
                    <a:pt x="47" y="80"/>
                  </a:cubicBezTo>
                  <a:close/>
                  <a:moveTo>
                    <a:pt x="48" y="54"/>
                  </a:moveTo>
                  <a:cubicBezTo>
                    <a:pt x="44" y="55"/>
                    <a:pt x="39" y="53"/>
                    <a:pt x="38" y="48"/>
                  </a:cubicBezTo>
                  <a:cubicBezTo>
                    <a:pt x="37" y="44"/>
                    <a:pt x="39" y="39"/>
                    <a:pt x="44" y="38"/>
                  </a:cubicBezTo>
                  <a:cubicBezTo>
                    <a:pt x="48" y="37"/>
                    <a:pt x="53" y="39"/>
                    <a:pt x="54" y="44"/>
                  </a:cubicBezTo>
                  <a:cubicBezTo>
                    <a:pt x="55" y="48"/>
                    <a:pt x="52" y="53"/>
                    <a:pt x="48" y="54"/>
                  </a:cubicBezTo>
                  <a:close/>
                  <a:moveTo>
                    <a:pt x="52" y="4"/>
                  </a:moveTo>
                  <a:cubicBezTo>
                    <a:pt x="46" y="13"/>
                    <a:pt x="46" y="13"/>
                    <a:pt x="46" y="13"/>
                  </a:cubicBezTo>
                  <a:cubicBezTo>
                    <a:pt x="46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2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8"/>
                    <a:pt x="62" y="18"/>
                    <a:pt x="62" y="17"/>
                  </a:cubicBezTo>
                  <a:cubicBezTo>
                    <a:pt x="62" y="7"/>
                    <a:pt x="62" y="7"/>
                    <a:pt x="62" y="7"/>
                  </a:cubicBezTo>
                  <a:lnTo>
                    <a:pt x="52" y="4"/>
                  </a:lnTo>
                  <a:close/>
                  <a:moveTo>
                    <a:pt x="81" y="72"/>
                  </a:move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1" y="75"/>
                    <a:pt x="61" y="75"/>
                    <a:pt x="62" y="75"/>
                  </a:cubicBezTo>
                  <a:cubicBezTo>
                    <a:pt x="62" y="74"/>
                    <a:pt x="62" y="74"/>
                    <a:pt x="63" y="7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5" y="61"/>
                    <a:pt x="75" y="62"/>
                    <a:pt x="75" y="6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lose/>
                </a:path>
              </a:pathLst>
            </a:custGeom>
            <a:solidFill>
              <a:srgbClr val="3297EC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94D113B-1644-4507-ABDA-ADB7E1FB8DF7}"/>
                </a:ext>
              </a:extLst>
            </p:cNvPr>
            <p:cNvSpPr/>
            <p:nvPr/>
          </p:nvSpPr>
          <p:spPr>
            <a:xfrm>
              <a:off x="1105271" y="2240734"/>
              <a:ext cx="7766930" cy="9551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spcAft>
                  <a:spcPts val="0"/>
                </a:spcAft>
                <a:defRPr/>
              </a:pPr>
              <a:r>
                <a:rPr lang="zh-CN" altLang="zh-CN" sz="28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用方向和距离确定位置时，一定要先找准物体或地点所</a:t>
              </a:r>
              <a:r>
                <a:rPr lang="zh-CN" altLang="en-US" sz="28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在</a:t>
              </a:r>
              <a:r>
                <a:rPr lang="zh-CN" altLang="zh-CN" sz="28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的方向区域，一般先说夹角的方向。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D48AC5-E676-463C-84DF-C6E8BF5971C5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3355975"/>
            <a:ext cx="8394700" cy="990600"/>
            <a:chOff x="600490" y="3503891"/>
            <a:chExt cx="8395065" cy="990916"/>
          </a:xfrm>
        </p:grpSpPr>
        <p:sp>
          <p:nvSpPr>
            <p:cNvPr id="16" name="圆角矩形 47">
              <a:extLst>
                <a:ext uri="{FF2B5EF4-FFF2-40B4-BE49-F238E27FC236}">
                  <a16:creationId xmlns:a16="http://schemas.microsoft.com/office/drawing/2014/main" id="{EDCF173C-C0F8-4591-A721-ED7E56D0D601}"/>
                </a:ext>
              </a:extLst>
            </p:cNvPr>
            <p:cNvSpPr/>
            <p:nvPr/>
          </p:nvSpPr>
          <p:spPr bwMode="auto">
            <a:xfrm>
              <a:off x="600490" y="3503891"/>
              <a:ext cx="8395065" cy="990916"/>
            </a:xfrm>
            <a:prstGeom prst="roundRect">
              <a:avLst/>
            </a:prstGeom>
            <a:solidFill>
              <a:srgbClr val="B7E9FF">
                <a:alpha val="2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indent="720090" algn="ctr">
                <a:lnSpc>
                  <a:spcPct val="110000"/>
                </a:lnSpc>
                <a:spcBef>
                  <a:spcPts val="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  <a:defRPr/>
              </a:pPr>
              <a:endParaRPr lang="zh-CN" altLang="en-US" sz="2800" b="1" dirty="0"/>
            </a:p>
          </p:txBody>
        </p:sp>
        <p:sp>
          <p:nvSpPr>
            <p:cNvPr id="8" name="Freeform 501">
              <a:extLst>
                <a:ext uri="{FF2B5EF4-FFF2-40B4-BE49-F238E27FC236}">
                  <a16:creationId xmlns:a16="http://schemas.microsoft.com/office/drawing/2014/main" id="{8A98D48A-6EEF-473C-8076-4849ABEE21D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52897" y="3805612"/>
              <a:ext cx="385780" cy="387474"/>
            </a:xfrm>
            <a:custGeom>
              <a:avLst/>
              <a:gdLst>
                <a:gd name="T0" fmla="*/ 72 w 92"/>
                <a:gd name="T1" fmla="*/ 26 h 92"/>
                <a:gd name="T2" fmla="*/ 41 w 92"/>
                <a:gd name="T3" fmla="*/ 14 h 92"/>
                <a:gd name="T4" fmla="*/ 16 w 92"/>
                <a:gd name="T5" fmla="*/ 34 h 92"/>
                <a:gd name="T6" fmla="*/ 20 w 92"/>
                <a:gd name="T7" fmla="*/ 66 h 92"/>
                <a:gd name="T8" fmla="*/ 50 w 92"/>
                <a:gd name="T9" fmla="*/ 79 h 92"/>
                <a:gd name="T10" fmla="*/ 74 w 92"/>
                <a:gd name="T11" fmla="*/ 28 h 92"/>
                <a:gd name="T12" fmla="*/ 86 w 92"/>
                <a:gd name="T13" fmla="*/ 29 h 92"/>
                <a:gd name="T14" fmla="*/ 86 w 92"/>
                <a:gd name="T15" fmla="*/ 29 h 92"/>
                <a:gd name="T16" fmla="*/ 87 w 92"/>
                <a:gd name="T17" fmla="*/ 29 h 92"/>
                <a:gd name="T18" fmla="*/ 90 w 92"/>
                <a:gd name="T19" fmla="*/ 41 h 92"/>
                <a:gd name="T20" fmla="*/ 89 w 92"/>
                <a:gd name="T21" fmla="*/ 41 h 92"/>
                <a:gd name="T22" fmla="*/ 89 w 92"/>
                <a:gd name="T23" fmla="*/ 41 h 92"/>
                <a:gd name="T24" fmla="*/ 85 w 92"/>
                <a:gd name="T25" fmla="*/ 30 h 92"/>
                <a:gd name="T26" fmla="*/ 40 w 92"/>
                <a:gd name="T27" fmla="*/ 33 h 92"/>
                <a:gd name="T28" fmla="*/ 41 w 92"/>
                <a:gd name="T29" fmla="*/ 31 h 92"/>
                <a:gd name="T30" fmla="*/ 6 w 92"/>
                <a:gd name="T31" fmla="*/ 64 h 92"/>
                <a:gd name="T32" fmla="*/ 5 w 92"/>
                <a:gd name="T33" fmla="*/ 64 h 92"/>
                <a:gd name="T34" fmla="*/ 5 w 92"/>
                <a:gd name="T35" fmla="*/ 63 h 92"/>
                <a:gd name="T36" fmla="*/ 2 w 92"/>
                <a:gd name="T37" fmla="*/ 52 h 92"/>
                <a:gd name="T38" fmla="*/ 2 w 92"/>
                <a:gd name="T39" fmla="*/ 51 h 92"/>
                <a:gd name="T40" fmla="*/ 2 w 92"/>
                <a:gd name="T41" fmla="*/ 51 h 92"/>
                <a:gd name="T42" fmla="*/ 4 w 92"/>
                <a:gd name="T43" fmla="*/ 52 h 92"/>
                <a:gd name="T44" fmla="*/ 20 w 92"/>
                <a:gd name="T45" fmla="*/ 13 h 92"/>
                <a:gd name="T46" fmla="*/ 11 w 92"/>
                <a:gd name="T47" fmla="*/ 20 h 92"/>
                <a:gd name="T48" fmla="*/ 11 w 92"/>
                <a:gd name="T49" fmla="*/ 20 h 92"/>
                <a:gd name="T50" fmla="*/ 11 w 92"/>
                <a:gd name="T51" fmla="*/ 20 h 92"/>
                <a:gd name="T52" fmla="*/ 19 w 92"/>
                <a:gd name="T53" fmla="*/ 11 h 92"/>
                <a:gd name="T54" fmla="*/ 19 w 92"/>
                <a:gd name="T55" fmla="*/ 11 h 92"/>
                <a:gd name="T56" fmla="*/ 20 w 92"/>
                <a:gd name="T57" fmla="*/ 11 h 92"/>
                <a:gd name="T58" fmla="*/ 30 w 92"/>
                <a:gd name="T59" fmla="*/ 17 h 92"/>
                <a:gd name="T60" fmla="*/ 24 w 92"/>
                <a:gd name="T61" fmla="*/ 42 h 92"/>
                <a:gd name="T62" fmla="*/ 26 w 92"/>
                <a:gd name="T63" fmla="*/ 40 h 92"/>
                <a:gd name="T64" fmla="*/ 41 w 92"/>
                <a:gd name="T65" fmla="*/ 90 h 92"/>
                <a:gd name="T66" fmla="*/ 41 w 92"/>
                <a:gd name="T67" fmla="*/ 90 h 92"/>
                <a:gd name="T68" fmla="*/ 40 w 92"/>
                <a:gd name="T69" fmla="*/ 90 h 92"/>
                <a:gd name="T70" fmla="*/ 29 w 92"/>
                <a:gd name="T71" fmla="*/ 87 h 92"/>
                <a:gd name="T72" fmla="*/ 28 w 92"/>
                <a:gd name="T73" fmla="*/ 87 h 92"/>
                <a:gd name="T74" fmla="*/ 28 w 92"/>
                <a:gd name="T75" fmla="*/ 86 h 92"/>
                <a:gd name="T76" fmla="*/ 30 w 92"/>
                <a:gd name="T77" fmla="*/ 86 h 92"/>
                <a:gd name="T78" fmla="*/ 48 w 92"/>
                <a:gd name="T79" fmla="*/ 54 h 92"/>
                <a:gd name="T80" fmla="*/ 52 w 92"/>
                <a:gd name="T81" fmla="*/ 4 h 92"/>
                <a:gd name="T82" fmla="*/ 51 w 92"/>
                <a:gd name="T83" fmla="*/ 3 h 92"/>
                <a:gd name="T84" fmla="*/ 51 w 92"/>
                <a:gd name="T85" fmla="*/ 2 h 92"/>
                <a:gd name="T86" fmla="*/ 51 w 92"/>
                <a:gd name="T87" fmla="*/ 2 h 92"/>
                <a:gd name="T88" fmla="*/ 63 w 92"/>
                <a:gd name="T89" fmla="*/ 5 h 92"/>
                <a:gd name="T90" fmla="*/ 63 w 92"/>
                <a:gd name="T91" fmla="*/ 6 h 92"/>
                <a:gd name="T92" fmla="*/ 63 w 92"/>
                <a:gd name="T93" fmla="*/ 6 h 92"/>
                <a:gd name="T94" fmla="*/ 63 w 92"/>
                <a:gd name="T95" fmla="*/ 18 h 92"/>
                <a:gd name="T96" fmla="*/ 81 w 92"/>
                <a:gd name="T97" fmla="*/ 72 h 92"/>
                <a:gd name="T98" fmla="*/ 81 w 92"/>
                <a:gd name="T99" fmla="*/ 72 h 92"/>
                <a:gd name="T100" fmla="*/ 81 w 92"/>
                <a:gd name="T101" fmla="*/ 73 h 92"/>
                <a:gd name="T102" fmla="*/ 73 w 92"/>
                <a:gd name="T103" fmla="*/ 81 h 92"/>
                <a:gd name="T104" fmla="*/ 72 w 92"/>
                <a:gd name="T105" fmla="*/ 81 h 92"/>
                <a:gd name="T106" fmla="*/ 72 w 92"/>
                <a:gd name="T107" fmla="*/ 81 h 92"/>
                <a:gd name="T108" fmla="*/ 63 w 92"/>
                <a:gd name="T109" fmla="*/ 74 h 92"/>
                <a:gd name="T110" fmla="*/ 75 w 92"/>
                <a:gd name="T111" fmla="*/ 6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2" h="92">
                  <a:moveTo>
                    <a:pt x="76" y="58"/>
                  </a:moveTo>
                  <a:cubicBezTo>
                    <a:pt x="78" y="50"/>
                    <a:pt x="78" y="50"/>
                    <a:pt x="78" y="50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76" y="58"/>
                    <a:pt x="76" y="58"/>
                    <a:pt x="76" y="58"/>
                  </a:cubicBezTo>
                  <a:close/>
                  <a:moveTo>
                    <a:pt x="74" y="28"/>
                  </a:move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8"/>
                    <a:pt x="86" y="28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0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47"/>
                    <a:pt x="79" y="47"/>
                    <a:pt x="78" y="47"/>
                  </a:cubicBezTo>
                  <a:cubicBezTo>
                    <a:pt x="78" y="46"/>
                    <a:pt x="78" y="46"/>
                    <a:pt x="79" y="46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29"/>
                  </a:cubicBezTo>
                  <a:cubicBezTo>
                    <a:pt x="74" y="29"/>
                    <a:pt x="74" y="28"/>
                    <a:pt x="74" y="28"/>
                  </a:cubicBezTo>
                  <a:close/>
                  <a:moveTo>
                    <a:pt x="41" y="31"/>
                  </a:moveTo>
                  <a:cubicBezTo>
                    <a:pt x="42" y="32"/>
                    <a:pt x="41" y="33"/>
                    <a:pt x="40" y="33"/>
                  </a:cubicBezTo>
                  <a:cubicBezTo>
                    <a:pt x="37" y="35"/>
                    <a:pt x="34" y="38"/>
                    <a:pt x="32" y="42"/>
                  </a:cubicBezTo>
                  <a:cubicBezTo>
                    <a:pt x="32" y="43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2" y="37"/>
                    <a:pt x="35" y="34"/>
                    <a:pt x="39" y="31"/>
                  </a:cubicBezTo>
                  <a:cubicBezTo>
                    <a:pt x="40" y="31"/>
                    <a:pt x="41" y="31"/>
                    <a:pt x="41" y="31"/>
                  </a:cubicBezTo>
                  <a:close/>
                  <a:moveTo>
                    <a:pt x="17" y="64"/>
                  </a:move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6"/>
                    <a:pt x="13" y="46"/>
                    <a:pt x="13" y="47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3"/>
                    <a:pt x="18" y="64"/>
                    <a:pt x="17" y="64"/>
                  </a:cubicBezTo>
                  <a:close/>
                  <a:moveTo>
                    <a:pt x="20" y="13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0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8"/>
                  </a:cubicBezTo>
                  <a:cubicBezTo>
                    <a:pt x="30" y="18"/>
                    <a:pt x="29" y="18"/>
                    <a:pt x="29" y="18"/>
                  </a:cubicBezTo>
                  <a:lnTo>
                    <a:pt x="20" y="13"/>
                  </a:lnTo>
                  <a:close/>
                  <a:moveTo>
                    <a:pt x="26" y="40"/>
                  </a:moveTo>
                  <a:cubicBezTo>
                    <a:pt x="25" y="41"/>
                    <a:pt x="25" y="42"/>
                    <a:pt x="24" y="42"/>
                  </a:cubicBezTo>
                  <a:cubicBezTo>
                    <a:pt x="23" y="42"/>
                    <a:pt x="23" y="41"/>
                    <a:pt x="24" y="40"/>
                  </a:cubicBezTo>
                  <a:cubicBezTo>
                    <a:pt x="26" y="33"/>
                    <a:pt x="30" y="28"/>
                    <a:pt x="36" y="25"/>
                  </a:cubicBezTo>
                  <a:cubicBezTo>
                    <a:pt x="37" y="24"/>
                    <a:pt x="38" y="24"/>
                    <a:pt x="39" y="25"/>
                  </a:cubicBezTo>
                  <a:cubicBezTo>
                    <a:pt x="39" y="26"/>
                    <a:pt x="38" y="26"/>
                    <a:pt x="37" y="27"/>
                  </a:cubicBezTo>
                  <a:cubicBezTo>
                    <a:pt x="32" y="30"/>
                    <a:pt x="28" y="34"/>
                    <a:pt x="26" y="40"/>
                  </a:cubicBezTo>
                  <a:close/>
                  <a:moveTo>
                    <a:pt x="47" y="80"/>
                  </a:move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90"/>
                    <a:pt x="41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9" y="87"/>
                    <a:pt x="28" y="87"/>
                  </a:cubicBezTo>
                  <a:cubicBezTo>
                    <a:pt x="28" y="87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9" y="74"/>
                    <a:pt x="29" y="74"/>
                  </a:cubicBezTo>
                  <a:cubicBezTo>
                    <a:pt x="29" y="74"/>
                    <a:pt x="30" y="74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8"/>
                    <a:pt x="47" y="79"/>
                  </a:cubicBezTo>
                  <a:cubicBezTo>
                    <a:pt x="47" y="79"/>
                    <a:pt x="47" y="79"/>
                    <a:pt x="47" y="80"/>
                  </a:cubicBezTo>
                  <a:close/>
                  <a:moveTo>
                    <a:pt x="48" y="54"/>
                  </a:moveTo>
                  <a:cubicBezTo>
                    <a:pt x="44" y="55"/>
                    <a:pt x="39" y="53"/>
                    <a:pt x="38" y="48"/>
                  </a:cubicBezTo>
                  <a:cubicBezTo>
                    <a:pt x="37" y="44"/>
                    <a:pt x="39" y="39"/>
                    <a:pt x="44" y="38"/>
                  </a:cubicBezTo>
                  <a:cubicBezTo>
                    <a:pt x="48" y="37"/>
                    <a:pt x="53" y="39"/>
                    <a:pt x="54" y="44"/>
                  </a:cubicBezTo>
                  <a:cubicBezTo>
                    <a:pt x="55" y="48"/>
                    <a:pt x="52" y="53"/>
                    <a:pt x="48" y="54"/>
                  </a:cubicBezTo>
                  <a:close/>
                  <a:moveTo>
                    <a:pt x="52" y="4"/>
                  </a:moveTo>
                  <a:cubicBezTo>
                    <a:pt x="46" y="13"/>
                    <a:pt x="46" y="13"/>
                    <a:pt x="46" y="13"/>
                  </a:cubicBezTo>
                  <a:cubicBezTo>
                    <a:pt x="46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2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8"/>
                    <a:pt x="62" y="18"/>
                    <a:pt x="62" y="17"/>
                  </a:cubicBezTo>
                  <a:cubicBezTo>
                    <a:pt x="62" y="7"/>
                    <a:pt x="62" y="7"/>
                    <a:pt x="62" y="7"/>
                  </a:cubicBezTo>
                  <a:lnTo>
                    <a:pt x="52" y="4"/>
                  </a:lnTo>
                  <a:close/>
                  <a:moveTo>
                    <a:pt x="81" y="72"/>
                  </a:move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1" y="75"/>
                    <a:pt x="61" y="75"/>
                    <a:pt x="62" y="75"/>
                  </a:cubicBezTo>
                  <a:cubicBezTo>
                    <a:pt x="62" y="74"/>
                    <a:pt x="62" y="74"/>
                    <a:pt x="63" y="7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5" y="61"/>
                    <a:pt x="75" y="62"/>
                    <a:pt x="75" y="6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lose/>
                </a:path>
              </a:pathLst>
            </a:custGeom>
            <a:solidFill>
              <a:srgbClr val="3297EC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9F7B432-A2DF-416F-A383-260CF645778C}"/>
                </a:ext>
              </a:extLst>
            </p:cNvPr>
            <p:cNvSpPr/>
            <p:nvPr/>
          </p:nvSpPr>
          <p:spPr>
            <a:xfrm>
              <a:off x="1135501" y="3503891"/>
              <a:ext cx="7729873" cy="954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zh-CN" sz="28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两种确定位置的方式都要先确定标准，位置具有相对性。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8631AA5-B1C9-4A55-96CD-0BDE02BA5E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980" y="1524862"/>
            <a:ext cx="3148301" cy="3193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8965B8-354F-49B0-904B-48162A849A4F}"/>
              </a:ext>
            </a:extLst>
          </p:cNvPr>
          <p:cNvSpPr txBox="1"/>
          <p:nvPr/>
        </p:nvSpPr>
        <p:spPr>
          <a:xfrm>
            <a:off x="336550" y="966788"/>
            <a:ext cx="5503863" cy="560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1.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在右图中标出他们两家的位置。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DF2E1C9-B3DC-428E-9C58-D1954BDF53F8}"/>
              </a:ext>
            </a:extLst>
          </p:cNvPr>
          <p:cNvCxnSpPr>
            <a:cxnSpLocks/>
          </p:cNvCxnSpPr>
          <p:nvPr/>
        </p:nvCxnSpPr>
        <p:spPr>
          <a:xfrm flipH="1">
            <a:off x="5548313" y="2951163"/>
            <a:ext cx="26177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211BD56-5D94-483A-B71D-89E2E4341434}"/>
              </a:ext>
            </a:extLst>
          </p:cNvPr>
          <p:cNvCxnSpPr>
            <a:cxnSpLocks/>
          </p:cNvCxnSpPr>
          <p:nvPr/>
        </p:nvCxnSpPr>
        <p:spPr>
          <a:xfrm flipV="1">
            <a:off x="6826250" y="1851025"/>
            <a:ext cx="0" cy="2249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76E90FD3-906B-4BEB-967B-1B8372EE070F}"/>
              </a:ext>
            </a:extLst>
          </p:cNvPr>
          <p:cNvSpPr/>
          <p:nvPr/>
        </p:nvSpPr>
        <p:spPr>
          <a:xfrm>
            <a:off x="6788150" y="3860800"/>
            <a:ext cx="68263" cy="619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61F6A8-BAA3-4D6A-88CF-5F79198F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3625850"/>
            <a:ext cx="12652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小梅家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D2CF0A9-4A20-4435-9316-F21AF46EDF35}"/>
              </a:ext>
            </a:extLst>
          </p:cNvPr>
          <p:cNvCxnSpPr>
            <a:cxnSpLocks/>
          </p:cNvCxnSpPr>
          <p:nvPr/>
        </p:nvCxnSpPr>
        <p:spPr>
          <a:xfrm flipH="1" flipV="1">
            <a:off x="6161088" y="1792288"/>
            <a:ext cx="665162" cy="11033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4A76A255-7D0F-4FA9-AB6B-7CC98961FCBC}"/>
              </a:ext>
            </a:extLst>
          </p:cNvPr>
          <p:cNvSpPr/>
          <p:nvPr/>
        </p:nvSpPr>
        <p:spPr>
          <a:xfrm>
            <a:off x="6157913" y="1801813"/>
            <a:ext cx="68262" cy="61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83E4E5-11A5-4C4F-8523-DE8B6C350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1603375"/>
            <a:ext cx="12668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小方家</a:t>
            </a:r>
          </a:p>
        </p:txBody>
      </p:sp>
      <p:sp>
        <p:nvSpPr>
          <p:cNvPr id="17" name="对角圆角矩形 16">
            <a:extLst>
              <a:ext uri="{FF2B5EF4-FFF2-40B4-BE49-F238E27FC236}">
                <a16:creationId xmlns:a16="http://schemas.microsoft.com/office/drawing/2014/main" id="{6274B7D3-6E5F-40DD-BC95-C11EAD2C9C70}"/>
              </a:ext>
            </a:extLst>
          </p:cNvPr>
          <p:cNvSpPr/>
          <p:nvPr/>
        </p:nvSpPr>
        <p:spPr>
          <a:xfrm>
            <a:off x="336550" y="342900"/>
            <a:ext cx="2224088" cy="5207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49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latin typeface="字魂36号-正文宋楷" panose="02000000000000000000" charset="-122"/>
              </a:rPr>
              <a:t>随堂练习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138A-5BDE-48CD-AA24-4F99A17B9E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916" y="1534193"/>
            <a:ext cx="3526618" cy="20751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9A9630-BC87-4DD2-AB4D-B653634EC6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024" y="2487598"/>
            <a:ext cx="3655641" cy="21826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9A82A6-6FAD-4A11-8B51-30568F4B2452}"/>
              </a:ext>
            </a:extLst>
          </p:cNvPr>
          <p:cNvSpPr txBox="1"/>
          <p:nvPr/>
        </p:nvSpPr>
        <p:spPr>
          <a:xfrm>
            <a:off x="417513" y="146709"/>
            <a:ext cx="7042653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在下面的动物园示意图上标出各个场馆的位置，量一量，并填空。</a:t>
            </a:r>
          </a:p>
        </p:txBody>
      </p:sp>
      <p:pic>
        <p:nvPicPr>
          <p:cNvPr id="23555" name="图片 3">
            <a:extLst>
              <a:ext uri="{FF2B5EF4-FFF2-40B4-BE49-F238E27FC236}">
                <a16:creationId xmlns:a16="http://schemas.microsoft.com/office/drawing/2014/main" id="{BABB14FB-E562-41A4-8374-3F1043B6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6"/>
          <a:stretch>
            <a:fillRect/>
          </a:stretch>
        </p:blipFill>
        <p:spPr bwMode="auto">
          <a:xfrm>
            <a:off x="276225" y="1450975"/>
            <a:ext cx="38290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DFEDD68-ECB2-4544-8F19-73B5D859927E}"/>
              </a:ext>
            </a:extLst>
          </p:cNvPr>
          <p:cNvSpPr txBox="1"/>
          <p:nvPr/>
        </p:nvSpPr>
        <p:spPr>
          <a:xfrm>
            <a:off x="3573463" y="1643063"/>
            <a:ext cx="5249862" cy="2595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）动物园大门位于点（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5,0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），向北走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100m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到达熊猫馆。</a:t>
            </a:r>
            <a:endParaRPr lang="en-US" altLang="zh-CN" sz="28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）海洋馆位于点（    ，  ），在大门的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偏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 ___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约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___m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处。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F9BFBB-E3E0-4862-8D10-729964EFB508}"/>
              </a:ext>
            </a:extLst>
          </p:cNvPr>
          <p:cNvSpPr txBox="1"/>
          <p:nvPr/>
        </p:nvSpPr>
        <p:spPr>
          <a:xfrm>
            <a:off x="7045325" y="2995613"/>
            <a:ext cx="363538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8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62EBB4A-FD71-4A6A-A3DF-D5045B728C63}"/>
              </a:ext>
            </a:extLst>
          </p:cNvPr>
          <p:cNvSpPr txBox="1"/>
          <p:nvPr/>
        </p:nvSpPr>
        <p:spPr>
          <a:xfrm>
            <a:off x="7613650" y="2995613"/>
            <a:ext cx="363538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9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0642B7-FC66-4BC3-A185-24DC671B324F}"/>
              </a:ext>
            </a:extLst>
          </p:cNvPr>
          <p:cNvSpPr txBox="1"/>
          <p:nvPr/>
        </p:nvSpPr>
        <p:spPr>
          <a:xfrm>
            <a:off x="5062538" y="3648075"/>
            <a:ext cx="544512" cy="5588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C831AD-0088-4B92-A892-3FC15F68B619}"/>
              </a:ext>
            </a:extLst>
          </p:cNvPr>
          <p:cNvSpPr txBox="1"/>
          <p:nvPr/>
        </p:nvSpPr>
        <p:spPr>
          <a:xfrm>
            <a:off x="5975350" y="3660775"/>
            <a:ext cx="546100" cy="5588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北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755261-D39F-41AF-9AC1-0FBB633874D0}"/>
              </a:ext>
            </a:extLst>
          </p:cNvPr>
          <p:cNvSpPr txBox="1"/>
          <p:nvPr/>
        </p:nvSpPr>
        <p:spPr>
          <a:xfrm>
            <a:off x="6545263" y="3656013"/>
            <a:ext cx="904875" cy="560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72°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179BBF-2B9F-47B3-B3C4-7BAA08458AF7}"/>
              </a:ext>
            </a:extLst>
          </p:cNvPr>
          <p:cNvSpPr txBox="1"/>
          <p:nvPr/>
        </p:nvSpPr>
        <p:spPr>
          <a:xfrm>
            <a:off x="7402513" y="3652838"/>
            <a:ext cx="723900" cy="5635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450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9F7485-4A29-416C-BBA9-006EEBCCFB34}"/>
              </a:ext>
            </a:extLst>
          </p:cNvPr>
          <p:cNvSpPr txBox="1"/>
          <p:nvPr/>
        </p:nvSpPr>
        <p:spPr>
          <a:xfrm>
            <a:off x="1611313" y="4294188"/>
            <a:ext cx="803275" cy="493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88D2BB-50B5-484B-A935-78051893F060}"/>
              </a:ext>
            </a:extLst>
          </p:cNvPr>
          <p:cNvSpPr txBox="1"/>
          <p:nvPr/>
        </p:nvSpPr>
        <p:spPr>
          <a:xfrm>
            <a:off x="889000" y="3376613"/>
            <a:ext cx="1112838" cy="492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熊猫馆</a:t>
            </a:r>
          </a:p>
        </p:txBody>
      </p:sp>
      <p:pic>
        <p:nvPicPr>
          <p:cNvPr id="23565" name="图片 4">
            <a:extLst>
              <a:ext uri="{FF2B5EF4-FFF2-40B4-BE49-F238E27FC236}">
                <a16:creationId xmlns:a16="http://schemas.microsoft.com/office/drawing/2014/main" id="{A3A29650-C528-4B86-934D-10341D2D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0450" r="82518" b="18794"/>
          <a:stretch>
            <a:fillRect/>
          </a:stretch>
        </p:blipFill>
        <p:spPr bwMode="auto">
          <a:xfrm>
            <a:off x="417513" y="4429125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3">
            <a:extLst>
              <a:ext uri="{FF2B5EF4-FFF2-40B4-BE49-F238E27FC236}">
                <a16:creationId xmlns:a16="http://schemas.microsoft.com/office/drawing/2014/main" id="{F4AB8F5E-2646-4B60-9DFD-14B683A4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6"/>
          <a:stretch>
            <a:fillRect/>
          </a:stretch>
        </p:blipFill>
        <p:spPr bwMode="auto">
          <a:xfrm>
            <a:off x="276225" y="1450975"/>
            <a:ext cx="38290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72D92-28EB-4C91-9B82-425E9D45B932}"/>
              </a:ext>
            </a:extLst>
          </p:cNvPr>
          <p:cNvSpPr txBox="1"/>
          <p:nvPr/>
        </p:nvSpPr>
        <p:spPr>
          <a:xfrm>
            <a:off x="3570288" y="1643063"/>
            <a:ext cx="5297487" cy="2595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）大象馆位于点（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10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，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），在大门的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偏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 ___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约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___m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处。</a:t>
            </a:r>
            <a:endParaRPr lang="en-US" altLang="zh-CN" sz="28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）狮虎山到熊猫馆和大象馆的距离相等，位于点（    ，  ）。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03699D-2204-4D9F-85F2-9801D5E4DAA6}"/>
              </a:ext>
            </a:extLst>
          </p:cNvPr>
          <p:cNvSpPr txBox="1"/>
          <p:nvPr/>
        </p:nvSpPr>
        <p:spPr>
          <a:xfrm>
            <a:off x="2732088" y="3363913"/>
            <a:ext cx="1112837" cy="493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大象馆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57F79B-9844-4288-A60A-329F8FA4110E}"/>
              </a:ext>
            </a:extLst>
          </p:cNvPr>
          <p:cNvSpPr txBox="1"/>
          <p:nvPr/>
        </p:nvSpPr>
        <p:spPr>
          <a:xfrm>
            <a:off x="5094288" y="2349500"/>
            <a:ext cx="596900" cy="569913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30D4A7-8F1B-48BF-847C-E2A3C884E8B0}"/>
              </a:ext>
            </a:extLst>
          </p:cNvPr>
          <p:cNvSpPr txBox="1"/>
          <p:nvPr/>
        </p:nvSpPr>
        <p:spPr>
          <a:xfrm>
            <a:off x="5986463" y="2355850"/>
            <a:ext cx="544512" cy="5588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北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9C1BD3-A3E7-4716-A8E4-44D11B6EF914}"/>
              </a:ext>
            </a:extLst>
          </p:cNvPr>
          <p:cNvSpPr txBox="1"/>
          <p:nvPr/>
        </p:nvSpPr>
        <p:spPr>
          <a:xfrm>
            <a:off x="6554788" y="2360613"/>
            <a:ext cx="904875" cy="560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31°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B2D88F-F426-441A-ACA5-39510B7482AD}"/>
              </a:ext>
            </a:extLst>
          </p:cNvPr>
          <p:cNvSpPr txBox="1"/>
          <p:nvPr/>
        </p:nvSpPr>
        <p:spPr>
          <a:xfrm>
            <a:off x="7410450" y="2371725"/>
            <a:ext cx="723900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280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F433D8-A54F-486B-8D38-55C3F0CC9935}"/>
              </a:ext>
            </a:extLst>
          </p:cNvPr>
          <p:cNvSpPr txBox="1"/>
          <p:nvPr/>
        </p:nvSpPr>
        <p:spPr>
          <a:xfrm>
            <a:off x="7227888" y="3673475"/>
            <a:ext cx="365125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7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382C4D-4F95-4638-8A92-34360492220A}"/>
              </a:ext>
            </a:extLst>
          </p:cNvPr>
          <p:cNvSpPr txBox="1"/>
          <p:nvPr/>
        </p:nvSpPr>
        <p:spPr>
          <a:xfrm>
            <a:off x="7759700" y="3665538"/>
            <a:ext cx="363538" cy="5635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5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05A37F-5A46-4D86-BF78-9C7265CE20D9}"/>
              </a:ext>
            </a:extLst>
          </p:cNvPr>
          <p:cNvSpPr txBox="1"/>
          <p:nvPr/>
        </p:nvSpPr>
        <p:spPr>
          <a:xfrm>
            <a:off x="2463800" y="2611438"/>
            <a:ext cx="1112838" cy="493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狮虎山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EB6D55-A571-4E5B-9B21-AC96109E4FEE}"/>
              </a:ext>
            </a:extLst>
          </p:cNvPr>
          <p:cNvSpPr txBox="1"/>
          <p:nvPr/>
        </p:nvSpPr>
        <p:spPr>
          <a:xfrm>
            <a:off x="1611313" y="4294188"/>
            <a:ext cx="803275" cy="493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大门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8D4DA8A-0274-418D-8A9D-96DF8F864978}"/>
              </a:ext>
            </a:extLst>
          </p:cNvPr>
          <p:cNvSpPr txBox="1"/>
          <p:nvPr/>
        </p:nvSpPr>
        <p:spPr>
          <a:xfrm>
            <a:off x="889000" y="3376613"/>
            <a:ext cx="1112838" cy="492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熊猫馆</a:t>
            </a:r>
          </a:p>
        </p:txBody>
      </p:sp>
      <p:pic>
        <p:nvPicPr>
          <p:cNvPr id="24590" name="图片 4">
            <a:extLst>
              <a:ext uri="{FF2B5EF4-FFF2-40B4-BE49-F238E27FC236}">
                <a16:creationId xmlns:a16="http://schemas.microsoft.com/office/drawing/2014/main" id="{37673D00-F454-414C-ADF6-858C0CCF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0450" r="82518" b="18794"/>
          <a:stretch>
            <a:fillRect/>
          </a:stretch>
        </p:blipFill>
        <p:spPr bwMode="auto">
          <a:xfrm>
            <a:off x="395288" y="4429125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5D43D8F-C75D-4771-94C9-FEEAB7D0DD63}"/>
              </a:ext>
            </a:extLst>
          </p:cNvPr>
          <p:cNvSpPr txBox="1"/>
          <p:nvPr/>
        </p:nvSpPr>
        <p:spPr>
          <a:xfrm>
            <a:off x="417513" y="146709"/>
            <a:ext cx="7042653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在下面的动物园示意图上标出各个场馆的位置，量一量，并填空。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22">
            <a:extLst>
              <a:ext uri="{FF2B5EF4-FFF2-40B4-BE49-F238E27FC236}">
                <a16:creationId xmlns:a16="http://schemas.microsoft.com/office/drawing/2014/main" id="{E034F686-1575-4320-82A3-2C1F63AB6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638" y="1577975"/>
            <a:ext cx="46863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）鹿苑位于点（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1,8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），向南走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200m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到达猩猩馆；科普馆与这两处距离相等，位于点（    ，  ）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25604" name="图片 24">
            <a:extLst>
              <a:ext uri="{FF2B5EF4-FFF2-40B4-BE49-F238E27FC236}">
                <a16:creationId xmlns:a16="http://schemas.microsoft.com/office/drawing/2014/main" id="{121B3F4D-C048-4F6A-A480-959E54C2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6"/>
          <a:stretch>
            <a:fillRect/>
          </a:stretch>
        </p:blipFill>
        <p:spPr bwMode="auto">
          <a:xfrm>
            <a:off x="276225" y="1311275"/>
            <a:ext cx="38290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8B25DA9-7371-4EE6-8AC8-FBAD62FC7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3560763"/>
            <a:ext cx="3635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FC04E2-76AA-4CFD-83C4-8A636ABF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75" y="3560763"/>
            <a:ext cx="3635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629CDB9-8454-4A38-B14F-D8FE5AEE9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679575"/>
            <a:ext cx="803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鹿苑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310C01F-5CF1-4611-B2A4-0F57B159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2760663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猩猩馆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7FA6CD-D2CB-494D-94B2-A5ED5D20F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2217738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科普馆</a:t>
            </a:r>
          </a:p>
        </p:txBody>
      </p:sp>
      <p:sp>
        <p:nvSpPr>
          <p:cNvPr id="25610" name="文本框 30">
            <a:extLst>
              <a:ext uri="{FF2B5EF4-FFF2-40B4-BE49-F238E27FC236}">
                <a16:creationId xmlns:a16="http://schemas.microsoft.com/office/drawing/2014/main" id="{172E496B-BBBF-4C39-ACB9-DB02C4B8B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4154488"/>
            <a:ext cx="803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大门</a:t>
            </a:r>
          </a:p>
        </p:txBody>
      </p:sp>
      <p:sp>
        <p:nvSpPr>
          <p:cNvPr id="25611" name="文本框 31">
            <a:extLst>
              <a:ext uri="{FF2B5EF4-FFF2-40B4-BE49-F238E27FC236}">
                <a16:creationId xmlns:a16="http://schemas.microsoft.com/office/drawing/2014/main" id="{0FF9CA39-1B40-428D-B52E-E18094199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224213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大象馆</a:t>
            </a:r>
          </a:p>
        </p:txBody>
      </p:sp>
      <p:sp>
        <p:nvSpPr>
          <p:cNvPr id="25612" name="文本框 32">
            <a:extLst>
              <a:ext uri="{FF2B5EF4-FFF2-40B4-BE49-F238E27FC236}">
                <a16:creationId xmlns:a16="http://schemas.microsoft.com/office/drawing/2014/main" id="{B4DC091D-C315-47E4-BC1A-0F32A350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2471738"/>
            <a:ext cx="11128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狮虎山</a:t>
            </a:r>
          </a:p>
        </p:txBody>
      </p:sp>
      <p:sp>
        <p:nvSpPr>
          <p:cNvPr id="25613" name="文本框 33">
            <a:extLst>
              <a:ext uri="{FF2B5EF4-FFF2-40B4-BE49-F238E27FC236}">
                <a16:creationId xmlns:a16="http://schemas.microsoft.com/office/drawing/2014/main" id="{1314FD2F-BA98-44B7-B226-32F50E6DA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3236913"/>
            <a:ext cx="1112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熊猫馆</a:t>
            </a:r>
          </a:p>
        </p:txBody>
      </p:sp>
      <p:pic>
        <p:nvPicPr>
          <p:cNvPr id="25614" name="图片 4">
            <a:extLst>
              <a:ext uri="{FF2B5EF4-FFF2-40B4-BE49-F238E27FC236}">
                <a16:creationId xmlns:a16="http://schemas.microsoft.com/office/drawing/2014/main" id="{11B6F078-64AC-487B-9A29-BCC9534E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0450" r="82518" b="18794"/>
          <a:stretch>
            <a:fillRect/>
          </a:stretch>
        </p:blipFill>
        <p:spPr bwMode="auto">
          <a:xfrm>
            <a:off x="555625" y="4402138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F1EB544-50FC-4E88-994E-479EF00AFCD8}"/>
              </a:ext>
            </a:extLst>
          </p:cNvPr>
          <p:cNvSpPr txBox="1"/>
          <p:nvPr/>
        </p:nvSpPr>
        <p:spPr>
          <a:xfrm>
            <a:off x="417513" y="146709"/>
            <a:ext cx="7042653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在下面的动物园示意图上标出各个场馆的位置，量一量，并填空。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22">
            <a:extLst>
              <a:ext uri="{FF2B5EF4-FFF2-40B4-BE49-F238E27FC236}">
                <a16:creationId xmlns:a16="http://schemas.microsoft.com/office/drawing/2014/main" id="{E034F686-1575-4320-82A3-2C1F63AB6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908175"/>
            <a:ext cx="4686300" cy="130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）设计一条参观路线，并用数学语言对路线加以描述。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25604" name="图片 24">
            <a:extLst>
              <a:ext uri="{FF2B5EF4-FFF2-40B4-BE49-F238E27FC236}">
                <a16:creationId xmlns:a16="http://schemas.microsoft.com/office/drawing/2014/main" id="{121B3F4D-C048-4F6A-A480-959E54C2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6"/>
          <a:stretch>
            <a:fillRect/>
          </a:stretch>
        </p:blipFill>
        <p:spPr bwMode="auto">
          <a:xfrm>
            <a:off x="276225" y="1311275"/>
            <a:ext cx="38290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629CDB9-8454-4A38-B14F-D8FE5AEE9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679575"/>
            <a:ext cx="803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鹿苑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310C01F-5CF1-4611-B2A4-0F57B159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2760663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猩猩馆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7FA6CD-D2CB-494D-94B2-A5ED5D20F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2217738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科普馆</a:t>
            </a:r>
          </a:p>
        </p:txBody>
      </p:sp>
      <p:sp>
        <p:nvSpPr>
          <p:cNvPr id="25610" name="文本框 30">
            <a:extLst>
              <a:ext uri="{FF2B5EF4-FFF2-40B4-BE49-F238E27FC236}">
                <a16:creationId xmlns:a16="http://schemas.microsoft.com/office/drawing/2014/main" id="{172E496B-BBBF-4C39-ACB9-DB02C4B8B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4154488"/>
            <a:ext cx="803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大门</a:t>
            </a:r>
          </a:p>
        </p:txBody>
      </p:sp>
      <p:sp>
        <p:nvSpPr>
          <p:cNvPr id="25611" name="文本框 31">
            <a:extLst>
              <a:ext uri="{FF2B5EF4-FFF2-40B4-BE49-F238E27FC236}">
                <a16:creationId xmlns:a16="http://schemas.microsoft.com/office/drawing/2014/main" id="{0FF9CA39-1B40-428D-B52E-E18094199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224213"/>
            <a:ext cx="11128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大象馆</a:t>
            </a:r>
          </a:p>
        </p:txBody>
      </p:sp>
      <p:sp>
        <p:nvSpPr>
          <p:cNvPr id="25612" name="文本框 32">
            <a:extLst>
              <a:ext uri="{FF2B5EF4-FFF2-40B4-BE49-F238E27FC236}">
                <a16:creationId xmlns:a16="http://schemas.microsoft.com/office/drawing/2014/main" id="{B4DC091D-C315-47E4-BC1A-0F32A350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2471738"/>
            <a:ext cx="11128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狮虎山</a:t>
            </a:r>
          </a:p>
        </p:txBody>
      </p:sp>
      <p:sp>
        <p:nvSpPr>
          <p:cNvPr id="25613" name="文本框 33">
            <a:extLst>
              <a:ext uri="{FF2B5EF4-FFF2-40B4-BE49-F238E27FC236}">
                <a16:creationId xmlns:a16="http://schemas.microsoft.com/office/drawing/2014/main" id="{1314FD2F-BA98-44B7-B226-32F50E6DA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3236913"/>
            <a:ext cx="1112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熊猫馆</a:t>
            </a:r>
          </a:p>
        </p:txBody>
      </p:sp>
      <p:pic>
        <p:nvPicPr>
          <p:cNvPr id="25614" name="图片 4">
            <a:extLst>
              <a:ext uri="{FF2B5EF4-FFF2-40B4-BE49-F238E27FC236}">
                <a16:creationId xmlns:a16="http://schemas.microsoft.com/office/drawing/2014/main" id="{11B6F078-64AC-487B-9A29-BCC9534E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0450" r="82518" b="18794"/>
          <a:stretch>
            <a:fillRect/>
          </a:stretch>
        </p:blipFill>
        <p:spPr bwMode="auto">
          <a:xfrm>
            <a:off x="555625" y="4402138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F1EB544-50FC-4E88-994E-479EF00AFCD8}"/>
              </a:ext>
            </a:extLst>
          </p:cNvPr>
          <p:cNvSpPr txBox="1"/>
          <p:nvPr/>
        </p:nvSpPr>
        <p:spPr>
          <a:xfrm>
            <a:off x="417513" y="146709"/>
            <a:ext cx="7042653" cy="1303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在下面的动物园示意图上标出各个场馆的位置，量一量，并填空。</a:t>
            </a:r>
          </a:p>
        </p:txBody>
      </p:sp>
    </p:spTree>
    <p:extLst>
      <p:ext uri="{BB962C8B-B14F-4D97-AF65-F5344CB8AC3E}">
        <p14:creationId xmlns:p14="http://schemas.microsoft.com/office/powerpoint/2010/main" val="163460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D25623-A3AF-4E3B-8F11-7B87EE483817}"/>
              </a:ext>
            </a:extLst>
          </p:cNvPr>
          <p:cNvSpPr txBox="1"/>
          <p:nvPr/>
        </p:nvSpPr>
        <p:spPr>
          <a:xfrm>
            <a:off x="327853" y="484808"/>
            <a:ext cx="7489825" cy="13031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363" indent="-360363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3. 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画出从家到学校的路线示意图，并进行描述，请注明方向和主要参照物。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89F73E-59EB-4F42-9B0E-CC1F959F2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3" y="2115627"/>
            <a:ext cx="7383748" cy="21899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8">
            <a:extLst>
              <a:ext uri="{FF2B5EF4-FFF2-40B4-BE49-F238E27FC236}">
                <a16:creationId xmlns:a16="http://schemas.microsoft.com/office/drawing/2014/main" id="{3CB973EA-702F-49FA-8330-7A12DD43856D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598488"/>
            <a:ext cx="7645400" cy="3554412"/>
            <a:chOff x="619562" y="677303"/>
            <a:chExt cx="7645526" cy="3553943"/>
          </a:xfrm>
        </p:grpSpPr>
        <p:pic>
          <p:nvPicPr>
            <p:cNvPr id="28677" name="图片 9">
              <a:extLst>
                <a:ext uri="{FF2B5EF4-FFF2-40B4-BE49-F238E27FC236}">
                  <a16:creationId xmlns:a16="http://schemas.microsoft.com/office/drawing/2014/main" id="{A34899AE-C3BC-4DC1-8AC6-B744B2F73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23866" r="10719" b="22557"/>
            <a:stretch>
              <a:fillRect/>
            </a:stretch>
          </p:blipFill>
          <p:spPr bwMode="auto">
            <a:xfrm>
              <a:off x="619562" y="677303"/>
              <a:ext cx="7645526" cy="35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矩形 2">
              <a:extLst>
                <a:ext uri="{FF2B5EF4-FFF2-40B4-BE49-F238E27FC236}">
                  <a16:creationId xmlns:a16="http://schemas.microsoft.com/office/drawing/2014/main" id="{FA174930-708C-4AA2-BBD7-72A664736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766" y="1551336"/>
              <a:ext cx="522876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同学们，今天的数学课你们有哪些收获呢？</a:t>
              </a:r>
            </a:p>
          </p:txBody>
        </p:sp>
      </p:grpSp>
      <p:sp>
        <p:nvSpPr>
          <p:cNvPr id="13" name="对角圆角矩形 12">
            <a:extLst>
              <a:ext uri="{FF2B5EF4-FFF2-40B4-BE49-F238E27FC236}">
                <a16:creationId xmlns:a16="http://schemas.microsoft.com/office/drawing/2014/main" id="{64FC107C-B70E-4950-8F7F-CBE5C4FE706D}"/>
              </a:ext>
            </a:extLst>
          </p:cNvPr>
          <p:cNvSpPr/>
          <p:nvPr/>
        </p:nvSpPr>
        <p:spPr>
          <a:xfrm>
            <a:off x="146050" y="590550"/>
            <a:ext cx="2224088" cy="5207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C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latin typeface="字魂36号-正文宋楷" panose="02000000000000000000" charset="-122"/>
              </a:rPr>
              <a:t>课堂小结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2">
            <a:extLst>
              <a:ext uri="{FF2B5EF4-FFF2-40B4-BE49-F238E27FC236}">
                <a16:creationId xmlns:a16="http://schemas.microsoft.com/office/drawing/2014/main" id="{C0B74E27-26E5-4E57-911C-A3839301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560513"/>
            <a:ext cx="36385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EB3D50-DCA6-4627-98C2-9B37E0FE1AA2}"/>
              </a:ext>
            </a:extLst>
          </p:cNvPr>
          <p:cNvSpPr/>
          <p:nvPr/>
        </p:nvSpPr>
        <p:spPr>
          <a:xfrm>
            <a:off x="146050" y="935038"/>
            <a:ext cx="7847013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一、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在下面的公园示意图上标出各景点的位置及</a:t>
            </a:r>
            <a:endParaRPr lang="en-US" altLang="zh-CN" sz="28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       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名称，并填空。</a:t>
            </a:r>
            <a:endParaRPr lang="zh-CN" altLang="en-US" sz="2800" b="1" dirty="0"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DDDB57-2688-493E-B3BB-CDE61AD2332A}"/>
              </a:ext>
            </a:extLst>
          </p:cNvPr>
          <p:cNvSpPr/>
          <p:nvPr/>
        </p:nvSpPr>
        <p:spPr>
          <a:xfrm>
            <a:off x="960438" y="2257425"/>
            <a:ext cx="4038600" cy="2030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363" indent="-360363" algn="just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1.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公园的大门在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(3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0)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处，向北走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150m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，到达观鱼台。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5DD30F7-E9CF-40EC-9107-B09F091DDEF7}"/>
              </a:ext>
            </a:extLst>
          </p:cNvPr>
          <p:cNvSpPr/>
          <p:nvPr/>
        </p:nvSpPr>
        <p:spPr bwMode="auto">
          <a:xfrm>
            <a:off x="6284913" y="4167188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36FE82-BE23-4E5D-83DB-8FB83C4D4AF6}"/>
              </a:ext>
            </a:extLst>
          </p:cNvPr>
          <p:cNvSpPr/>
          <p:nvPr/>
        </p:nvSpPr>
        <p:spPr>
          <a:xfrm>
            <a:off x="6429375" y="3802063"/>
            <a:ext cx="1077913" cy="66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大门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B2C0A8B-EA89-4E1F-9CC7-31E36D1C1D28}"/>
              </a:ext>
            </a:extLst>
          </p:cNvPr>
          <p:cNvSpPr/>
          <p:nvPr/>
        </p:nvSpPr>
        <p:spPr bwMode="auto">
          <a:xfrm>
            <a:off x="6284913" y="340836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A0A2FC-8CF8-4FAF-9E40-DCBE6B66642F}"/>
              </a:ext>
            </a:extLst>
          </p:cNvPr>
          <p:cNvSpPr/>
          <p:nvPr/>
        </p:nvSpPr>
        <p:spPr>
          <a:xfrm>
            <a:off x="6405563" y="3078163"/>
            <a:ext cx="1587500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观鱼台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29705" name="文本框 11">
            <a:extLst>
              <a:ext uri="{FF2B5EF4-FFF2-40B4-BE49-F238E27FC236}">
                <a16:creationId xmlns:a16="http://schemas.microsoft.com/office/drawing/2014/main" id="{BE784A6A-A377-48E4-9744-1CD3EE6D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4427538"/>
            <a:ext cx="2017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宋体" panose="02010600030101010101" pitchFamily="2" charset="-122"/>
                <a:cs typeface="Times New Roman" panose="02020603050405020304" pitchFamily="18" charset="0"/>
              </a:rPr>
              <a:t>选自“状元成才路”系列丛书</a:t>
            </a:r>
          </a:p>
        </p:txBody>
      </p:sp>
      <p:sp>
        <p:nvSpPr>
          <p:cNvPr id="13" name="对角圆角矩形 12">
            <a:extLst>
              <a:ext uri="{FF2B5EF4-FFF2-40B4-BE49-F238E27FC236}">
                <a16:creationId xmlns:a16="http://schemas.microsoft.com/office/drawing/2014/main" id="{F3E2C1D9-D46A-4887-AD33-A6F00B77E506}"/>
              </a:ext>
            </a:extLst>
          </p:cNvPr>
          <p:cNvSpPr/>
          <p:nvPr/>
        </p:nvSpPr>
        <p:spPr>
          <a:xfrm>
            <a:off x="146050" y="590550"/>
            <a:ext cx="2224088" cy="5207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C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latin typeface="字魂36号-正文宋楷" panose="02000000000000000000" charset="-122"/>
              </a:rPr>
              <a:t>巩固练习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>
            <a:extLst>
              <a:ext uri="{FF2B5EF4-FFF2-40B4-BE49-F238E27FC236}">
                <a16:creationId xmlns:a16="http://schemas.microsoft.com/office/drawing/2014/main" id="{5D70DBD8-7276-4199-A711-DB335DE8D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265238"/>
            <a:ext cx="364013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FA40860-AFAF-43A1-BA16-4B13918E89BA}"/>
              </a:ext>
            </a:extLst>
          </p:cNvPr>
          <p:cNvSpPr/>
          <p:nvPr/>
        </p:nvSpPr>
        <p:spPr>
          <a:xfrm>
            <a:off x="274638" y="1103313"/>
            <a:ext cx="4419600" cy="332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363" indent="-360363" algn="just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溜冰场位于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(1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9)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，向南走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200m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，到达鸟语林。</a:t>
            </a:r>
          </a:p>
          <a:p>
            <a:pPr marL="360363" indent="-360363" algn="just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3.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海洋世界在大门正北方向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250m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处，位于（  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   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，  ）。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9482429-682C-4C3E-9A7B-59C7ED7498CE}"/>
              </a:ext>
            </a:extLst>
          </p:cNvPr>
          <p:cNvSpPr/>
          <p:nvPr/>
        </p:nvSpPr>
        <p:spPr bwMode="auto">
          <a:xfrm>
            <a:off x="6202363" y="3873500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AF6E2A-0DD8-450C-9B9B-C89EFCEBECDF}"/>
              </a:ext>
            </a:extLst>
          </p:cNvPr>
          <p:cNvSpPr/>
          <p:nvPr/>
        </p:nvSpPr>
        <p:spPr>
          <a:xfrm>
            <a:off x="6346825" y="3508375"/>
            <a:ext cx="1077913" cy="66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大门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B8ED28-775C-4C92-ADA0-A6EF0272098E}"/>
              </a:ext>
            </a:extLst>
          </p:cNvPr>
          <p:cNvSpPr/>
          <p:nvPr/>
        </p:nvSpPr>
        <p:spPr bwMode="auto">
          <a:xfrm>
            <a:off x="6202363" y="3113088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F57004D-67A1-46E5-8882-C58A27A8905C}"/>
              </a:ext>
            </a:extLst>
          </p:cNvPr>
          <p:cNvSpPr/>
          <p:nvPr/>
        </p:nvSpPr>
        <p:spPr>
          <a:xfrm>
            <a:off x="6323013" y="2782888"/>
            <a:ext cx="1587500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观鱼台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899B5A2-2CB7-4871-BFB4-4EE48E56811F}"/>
              </a:ext>
            </a:extLst>
          </p:cNvPr>
          <p:cNvSpPr/>
          <p:nvPr/>
        </p:nvSpPr>
        <p:spPr bwMode="auto">
          <a:xfrm>
            <a:off x="5691188" y="152241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7C1F340-61AB-42E8-B299-77674BB291C5}"/>
              </a:ext>
            </a:extLst>
          </p:cNvPr>
          <p:cNvSpPr/>
          <p:nvPr/>
        </p:nvSpPr>
        <p:spPr>
          <a:xfrm>
            <a:off x="5783263" y="1173163"/>
            <a:ext cx="1382712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溜冰场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BF55AE4-22AF-48B1-8B8D-C7B595959BE0}"/>
              </a:ext>
            </a:extLst>
          </p:cNvPr>
          <p:cNvSpPr/>
          <p:nvPr/>
        </p:nvSpPr>
        <p:spPr bwMode="auto">
          <a:xfrm>
            <a:off x="5691188" y="258921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8B9279-5F59-4024-BAE1-D0E78B4230FA}"/>
              </a:ext>
            </a:extLst>
          </p:cNvPr>
          <p:cNvSpPr/>
          <p:nvPr/>
        </p:nvSpPr>
        <p:spPr>
          <a:xfrm>
            <a:off x="4556125" y="1935163"/>
            <a:ext cx="1382713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鸟语林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2547BB-72C8-4B24-89EE-71C4D5BC0017}"/>
              </a:ext>
            </a:extLst>
          </p:cNvPr>
          <p:cNvSpPr/>
          <p:nvPr/>
        </p:nvSpPr>
        <p:spPr>
          <a:xfrm>
            <a:off x="1143000" y="3586163"/>
            <a:ext cx="1382713" cy="739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3    5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93223D2-7CE5-4838-947A-B680E1B8E5E7}"/>
              </a:ext>
            </a:extLst>
          </p:cNvPr>
          <p:cNvSpPr/>
          <p:nvPr/>
        </p:nvSpPr>
        <p:spPr bwMode="auto">
          <a:xfrm>
            <a:off x="6202363" y="258921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360AB8-380F-4DC0-9EFC-5717F7D9E09B}"/>
              </a:ext>
            </a:extLst>
          </p:cNvPr>
          <p:cNvSpPr/>
          <p:nvPr/>
        </p:nvSpPr>
        <p:spPr>
          <a:xfrm>
            <a:off x="6303963" y="2233613"/>
            <a:ext cx="1870075" cy="6556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海洋世界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30735" name="文本框 11">
            <a:extLst>
              <a:ext uri="{FF2B5EF4-FFF2-40B4-BE49-F238E27FC236}">
                <a16:creationId xmlns:a16="http://schemas.microsoft.com/office/drawing/2014/main" id="{AC032614-6DAE-4905-8713-E7C7D567D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4427538"/>
            <a:ext cx="2017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宋体" panose="02010600030101010101" pitchFamily="2" charset="-122"/>
                <a:cs typeface="Times New Roman" panose="02020603050405020304" pitchFamily="18" charset="0"/>
              </a:rPr>
              <a:t>选自“状元成才路”系列丛书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  <p:bldP spid="14" grpId="0"/>
      <p:bldP spid="16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组合 1">
            <a:extLst>
              <a:ext uri="{FF2B5EF4-FFF2-40B4-BE49-F238E27FC236}">
                <a16:creationId xmlns:a16="http://schemas.microsoft.com/office/drawing/2014/main" id="{E17F397C-1CB3-4036-9BE4-574D7F5270F3}"/>
              </a:ext>
            </a:extLst>
          </p:cNvPr>
          <p:cNvGrpSpPr>
            <a:grpSpLocks/>
          </p:cNvGrpSpPr>
          <p:nvPr/>
        </p:nvGrpSpPr>
        <p:grpSpPr bwMode="auto">
          <a:xfrm>
            <a:off x="2279811" y="1575575"/>
            <a:ext cx="5888070" cy="3272650"/>
            <a:chOff x="1258029" y="1623640"/>
            <a:chExt cx="5886401" cy="3273747"/>
          </a:xfrm>
        </p:grpSpPr>
        <p:pic>
          <p:nvPicPr>
            <p:cNvPr id="10245" name="Picture 9">
              <a:extLst>
                <a:ext uri="{FF2B5EF4-FFF2-40B4-BE49-F238E27FC236}">
                  <a16:creationId xmlns:a16="http://schemas.microsoft.com/office/drawing/2014/main" id="{AA41D944-C266-4C5B-8643-F41A5F6DD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58029" y="1623640"/>
              <a:ext cx="3297482" cy="3269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9">
              <a:extLst>
                <a:ext uri="{FF2B5EF4-FFF2-40B4-BE49-F238E27FC236}">
                  <a16:creationId xmlns:a16="http://schemas.microsoft.com/office/drawing/2014/main" id="{5792D7E0-F311-4878-8947-E3D603243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85" t="-1729" r="-2553" b="75787"/>
            <a:stretch>
              <a:fillRect/>
            </a:stretch>
          </p:blipFill>
          <p:spPr bwMode="auto">
            <a:xfrm>
              <a:off x="5060124" y="1769392"/>
              <a:ext cx="670428" cy="914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1CEB4760-F58A-4484-B522-63A71085D2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7523" y="4468618"/>
              <a:ext cx="2486907" cy="42876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比例尺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1</a:t>
              </a: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∶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20000</a:t>
              </a:r>
              <a:endParaRPr lang="zh-CN" altLang="en-US" sz="24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endParaRPr>
            </a:p>
          </p:txBody>
        </p:sp>
      </p:grpSp>
      <p:sp>
        <p:nvSpPr>
          <p:cNvPr id="10" name="对角圆角矩形 9">
            <a:extLst>
              <a:ext uri="{FF2B5EF4-FFF2-40B4-BE49-F238E27FC236}">
                <a16:creationId xmlns:a16="http://schemas.microsoft.com/office/drawing/2014/main" id="{24DD1FFD-83E0-4762-A20B-C2D0A4373080}"/>
              </a:ext>
            </a:extLst>
          </p:cNvPr>
          <p:cNvSpPr/>
          <p:nvPr/>
        </p:nvSpPr>
        <p:spPr>
          <a:xfrm>
            <a:off x="336550" y="342900"/>
            <a:ext cx="2224088" cy="5207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49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latin typeface="字魂36号-正文宋楷" panose="02000000000000000000" charset="-122"/>
              </a:rPr>
              <a:t>回顾整理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796D-8F96-404F-A83A-74A554F65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934573"/>
            <a:ext cx="5591175" cy="533400"/>
          </a:xfrm>
          <a:prstGeom prst="rect">
            <a:avLst/>
          </a:prstGeom>
          <a:solidFill>
            <a:srgbClr val="B7E9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ea"/>
                <a:ea typeface="+mn-ea"/>
              </a:rPr>
              <a:t>小明家所在的街区的平面图如下。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>
            <a:extLst>
              <a:ext uri="{FF2B5EF4-FFF2-40B4-BE49-F238E27FC236}">
                <a16:creationId xmlns:a16="http://schemas.microsoft.com/office/drawing/2014/main" id="{CC4F8D8B-B468-4639-B16E-D6B7E74D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277938"/>
            <a:ext cx="364013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ACD9F9-2BD5-45CA-9A8F-A1C41D1EA279}"/>
              </a:ext>
            </a:extLst>
          </p:cNvPr>
          <p:cNvSpPr/>
          <p:nvPr/>
        </p:nvSpPr>
        <p:spPr>
          <a:xfrm>
            <a:off x="190500" y="1185863"/>
            <a:ext cx="4562475" cy="2595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363" indent="-360363" algn="just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4.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游乐场位于（ 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 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 ，  ），大约在大门的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         ）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偏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        ）（        ）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°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方向约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        ）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处。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C5F1CAE-63E5-4DA2-94EE-5C4EB089E2DB}"/>
              </a:ext>
            </a:extLst>
          </p:cNvPr>
          <p:cNvSpPr/>
          <p:nvPr/>
        </p:nvSpPr>
        <p:spPr bwMode="auto">
          <a:xfrm>
            <a:off x="6170613" y="3886200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AB9F43-2BC9-40B3-8C94-F8553AC97237}"/>
              </a:ext>
            </a:extLst>
          </p:cNvPr>
          <p:cNvSpPr/>
          <p:nvPr/>
        </p:nvSpPr>
        <p:spPr>
          <a:xfrm>
            <a:off x="6315075" y="3521075"/>
            <a:ext cx="1077913" cy="66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大门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38BFB43-5ECF-47FD-BB17-119085E4A117}"/>
              </a:ext>
            </a:extLst>
          </p:cNvPr>
          <p:cNvSpPr/>
          <p:nvPr/>
        </p:nvSpPr>
        <p:spPr bwMode="auto">
          <a:xfrm>
            <a:off x="6170613" y="3125788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4B2A2A-E36B-4E81-8824-B308DF79BBBE}"/>
              </a:ext>
            </a:extLst>
          </p:cNvPr>
          <p:cNvSpPr/>
          <p:nvPr/>
        </p:nvSpPr>
        <p:spPr>
          <a:xfrm>
            <a:off x="6291263" y="2795588"/>
            <a:ext cx="1587500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观鱼台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BEB71AF-11DD-466D-9EB9-47C6A51B7478}"/>
              </a:ext>
            </a:extLst>
          </p:cNvPr>
          <p:cNvSpPr/>
          <p:nvPr/>
        </p:nvSpPr>
        <p:spPr bwMode="auto">
          <a:xfrm>
            <a:off x="5659438" y="153511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1526C5-EAA5-4768-8CCB-3B3AE5F5F3AC}"/>
              </a:ext>
            </a:extLst>
          </p:cNvPr>
          <p:cNvSpPr/>
          <p:nvPr/>
        </p:nvSpPr>
        <p:spPr>
          <a:xfrm>
            <a:off x="5751513" y="1185863"/>
            <a:ext cx="1382712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溜冰场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4241803-7ABE-4280-A350-5B86B77694D1}"/>
              </a:ext>
            </a:extLst>
          </p:cNvPr>
          <p:cNvSpPr/>
          <p:nvPr/>
        </p:nvSpPr>
        <p:spPr bwMode="auto">
          <a:xfrm>
            <a:off x="5656263" y="2574925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1A4EFC3-45D3-48A6-A8D8-D9B9190E9BBF}"/>
              </a:ext>
            </a:extLst>
          </p:cNvPr>
          <p:cNvSpPr/>
          <p:nvPr/>
        </p:nvSpPr>
        <p:spPr>
          <a:xfrm>
            <a:off x="2724150" y="1112838"/>
            <a:ext cx="1382713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8   7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F0F2E4-F159-4246-ABA8-E16D2EE9CC3C}"/>
              </a:ext>
            </a:extLst>
          </p:cNvPr>
          <p:cNvSpPr/>
          <p:nvPr/>
        </p:nvSpPr>
        <p:spPr>
          <a:xfrm>
            <a:off x="3062288" y="1743075"/>
            <a:ext cx="1382712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北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D4B2BB-586B-40DE-9458-038A92F53BDE}"/>
              </a:ext>
            </a:extLst>
          </p:cNvPr>
          <p:cNvSpPr/>
          <p:nvPr/>
        </p:nvSpPr>
        <p:spPr>
          <a:xfrm>
            <a:off x="1049338" y="2366963"/>
            <a:ext cx="1382712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东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5A960A-0F9E-44F1-A974-46A24B8C92B8}"/>
              </a:ext>
            </a:extLst>
          </p:cNvPr>
          <p:cNvSpPr/>
          <p:nvPr/>
        </p:nvSpPr>
        <p:spPr>
          <a:xfrm>
            <a:off x="2459038" y="2371725"/>
            <a:ext cx="1382712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35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C714D45-C0E4-4B74-9D69-A733E5194577}"/>
              </a:ext>
            </a:extLst>
          </p:cNvPr>
          <p:cNvSpPr/>
          <p:nvPr/>
        </p:nvSpPr>
        <p:spPr>
          <a:xfrm>
            <a:off x="1277938" y="3040063"/>
            <a:ext cx="1382712" cy="741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450</a:t>
            </a:r>
            <a:endParaRPr lang="zh-CN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266083E-22F4-48B9-B54F-692D8FFFE7D6}"/>
              </a:ext>
            </a:extLst>
          </p:cNvPr>
          <p:cNvSpPr/>
          <p:nvPr/>
        </p:nvSpPr>
        <p:spPr>
          <a:xfrm>
            <a:off x="4826000" y="1890713"/>
            <a:ext cx="1382713" cy="657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鸟语林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482FEA2-3F52-4F12-A2C7-D559924F7EB9}"/>
              </a:ext>
            </a:extLst>
          </p:cNvPr>
          <p:cNvSpPr/>
          <p:nvPr/>
        </p:nvSpPr>
        <p:spPr bwMode="auto">
          <a:xfrm>
            <a:off x="6170613" y="2601913"/>
            <a:ext cx="120650" cy="12065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3CD0AB1-00F6-48B3-9218-E37F4450D5C7}"/>
              </a:ext>
            </a:extLst>
          </p:cNvPr>
          <p:cNvSpPr/>
          <p:nvPr/>
        </p:nvSpPr>
        <p:spPr>
          <a:xfrm>
            <a:off x="6272213" y="2246313"/>
            <a:ext cx="1870075" cy="6556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海洋世界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32787" name="文本框 11">
            <a:extLst>
              <a:ext uri="{FF2B5EF4-FFF2-40B4-BE49-F238E27FC236}">
                <a16:creationId xmlns:a16="http://schemas.microsoft.com/office/drawing/2014/main" id="{B5B8ED99-F9BB-46E7-B233-946BAFF59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4427538"/>
            <a:ext cx="2017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宋体" panose="02010600030101010101" pitchFamily="2" charset="-122"/>
                <a:cs typeface="Times New Roman" panose="02020603050405020304" pitchFamily="18" charset="0"/>
              </a:rPr>
              <a:t>选自“状元成才路”系列丛书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9116EDA-6275-4DD9-94E2-898FBE9D5303}"/>
              </a:ext>
            </a:extLst>
          </p:cNvPr>
          <p:cNvSpPr/>
          <p:nvPr/>
        </p:nvSpPr>
        <p:spPr>
          <a:xfrm>
            <a:off x="87313" y="1128713"/>
            <a:ext cx="8953500" cy="2832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720725" indent="-720725" algn="just" eaLnBrk="1" hangingPunct="1">
              <a:lnSpc>
                <a:spcPct val="13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二、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从状状家向北偏东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30°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方向走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400m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来到超市，再向北偏西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40°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方向走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500m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来到学校，又向西偏南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45°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方向走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300m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来到图书馆，最后向西偏北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20°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方向走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600m</a:t>
            </a:r>
            <a:r>
              <a:rPr lang="zh-CN" altLang="zh-CN" sz="2800" b="1" dirty="0">
                <a:latin typeface="+mj-lt"/>
                <a:ea typeface="黑体" panose="02010600030101010101" pitchFamily="49" charset="-122"/>
              </a:rPr>
              <a:t>到达公园。根据上面的描述，画出状状从家到公园的路线图，并注明比例尺。</a:t>
            </a:r>
          </a:p>
        </p:txBody>
      </p:sp>
      <p:sp>
        <p:nvSpPr>
          <p:cNvPr id="33795" name="文本框 11">
            <a:extLst>
              <a:ext uri="{FF2B5EF4-FFF2-40B4-BE49-F238E27FC236}">
                <a16:creationId xmlns:a16="http://schemas.microsoft.com/office/drawing/2014/main" id="{196F947B-F8D3-4C6D-BBE3-3F2043505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4427538"/>
            <a:ext cx="2017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宋体" panose="02010600030101010101" pitchFamily="2" charset="-122"/>
                <a:cs typeface="Times New Roman" panose="02020603050405020304" pitchFamily="18" charset="0"/>
              </a:rPr>
              <a:t>选自“状元成才路”系列丛书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">
            <a:extLst>
              <a:ext uri="{FF2B5EF4-FFF2-40B4-BE49-F238E27FC236}">
                <a16:creationId xmlns:a16="http://schemas.microsoft.com/office/drawing/2014/main" id="{EE93FB52-81D7-4BED-B3E5-4C1E8BBF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765175"/>
            <a:ext cx="55038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本框 11">
            <a:extLst>
              <a:ext uri="{FF2B5EF4-FFF2-40B4-BE49-F238E27FC236}">
                <a16:creationId xmlns:a16="http://schemas.microsoft.com/office/drawing/2014/main" id="{3F6E081C-CF5F-4624-98D6-1DFCBF10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4427538"/>
            <a:ext cx="2017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宋体" panose="02010600030101010101" pitchFamily="2" charset="-122"/>
                <a:cs typeface="Times New Roman" panose="02020603050405020304" pitchFamily="18" charset="0"/>
              </a:rPr>
              <a:t>选自“状元成才路”系列丛书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1">
            <a:extLst>
              <a:ext uri="{FF2B5EF4-FFF2-40B4-BE49-F238E27FC236}">
                <a16:creationId xmlns:a16="http://schemas.microsoft.com/office/drawing/2014/main" id="{E2185BDF-0B8F-4230-989B-EAA8B15E3ABC}"/>
              </a:ext>
            </a:extLst>
          </p:cNvPr>
          <p:cNvGrpSpPr>
            <a:grpSpLocks/>
          </p:cNvGrpSpPr>
          <p:nvPr/>
        </p:nvGrpSpPr>
        <p:grpSpPr bwMode="auto">
          <a:xfrm>
            <a:off x="1300130" y="1579199"/>
            <a:ext cx="5899180" cy="3224949"/>
            <a:chOff x="1450069" y="1638997"/>
            <a:chExt cx="5898442" cy="3226042"/>
          </a:xfrm>
        </p:grpSpPr>
        <p:pic>
          <p:nvPicPr>
            <p:cNvPr id="12295" name="Picture 9">
              <a:extLst>
                <a:ext uri="{FF2B5EF4-FFF2-40B4-BE49-F238E27FC236}">
                  <a16:creationId xmlns:a16="http://schemas.microsoft.com/office/drawing/2014/main" id="{C13CF43B-6D41-49BC-92FB-D148F2338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0069" y="1770332"/>
              <a:ext cx="3122125" cy="309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9">
              <a:extLst>
                <a:ext uri="{FF2B5EF4-FFF2-40B4-BE49-F238E27FC236}">
                  <a16:creationId xmlns:a16="http://schemas.microsoft.com/office/drawing/2014/main" id="{D7B14030-89BF-43DB-9E8C-30EA89C61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85" t="-1729" r="-2553" b="75787"/>
            <a:stretch>
              <a:fillRect/>
            </a:stretch>
          </p:blipFill>
          <p:spPr bwMode="auto">
            <a:xfrm>
              <a:off x="5001955" y="1638997"/>
              <a:ext cx="698145" cy="95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D1514D4-DFB1-4423-A534-0EEDB0085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9623" y="4391429"/>
              <a:ext cx="2588888" cy="42877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比例尺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1</a:t>
              </a: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∶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20000</a:t>
              </a:r>
              <a:endParaRPr lang="zh-CN" altLang="en-US" sz="24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endParaRPr>
            </a:p>
          </p:txBody>
        </p:sp>
      </p:grpSp>
      <p:sp>
        <p:nvSpPr>
          <p:cNvPr id="12291" name="TextBox 3">
            <a:extLst>
              <a:ext uri="{FF2B5EF4-FFF2-40B4-BE49-F238E27FC236}">
                <a16:creationId xmlns:a16="http://schemas.microsoft.com/office/drawing/2014/main" id="{479CBD6B-06E9-4223-A13D-B258EDF9B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1071563"/>
            <a:ext cx="7350125" cy="533400"/>
          </a:xfrm>
          <a:prstGeom prst="rect">
            <a:avLst/>
          </a:prstGeom>
          <a:solidFill>
            <a:srgbClr val="B7E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以学校为中心，如何准确找到小明家的位置？</a:t>
            </a:r>
            <a:endParaRPr lang="zh-CN" altLang="en-US" sz="4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FA0167E-8D01-4022-8DAD-2CE090268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8" y="2570163"/>
            <a:ext cx="2698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用数对确定位置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C00DDB9-1BE0-473C-BF43-572B9448C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3130550"/>
            <a:ext cx="3775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用方向和距离确定位置</a:t>
            </a:r>
          </a:p>
        </p:txBody>
      </p:sp>
      <p:sp>
        <p:nvSpPr>
          <p:cNvPr id="13" name="对角圆角矩形 12">
            <a:extLst>
              <a:ext uri="{FF2B5EF4-FFF2-40B4-BE49-F238E27FC236}">
                <a16:creationId xmlns:a16="http://schemas.microsoft.com/office/drawing/2014/main" id="{6F2C7B6D-03F3-45CA-A323-B22E8BF22B60}"/>
              </a:ext>
            </a:extLst>
          </p:cNvPr>
          <p:cNvSpPr/>
          <p:nvPr/>
        </p:nvSpPr>
        <p:spPr>
          <a:xfrm>
            <a:off x="336550" y="342900"/>
            <a:ext cx="2224088" cy="5207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49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latin typeface="字魂36号-正文宋楷" panose="02000000000000000000" charset="-122"/>
              </a:rPr>
              <a:t>回顾整理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7">
            <a:extLst>
              <a:ext uri="{FF2B5EF4-FFF2-40B4-BE49-F238E27FC236}">
                <a16:creationId xmlns:a16="http://schemas.microsoft.com/office/drawing/2014/main" id="{49CCF8EE-07E2-4056-A1F6-10799B44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1968500"/>
            <a:ext cx="3440112" cy="1946275"/>
          </a:xfrm>
          <a:prstGeom prst="wedgeRoundRectCallout">
            <a:avLst>
              <a:gd name="adj1" fmla="val -55528"/>
              <a:gd name="adj2" fmla="val 20829"/>
              <a:gd name="adj3" fmla="val 16667"/>
            </a:avLst>
          </a:prstGeom>
          <a:solidFill>
            <a:schemeClr val="bg1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solidFill>
                  <a:srgbClr val="1C1C1C"/>
                </a:solidFill>
                <a:latin typeface="+mn-lt"/>
                <a:ea typeface="楷体" panose="02010609060101010101" pitchFamily="49" charset="-122"/>
              </a:rPr>
              <a:t>        我用方格纸上的数对来确定位置。小明家的位置是点（</a:t>
            </a:r>
            <a:r>
              <a:rPr lang="en-US" altLang="zh-CN" sz="2800" b="1" dirty="0">
                <a:solidFill>
                  <a:srgbClr val="1C1C1C"/>
                </a:solidFill>
                <a:latin typeface="+mn-lt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rgbClr val="1C1C1C"/>
                </a:solidFill>
                <a:latin typeface="+mn-lt"/>
                <a:ea typeface="楷体" panose="02010609060101010101" pitchFamily="49" charset="-122"/>
              </a:rPr>
              <a:t>，</a:t>
            </a:r>
            <a:r>
              <a:rPr lang="en-US" altLang="zh-CN" sz="2800" b="1" dirty="0">
                <a:solidFill>
                  <a:srgbClr val="1C1C1C"/>
                </a:solidFill>
                <a:latin typeface="+mn-lt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rgbClr val="1C1C1C"/>
                </a:solidFill>
                <a:latin typeface="+mn-lt"/>
                <a:ea typeface="楷体" panose="02010609060101010101" pitchFamily="49" charset="-122"/>
              </a:rPr>
              <a:t>）。</a:t>
            </a:r>
            <a:endParaRPr lang="en-US" altLang="zh-CN" sz="3200" b="1" dirty="0">
              <a:solidFill>
                <a:srgbClr val="1C1C1C"/>
              </a:solidFill>
              <a:latin typeface="+mn-lt"/>
              <a:ea typeface="楷体" panose="02010609060101010101" pitchFamily="49" charset="-122"/>
            </a:endParaRPr>
          </a:p>
        </p:txBody>
      </p:sp>
      <p:pic>
        <p:nvPicPr>
          <p:cNvPr id="14339" name="图片 4">
            <a:extLst>
              <a:ext uri="{FF2B5EF4-FFF2-40B4-BE49-F238E27FC236}">
                <a16:creationId xmlns:a16="http://schemas.microsoft.com/office/drawing/2014/main" id="{1A191962-A7B1-4C6C-B02A-2A87DD6F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52" y="2357478"/>
            <a:ext cx="1146175" cy="136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1">
            <a:extLst>
              <a:ext uri="{FF2B5EF4-FFF2-40B4-BE49-F238E27FC236}">
                <a16:creationId xmlns:a16="http://schemas.microsoft.com/office/drawing/2014/main" id="{025F11F5-EF86-4322-95EB-A872278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160463"/>
            <a:ext cx="3754437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>
            <a:extLst>
              <a:ext uri="{FF2B5EF4-FFF2-40B4-BE49-F238E27FC236}">
                <a16:creationId xmlns:a16="http://schemas.microsoft.com/office/drawing/2014/main" id="{71ABE6D2-A0A6-46DC-9F71-00BCE2607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847" y="1872008"/>
            <a:ext cx="3395663" cy="1882775"/>
          </a:xfrm>
          <a:prstGeom prst="wedgeRoundRectCallout">
            <a:avLst>
              <a:gd name="adj1" fmla="val -58597"/>
              <a:gd name="adj2" fmla="val 9913"/>
              <a:gd name="adj3" fmla="val 16667"/>
            </a:avLst>
          </a:prstGeom>
          <a:solidFill>
            <a:schemeClr val="bg1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defRPr/>
            </a:pPr>
            <a:r>
              <a:rPr lang="zh-CN" altLang="en-US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        如果学校的位置用</a:t>
            </a:r>
            <a:r>
              <a:rPr lang="en-US" altLang="zh-CN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(1</a:t>
            </a:r>
            <a:r>
              <a:rPr lang="zh-CN" altLang="en-US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，</a:t>
            </a:r>
            <a:r>
              <a:rPr lang="en-US" altLang="zh-CN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1)</a:t>
            </a:r>
            <a:r>
              <a:rPr lang="zh-CN" altLang="en-US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表示，小明家的位置是点（</a:t>
            </a:r>
            <a:r>
              <a:rPr lang="en-US" altLang="zh-CN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，</a:t>
            </a:r>
            <a:r>
              <a:rPr lang="en-US" altLang="zh-CN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srgbClr val="1C1C1C"/>
                </a:solidFill>
                <a:latin typeface="+mj-lt"/>
                <a:ea typeface="楷体" panose="02010609060101010101" pitchFamily="49" charset="-122"/>
              </a:rPr>
              <a:t>）。</a:t>
            </a:r>
            <a:endParaRPr lang="en-US" altLang="zh-CN" sz="2800" b="1" dirty="0">
              <a:solidFill>
                <a:srgbClr val="1C1C1C"/>
              </a:solidFill>
              <a:latin typeface="+mj-lt"/>
              <a:ea typeface="楷体" panose="02010609060101010101" pitchFamily="49" charset="-122"/>
            </a:endParaRPr>
          </a:p>
        </p:txBody>
      </p:sp>
      <p:pic>
        <p:nvPicPr>
          <p:cNvPr id="15363" name="图片 5">
            <a:extLst>
              <a:ext uri="{FF2B5EF4-FFF2-40B4-BE49-F238E27FC236}">
                <a16:creationId xmlns:a16="http://schemas.microsoft.com/office/drawing/2014/main" id="{92EF47EF-4875-44C5-A9A2-69656CF6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72" y="2160626"/>
            <a:ext cx="912891" cy="15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1">
            <a:extLst>
              <a:ext uri="{FF2B5EF4-FFF2-40B4-BE49-F238E27FC236}">
                <a16:creationId xmlns:a16="http://schemas.microsoft.com/office/drawing/2014/main" id="{65E3FD07-18AA-44B1-BAE1-33C3B064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160463"/>
            <a:ext cx="3754437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>
            <a:extLst>
              <a:ext uri="{FF2B5EF4-FFF2-40B4-BE49-F238E27FC236}">
                <a16:creationId xmlns:a16="http://schemas.microsoft.com/office/drawing/2014/main" id="{093F947E-1F0D-4C54-97E9-CC29F01FE1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2213" y="725488"/>
            <a:ext cx="6591300" cy="617537"/>
          </a:xfrm>
          <a:prstGeom prst="wedgeRoundRectCallout">
            <a:avLst>
              <a:gd name="adj1" fmla="val 52023"/>
              <a:gd name="adj2" fmla="val 42810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你能总结一下用数对表示位置的方法吗？</a:t>
            </a:r>
          </a:p>
        </p:txBody>
      </p:sp>
      <p:pic>
        <p:nvPicPr>
          <p:cNvPr id="16387" name="图片 3">
            <a:extLst>
              <a:ext uri="{FF2B5EF4-FFF2-40B4-BE49-F238E27FC236}">
                <a16:creationId xmlns:a16="http://schemas.microsoft.com/office/drawing/2014/main" id="{163CE94A-E4D4-45B6-9F0E-23652078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724" y="1317896"/>
            <a:ext cx="1406249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10">
            <a:extLst>
              <a:ext uri="{FF2B5EF4-FFF2-40B4-BE49-F238E27FC236}">
                <a16:creationId xmlns:a16="http://schemas.microsoft.com/office/drawing/2014/main" id="{543185B3-23E1-439D-B30C-3CF24163A3BD}"/>
              </a:ext>
            </a:extLst>
          </p:cNvPr>
          <p:cNvGrpSpPr>
            <a:grpSpLocks/>
          </p:cNvGrpSpPr>
          <p:nvPr/>
        </p:nvGrpSpPr>
        <p:grpSpPr bwMode="auto">
          <a:xfrm>
            <a:off x="1704975" y="1504950"/>
            <a:ext cx="6589713" cy="2876550"/>
            <a:chOff x="840981" y="1348240"/>
            <a:chExt cx="7335224" cy="289003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D9D620A-1EBA-47F1-92A4-EC5AFEB7AA78}"/>
                </a:ext>
              </a:extLst>
            </p:cNvPr>
            <p:cNvSpPr/>
            <p:nvPr/>
          </p:nvSpPr>
          <p:spPr bwMode="auto">
            <a:xfrm>
              <a:off x="840981" y="1429583"/>
              <a:ext cx="7248636" cy="28086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F34A4DB-2C56-454A-B404-0E07B9059910}"/>
                </a:ext>
              </a:extLst>
            </p:cNvPr>
            <p:cNvSpPr/>
            <p:nvPr/>
          </p:nvSpPr>
          <p:spPr bwMode="auto">
            <a:xfrm>
              <a:off x="927569" y="1348240"/>
              <a:ext cx="7248636" cy="280869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8" name="Oval 21">
              <a:extLst>
                <a:ext uri="{FF2B5EF4-FFF2-40B4-BE49-F238E27FC236}">
                  <a16:creationId xmlns:a16="http://schemas.microsoft.com/office/drawing/2014/main" id="{1B56AE49-90A7-4BD4-BC87-866A5BD7C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800" y="1479025"/>
              <a:ext cx="227955" cy="18979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dist="63500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C1B4460-D270-47EA-8CC0-6FA4B15DC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593850"/>
            <a:ext cx="631507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    先横着看，看在第几列，这个数就是数对当中的第一个数；再竖着看，看在第几行，这个数就是数对中的第二个数，两个数用“，”隔开。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18F505B-3285-4D15-890D-BEC8D20B1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592" y="568247"/>
            <a:ext cx="6481763" cy="523875"/>
          </a:xfrm>
          <a:prstGeom prst="rect">
            <a:avLst/>
          </a:prstGeom>
          <a:solidFill>
            <a:srgbClr val="B7E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新魏" panose="02010800040101010101" pitchFamily="2" charset="-122"/>
              </a:rPr>
              <a:t>从学校到邮局大约需要走多少米的路？</a:t>
            </a:r>
          </a:p>
        </p:txBody>
      </p:sp>
      <p:grpSp>
        <p:nvGrpSpPr>
          <p:cNvPr id="17411" name="组合 2">
            <a:extLst>
              <a:ext uri="{FF2B5EF4-FFF2-40B4-BE49-F238E27FC236}">
                <a16:creationId xmlns:a16="http://schemas.microsoft.com/office/drawing/2014/main" id="{94AC513B-3AB8-47F7-8716-1DBCBD4500AE}"/>
              </a:ext>
            </a:extLst>
          </p:cNvPr>
          <p:cNvGrpSpPr>
            <a:grpSpLocks/>
          </p:cNvGrpSpPr>
          <p:nvPr/>
        </p:nvGrpSpPr>
        <p:grpSpPr bwMode="auto">
          <a:xfrm>
            <a:off x="1470294" y="1113696"/>
            <a:ext cx="7026006" cy="3520217"/>
            <a:chOff x="1569416" y="1389063"/>
            <a:chExt cx="7025128" cy="3521026"/>
          </a:xfrm>
        </p:grpSpPr>
        <p:pic>
          <p:nvPicPr>
            <p:cNvPr id="17412" name="Picture 9">
              <a:extLst>
                <a:ext uri="{FF2B5EF4-FFF2-40B4-BE49-F238E27FC236}">
                  <a16:creationId xmlns:a16="http://schemas.microsoft.com/office/drawing/2014/main" id="{FC4D4D97-4B8C-470D-9594-310827A7B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9416" y="1407798"/>
              <a:ext cx="3514562" cy="3483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9">
              <a:extLst>
                <a:ext uri="{FF2B5EF4-FFF2-40B4-BE49-F238E27FC236}">
                  <a16:creationId xmlns:a16="http://schemas.microsoft.com/office/drawing/2014/main" id="{5C8AB111-27E7-4205-BF67-2A58EB38F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85" t="-1729" r="-2553" b="75787"/>
            <a:stretch>
              <a:fillRect/>
            </a:stretch>
          </p:blipFill>
          <p:spPr bwMode="auto">
            <a:xfrm>
              <a:off x="5686346" y="1389063"/>
              <a:ext cx="785813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ECF28AB2-9B24-4571-AD98-257CAB85F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0576" y="4481365"/>
              <a:ext cx="2753968" cy="42872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比例尺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1</a:t>
              </a:r>
              <a:r>
                <a:rPr lang="zh-CN" altLang="en-US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∶</a:t>
              </a:r>
              <a:r>
                <a:rPr lang="en-US" altLang="zh-CN" sz="2400" b="1" dirty="0">
                  <a:solidFill>
                    <a:srgbClr val="000000"/>
                  </a:solidFill>
                  <a:latin typeface="+mn-lt"/>
                  <a:ea typeface="楷体" panose="02010609060101010101" pitchFamily="49" charset="-122"/>
                </a:rPr>
                <a:t>20000</a:t>
              </a:r>
              <a:endParaRPr lang="zh-CN" altLang="en-US" sz="24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>
            <a:extLst>
              <a:ext uri="{FF2B5EF4-FFF2-40B4-BE49-F238E27FC236}">
                <a16:creationId xmlns:a16="http://schemas.microsoft.com/office/drawing/2014/main" id="{34355986-40A1-42FF-84FA-81E40493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685800"/>
            <a:ext cx="3798888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7">
            <a:extLst>
              <a:ext uri="{FF2B5EF4-FFF2-40B4-BE49-F238E27FC236}">
                <a16:creationId xmlns:a16="http://schemas.microsoft.com/office/drawing/2014/main" id="{09205849-CB3D-452B-BB42-4CDF7570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1" y="1343025"/>
            <a:ext cx="2755900" cy="2679700"/>
          </a:xfrm>
          <a:prstGeom prst="wedgeRoundRectCallout">
            <a:avLst>
              <a:gd name="adj1" fmla="val -58311"/>
              <a:gd name="adj2" fmla="val 36629"/>
              <a:gd name="adj3" fmla="val 16667"/>
            </a:avLst>
          </a:prstGeom>
          <a:solidFill>
            <a:schemeClr val="bg1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defRPr/>
            </a:pPr>
            <a:r>
              <a:rPr lang="zh-CN" altLang="en-US" sz="2800" b="1" dirty="0">
                <a:latin typeface="+mn-lt"/>
                <a:ea typeface="楷体" panose="02010609060101010101" pitchFamily="49" charset="-122"/>
              </a:rPr>
              <a:t>        我用方向和距离来确定物体的位置。邮局在学校东偏北</a:t>
            </a:r>
            <a:r>
              <a:rPr lang="en-US" altLang="zh-CN" sz="2800" b="1" dirty="0">
                <a:latin typeface="+mn-lt"/>
                <a:ea typeface="楷体" panose="02010609060101010101" pitchFamily="49" charset="-122"/>
              </a:rPr>
              <a:t>45°</a:t>
            </a:r>
            <a:r>
              <a:rPr lang="zh-CN" altLang="en-US" sz="2800" b="1" dirty="0">
                <a:latin typeface="+mn-lt"/>
                <a:ea typeface="楷体" panose="02010609060101010101" pitchFamily="49" charset="-122"/>
              </a:rPr>
              <a:t>约</a:t>
            </a:r>
            <a:r>
              <a:rPr lang="en-US" altLang="zh-CN" sz="2800" b="1" dirty="0">
                <a:latin typeface="+mn-lt"/>
                <a:ea typeface="楷体" panose="02010609060101010101" pitchFamily="49" charset="-122"/>
              </a:rPr>
              <a:t>280m</a:t>
            </a:r>
            <a:r>
              <a:rPr lang="zh-CN" altLang="en-US" sz="2800" b="1" dirty="0">
                <a:latin typeface="+mn-lt"/>
                <a:ea typeface="楷体" panose="02010609060101010101" pitchFamily="49" charset="-122"/>
              </a:rPr>
              <a:t>的位置。</a:t>
            </a:r>
          </a:p>
        </p:txBody>
      </p:sp>
      <p:pic>
        <p:nvPicPr>
          <p:cNvPr id="18436" name="图片 6">
            <a:extLst>
              <a:ext uri="{FF2B5EF4-FFF2-40B4-BE49-F238E27FC236}">
                <a16:creationId xmlns:a16="http://schemas.microsoft.com/office/drawing/2014/main" id="{32CFCDB9-9E2A-4C5B-9FEF-F6998217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41" y="2735264"/>
            <a:ext cx="1146175" cy="136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组合 6">
            <a:extLst>
              <a:ext uri="{FF2B5EF4-FFF2-40B4-BE49-F238E27FC236}">
                <a16:creationId xmlns:a16="http://schemas.microsoft.com/office/drawing/2014/main" id="{EDDA4220-FD80-42BB-8C79-DBBBDDA5C756}"/>
              </a:ext>
            </a:extLst>
          </p:cNvPr>
          <p:cNvGrpSpPr>
            <a:grpSpLocks/>
          </p:cNvGrpSpPr>
          <p:nvPr/>
        </p:nvGrpSpPr>
        <p:grpSpPr bwMode="auto">
          <a:xfrm>
            <a:off x="6899586" y="4179926"/>
            <a:ext cx="1307712" cy="538163"/>
            <a:chOff x="2050676" y="3330763"/>
            <a:chExt cx="2717148" cy="598565"/>
          </a:xfrm>
        </p:grpSpPr>
        <p:grpSp>
          <p:nvGrpSpPr>
            <p:cNvPr id="18438" name="组合 17">
              <a:extLst>
                <a:ext uri="{FF2B5EF4-FFF2-40B4-BE49-F238E27FC236}">
                  <a16:creationId xmlns:a16="http://schemas.microsoft.com/office/drawing/2014/main" id="{BB18D178-3896-40AD-BC38-53FE4AB7A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4425" y="3786687"/>
              <a:ext cx="958026" cy="142641"/>
              <a:chOff x="814388" y="3803222"/>
              <a:chExt cx="958026" cy="142641"/>
            </a:xfrm>
          </p:grpSpPr>
          <p:cxnSp>
            <p:nvCxnSpPr>
              <p:cNvPr id="18441" name="直接连接符 11">
                <a:extLst>
                  <a:ext uri="{FF2B5EF4-FFF2-40B4-BE49-F238E27FC236}">
                    <a16:creationId xmlns:a16="http://schemas.microsoft.com/office/drawing/2014/main" id="{D550BC15-D332-458C-93CB-1F4B8B3F40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14388" y="3944307"/>
                <a:ext cx="95802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2" name="直接连接符 12">
                <a:extLst>
                  <a:ext uri="{FF2B5EF4-FFF2-40B4-BE49-F238E27FC236}">
                    <a16:creationId xmlns:a16="http://schemas.microsoft.com/office/drawing/2014/main" id="{92FC85D5-2D94-4994-9462-B7980D1CCE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60477" y="3875283"/>
                <a:ext cx="139996" cy="116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3" name="直接连接符 12">
                <a:extLst>
                  <a:ext uri="{FF2B5EF4-FFF2-40B4-BE49-F238E27FC236}">
                    <a16:creationId xmlns:a16="http://schemas.microsoft.com/office/drawing/2014/main" id="{95A85521-0875-4CD7-8478-1C1A50AB00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8335" y="3803222"/>
                <a:ext cx="0" cy="1410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439" name="TextBox 18">
              <a:extLst>
                <a:ext uri="{FF2B5EF4-FFF2-40B4-BE49-F238E27FC236}">
                  <a16:creationId xmlns:a16="http://schemas.microsoft.com/office/drawing/2014/main" id="{28BDAEEF-C3EA-4E3F-A0ED-EA5CFA293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0676" y="3330763"/>
              <a:ext cx="678202" cy="55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0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FB275DB8-B705-4C32-AF78-E1A60E6B068E}"/>
                </a:ext>
              </a:extLst>
            </p:cNvPr>
            <p:cNvSpPr txBox="1"/>
            <p:nvPr/>
          </p:nvSpPr>
          <p:spPr>
            <a:xfrm>
              <a:off x="2753248" y="3330763"/>
              <a:ext cx="2014576" cy="5526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zh-CN" sz="2400" b="1" dirty="0">
                  <a:solidFill>
                    <a:srgbClr val="FF0000"/>
                  </a:solidFill>
                  <a:latin typeface="+mn-lt"/>
                  <a:ea typeface="黑体" panose="02010600030101010101" pitchFamily="2" charset="-122"/>
                </a:rPr>
                <a:t>200m</a:t>
              </a:r>
              <a:endParaRPr lang="zh-CN" altLang="en-US" sz="2400" b="1" dirty="0">
                <a:solidFill>
                  <a:srgbClr val="FF0000"/>
                </a:solidFill>
                <a:latin typeface="+mn-lt"/>
                <a:ea typeface="黑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EFF19BF-33CF-4AA9-B564-B198A908B73E}"/>
              </a:ext>
            </a:extLst>
          </p:cNvPr>
          <p:cNvSpPr/>
          <p:nvPr/>
        </p:nvSpPr>
        <p:spPr>
          <a:xfrm>
            <a:off x="265113" y="661988"/>
            <a:ext cx="748506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n-ea"/>
                <a:ea typeface="+mn-ea"/>
              </a:rPr>
              <a:t>说一说用方向和距离表示位置的步骤是什么</a:t>
            </a:r>
            <a:r>
              <a:rPr lang="en-US" altLang="zh-CN" sz="2800" b="1" dirty="0">
                <a:latin typeface="+mn-ea"/>
                <a:ea typeface="+mn-ea"/>
              </a:rPr>
              <a:t>?</a:t>
            </a:r>
            <a:endParaRPr lang="zh-CN" altLang="en-US" sz="2800" b="1" dirty="0">
              <a:latin typeface="+mn-ea"/>
              <a:ea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FB5145C-5F07-408B-BAEB-FB26FA063B7A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1660525"/>
            <a:ext cx="5073650" cy="1211263"/>
            <a:chOff x="375585" y="1433933"/>
            <a:chExt cx="5074565" cy="1212340"/>
          </a:xfrm>
        </p:grpSpPr>
        <p:sp>
          <p:nvSpPr>
            <p:cNvPr id="19473" name="矩形 1">
              <a:extLst>
                <a:ext uri="{FF2B5EF4-FFF2-40B4-BE49-F238E27FC236}">
                  <a16:creationId xmlns:a16="http://schemas.microsoft.com/office/drawing/2014/main" id="{731DF3FF-C27A-4866-83C7-5DF43B637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85" y="1433933"/>
              <a:ext cx="5074565" cy="121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01A0E9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确定观测点，量出相应的角度。</a:t>
              </a: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0C247A0-4FD9-4F9B-B2F4-3C2355F41627}"/>
                </a:ext>
              </a:extLst>
            </p:cNvPr>
            <p:cNvSpPr/>
            <p:nvPr/>
          </p:nvSpPr>
          <p:spPr>
            <a:xfrm>
              <a:off x="566790" y="1487358"/>
              <a:ext cx="531614" cy="5232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noProof="1"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2D1F101-59C5-40DF-A1CB-78592EF2AA23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2944813"/>
            <a:ext cx="5184775" cy="1212850"/>
            <a:chOff x="366899" y="2741027"/>
            <a:chExt cx="5185209" cy="1212340"/>
          </a:xfrm>
        </p:grpSpPr>
        <p:sp>
          <p:nvSpPr>
            <p:cNvPr id="19469" name="矩形 2">
              <a:extLst>
                <a:ext uri="{FF2B5EF4-FFF2-40B4-BE49-F238E27FC236}">
                  <a16:creationId xmlns:a16="http://schemas.microsoft.com/office/drawing/2014/main" id="{1A7F8DF1-A98F-4187-B8DA-8EC5F8A98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99" y="2741027"/>
              <a:ext cx="5185209" cy="121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rgbClr val="01A0E9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量出图上距离，根据比例尺计算出实际距离。</a:t>
              </a: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0711189-6799-424A-8DB9-B62BBAE62F96}"/>
                </a:ext>
              </a:extLst>
            </p:cNvPr>
            <p:cNvSpPr/>
            <p:nvPr/>
          </p:nvSpPr>
          <p:spPr>
            <a:xfrm>
              <a:off x="566789" y="2741027"/>
              <a:ext cx="531615" cy="52322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noProof="1">
                  <a:latin typeface="+mj-lt"/>
                  <a:ea typeface="微软雅黑" panose="020B0503020204020204" pitchFamily="34" charset="-122"/>
                </a:rPr>
                <a:t>2</a:t>
              </a:r>
            </a:p>
          </p:txBody>
        </p:sp>
      </p:grpSp>
      <p:pic>
        <p:nvPicPr>
          <p:cNvPr id="19461" name="图片 2">
            <a:extLst>
              <a:ext uri="{FF2B5EF4-FFF2-40B4-BE49-F238E27FC236}">
                <a16:creationId xmlns:a16="http://schemas.microsoft.com/office/drawing/2014/main" id="{D627D27E-39C2-46F0-9410-F00712C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965200"/>
            <a:ext cx="339725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2" name="组合 12">
            <a:extLst>
              <a:ext uri="{FF2B5EF4-FFF2-40B4-BE49-F238E27FC236}">
                <a16:creationId xmlns:a16="http://schemas.microsoft.com/office/drawing/2014/main" id="{6EF2F126-D19D-4BB0-92B9-04D281B02868}"/>
              </a:ext>
            </a:extLst>
          </p:cNvPr>
          <p:cNvGrpSpPr>
            <a:grpSpLocks/>
          </p:cNvGrpSpPr>
          <p:nvPr/>
        </p:nvGrpSpPr>
        <p:grpSpPr bwMode="auto">
          <a:xfrm>
            <a:off x="7504113" y="3997325"/>
            <a:ext cx="1587500" cy="534988"/>
            <a:chOff x="2212859" y="3330763"/>
            <a:chExt cx="1838713" cy="641085"/>
          </a:xfrm>
        </p:grpSpPr>
        <p:grpSp>
          <p:nvGrpSpPr>
            <p:cNvPr id="19463" name="组合 17">
              <a:extLst>
                <a:ext uri="{FF2B5EF4-FFF2-40B4-BE49-F238E27FC236}">
                  <a16:creationId xmlns:a16="http://schemas.microsoft.com/office/drawing/2014/main" id="{DC5BAF63-C636-479D-BC8E-BFACD0D402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4425" y="3786687"/>
              <a:ext cx="958026" cy="142641"/>
              <a:chOff x="814388" y="3803222"/>
              <a:chExt cx="958026" cy="142641"/>
            </a:xfrm>
          </p:grpSpPr>
          <p:cxnSp>
            <p:nvCxnSpPr>
              <p:cNvPr id="19466" name="直接连接符 11">
                <a:extLst>
                  <a:ext uri="{FF2B5EF4-FFF2-40B4-BE49-F238E27FC236}">
                    <a16:creationId xmlns:a16="http://schemas.microsoft.com/office/drawing/2014/main" id="{5CE5DFF5-515C-4D2B-B4A1-23794468023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14388" y="3944307"/>
                <a:ext cx="95802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67" name="直接连接符 12">
                <a:extLst>
                  <a:ext uri="{FF2B5EF4-FFF2-40B4-BE49-F238E27FC236}">
                    <a16:creationId xmlns:a16="http://schemas.microsoft.com/office/drawing/2014/main" id="{C720BB24-C693-4C00-803B-4510C757B3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60477" y="3875283"/>
                <a:ext cx="139996" cy="116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68" name="直接连接符 18">
                <a:extLst>
                  <a:ext uri="{FF2B5EF4-FFF2-40B4-BE49-F238E27FC236}">
                    <a16:creationId xmlns:a16="http://schemas.microsoft.com/office/drawing/2014/main" id="{6215956A-D3AA-4C54-9364-07CF4ED6381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58335" y="3803222"/>
                <a:ext cx="0" cy="1410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9464" name="TextBox 18">
              <a:extLst>
                <a:ext uri="{FF2B5EF4-FFF2-40B4-BE49-F238E27FC236}">
                  <a16:creationId xmlns:a16="http://schemas.microsoft.com/office/drawing/2014/main" id="{E5974C97-F860-4570-BE1B-96F99DCDA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2859" y="3330763"/>
              <a:ext cx="343132" cy="49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0</a:t>
              </a:r>
              <a:endPara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11A1D5BE-B66B-4E97-B0C6-203CE2B2399A}"/>
                </a:ext>
              </a:extLst>
            </p:cNvPr>
            <p:cNvSpPr txBox="1"/>
            <p:nvPr/>
          </p:nvSpPr>
          <p:spPr>
            <a:xfrm>
              <a:off x="2966731" y="3330763"/>
              <a:ext cx="1084841" cy="6410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zh-CN" sz="2400" b="1" dirty="0">
                  <a:solidFill>
                    <a:srgbClr val="FF0000"/>
                  </a:solidFill>
                  <a:latin typeface="+mn-lt"/>
                  <a:ea typeface="黑体" panose="02010600030101010101" pitchFamily="2" charset="-122"/>
                </a:rPr>
                <a:t>200m</a:t>
              </a:r>
              <a:endParaRPr lang="zh-CN" altLang="en-US" sz="2400" b="1" dirty="0">
                <a:solidFill>
                  <a:srgbClr val="FF0000"/>
                </a:solidFill>
                <a:latin typeface="+mn-lt"/>
                <a:ea typeface="黑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2324</TotalTime>
  <Pages>0</Pages>
  <Words>877</Words>
  <Characters>0</Characters>
  <Application>Microsoft Office PowerPoint</Application>
  <DocSecurity>0</DocSecurity>
  <PresentationFormat>全屏显示(16:9)</PresentationFormat>
  <Lines>0</Lines>
  <Paragraphs>118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等线</vt:lpstr>
      <vt:lpstr>黑体</vt:lpstr>
      <vt:lpstr>楷体</vt:lpstr>
      <vt:lpstr>宋体</vt:lpstr>
      <vt:lpstr>幼圆</vt:lpstr>
      <vt:lpstr>字魂36号-正文宋楷</vt:lpstr>
      <vt:lpstr>Arial</vt:lpstr>
      <vt:lpstr>Times New Roman</vt:lpstr>
      <vt:lpstr>Wingdings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380</cp:revision>
  <dcterms:created xsi:type="dcterms:W3CDTF">2016-01-14T07:05:12Z</dcterms:created>
  <dcterms:modified xsi:type="dcterms:W3CDTF">2023-02-12T16:04:59Z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