
<file path=[Content_Types].xml><?xml version="1.0" encoding="utf-8"?>
<Types xmlns="http://schemas.openxmlformats.org/package/2006/content-types">
  <Default Extension="wav" ContentType="audio/x-wav"/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2" r:id="rId3"/>
    <p:sldId id="278" r:id="rId5"/>
    <p:sldId id="396" r:id="rId6"/>
    <p:sldId id="397" r:id="rId7"/>
    <p:sldId id="399" r:id="rId8"/>
    <p:sldId id="323" r:id="rId9"/>
    <p:sldId id="366" r:id="rId10"/>
    <p:sldId id="365" r:id="rId11"/>
    <p:sldId id="414" r:id="rId12"/>
    <p:sldId id="368" r:id="rId13"/>
    <p:sldId id="367" r:id="rId14"/>
    <p:sldId id="415" r:id="rId15"/>
    <p:sldId id="417" r:id="rId16"/>
    <p:sldId id="345" r:id="rId17"/>
    <p:sldId id="356" r:id="rId18"/>
    <p:sldId id="427" r:id="rId19"/>
    <p:sldId id="357" r:id="rId20"/>
    <p:sldId id="382" r:id="rId21"/>
    <p:sldId id="428" r:id="rId22"/>
    <p:sldId id="355" r:id="rId23"/>
  </p:sldIdLst>
  <p:sldSz cx="9144000" cy="5143500" type="screen16x9"/>
  <p:notesSz cx="6858000" cy="9144000"/>
  <p:custDataLst>
    <p:tags r:id="rId27"/>
  </p:custData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FF"/>
    <a:srgbClr val="F5F3A2"/>
    <a:srgbClr val="F8B78F"/>
    <a:srgbClr val="FF0000"/>
    <a:srgbClr val="D62900"/>
    <a:srgbClr val="01A0E9"/>
    <a:srgbClr val="69D3FF"/>
    <a:srgbClr val="CCFF99"/>
    <a:srgbClr val="EE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74091" autoAdjust="0"/>
  </p:normalViewPr>
  <p:slideViewPr>
    <p:cSldViewPr showGuides="1">
      <p:cViewPr varScale="1">
        <p:scale>
          <a:sx n="149" d="100"/>
          <a:sy n="149" d="100"/>
        </p:scale>
        <p:origin x="504" y="108"/>
      </p:cViewPr>
      <p:guideLst>
        <p:guide orient="horz" pos="168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37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D27746D-1A9E-4C96-BFC7-C718A497FC8F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921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92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178484C7-D5B9-43DC-8C34-DEB476504643}" type="slidenum">
              <a:rPr altLang="zh-CN" noProof="1" smtClean="0">
                <a:ea typeface="宋体" panose="02010600030101010101" pitchFamily="2" charset="-122"/>
              </a:rPr>
            </a:fld>
            <a:endParaRPr lang="zh-CN" altLang="zh-CN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174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17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24056062-0A3E-48B8-92CF-A619F870DB04}" type="slidenum">
              <a:rPr altLang="zh-CN" noProof="1" smtClean="0">
                <a:ea typeface="宋体" panose="02010600030101010101" pitchFamily="2" charset="-122"/>
              </a:rPr>
            </a:fld>
            <a:endParaRPr lang="zh-CN" altLang="zh-CN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37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395CDE97-54AF-4BFC-BD66-DF41EECB049C}" type="slidenum">
              <a:rPr altLang="zh-CN" noProof="1" smtClean="0">
                <a:ea typeface="宋体" panose="02010600030101010101" pitchFamily="2" charset="-122"/>
              </a:rPr>
            </a:fld>
            <a:endParaRPr lang="zh-CN" altLang="zh-CN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584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58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561EB6F9-81F0-421D-B64A-6192883B90EC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89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1BE3E767-E846-4A24-BF6A-5B2191E38126}" type="slidenum">
              <a:rPr lang="en-US" altLang="en-US" smtClean="0">
                <a:ea typeface="宋体" panose="02010600030101010101" pitchFamily="2" charset="-122"/>
              </a:rPr>
            </a:fld>
            <a:endParaRPr lang="en-US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89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1BE3E767-E846-4A24-BF6A-5B2191E38126}" type="slidenum">
              <a:rPr lang="en-US" altLang="en-US" smtClean="0">
                <a:ea typeface="宋体" panose="02010600030101010101" pitchFamily="2" charset="-122"/>
              </a:rPr>
            </a:fld>
            <a:endParaRPr lang="en-US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126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12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BF4EAE8B-E1F1-4B95-865D-BA9FB65257CB}" type="slidenum">
              <a:rPr altLang="en-US" noProof="1" smtClean="0">
                <a:ea typeface="宋体" panose="02010600030101010101" pitchFamily="2" charset="-122"/>
              </a:rPr>
            </a:fld>
            <a:endParaRPr lang="zh-CN" altLang="en-US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E94C19C8-AE8B-4377-93F3-A2A6FB8CAE9A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536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536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2B080A6D-DE3A-4B8F-A295-0CEEA416B990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741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74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2522AE33-6221-4292-960F-6675501745DE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945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94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E9D49D54-CCE1-4CAC-97AA-F81F09367B2A}" type="slidenum">
              <a:rPr altLang="en-US" noProof="1" smtClean="0">
                <a:ea typeface="宋体" panose="02010600030101010101" pitchFamily="2" charset="-122"/>
              </a:rPr>
            </a:fld>
            <a:endParaRPr lang="zh-CN" altLang="en-US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150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150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CCFEFCEF-F851-4C39-86D2-D4A0C89EB53F}" type="slidenum">
              <a:rPr lang="en-US" altLang="en-US" smtClean="0">
                <a:ea typeface="宋体" panose="02010600030101010101" pitchFamily="2" charset="-122"/>
              </a:rPr>
            </a:fld>
            <a:endParaRPr lang="en-US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355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35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8ADB87E7-212D-4890-86A1-9B47C073CA16}" type="slidenum">
              <a:rPr lang="en-US" altLang="en-US" smtClean="0">
                <a:ea typeface="宋体" panose="02010600030101010101" pitchFamily="2" charset="-122"/>
              </a:rPr>
            </a:fld>
            <a:endParaRPr lang="en-US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560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560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1E653AFF-DD5C-4DC8-83A0-8D585F83A960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png"/><Relationship Id="rId4" Type="http://schemas.openxmlformats.org/officeDocument/2006/relationships/image" Target="../media/image11.png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-9525" y="0"/>
            <a:ext cx="9153525" cy="5143500"/>
            <a:chOff x="-9899" y="0"/>
            <a:chExt cx="9153899" cy="5143500"/>
          </a:xfrm>
        </p:grpSpPr>
        <p:pic>
          <p:nvPicPr>
            <p:cNvPr id="3" name="图片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009"/>
            <a:stretch>
              <a:fillRect/>
            </a:stretch>
          </p:blipFill>
          <p:spPr bwMode="auto">
            <a:xfrm>
              <a:off x="0" y="4371949"/>
              <a:ext cx="9144000" cy="764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4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8" b="88689"/>
            <a:stretch>
              <a:fillRect/>
            </a:stretch>
          </p:blipFill>
          <p:spPr bwMode="auto">
            <a:xfrm>
              <a:off x="-9899" y="0"/>
              <a:ext cx="9153899" cy="41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图片 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8" b="25883"/>
          <a:stretch>
            <a:fillRect/>
          </a:stretch>
        </p:blipFill>
        <p:spPr bwMode="auto">
          <a:xfrm>
            <a:off x="395288" y="252413"/>
            <a:ext cx="8135937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7" t="10567" b="79710"/>
          <a:stretch>
            <a:fillRect/>
          </a:stretch>
        </p:blipFill>
        <p:spPr bwMode="auto">
          <a:xfrm>
            <a:off x="5580063" y="2849563"/>
            <a:ext cx="26130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66219"/>
          <a:stretch>
            <a:fillRect/>
          </a:stretch>
        </p:blipFill>
        <p:spPr bwMode="auto">
          <a:xfrm>
            <a:off x="-33338" y="2955925"/>
            <a:ext cx="3092451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24" b="82214"/>
          <a:stretch>
            <a:fillRect/>
          </a:stretch>
        </p:blipFill>
        <p:spPr bwMode="auto">
          <a:xfrm>
            <a:off x="900113" y="1827213"/>
            <a:ext cx="1995487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3" name="图片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/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5600" r="6203" b="11801"/>
          <a:stretch>
            <a:fillRect/>
          </a:stretch>
        </p:blipFill>
        <p:spPr bwMode="auto">
          <a:xfrm>
            <a:off x="79375" y="63500"/>
            <a:ext cx="10001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748088"/>
            <a:ext cx="9366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1"/>
          <p:cNvSpPr txBox="1"/>
          <p:nvPr/>
        </p:nvSpPr>
        <p:spPr>
          <a:xfrm rot="19730992">
            <a:off x="3297238" y="2011363"/>
            <a:ext cx="302418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chemeClr val="bg2">
                    <a:lumMod val="20000"/>
                    <a:lumOff val="8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3600" dirty="0">
              <a:solidFill>
                <a:schemeClr val="bg2">
                  <a:lumMod val="20000"/>
                  <a:lumOff val="8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0" y="0"/>
            <a:ext cx="9144000" cy="5154613"/>
            <a:chOff x="0" y="0"/>
            <a:chExt cx="9144000" cy="515402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9144000" cy="5142912"/>
            </a:xfrm>
            <a:prstGeom prst="rect">
              <a:avLst/>
            </a:prstGeom>
            <a:solidFill>
              <a:srgbClr val="01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4" name="图片 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24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/>
          <p:cNvSpPr/>
          <p:nvPr/>
        </p:nvSpPr>
        <p:spPr>
          <a:xfrm>
            <a:off x="187325" y="160338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3" name="图片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/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5600" r="6203" b="11801"/>
          <a:stretch>
            <a:fillRect/>
          </a:stretch>
        </p:blipFill>
        <p:spPr bwMode="auto">
          <a:xfrm>
            <a:off x="79375" y="63500"/>
            <a:ext cx="10001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748088"/>
            <a:ext cx="9366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1"/>
          <p:cNvSpPr txBox="1"/>
          <p:nvPr/>
        </p:nvSpPr>
        <p:spPr>
          <a:xfrm rot="19730992">
            <a:off x="3297238" y="2011363"/>
            <a:ext cx="302418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ko-KR"/>
            </a:defPPr>
            <a:lvl1pPr marL="0" defTabSz="914400" eaLnBrk="1" latinLnBrk="0" hangingPunct="1">
              <a:defRPr sz="3600">
                <a:solidFill>
                  <a:schemeClr val="bg2">
                    <a:lumMod val="20000"/>
                    <a:lumOff val="8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CN" altLang="en-US" dirty="0"/>
              <a:t>状元成才路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algun Gothic" panose="020B050302000002000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</a:defRPr>
      </a:lvl5pPr>
      <a:lvl6pPr marL="4572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3716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8288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algun Gothic" panose="020B0503020000020004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algun Gothic" panose="020B0503020000020004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algun Gothic" panose="020B0503020000020004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algun Gothic" panose="020B0503020000020004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algun Gothic" panose="020B0503020000020004" charset="-127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jpeg"/><Relationship Id="rId8" Type="http://schemas.openxmlformats.org/officeDocument/2006/relationships/image" Target="../media/image22.jpeg"/><Relationship Id="rId7" Type="http://schemas.openxmlformats.org/officeDocument/2006/relationships/image" Target="../media/image21.jpeg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4.png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4.jpe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3.wav"/><Relationship Id="rId6" Type="http://schemas.openxmlformats.org/officeDocument/2006/relationships/audio" Target="../media/audio1.wav"/><Relationship Id="rId5" Type="http://schemas.openxmlformats.org/officeDocument/2006/relationships/image" Target="../media/image14.png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image" Target="../media/image25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image" Target="../media/image14.png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image" Target="../media/image25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image" Target="../media/image14.png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image" Target="../media/image25.png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3.xml"/><Relationship Id="rId6" Type="http://schemas.openxmlformats.org/officeDocument/2006/relationships/audio" Target="../media/audio1.wav"/><Relationship Id="rId5" Type="http://schemas.openxmlformats.org/officeDocument/2006/relationships/image" Target="../media/image14.png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image" Target="../media/image26.png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png"/><Relationship Id="rId3" Type="http://schemas.openxmlformats.org/officeDocument/2006/relationships/image" Target="../media/image14.png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4.png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audio" Target="../media/audio1.wav"/><Relationship Id="rId7" Type="http://schemas.openxmlformats.org/officeDocument/2006/relationships/tags" Target="../tags/tag34.xml"/><Relationship Id="rId6" Type="http://schemas.openxmlformats.org/officeDocument/2006/relationships/image" Target="../media/image14.png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0" Type="http://schemas.openxmlformats.org/officeDocument/2006/relationships/notesSlide" Target="../notesSlides/notesSlide14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4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1.png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Relationship Id="rId3" Type="http://schemas.openxmlformats.org/officeDocument/2006/relationships/audio" Target="../media/audio1.wav"/><Relationship Id="rId2" Type="http://schemas.openxmlformats.org/officeDocument/2006/relationships/image" Target="../media/image16.png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16.png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7.png"/><Relationship Id="rId4" Type="http://schemas.openxmlformats.org/officeDocument/2006/relationships/image" Target="../media/image14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6" Type="http://schemas.openxmlformats.org/officeDocument/2006/relationships/audio" Target="../media/audio2.wav"/><Relationship Id="rId5" Type="http://schemas.openxmlformats.org/officeDocument/2006/relationships/image" Target="../media/image17.png"/><Relationship Id="rId4" Type="http://schemas.openxmlformats.org/officeDocument/2006/relationships/image" Target="../media/image14.png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4.png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.xml"/><Relationship Id="rId4" Type="http://schemas.openxmlformats.org/officeDocument/2006/relationships/audio" Target="../media/audio2.wav"/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2"/>
          <p:cNvSpPr>
            <a:spLocks noChangeArrowheads="1"/>
          </p:cNvSpPr>
          <p:nvPr/>
        </p:nvSpPr>
        <p:spPr bwMode="auto">
          <a:xfrm>
            <a:off x="1784350" y="1619250"/>
            <a:ext cx="5762625" cy="1262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742950" indent="-742950" algn="ctr" eaLnBrk="1" latinLnBrk="1" hangingPunct="1">
              <a:buFont typeface="Arial" panose="020B0604020202020204" pitchFamily="34" charset="0"/>
              <a:buAutoNum type="arabicPeriod"/>
              <a:defRPr/>
            </a:pPr>
            <a:r>
              <a:rPr lang="zh-CN" altLang="zh-CN" sz="4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圆的认识</a:t>
            </a:r>
            <a:endParaRPr lang="en-US" altLang="zh-CN" sz="4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 eaLnBrk="1" latinLnBrk="1" hangingPunct="1">
              <a:defRPr/>
            </a:pP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第</a:t>
            </a: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课时 用圆设计图案</a:t>
            </a:r>
            <a:endParaRPr lang="zh-CN" altLang="zh-CN" sz="3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8195" name="Picture 3" descr="\\Dz59\人六数上\上课课件制作\答案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6"/>
          <a:stretch>
            <a:fillRect/>
          </a:stretch>
        </p:blipFill>
        <p:spPr bwMode="auto">
          <a:xfrm>
            <a:off x="2339975" y="1189038"/>
            <a:ext cx="82708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文本框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56200" y="131763"/>
            <a:ext cx="10080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197" name="图片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文本框 5"/>
          <p:cNvSpPr txBox="1">
            <a:spLocks noChangeArrowheads="1"/>
          </p:cNvSpPr>
          <p:nvPr/>
        </p:nvSpPr>
        <p:spPr bwMode="auto">
          <a:xfrm>
            <a:off x="1541463" y="838200"/>
            <a:ext cx="4857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4100" b="1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5</a:t>
            </a:r>
            <a:endParaRPr lang="zh-CN" altLang="en-US" sz="4100" b="1">
              <a:solidFill>
                <a:srgbClr val="0070C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56200" y="131763"/>
            <a:ext cx="10080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6627" name="图片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16"/>
          <p:cNvSpPr>
            <a:spLocks noChangeArrowheads="1"/>
          </p:cNvSpPr>
          <p:nvPr/>
        </p:nvSpPr>
        <p:spPr bwMode="auto">
          <a:xfrm>
            <a:off x="1042988" y="411163"/>
            <a:ext cx="30622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三、用圆设计图案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207" name="Picture 15" descr="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2" b="8498"/>
          <a:stretch>
            <a:fillRect/>
          </a:stretch>
        </p:blipFill>
        <p:spPr bwMode="auto">
          <a:xfrm>
            <a:off x="1247775" y="1066800"/>
            <a:ext cx="6583363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6" descr="欣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84300"/>
            <a:ext cx="7083425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955675"/>
            <a:ext cx="4552950" cy="36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Administrator\Desktop\staff_1024.jpgstaff_102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7"/>
          <a:stretch>
            <a:fillRect/>
          </a:stretch>
        </p:blipFill>
        <p:spPr bwMode="auto">
          <a:xfrm>
            <a:off x="1247774" y="1066800"/>
            <a:ext cx="4556125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Administrator\Desktop\staff_1024 (1).jpgstaff_1024 (1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3"/>
          <a:stretch>
            <a:fillRect/>
          </a:stretch>
        </p:blipFill>
        <p:spPr bwMode="auto">
          <a:xfrm>
            <a:off x="4184650" y="955675"/>
            <a:ext cx="3933825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 descr="t01bed886073539723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"/>
          <a:stretch>
            <a:fillRect/>
          </a:stretch>
        </p:blipFill>
        <p:spPr bwMode="auto">
          <a:xfrm>
            <a:off x="899592" y="948230"/>
            <a:ext cx="7585075" cy="3781425"/>
          </a:xfrm>
          <a:custGeom>
            <a:avLst/>
            <a:gdLst>
              <a:gd name="connsiteX0" fmla="*/ 6137901 w 7585075"/>
              <a:gd name="connsiteY0" fmla="*/ 2682277 h 3781425"/>
              <a:gd name="connsiteX1" fmla="*/ 5812781 w 7585075"/>
              <a:gd name="connsiteY1" fmla="*/ 2736463 h 3781425"/>
              <a:gd name="connsiteX2" fmla="*/ 5663768 w 7585075"/>
              <a:gd name="connsiteY2" fmla="*/ 2783877 h 3781425"/>
              <a:gd name="connsiteX3" fmla="*/ 5589261 w 7585075"/>
              <a:gd name="connsiteY3" fmla="*/ 2892250 h 3781425"/>
              <a:gd name="connsiteX4" fmla="*/ 5521528 w 7585075"/>
              <a:gd name="connsiteY4" fmla="*/ 3027717 h 3781425"/>
              <a:gd name="connsiteX5" fmla="*/ 5575715 w 7585075"/>
              <a:gd name="connsiteY5" fmla="*/ 3156410 h 3781425"/>
              <a:gd name="connsiteX6" fmla="*/ 5677315 w 7585075"/>
              <a:gd name="connsiteY6" fmla="*/ 3183503 h 3781425"/>
              <a:gd name="connsiteX7" fmla="*/ 5724728 w 7585075"/>
              <a:gd name="connsiteY7" fmla="*/ 3081903 h 3781425"/>
              <a:gd name="connsiteX8" fmla="*/ 5711181 w 7585075"/>
              <a:gd name="connsiteY8" fmla="*/ 3000623 h 3781425"/>
              <a:gd name="connsiteX9" fmla="*/ 5738275 w 7585075"/>
              <a:gd name="connsiteY9" fmla="*/ 2919343 h 3781425"/>
              <a:gd name="connsiteX10" fmla="*/ 5826328 w 7585075"/>
              <a:gd name="connsiteY10" fmla="*/ 2865157 h 3781425"/>
              <a:gd name="connsiteX11" fmla="*/ 5995661 w 7585075"/>
              <a:gd name="connsiteY11" fmla="*/ 2797423 h 3781425"/>
              <a:gd name="connsiteX12" fmla="*/ 6158221 w 7585075"/>
              <a:gd name="connsiteY12" fmla="*/ 2783877 h 3781425"/>
              <a:gd name="connsiteX13" fmla="*/ 6280141 w 7585075"/>
              <a:gd name="connsiteY13" fmla="*/ 2790650 h 3781425"/>
              <a:gd name="connsiteX14" fmla="*/ 6435928 w 7585075"/>
              <a:gd name="connsiteY14" fmla="*/ 2777103 h 3781425"/>
              <a:gd name="connsiteX15" fmla="*/ 6381741 w 7585075"/>
              <a:gd name="connsiteY15" fmla="*/ 2709370 h 3781425"/>
              <a:gd name="connsiteX16" fmla="*/ 0 w 7585075"/>
              <a:gd name="connsiteY16" fmla="*/ 0 h 3781425"/>
              <a:gd name="connsiteX17" fmla="*/ 7585075 w 7585075"/>
              <a:gd name="connsiteY17" fmla="*/ 0 h 3781425"/>
              <a:gd name="connsiteX18" fmla="*/ 7585075 w 7585075"/>
              <a:gd name="connsiteY18" fmla="*/ 3781425 h 3781425"/>
              <a:gd name="connsiteX19" fmla="*/ 0 w 7585075"/>
              <a:gd name="connsiteY19" fmla="*/ 3781425 h 378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585075" h="3781425">
                <a:moveTo>
                  <a:pt x="6137901" y="2682277"/>
                </a:moveTo>
                <a:lnTo>
                  <a:pt x="5812781" y="2736463"/>
                </a:lnTo>
                <a:lnTo>
                  <a:pt x="5663768" y="2783877"/>
                </a:lnTo>
                <a:lnTo>
                  <a:pt x="5589261" y="2892250"/>
                </a:lnTo>
                <a:lnTo>
                  <a:pt x="5521528" y="3027717"/>
                </a:lnTo>
                <a:lnTo>
                  <a:pt x="5575715" y="3156410"/>
                </a:lnTo>
                <a:lnTo>
                  <a:pt x="5677315" y="3183503"/>
                </a:lnTo>
                <a:lnTo>
                  <a:pt x="5724728" y="3081903"/>
                </a:lnTo>
                <a:lnTo>
                  <a:pt x="5711181" y="3000623"/>
                </a:lnTo>
                <a:lnTo>
                  <a:pt x="5738275" y="2919343"/>
                </a:lnTo>
                <a:lnTo>
                  <a:pt x="5826328" y="2865157"/>
                </a:lnTo>
                <a:lnTo>
                  <a:pt x="5995661" y="2797423"/>
                </a:lnTo>
                <a:lnTo>
                  <a:pt x="6158221" y="2783877"/>
                </a:lnTo>
                <a:lnTo>
                  <a:pt x="6280141" y="2790650"/>
                </a:lnTo>
                <a:lnTo>
                  <a:pt x="6435928" y="2777103"/>
                </a:lnTo>
                <a:lnTo>
                  <a:pt x="6381741" y="2709370"/>
                </a:lnTo>
                <a:close/>
                <a:moveTo>
                  <a:pt x="0" y="0"/>
                </a:moveTo>
                <a:lnTo>
                  <a:pt x="7585075" y="0"/>
                </a:lnTo>
                <a:lnTo>
                  <a:pt x="7585075" y="3781425"/>
                </a:lnTo>
                <a:lnTo>
                  <a:pt x="0" y="3781425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8" dur="2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977900"/>
            <a:ext cx="3816350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文本框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56200" y="131763"/>
            <a:ext cx="10080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7652" name="图片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5888355" y="3968750"/>
            <a:ext cx="2414270" cy="39877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2000" noProof="1">
                <a:solidFill>
                  <a:srgbClr val="00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观察思考中。。。</a:t>
            </a:r>
            <a:endParaRPr lang="zh-CN" altLang="en-US" sz="2000" noProof="1">
              <a:solidFill>
                <a:srgbClr val="00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弧形 29"/>
          <p:cNvSpPr/>
          <p:nvPr/>
        </p:nvSpPr>
        <p:spPr bwMode="auto">
          <a:xfrm rot="2682724">
            <a:off x="2446338" y="723900"/>
            <a:ext cx="2311400" cy="2359025"/>
          </a:xfrm>
          <a:prstGeom prst="arc">
            <a:avLst>
              <a:gd name="adj1" fmla="val 16229447"/>
              <a:gd name="adj2" fmla="val 5461730"/>
            </a:avLst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/>
          </a:p>
        </p:txBody>
      </p:sp>
      <p:sp>
        <p:nvSpPr>
          <p:cNvPr id="7" name="椭圆 6"/>
          <p:cNvSpPr>
            <a:spLocks noChangeArrowheads="1"/>
          </p:cNvSpPr>
          <p:nvPr/>
        </p:nvSpPr>
        <p:spPr bwMode="auto">
          <a:xfrm>
            <a:off x="2736850" y="1041400"/>
            <a:ext cx="3375025" cy="3375025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cxnSp>
        <p:nvCxnSpPr>
          <p:cNvPr id="8" name="直接连接符 7"/>
          <p:cNvCxnSpPr>
            <a:cxnSpLocks noChangeShapeType="1"/>
          </p:cNvCxnSpPr>
          <p:nvPr/>
        </p:nvCxnSpPr>
        <p:spPr bwMode="auto">
          <a:xfrm flipV="1">
            <a:off x="2736850" y="1054100"/>
            <a:ext cx="1687513" cy="1685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10"/>
          <p:cNvCxnSpPr>
            <a:cxnSpLocks noChangeShapeType="1"/>
          </p:cNvCxnSpPr>
          <p:nvPr/>
        </p:nvCxnSpPr>
        <p:spPr bwMode="auto">
          <a:xfrm>
            <a:off x="4419600" y="2720975"/>
            <a:ext cx="1220788" cy="11668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椭圆 8"/>
          <p:cNvSpPr>
            <a:spLocks noChangeArrowheads="1"/>
          </p:cNvSpPr>
          <p:nvPr/>
        </p:nvSpPr>
        <p:spPr bwMode="auto">
          <a:xfrm>
            <a:off x="4386263" y="269081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2" name="椭圆 1"/>
          <p:cNvSpPr>
            <a:spLocks noChangeArrowheads="1"/>
          </p:cNvSpPr>
          <p:nvPr/>
        </p:nvSpPr>
        <p:spPr bwMode="auto">
          <a:xfrm>
            <a:off x="3597275" y="18113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1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  <p:bldP spid="2" grpId="0" bldLvl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1160463"/>
            <a:ext cx="3816350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文本框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56200" y="131763"/>
            <a:ext cx="10080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676" name="图片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981575" y="733425"/>
            <a:ext cx="1101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步骤：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172075" y="1476375"/>
            <a:ext cx="2481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zh-CN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第一步，分解图案。</a:t>
            </a:r>
            <a:endParaRPr lang="zh-CN" altLang="zh-CN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172075" y="2093913"/>
            <a:ext cx="29908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zh-CN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第二步，分析图案构成。</a:t>
            </a:r>
            <a:endParaRPr lang="zh-CN" altLang="zh-CN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弧形 29"/>
          <p:cNvSpPr/>
          <p:nvPr/>
        </p:nvSpPr>
        <p:spPr bwMode="auto">
          <a:xfrm rot="2682724">
            <a:off x="1011238" y="908050"/>
            <a:ext cx="2311400" cy="2357438"/>
          </a:xfrm>
          <a:prstGeom prst="arc">
            <a:avLst>
              <a:gd name="adj1" fmla="val 16229447"/>
              <a:gd name="adj2" fmla="val 5461730"/>
            </a:avLst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/>
          </a:p>
        </p:txBody>
      </p:sp>
      <p:sp>
        <p:nvSpPr>
          <p:cNvPr id="7" name="椭圆 6"/>
          <p:cNvSpPr>
            <a:spLocks noChangeArrowheads="1"/>
          </p:cNvSpPr>
          <p:nvPr/>
        </p:nvSpPr>
        <p:spPr bwMode="auto">
          <a:xfrm>
            <a:off x="1301750" y="1225550"/>
            <a:ext cx="3375025" cy="3373438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12" name="弧形 11"/>
          <p:cNvSpPr/>
          <p:nvPr/>
        </p:nvSpPr>
        <p:spPr bwMode="auto">
          <a:xfrm rot="8082723">
            <a:off x="2677319" y="923131"/>
            <a:ext cx="2311400" cy="2357438"/>
          </a:xfrm>
          <a:prstGeom prst="arc">
            <a:avLst>
              <a:gd name="adj1" fmla="val 16229447"/>
              <a:gd name="adj2" fmla="val 5461730"/>
            </a:avLst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/>
          </a:p>
        </p:txBody>
      </p:sp>
      <p:sp>
        <p:nvSpPr>
          <p:cNvPr id="13" name="弧形 12"/>
          <p:cNvSpPr/>
          <p:nvPr/>
        </p:nvSpPr>
        <p:spPr bwMode="auto">
          <a:xfrm rot="13302723">
            <a:off x="2646363" y="2560638"/>
            <a:ext cx="2311400" cy="2357437"/>
          </a:xfrm>
          <a:prstGeom prst="arc">
            <a:avLst>
              <a:gd name="adj1" fmla="val 16229447"/>
              <a:gd name="adj2" fmla="val 5584085"/>
            </a:avLst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en-US" altLang="zh-CN"/>
          </a:p>
        </p:txBody>
      </p:sp>
      <p:sp>
        <p:nvSpPr>
          <p:cNvPr id="14" name="弧形 13"/>
          <p:cNvSpPr/>
          <p:nvPr/>
        </p:nvSpPr>
        <p:spPr bwMode="auto">
          <a:xfrm rot="18822722">
            <a:off x="998538" y="2562225"/>
            <a:ext cx="2311400" cy="2359025"/>
          </a:xfrm>
          <a:prstGeom prst="arc">
            <a:avLst>
              <a:gd name="adj1" fmla="val 16229447"/>
              <a:gd name="adj2" fmla="val 5584085"/>
            </a:avLst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en-US" altLang="zh-CN"/>
          </a:p>
        </p:txBody>
      </p:sp>
      <p:sp>
        <p:nvSpPr>
          <p:cNvPr id="28685" name="椭圆 8"/>
          <p:cNvSpPr>
            <a:spLocks noChangeArrowheads="1"/>
          </p:cNvSpPr>
          <p:nvPr/>
        </p:nvSpPr>
        <p:spPr bwMode="auto">
          <a:xfrm>
            <a:off x="2951163" y="28733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 rot="2700000">
            <a:off x="1801813" y="1717675"/>
            <a:ext cx="2376487" cy="2398713"/>
          </a:xfrm>
          <a:prstGeom prst="rect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" grpId="0"/>
      <p:bldP spid="3" grpId="0"/>
      <p:bldP spid="7" grpId="0" bldLvl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1160463"/>
            <a:ext cx="3816350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文本框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56200" y="131763"/>
            <a:ext cx="10080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9700" name="图片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3"/>
          <p:cNvSpPr>
            <a:spLocks noChangeArrowheads="1"/>
          </p:cNvSpPr>
          <p:nvPr/>
        </p:nvSpPr>
        <p:spPr bwMode="auto">
          <a:xfrm>
            <a:off x="4981575" y="733425"/>
            <a:ext cx="1101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步骤：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702" name="Rectangle 3"/>
          <p:cNvSpPr>
            <a:spLocks noChangeArrowheads="1"/>
          </p:cNvSpPr>
          <p:nvPr/>
        </p:nvSpPr>
        <p:spPr bwMode="auto">
          <a:xfrm>
            <a:off x="5172075" y="1476375"/>
            <a:ext cx="2481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zh-CN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第一步，分解图案。</a:t>
            </a:r>
            <a:endParaRPr lang="zh-CN" altLang="zh-CN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703" name="Rectangle 3"/>
          <p:cNvSpPr>
            <a:spLocks noChangeArrowheads="1"/>
          </p:cNvSpPr>
          <p:nvPr/>
        </p:nvSpPr>
        <p:spPr bwMode="auto">
          <a:xfrm>
            <a:off x="5172075" y="2093913"/>
            <a:ext cx="29908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zh-CN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第二步，分析图案构成。</a:t>
            </a:r>
            <a:endParaRPr lang="zh-CN" altLang="zh-CN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172075" y="2709863"/>
            <a:ext cx="2990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zh-CN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第三步，确定具体画法。</a:t>
            </a:r>
            <a:endParaRPr lang="zh-CN" altLang="zh-CN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172075" y="3327400"/>
            <a:ext cx="19700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zh-CN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第四步，画图。</a:t>
            </a:r>
            <a:endParaRPr lang="zh-CN" altLang="zh-CN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172075" y="3944938"/>
            <a:ext cx="197008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zh-CN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第五步，涂色。</a:t>
            </a:r>
            <a:endParaRPr lang="zh-CN" altLang="zh-CN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椭圆 6"/>
          <p:cNvSpPr>
            <a:spLocks noChangeArrowheads="1"/>
          </p:cNvSpPr>
          <p:nvPr/>
        </p:nvSpPr>
        <p:spPr bwMode="auto">
          <a:xfrm>
            <a:off x="1301750" y="1225550"/>
            <a:ext cx="3375025" cy="3373438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29708" name="椭圆 8"/>
          <p:cNvSpPr>
            <a:spLocks noChangeArrowheads="1"/>
          </p:cNvSpPr>
          <p:nvPr/>
        </p:nvSpPr>
        <p:spPr bwMode="auto">
          <a:xfrm>
            <a:off x="2951163" y="28733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 rot="2700000">
            <a:off x="1801813" y="1717675"/>
            <a:ext cx="2376487" cy="2398713"/>
          </a:xfrm>
          <a:prstGeom prst="rect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cxnSp>
        <p:nvCxnSpPr>
          <p:cNvPr id="8" name="直接连接符 7"/>
          <p:cNvCxnSpPr>
            <a:cxnSpLocks noChangeShapeType="1"/>
          </p:cNvCxnSpPr>
          <p:nvPr/>
        </p:nvCxnSpPr>
        <p:spPr bwMode="auto">
          <a:xfrm flipV="1">
            <a:off x="2176463" y="1233488"/>
            <a:ext cx="823912" cy="8048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椭圆 9"/>
          <p:cNvSpPr>
            <a:spLocks noChangeArrowheads="1"/>
          </p:cNvSpPr>
          <p:nvPr/>
        </p:nvSpPr>
        <p:spPr bwMode="auto">
          <a:xfrm>
            <a:off x="2120900" y="2030413"/>
            <a:ext cx="74613" cy="746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bldLvl="0" animBg="1"/>
      <p:bldP spid="15" grpId="0" bldLvl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13" y="938213"/>
            <a:ext cx="3184525" cy="320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755576" y="700088"/>
            <a:ext cx="1992854" cy="48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先画一个圆。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724" name="文本框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56200" y="131763"/>
            <a:ext cx="10080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725" name="图片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连接符 2"/>
          <p:cNvCxnSpPr>
            <a:cxnSpLocks noChangeShapeType="1"/>
          </p:cNvCxnSpPr>
          <p:nvPr/>
        </p:nvCxnSpPr>
        <p:spPr bwMode="auto">
          <a:xfrm>
            <a:off x="4929188" y="2587625"/>
            <a:ext cx="3457575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直接连接符 9"/>
          <p:cNvCxnSpPr>
            <a:cxnSpLocks noChangeShapeType="1"/>
          </p:cNvCxnSpPr>
          <p:nvPr/>
        </p:nvCxnSpPr>
        <p:spPr bwMode="auto">
          <a:xfrm flipV="1">
            <a:off x="6613525" y="950913"/>
            <a:ext cx="0" cy="3208337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55576" y="1166310"/>
            <a:ext cx="3824288" cy="94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在圆上画两条经过圆心并且互相垂直的直线。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9" name="直接连接符 8"/>
          <p:cNvCxnSpPr>
            <a:cxnSpLocks noChangeShapeType="1"/>
          </p:cNvCxnSpPr>
          <p:nvPr/>
        </p:nvCxnSpPr>
        <p:spPr bwMode="auto">
          <a:xfrm flipV="1">
            <a:off x="5170488" y="1160463"/>
            <a:ext cx="1454150" cy="1436687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直接连接符 19"/>
          <p:cNvCxnSpPr>
            <a:cxnSpLocks noChangeShapeType="1"/>
          </p:cNvCxnSpPr>
          <p:nvPr/>
        </p:nvCxnSpPr>
        <p:spPr bwMode="auto">
          <a:xfrm flipH="1" flipV="1">
            <a:off x="6624638" y="1160463"/>
            <a:ext cx="1443037" cy="1446212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直接连接符 25"/>
          <p:cNvCxnSpPr>
            <a:cxnSpLocks noChangeShapeType="1"/>
          </p:cNvCxnSpPr>
          <p:nvPr/>
        </p:nvCxnSpPr>
        <p:spPr bwMode="auto">
          <a:xfrm flipH="1">
            <a:off x="6588125" y="2579688"/>
            <a:ext cx="1479550" cy="1503362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直接连接符 28"/>
          <p:cNvCxnSpPr>
            <a:cxnSpLocks noChangeShapeType="1"/>
          </p:cNvCxnSpPr>
          <p:nvPr/>
        </p:nvCxnSpPr>
        <p:spPr bwMode="auto">
          <a:xfrm flipH="1" flipV="1">
            <a:off x="5159375" y="2586038"/>
            <a:ext cx="1452563" cy="1470025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755576" y="2094198"/>
            <a:ext cx="4194176" cy="48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依次连接对称轴与圆的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个交点。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弧形 29"/>
          <p:cNvSpPr/>
          <p:nvPr/>
        </p:nvSpPr>
        <p:spPr bwMode="auto">
          <a:xfrm rot="2682724">
            <a:off x="4643438" y="727075"/>
            <a:ext cx="2311400" cy="2046288"/>
          </a:xfrm>
          <a:prstGeom prst="arc">
            <a:avLst>
              <a:gd name="adj1" fmla="val 16201532"/>
              <a:gd name="adj2" fmla="val 5461730"/>
            </a:avLst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/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755576" y="2560420"/>
            <a:ext cx="4089400" cy="94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以正方形一条边的一半为半径，画一个过大圆圆心的半圆。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弧形 35"/>
          <p:cNvSpPr/>
          <p:nvPr/>
        </p:nvSpPr>
        <p:spPr bwMode="auto">
          <a:xfrm rot="8054757">
            <a:off x="6284119" y="756444"/>
            <a:ext cx="2311400" cy="2046288"/>
          </a:xfrm>
          <a:prstGeom prst="arc">
            <a:avLst>
              <a:gd name="adj1" fmla="val 16201532"/>
              <a:gd name="adj2" fmla="val 5461730"/>
            </a:avLst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/>
          </a:p>
        </p:txBody>
      </p:sp>
      <p:sp>
        <p:nvSpPr>
          <p:cNvPr id="37" name="弧形 36"/>
          <p:cNvSpPr/>
          <p:nvPr/>
        </p:nvSpPr>
        <p:spPr bwMode="auto">
          <a:xfrm rot="19076694">
            <a:off x="4765675" y="2341563"/>
            <a:ext cx="2163763" cy="2055812"/>
          </a:xfrm>
          <a:prstGeom prst="arc">
            <a:avLst>
              <a:gd name="adj1" fmla="val 15995709"/>
              <a:gd name="adj2" fmla="val 5360349"/>
            </a:avLst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/>
          </a:p>
        </p:txBody>
      </p:sp>
      <p:sp>
        <p:nvSpPr>
          <p:cNvPr id="38" name="弧形 37"/>
          <p:cNvSpPr/>
          <p:nvPr/>
        </p:nvSpPr>
        <p:spPr bwMode="auto">
          <a:xfrm rot="13669087">
            <a:off x="6277769" y="2377281"/>
            <a:ext cx="2311400" cy="2046288"/>
          </a:xfrm>
          <a:prstGeom prst="arc">
            <a:avLst>
              <a:gd name="adj1" fmla="val 16201532"/>
              <a:gd name="adj2" fmla="val 5461730"/>
            </a:avLst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/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755576" y="3488308"/>
            <a:ext cx="4284663" cy="48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同样的方法依次画4个半圆。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椭圆 1"/>
          <p:cNvSpPr>
            <a:spLocks noChangeArrowheads="1"/>
          </p:cNvSpPr>
          <p:nvPr/>
        </p:nvSpPr>
        <p:spPr bwMode="auto">
          <a:xfrm>
            <a:off x="5864225" y="1831975"/>
            <a:ext cx="74613" cy="746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4" name="椭圆 3"/>
          <p:cNvSpPr>
            <a:spLocks noChangeArrowheads="1"/>
          </p:cNvSpPr>
          <p:nvPr/>
        </p:nvSpPr>
        <p:spPr bwMode="auto">
          <a:xfrm>
            <a:off x="7289800" y="18049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5" name="椭圆 4"/>
          <p:cNvSpPr>
            <a:spLocks noChangeArrowheads="1"/>
          </p:cNvSpPr>
          <p:nvPr/>
        </p:nvSpPr>
        <p:spPr bwMode="auto">
          <a:xfrm>
            <a:off x="7308850" y="3289300"/>
            <a:ext cx="74613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5802313" y="3244850"/>
            <a:ext cx="74612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cxnSp>
        <p:nvCxnSpPr>
          <p:cNvPr id="8" name="直接连接符 7"/>
          <p:cNvCxnSpPr>
            <a:cxnSpLocks noChangeShapeType="1"/>
          </p:cNvCxnSpPr>
          <p:nvPr/>
        </p:nvCxnSpPr>
        <p:spPr bwMode="auto">
          <a:xfrm flipV="1">
            <a:off x="5934075" y="1138238"/>
            <a:ext cx="714375" cy="698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13" grpId="0"/>
      <p:bldP spid="28" grpId="0"/>
      <p:bldP spid="35" grpId="0"/>
      <p:bldP spid="31" grpId="0"/>
      <p:bldP spid="2" grpId="0" bldLvl="0" animBg="1"/>
      <p:bldP spid="2" grpId="1" animBg="1"/>
      <p:bldP spid="4" grpId="0" bldLvl="0" animBg="1"/>
      <p:bldP spid="4" grpId="1" animBg="1"/>
      <p:bldP spid="5" grpId="0" bldLvl="0" animBg="1"/>
      <p:bldP spid="5" grpId="1" animBg="1"/>
      <p:bldP spid="6" grpId="0" bldLvl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本框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56200" y="131763"/>
            <a:ext cx="10080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2771" name="图片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16"/>
          <p:cNvSpPr>
            <a:spLocks noChangeArrowheads="1"/>
          </p:cNvSpPr>
          <p:nvPr/>
        </p:nvSpPr>
        <p:spPr bwMode="auto">
          <a:xfrm>
            <a:off x="1042988" y="411163"/>
            <a:ext cx="26146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四、实践运用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773" name="TextBox 1"/>
          <p:cNvSpPr txBox="1">
            <a:spLocks noChangeArrowheads="1"/>
          </p:cNvSpPr>
          <p:nvPr/>
        </p:nvSpPr>
        <p:spPr bwMode="auto">
          <a:xfrm>
            <a:off x="971600" y="1487488"/>
            <a:ext cx="777907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利用圆规和三角尺，你能画出下面这些美丽的图形吗？ 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试试看。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5"/>
          <p:cNvSpPr>
            <a:spLocks noChangeArrowheads="1"/>
          </p:cNvSpPr>
          <p:nvPr/>
        </p:nvSpPr>
        <p:spPr bwMode="auto">
          <a:xfrm>
            <a:off x="1006475" y="971550"/>
            <a:ext cx="4057650" cy="3984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[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教科书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P59 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练习十三 第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10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题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]</a:t>
            </a:r>
            <a:endParaRPr lang="zh-CN" altLang="en-US" sz="2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88355" y="4229735"/>
            <a:ext cx="2414270" cy="3987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2000" noProof="1">
                <a:solidFill>
                  <a:srgbClr val="00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观察操作中。。。</a:t>
            </a:r>
            <a:endParaRPr lang="zh-CN" altLang="en-US" sz="2000" noProof="1">
              <a:solidFill>
                <a:srgbClr val="00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2498992"/>
            <a:ext cx="7786010" cy="1584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641" r="52360"/>
          <a:stretch>
            <a:fillRect/>
          </a:stretch>
        </p:blipFill>
        <p:spPr>
          <a:xfrm>
            <a:off x="1752389" y="2321925"/>
            <a:ext cx="1808582" cy="1600775"/>
          </a:xfrm>
          <a:prstGeom prst="rect">
            <a:avLst/>
          </a:prstGeom>
        </p:spPr>
      </p:pic>
      <p:sp>
        <p:nvSpPr>
          <p:cNvPr id="3" name="椭圆 2"/>
          <p:cNvSpPr>
            <a:spLocks noChangeArrowheads="1"/>
          </p:cNvSpPr>
          <p:nvPr/>
        </p:nvSpPr>
        <p:spPr bwMode="auto">
          <a:xfrm>
            <a:off x="5413375" y="2371725"/>
            <a:ext cx="1439863" cy="1439863"/>
          </a:xfrm>
          <a:prstGeom prst="ellipse">
            <a:avLst/>
          </a:prstGeom>
          <a:solidFill>
            <a:srgbClr val="F8B78F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cxnSp>
        <p:nvCxnSpPr>
          <p:cNvPr id="16" name="直接连接符 15"/>
          <p:cNvCxnSpPr>
            <a:cxnSpLocks noChangeShapeType="1"/>
            <a:stCxn id="12" idx="0"/>
          </p:cNvCxnSpPr>
          <p:nvPr/>
        </p:nvCxnSpPr>
        <p:spPr bwMode="auto">
          <a:xfrm flipH="1">
            <a:off x="6132513" y="2370138"/>
            <a:ext cx="4762" cy="7254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弧形 21"/>
          <p:cNvSpPr>
            <a:spLocks noChangeArrowheads="1"/>
          </p:cNvSpPr>
          <p:nvPr/>
        </p:nvSpPr>
        <p:spPr bwMode="auto">
          <a:xfrm rot="-5400000">
            <a:off x="5768181" y="3104357"/>
            <a:ext cx="696913" cy="692150"/>
          </a:xfrm>
          <a:custGeom>
            <a:avLst/>
            <a:gdLst>
              <a:gd name="T0" fmla="*/ 92 w 697865"/>
              <a:gd name="T1" fmla="*/ 354028 h 692150"/>
              <a:gd name="T2" fmla="*/ 0 w 697865"/>
              <a:gd name="T3" fmla="*/ 346075 h 692150"/>
              <a:gd name="T4" fmla="*/ 347506 w 697865"/>
              <a:gd name="T5" fmla="*/ 0 h 692150"/>
              <a:gd name="T6" fmla="*/ 695012 w 697865"/>
              <a:gd name="T7" fmla="*/ 346075 h 692150"/>
              <a:gd name="T8" fmla="*/ 694805 w 697865"/>
              <a:gd name="T9" fmla="*/ 358138 h 692150"/>
              <a:gd name="T10" fmla="*/ 347506 w 697865"/>
              <a:gd name="T11" fmla="*/ 346075 h 692150"/>
              <a:gd name="T12" fmla="*/ 92 w 697865"/>
              <a:gd name="T13" fmla="*/ 354028 h 692150"/>
              <a:gd name="T14" fmla="*/ 0 w 697865"/>
              <a:gd name="T15" fmla="*/ 346075 h 692150"/>
              <a:gd name="T16" fmla="*/ 347506 w 697865"/>
              <a:gd name="T17" fmla="*/ 0 h 692150"/>
              <a:gd name="T18" fmla="*/ 695012 w 697865"/>
              <a:gd name="T19" fmla="*/ 346075 h 692150"/>
              <a:gd name="T20" fmla="*/ 694805 w 697865"/>
              <a:gd name="T21" fmla="*/ 358138 h 6921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97865" h="692150" stroke="0">
                <a:moveTo>
                  <a:pt x="92" y="354028"/>
                </a:moveTo>
                <a:cubicBezTo>
                  <a:pt x="30" y="351386"/>
                  <a:pt x="0" y="348734"/>
                  <a:pt x="0" y="346075"/>
                </a:cubicBezTo>
                <a:cubicBezTo>
                  <a:pt x="0" y="154943"/>
                  <a:pt x="156222" y="0"/>
                  <a:pt x="348932" y="0"/>
                </a:cubicBezTo>
                <a:cubicBezTo>
                  <a:pt x="541642" y="0"/>
                  <a:pt x="697864" y="154943"/>
                  <a:pt x="697864" y="346075"/>
                </a:cubicBezTo>
                <a:cubicBezTo>
                  <a:pt x="697864" y="350130"/>
                  <a:pt x="697794" y="354169"/>
                  <a:pt x="697656" y="358138"/>
                </a:cubicBezTo>
                <a:lnTo>
                  <a:pt x="348932" y="346075"/>
                </a:lnTo>
                <a:lnTo>
                  <a:pt x="92" y="354028"/>
                </a:lnTo>
                <a:close/>
              </a:path>
              <a:path w="697865" h="692150" fill="none">
                <a:moveTo>
                  <a:pt x="92" y="354028"/>
                </a:moveTo>
                <a:cubicBezTo>
                  <a:pt x="30" y="351386"/>
                  <a:pt x="0" y="348734"/>
                  <a:pt x="0" y="346075"/>
                </a:cubicBezTo>
                <a:cubicBezTo>
                  <a:pt x="0" y="154943"/>
                  <a:pt x="156222" y="0"/>
                  <a:pt x="348932" y="0"/>
                </a:cubicBezTo>
                <a:cubicBezTo>
                  <a:pt x="541642" y="0"/>
                  <a:pt x="697864" y="154943"/>
                  <a:pt x="697864" y="346075"/>
                </a:cubicBezTo>
                <a:cubicBezTo>
                  <a:pt x="697864" y="350130"/>
                  <a:pt x="697794" y="354169"/>
                  <a:pt x="697656" y="358138"/>
                </a:cubicBezTo>
              </a:path>
            </a:pathLst>
          </a:custGeom>
          <a:solidFill>
            <a:srgbClr val="F5F3A2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弧形 19"/>
          <p:cNvSpPr>
            <a:spLocks noChangeArrowheads="1"/>
          </p:cNvSpPr>
          <p:nvPr/>
        </p:nvSpPr>
        <p:spPr bwMode="auto">
          <a:xfrm>
            <a:off x="5435600" y="2711450"/>
            <a:ext cx="696913" cy="692150"/>
          </a:xfrm>
          <a:custGeom>
            <a:avLst/>
            <a:gdLst>
              <a:gd name="T0" fmla="*/ 92 w 697865"/>
              <a:gd name="T1" fmla="*/ 354028 h 692150"/>
              <a:gd name="T2" fmla="*/ 0 w 697865"/>
              <a:gd name="T3" fmla="*/ 346075 h 692150"/>
              <a:gd name="T4" fmla="*/ 347506 w 697865"/>
              <a:gd name="T5" fmla="*/ 0 h 692150"/>
              <a:gd name="T6" fmla="*/ 695012 w 697865"/>
              <a:gd name="T7" fmla="*/ 346075 h 692150"/>
              <a:gd name="T8" fmla="*/ 694805 w 697865"/>
              <a:gd name="T9" fmla="*/ 358138 h 692150"/>
              <a:gd name="T10" fmla="*/ 347506 w 697865"/>
              <a:gd name="T11" fmla="*/ 346075 h 692150"/>
              <a:gd name="T12" fmla="*/ 92 w 697865"/>
              <a:gd name="T13" fmla="*/ 354028 h 692150"/>
              <a:gd name="T14" fmla="*/ 0 w 697865"/>
              <a:gd name="T15" fmla="*/ 346075 h 692150"/>
              <a:gd name="T16" fmla="*/ 347506 w 697865"/>
              <a:gd name="T17" fmla="*/ 0 h 692150"/>
              <a:gd name="T18" fmla="*/ 695012 w 697865"/>
              <a:gd name="T19" fmla="*/ 346075 h 692150"/>
              <a:gd name="T20" fmla="*/ 694805 w 697865"/>
              <a:gd name="T21" fmla="*/ 358138 h 6921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97865" h="692150" stroke="0">
                <a:moveTo>
                  <a:pt x="92" y="354028"/>
                </a:moveTo>
                <a:cubicBezTo>
                  <a:pt x="30" y="351386"/>
                  <a:pt x="0" y="348734"/>
                  <a:pt x="0" y="346075"/>
                </a:cubicBezTo>
                <a:cubicBezTo>
                  <a:pt x="0" y="154943"/>
                  <a:pt x="156222" y="0"/>
                  <a:pt x="348932" y="0"/>
                </a:cubicBezTo>
                <a:cubicBezTo>
                  <a:pt x="541642" y="0"/>
                  <a:pt x="697864" y="154943"/>
                  <a:pt x="697864" y="346075"/>
                </a:cubicBezTo>
                <a:cubicBezTo>
                  <a:pt x="697864" y="350130"/>
                  <a:pt x="697794" y="354169"/>
                  <a:pt x="697656" y="358138"/>
                </a:cubicBezTo>
                <a:lnTo>
                  <a:pt x="348932" y="346075"/>
                </a:lnTo>
                <a:lnTo>
                  <a:pt x="92" y="354028"/>
                </a:lnTo>
                <a:close/>
              </a:path>
              <a:path w="697865" h="692150" fill="none">
                <a:moveTo>
                  <a:pt x="92" y="354028"/>
                </a:moveTo>
                <a:cubicBezTo>
                  <a:pt x="30" y="351386"/>
                  <a:pt x="0" y="348734"/>
                  <a:pt x="0" y="346075"/>
                </a:cubicBezTo>
                <a:cubicBezTo>
                  <a:pt x="0" y="154943"/>
                  <a:pt x="156222" y="0"/>
                  <a:pt x="348932" y="0"/>
                </a:cubicBezTo>
                <a:cubicBezTo>
                  <a:pt x="541642" y="0"/>
                  <a:pt x="697864" y="154943"/>
                  <a:pt x="697864" y="346075"/>
                </a:cubicBezTo>
                <a:cubicBezTo>
                  <a:pt x="697864" y="350130"/>
                  <a:pt x="697794" y="354169"/>
                  <a:pt x="697656" y="358138"/>
                </a:cubicBezTo>
              </a:path>
            </a:pathLst>
          </a:custGeom>
          <a:solidFill>
            <a:srgbClr val="F5F3A2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弧形 17"/>
          <p:cNvSpPr>
            <a:spLocks noChangeArrowheads="1"/>
          </p:cNvSpPr>
          <p:nvPr/>
        </p:nvSpPr>
        <p:spPr bwMode="auto">
          <a:xfrm rot="5400000">
            <a:off x="5799931" y="2386807"/>
            <a:ext cx="696913" cy="692150"/>
          </a:xfrm>
          <a:custGeom>
            <a:avLst/>
            <a:gdLst>
              <a:gd name="T0" fmla="*/ 92 w 697865"/>
              <a:gd name="T1" fmla="*/ 354028 h 692150"/>
              <a:gd name="T2" fmla="*/ 0 w 697865"/>
              <a:gd name="T3" fmla="*/ 346075 h 692150"/>
              <a:gd name="T4" fmla="*/ 347506 w 697865"/>
              <a:gd name="T5" fmla="*/ 0 h 692150"/>
              <a:gd name="T6" fmla="*/ 695012 w 697865"/>
              <a:gd name="T7" fmla="*/ 346075 h 692150"/>
              <a:gd name="T8" fmla="*/ 694805 w 697865"/>
              <a:gd name="T9" fmla="*/ 358138 h 692150"/>
              <a:gd name="T10" fmla="*/ 347506 w 697865"/>
              <a:gd name="T11" fmla="*/ 346075 h 692150"/>
              <a:gd name="T12" fmla="*/ 92 w 697865"/>
              <a:gd name="T13" fmla="*/ 354028 h 692150"/>
              <a:gd name="T14" fmla="*/ 0 w 697865"/>
              <a:gd name="T15" fmla="*/ 346075 h 692150"/>
              <a:gd name="T16" fmla="*/ 347506 w 697865"/>
              <a:gd name="T17" fmla="*/ 0 h 692150"/>
              <a:gd name="T18" fmla="*/ 695012 w 697865"/>
              <a:gd name="T19" fmla="*/ 346075 h 692150"/>
              <a:gd name="T20" fmla="*/ 694805 w 697865"/>
              <a:gd name="T21" fmla="*/ 358138 h 6921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97865" h="692150" stroke="0">
                <a:moveTo>
                  <a:pt x="92" y="354028"/>
                </a:moveTo>
                <a:cubicBezTo>
                  <a:pt x="30" y="351386"/>
                  <a:pt x="0" y="348734"/>
                  <a:pt x="0" y="346075"/>
                </a:cubicBezTo>
                <a:cubicBezTo>
                  <a:pt x="0" y="154943"/>
                  <a:pt x="156222" y="0"/>
                  <a:pt x="348932" y="0"/>
                </a:cubicBezTo>
                <a:cubicBezTo>
                  <a:pt x="541642" y="0"/>
                  <a:pt x="697864" y="154943"/>
                  <a:pt x="697864" y="346075"/>
                </a:cubicBezTo>
                <a:cubicBezTo>
                  <a:pt x="697864" y="350130"/>
                  <a:pt x="697794" y="354169"/>
                  <a:pt x="697656" y="358138"/>
                </a:cubicBezTo>
                <a:lnTo>
                  <a:pt x="348932" y="346075"/>
                </a:lnTo>
                <a:lnTo>
                  <a:pt x="92" y="354028"/>
                </a:lnTo>
                <a:close/>
              </a:path>
              <a:path w="697865" h="692150" fill="none">
                <a:moveTo>
                  <a:pt x="92" y="354028"/>
                </a:moveTo>
                <a:cubicBezTo>
                  <a:pt x="30" y="351386"/>
                  <a:pt x="0" y="348734"/>
                  <a:pt x="0" y="346075"/>
                </a:cubicBezTo>
                <a:cubicBezTo>
                  <a:pt x="0" y="154943"/>
                  <a:pt x="156222" y="0"/>
                  <a:pt x="348932" y="0"/>
                </a:cubicBezTo>
                <a:cubicBezTo>
                  <a:pt x="541642" y="0"/>
                  <a:pt x="697864" y="154943"/>
                  <a:pt x="697864" y="346075"/>
                </a:cubicBezTo>
                <a:cubicBezTo>
                  <a:pt x="697864" y="350130"/>
                  <a:pt x="697794" y="354169"/>
                  <a:pt x="697656" y="358138"/>
                </a:cubicBezTo>
              </a:path>
            </a:pathLst>
          </a:custGeom>
          <a:solidFill>
            <a:srgbClr val="F5F3A2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3" name="文本框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56200" y="131763"/>
            <a:ext cx="10080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弧形 16"/>
          <p:cNvSpPr>
            <a:spLocks noChangeArrowheads="1"/>
          </p:cNvSpPr>
          <p:nvPr/>
        </p:nvSpPr>
        <p:spPr bwMode="auto">
          <a:xfrm rot="10800000">
            <a:off x="6156325" y="2722563"/>
            <a:ext cx="696913" cy="692150"/>
          </a:xfrm>
          <a:custGeom>
            <a:avLst/>
            <a:gdLst>
              <a:gd name="T0" fmla="*/ 92 w 697865"/>
              <a:gd name="T1" fmla="*/ 354028 h 692150"/>
              <a:gd name="T2" fmla="*/ 0 w 697865"/>
              <a:gd name="T3" fmla="*/ 346075 h 692150"/>
              <a:gd name="T4" fmla="*/ 347506 w 697865"/>
              <a:gd name="T5" fmla="*/ 0 h 692150"/>
              <a:gd name="T6" fmla="*/ 695012 w 697865"/>
              <a:gd name="T7" fmla="*/ 346075 h 692150"/>
              <a:gd name="T8" fmla="*/ 694805 w 697865"/>
              <a:gd name="T9" fmla="*/ 358138 h 692150"/>
              <a:gd name="T10" fmla="*/ 347506 w 697865"/>
              <a:gd name="T11" fmla="*/ 346075 h 692150"/>
              <a:gd name="T12" fmla="*/ 92 w 697865"/>
              <a:gd name="T13" fmla="*/ 354028 h 692150"/>
              <a:gd name="T14" fmla="*/ 0 w 697865"/>
              <a:gd name="T15" fmla="*/ 346075 h 692150"/>
              <a:gd name="T16" fmla="*/ 347506 w 697865"/>
              <a:gd name="T17" fmla="*/ 0 h 692150"/>
              <a:gd name="T18" fmla="*/ 695012 w 697865"/>
              <a:gd name="T19" fmla="*/ 346075 h 692150"/>
              <a:gd name="T20" fmla="*/ 694805 w 697865"/>
              <a:gd name="T21" fmla="*/ 358138 h 6921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97865" h="692150" stroke="0">
                <a:moveTo>
                  <a:pt x="92" y="354028"/>
                </a:moveTo>
                <a:cubicBezTo>
                  <a:pt x="30" y="351386"/>
                  <a:pt x="0" y="348734"/>
                  <a:pt x="0" y="346075"/>
                </a:cubicBezTo>
                <a:cubicBezTo>
                  <a:pt x="0" y="154943"/>
                  <a:pt x="156222" y="0"/>
                  <a:pt x="348932" y="0"/>
                </a:cubicBezTo>
                <a:cubicBezTo>
                  <a:pt x="541642" y="0"/>
                  <a:pt x="697864" y="154943"/>
                  <a:pt x="697864" y="346075"/>
                </a:cubicBezTo>
                <a:cubicBezTo>
                  <a:pt x="697864" y="350130"/>
                  <a:pt x="697794" y="354169"/>
                  <a:pt x="697656" y="358138"/>
                </a:cubicBezTo>
                <a:lnTo>
                  <a:pt x="348932" y="346075"/>
                </a:lnTo>
                <a:lnTo>
                  <a:pt x="92" y="354028"/>
                </a:lnTo>
                <a:close/>
              </a:path>
              <a:path w="697865" h="692150" fill="none">
                <a:moveTo>
                  <a:pt x="92" y="354028"/>
                </a:moveTo>
                <a:cubicBezTo>
                  <a:pt x="30" y="351386"/>
                  <a:pt x="0" y="348734"/>
                  <a:pt x="0" y="346075"/>
                </a:cubicBezTo>
                <a:cubicBezTo>
                  <a:pt x="0" y="154943"/>
                  <a:pt x="156222" y="0"/>
                  <a:pt x="348932" y="0"/>
                </a:cubicBezTo>
                <a:cubicBezTo>
                  <a:pt x="541642" y="0"/>
                  <a:pt x="697864" y="154943"/>
                  <a:pt x="697864" y="346075"/>
                </a:cubicBezTo>
                <a:cubicBezTo>
                  <a:pt x="697864" y="350130"/>
                  <a:pt x="697794" y="354169"/>
                  <a:pt x="697656" y="358138"/>
                </a:cubicBezTo>
              </a:path>
            </a:pathLst>
          </a:custGeom>
          <a:solidFill>
            <a:srgbClr val="F5F3A2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4825" name="图片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6" name="TextBox 1"/>
          <p:cNvSpPr txBox="1">
            <a:spLocks noChangeArrowheads="1"/>
          </p:cNvSpPr>
          <p:nvPr/>
        </p:nvSpPr>
        <p:spPr bwMode="auto">
          <a:xfrm>
            <a:off x="1041400" y="1487488"/>
            <a:ext cx="5492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利用圆规和三角尺，我是这样画的。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5"/>
          <p:cNvSpPr>
            <a:spLocks noChangeArrowheads="1"/>
          </p:cNvSpPr>
          <p:nvPr/>
        </p:nvSpPr>
        <p:spPr bwMode="auto">
          <a:xfrm>
            <a:off x="1006475" y="971550"/>
            <a:ext cx="4057650" cy="3984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[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教科书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P59 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练习十三 第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10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题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]</a:t>
            </a:r>
            <a:endParaRPr lang="zh-CN" altLang="en-US" sz="2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88355" y="4229735"/>
            <a:ext cx="2414270" cy="3987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2000" noProof="1">
                <a:solidFill>
                  <a:srgbClr val="00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操作中。。。</a:t>
            </a:r>
            <a:endParaRPr lang="zh-CN" altLang="en-US" sz="2000" noProof="1">
              <a:solidFill>
                <a:srgbClr val="00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1" name="直接连接符 10"/>
          <p:cNvCxnSpPr>
            <a:cxnSpLocks noChangeShapeType="1"/>
          </p:cNvCxnSpPr>
          <p:nvPr/>
        </p:nvCxnSpPr>
        <p:spPr bwMode="auto">
          <a:xfrm flipV="1">
            <a:off x="2679700" y="3100388"/>
            <a:ext cx="726281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椭圆 11"/>
          <p:cNvSpPr>
            <a:spLocks noChangeArrowheads="1"/>
          </p:cNvSpPr>
          <p:nvPr/>
        </p:nvSpPr>
        <p:spPr bwMode="auto">
          <a:xfrm>
            <a:off x="5416550" y="2370138"/>
            <a:ext cx="1439863" cy="1439862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cxnSp>
        <p:nvCxnSpPr>
          <p:cNvPr id="19" name="直接连接符 18"/>
          <p:cNvCxnSpPr>
            <a:cxnSpLocks noChangeShapeType="1"/>
            <a:stCxn id="12" idx="0"/>
          </p:cNvCxnSpPr>
          <p:nvPr/>
        </p:nvCxnSpPr>
        <p:spPr bwMode="auto">
          <a:xfrm rot="16200000" flipH="1">
            <a:off x="5766594" y="2718594"/>
            <a:ext cx="4762" cy="723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直接连接符 20"/>
          <p:cNvCxnSpPr>
            <a:cxnSpLocks noChangeShapeType="1"/>
            <a:stCxn id="12" idx="0"/>
          </p:cNvCxnSpPr>
          <p:nvPr/>
        </p:nvCxnSpPr>
        <p:spPr bwMode="auto">
          <a:xfrm rot="10800000" flipH="1">
            <a:off x="6119813" y="3082925"/>
            <a:ext cx="4762" cy="723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椭圆 1"/>
          <p:cNvSpPr>
            <a:spLocks noChangeArrowheads="1"/>
          </p:cNvSpPr>
          <p:nvPr/>
        </p:nvSpPr>
        <p:spPr bwMode="auto">
          <a:xfrm>
            <a:off x="6096000" y="30432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401 L 0.37847 -0.0055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2" grpId="0" bldLvl="0" animBg="1"/>
      <p:bldP spid="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592" y="2258721"/>
            <a:ext cx="7334774" cy="2343735"/>
          </a:xfrm>
          <a:prstGeom prst="rect">
            <a:avLst/>
          </a:prstGeom>
        </p:spPr>
      </p:pic>
      <p:sp>
        <p:nvSpPr>
          <p:cNvPr id="36866" name="文本框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56200" y="131763"/>
            <a:ext cx="10080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6867" name="图片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1"/>
          <p:cNvSpPr txBox="1">
            <a:spLocks noChangeArrowheads="1"/>
          </p:cNvSpPr>
          <p:nvPr/>
        </p:nvSpPr>
        <p:spPr bwMode="auto">
          <a:xfrm>
            <a:off x="1041400" y="1490663"/>
            <a:ext cx="6194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根据对称轴画出轴对称图形的另外一半。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弧形 3"/>
          <p:cNvSpPr/>
          <p:nvPr/>
        </p:nvSpPr>
        <p:spPr bwMode="auto">
          <a:xfrm>
            <a:off x="2154238" y="2894013"/>
            <a:ext cx="604837" cy="581025"/>
          </a:xfrm>
          <a:prstGeom prst="arc">
            <a:avLst>
              <a:gd name="adj1" fmla="val 16200000"/>
              <a:gd name="adj2" fmla="val 5340733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/>
          </a:p>
        </p:txBody>
      </p:sp>
      <p:sp>
        <p:nvSpPr>
          <p:cNvPr id="9" name="弧形 8"/>
          <p:cNvSpPr/>
          <p:nvPr/>
        </p:nvSpPr>
        <p:spPr bwMode="auto">
          <a:xfrm>
            <a:off x="1889124" y="2606675"/>
            <a:ext cx="1158875" cy="1162050"/>
          </a:xfrm>
          <a:prstGeom prst="arc">
            <a:avLst>
              <a:gd name="adj1" fmla="val 16200000"/>
              <a:gd name="adj2" fmla="val 5434667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/>
          </a:p>
        </p:txBody>
      </p:sp>
      <p:sp>
        <p:nvSpPr>
          <p:cNvPr id="10" name="弧形 9"/>
          <p:cNvSpPr/>
          <p:nvPr/>
        </p:nvSpPr>
        <p:spPr bwMode="auto">
          <a:xfrm>
            <a:off x="5468639" y="2606675"/>
            <a:ext cx="1135062" cy="1160463"/>
          </a:xfrm>
          <a:prstGeom prst="arc">
            <a:avLst>
              <a:gd name="adj1" fmla="val 16200000"/>
              <a:gd name="adj2" fmla="val 5340733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r>
              <a:rPr lang="en-US" altLang="zh-CN" dirty="0"/>
              <a:t>      </a:t>
            </a:r>
            <a:endParaRPr lang="zh-CN" altLang="en-US" dirty="0"/>
          </a:p>
        </p:txBody>
      </p:sp>
      <p:cxnSp>
        <p:nvCxnSpPr>
          <p:cNvPr id="7" name="直接连接符 6"/>
          <p:cNvCxnSpPr>
            <a:cxnSpLocks noChangeShapeType="1"/>
            <a:stCxn id="10" idx="0"/>
          </p:cNvCxnSpPr>
          <p:nvPr/>
        </p:nvCxnSpPr>
        <p:spPr bwMode="auto">
          <a:xfrm>
            <a:off x="6036964" y="2617788"/>
            <a:ext cx="577850" cy="5667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直接连接符 14"/>
          <p:cNvCxnSpPr>
            <a:cxnSpLocks noChangeShapeType="1"/>
            <a:stCxn id="10" idx="0"/>
          </p:cNvCxnSpPr>
          <p:nvPr/>
        </p:nvCxnSpPr>
        <p:spPr bwMode="auto">
          <a:xfrm flipV="1">
            <a:off x="6036964" y="3184525"/>
            <a:ext cx="566737" cy="5889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矩形 5"/>
          <p:cNvSpPr>
            <a:spLocks noChangeArrowheads="1"/>
          </p:cNvSpPr>
          <p:nvPr/>
        </p:nvSpPr>
        <p:spPr bwMode="auto">
          <a:xfrm>
            <a:off x="1006475" y="971550"/>
            <a:ext cx="4057650" cy="3984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[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教科书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P59 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练习十三 第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7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题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]</a:t>
            </a:r>
            <a:endParaRPr lang="zh-CN" altLang="en-US" sz="2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68085" y="1092200"/>
            <a:ext cx="2414270" cy="3987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2000" noProof="1">
                <a:solidFill>
                  <a:srgbClr val="00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操作中。。。</a:t>
            </a:r>
            <a:endParaRPr lang="zh-CN" altLang="en-US" sz="2000" noProof="1">
              <a:solidFill>
                <a:srgbClr val="00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527214"/>
            <a:ext cx="3248885" cy="27937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495" y="1360181"/>
            <a:ext cx="4409961" cy="3083777"/>
          </a:xfrm>
          <a:prstGeom prst="rect">
            <a:avLst/>
          </a:prstGeom>
        </p:spPr>
      </p:pic>
      <p:sp>
        <p:nvSpPr>
          <p:cNvPr id="37890" name="文本框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56200" y="131763"/>
            <a:ext cx="10080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7891" name="图片 5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ectangle 16"/>
          <p:cNvSpPr>
            <a:spLocks noChangeArrowheads="1"/>
          </p:cNvSpPr>
          <p:nvPr/>
        </p:nvSpPr>
        <p:spPr bwMode="auto">
          <a:xfrm>
            <a:off x="683568" y="384175"/>
            <a:ext cx="4576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五、归纳整理，拓展延伸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527214"/>
            <a:ext cx="3248885" cy="27937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495" y="1360181"/>
            <a:ext cx="4409961" cy="3083777"/>
          </a:xfrm>
          <a:prstGeom prst="rect">
            <a:avLst/>
          </a:prstGeom>
        </p:spPr>
      </p:pic>
      <p:sp>
        <p:nvSpPr>
          <p:cNvPr id="37890" name="文本框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56200" y="62186"/>
            <a:ext cx="10080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7891" name="图片 5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82625" y="743223"/>
            <a:ext cx="6076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请你试着用圆规和直尺画一画下面的图形。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5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5"/>
          <p:cNvSpPr>
            <a:spLocks noChangeArrowheads="1"/>
          </p:cNvSpPr>
          <p:nvPr/>
        </p:nvSpPr>
        <p:spPr bwMode="auto">
          <a:xfrm>
            <a:off x="683568" y="344761"/>
            <a:ext cx="2160240" cy="3984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[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教科书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P59 ]</a:t>
            </a:r>
            <a:endParaRPr lang="zh-CN" altLang="en-US" sz="2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弧形 10"/>
          <p:cNvSpPr/>
          <p:nvPr/>
        </p:nvSpPr>
        <p:spPr bwMode="auto">
          <a:xfrm rot="11216694">
            <a:off x="1694957" y="1841024"/>
            <a:ext cx="1021717" cy="1062037"/>
          </a:xfrm>
          <a:prstGeom prst="arc">
            <a:avLst>
              <a:gd name="adj1" fmla="val 15772350"/>
              <a:gd name="adj2" fmla="val 5192432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/>
          </a:p>
        </p:txBody>
      </p:sp>
      <p:sp>
        <p:nvSpPr>
          <p:cNvPr id="12" name="弧形 11"/>
          <p:cNvSpPr/>
          <p:nvPr/>
        </p:nvSpPr>
        <p:spPr bwMode="auto">
          <a:xfrm>
            <a:off x="1907704" y="1840708"/>
            <a:ext cx="590227" cy="538014"/>
          </a:xfrm>
          <a:prstGeom prst="arc">
            <a:avLst>
              <a:gd name="adj1" fmla="val 16590672"/>
              <a:gd name="adj2" fmla="val 4940847"/>
            </a:avLst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/>
          </a:p>
        </p:txBody>
      </p:sp>
      <p:sp>
        <p:nvSpPr>
          <p:cNvPr id="13" name="弧形 12"/>
          <p:cNvSpPr/>
          <p:nvPr/>
        </p:nvSpPr>
        <p:spPr bwMode="auto">
          <a:xfrm rot="10800000">
            <a:off x="1972569" y="2372047"/>
            <a:ext cx="635000" cy="537840"/>
          </a:xfrm>
          <a:prstGeom prst="arc">
            <a:avLst>
              <a:gd name="adj1" fmla="val 16925981"/>
              <a:gd name="adj2" fmla="val 4790387"/>
            </a:avLst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/>
          </a:p>
        </p:txBody>
      </p:sp>
      <p:cxnSp>
        <p:nvCxnSpPr>
          <p:cNvPr id="14" name="直接连接符 13"/>
          <p:cNvCxnSpPr>
            <a:cxnSpLocks noChangeShapeType="1"/>
          </p:cNvCxnSpPr>
          <p:nvPr/>
        </p:nvCxnSpPr>
        <p:spPr bwMode="auto">
          <a:xfrm flipH="1">
            <a:off x="6462342" y="1310532"/>
            <a:ext cx="12700" cy="3171825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直接连接符 14"/>
          <p:cNvCxnSpPr>
            <a:cxnSpLocks noChangeShapeType="1"/>
          </p:cNvCxnSpPr>
          <p:nvPr/>
        </p:nvCxnSpPr>
        <p:spPr bwMode="auto">
          <a:xfrm flipH="1">
            <a:off x="5108203" y="1610571"/>
            <a:ext cx="2665413" cy="2665412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直接连接符 15"/>
          <p:cNvCxnSpPr>
            <a:cxnSpLocks noChangeShapeType="1"/>
          </p:cNvCxnSpPr>
          <p:nvPr/>
        </p:nvCxnSpPr>
        <p:spPr bwMode="auto">
          <a:xfrm>
            <a:off x="5106616" y="1555006"/>
            <a:ext cx="2762250" cy="276225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直接连接符 16"/>
          <p:cNvCxnSpPr>
            <a:cxnSpLocks noChangeShapeType="1"/>
          </p:cNvCxnSpPr>
          <p:nvPr/>
        </p:nvCxnSpPr>
        <p:spPr bwMode="auto">
          <a:xfrm>
            <a:off x="4516065" y="2913907"/>
            <a:ext cx="3959225" cy="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椭圆 17"/>
          <p:cNvSpPr>
            <a:spLocks noChangeArrowheads="1"/>
          </p:cNvSpPr>
          <p:nvPr/>
        </p:nvSpPr>
        <p:spPr bwMode="auto">
          <a:xfrm>
            <a:off x="5924178" y="1809750"/>
            <a:ext cx="1114797" cy="1102569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19" name="椭圆 18"/>
          <p:cNvSpPr>
            <a:spLocks noChangeArrowheads="1"/>
          </p:cNvSpPr>
          <p:nvPr/>
        </p:nvSpPr>
        <p:spPr bwMode="auto">
          <a:xfrm>
            <a:off x="6314703" y="1965325"/>
            <a:ext cx="1114797" cy="1102569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20" name="椭圆 19"/>
          <p:cNvSpPr>
            <a:spLocks noChangeArrowheads="1"/>
          </p:cNvSpPr>
          <p:nvPr/>
        </p:nvSpPr>
        <p:spPr bwMode="auto">
          <a:xfrm>
            <a:off x="6479803" y="2367806"/>
            <a:ext cx="1117972" cy="1108819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21" name="椭圆 20"/>
          <p:cNvSpPr>
            <a:spLocks noChangeArrowheads="1"/>
          </p:cNvSpPr>
          <p:nvPr/>
        </p:nvSpPr>
        <p:spPr bwMode="auto">
          <a:xfrm>
            <a:off x="5932115" y="2918669"/>
            <a:ext cx="1103685" cy="1123106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22" name="椭圆 21"/>
          <p:cNvSpPr>
            <a:spLocks noChangeArrowheads="1"/>
          </p:cNvSpPr>
          <p:nvPr/>
        </p:nvSpPr>
        <p:spPr bwMode="auto">
          <a:xfrm>
            <a:off x="5528890" y="2758331"/>
            <a:ext cx="1116385" cy="1124694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23" name="椭圆 22"/>
          <p:cNvSpPr>
            <a:spLocks noChangeArrowheads="1"/>
          </p:cNvSpPr>
          <p:nvPr/>
        </p:nvSpPr>
        <p:spPr bwMode="auto">
          <a:xfrm>
            <a:off x="5368925" y="2364631"/>
            <a:ext cx="1099765" cy="1108819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24" name="椭圆 23"/>
          <p:cNvSpPr>
            <a:spLocks noChangeArrowheads="1"/>
          </p:cNvSpPr>
          <p:nvPr/>
        </p:nvSpPr>
        <p:spPr bwMode="auto">
          <a:xfrm>
            <a:off x="6335340" y="2750394"/>
            <a:ext cx="1094160" cy="1123106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25" name="椭圆 24"/>
          <p:cNvSpPr>
            <a:spLocks noChangeArrowheads="1"/>
          </p:cNvSpPr>
          <p:nvPr/>
        </p:nvSpPr>
        <p:spPr bwMode="auto">
          <a:xfrm>
            <a:off x="5536828" y="1957703"/>
            <a:ext cx="1098922" cy="1115481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6"/>
          <p:cNvSpPr>
            <a:spLocks noChangeArrowheads="1"/>
          </p:cNvSpPr>
          <p:nvPr/>
        </p:nvSpPr>
        <p:spPr bwMode="auto">
          <a:xfrm>
            <a:off x="963613" y="315913"/>
            <a:ext cx="5408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ea typeface="黑体" panose="02010609060101010101" pitchFamily="49" charset="-122"/>
              </a:rPr>
              <a:t>一、复习回顾，导入新知</a:t>
            </a:r>
            <a:endParaRPr lang="zh-CN" altLang="en-US" sz="2400" b="1">
              <a:ea typeface="黑体" panose="02010609060101010101" pitchFamily="49" charset="-122"/>
            </a:endParaRPr>
          </a:p>
        </p:txBody>
      </p:sp>
      <p:sp>
        <p:nvSpPr>
          <p:cNvPr id="10243" name="文本框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48263" y="30163"/>
            <a:ext cx="10080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4" name="图片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1081088" y="800100"/>
            <a:ext cx="25447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按要求画圆。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246" name="文本框 15"/>
          <p:cNvSpPr txBox="1">
            <a:spLocks noChangeArrowheads="1"/>
          </p:cNvSpPr>
          <p:nvPr/>
        </p:nvSpPr>
        <p:spPr bwMode="auto">
          <a:xfrm>
            <a:off x="1776413" y="1498600"/>
            <a:ext cx="16383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800" b="1" i="1">
                <a:latin typeface="Times New Roman" panose="02020603050405020304" pitchFamily="18" charset="0"/>
              </a:rPr>
              <a:t>r</a:t>
            </a:r>
            <a:r>
              <a:rPr lang="en-US" altLang="zh-CN" sz="2800" b="1">
                <a:latin typeface="Times New Roman" panose="02020603050405020304" pitchFamily="18" charset="0"/>
              </a:rPr>
              <a:t>= 1.2cm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7" name="文本框 3"/>
          <p:cNvSpPr txBox="1">
            <a:spLocks noChangeArrowheads="1"/>
          </p:cNvSpPr>
          <p:nvPr/>
        </p:nvSpPr>
        <p:spPr bwMode="auto">
          <a:xfrm>
            <a:off x="5292725" y="1498600"/>
            <a:ext cx="17287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800" b="1" i="1">
                <a:latin typeface="Times New Roman" panose="02020603050405020304" pitchFamily="18" charset="0"/>
              </a:rPr>
              <a:t>d</a:t>
            </a:r>
            <a:r>
              <a:rPr lang="en-US" altLang="zh-CN" sz="2800" b="1">
                <a:latin typeface="Times New Roman" panose="02020603050405020304" pitchFamily="18" charset="0"/>
              </a:rPr>
              <a:t>= 2cm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1468438" y="2403475"/>
            <a:ext cx="1943100" cy="19431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endParaRPr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476500" y="3336925"/>
            <a:ext cx="388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i="1">
                <a:solidFill>
                  <a:srgbClr val="FF5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endParaRPr lang="en-US" altLang="zh-CN" sz="2400" b="1" i="1">
              <a:solidFill>
                <a:srgbClr val="FF505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11" name="直接连接符 10"/>
          <p:cNvCxnSpPr>
            <a:cxnSpLocks noChangeShapeType="1"/>
          </p:cNvCxnSpPr>
          <p:nvPr/>
        </p:nvCxnSpPr>
        <p:spPr bwMode="auto">
          <a:xfrm>
            <a:off x="2439988" y="3371850"/>
            <a:ext cx="9667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直接连接符 14"/>
          <p:cNvCxnSpPr>
            <a:cxnSpLocks noChangeShapeType="1"/>
          </p:cNvCxnSpPr>
          <p:nvPr/>
        </p:nvCxnSpPr>
        <p:spPr bwMode="auto">
          <a:xfrm>
            <a:off x="5060950" y="3309938"/>
            <a:ext cx="1762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椭圆 9"/>
          <p:cNvSpPr>
            <a:spLocks noChangeArrowheads="1"/>
          </p:cNvSpPr>
          <p:nvPr/>
        </p:nvSpPr>
        <p:spPr bwMode="auto">
          <a:xfrm>
            <a:off x="2401888" y="3336925"/>
            <a:ext cx="74612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12" name="文本框 15"/>
          <p:cNvSpPr txBox="1">
            <a:spLocks noChangeArrowheads="1"/>
          </p:cNvSpPr>
          <p:nvPr/>
        </p:nvSpPr>
        <p:spPr bwMode="auto">
          <a:xfrm>
            <a:off x="2346325" y="2914650"/>
            <a:ext cx="11763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000" b="1" i="1">
                <a:latin typeface="Times New Roman" panose="02020603050405020304" pitchFamily="18" charset="0"/>
              </a:rPr>
              <a:t>r</a:t>
            </a:r>
            <a:r>
              <a:rPr lang="en-US" altLang="zh-CN" sz="2000" b="1">
                <a:latin typeface="Times New Roman" panose="02020603050405020304" pitchFamily="18" charset="0"/>
              </a:rPr>
              <a:t>= 1.2cm</a:t>
            </a:r>
            <a:endParaRPr lang="en-US" altLang="zh-CN" sz="2000" b="1">
              <a:latin typeface="Times New Roman" panose="02020603050405020304" pitchFamily="18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965825" y="3248025"/>
            <a:ext cx="3540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b="1" i="1">
                <a:solidFill>
                  <a:srgbClr val="FF5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endParaRPr lang="en-US" altLang="zh-CN" sz="2400" b="1" i="1">
              <a:solidFill>
                <a:srgbClr val="FF505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" name="椭圆 15"/>
          <p:cNvSpPr>
            <a:spLocks noChangeArrowheads="1"/>
          </p:cNvSpPr>
          <p:nvPr/>
        </p:nvSpPr>
        <p:spPr bwMode="auto">
          <a:xfrm>
            <a:off x="5905500" y="3273425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19" name="文本框 15"/>
          <p:cNvSpPr txBox="1">
            <a:spLocks noChangeArrowheads="1"/>
          </p:cNvSpPr>
          <p:nvPr/>
        </p:nvSpPr>
        <p:spPr bwMode="auto">
          <a:xfrm>
            <a:off x="5535613" y="2938463"/>
            <a:ext cx="1068387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000" b="1" i="1">
                <a:latin typeface="Times New Roman" panose="02020603050405020304" pitchFamily="18" charset="0"/>
              </a:rPr>
              <a:t>d</a:t>
            </a:r>
            <a:r>
              <a:rPr lang="en-US" altLang="zh-CN" sz="2000" b="1">
                <a:latin typeface="Times New Roman" panose="02020603050405020304" pitchFamily="18" charset="0"/>
              </a:rPr>
              <a:t>= 2cm</a:t>
            </a:r>
            <a:endParaRPr lang="en-US" altLang="zh-CN" sz="2000" b="1">
              <a:latin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368415" y="4135754"/>
            <a:ext cx="1750060" cy="39878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2000" noProof="1">
                <a:solidFill>
                  <a:srgbClr val="00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练习中。。。</a:t>
            </a:r>
            <a:endParaRPr lang="zh-CN" altLang="en-US" sz="2000" noProof="1">
              <a:solidFill>
                <a:srgbClr val="00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Oval 2"/>
          <p:cNvSpPr>
            <a:spLocks noChangeArrowheads="1"/>
          </p:cNvSpPr>
          <p:nvPr/>
        </p:nvSpPr>
        <p:spPr bwMode="auto">
          <a:xfrm>
            <a:off x="5060950" y="2428875"/>
            <a:ext cx="1763713" cy="17637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endParaRPr lang="zh-CN" altLang="zh-CN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/>
      <p:bldP spid="10" grpId="0" bldLvl="0" animBg="1"/>
      <p:bldP spid="12" grpId="0"/>
      <p:bldP spid="14" grpId="0"/>
      <p:bldP spid="16" grpId="0" bldLvl="0" animBg="1"/>
      <p:bldP spid="19" grpId="0"/>
      <p:bldP spid="13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9"/>
          <p:cNvSpPr>
            <a:spLocks noChangeArrowheads="1"/>
          </p:cNvSpPr>
          <p:nvPr/>
        </p:nvSpPr>
        <p:spPr bwMode="auto">
          <a:xfrm>
            <a:off x="755650" y="268288"/>
            <a:ext cx="3889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latinLnBrk="1"/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五、课后作业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2266950" y="2211388"/>
            <a:ext cx="49688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/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49" charset="-122"/>
              </a:rPr>
              <a:t>完成对应课时的练习。</a:t>
            </a:r>
            <a:endParaRPr lang="en-US" altLang="zh-CN" sz="36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1988" name="文本框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1989" name="图片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184150" cy="5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981075" y="781050"/>
            <a:ext cx="36528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填表。（单位：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cm)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291" name="图片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33"/>
          <a:stretch>
            <a:fillRect/>
          </a:stretch>
        </p:blipFill>
        <p:spPr bwMode="auto">
          <a:xfrm>
            <a:off x="627063" y="1819275"/>
            <a:ext cx="755650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844800" y="2932113"/>
            <a:ext cx="790575" cy="503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741863" y="2124075"/>
            <a:ext cx="792162" cy="504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742113" y="2932113"/>
            <a:ext cx="792162" cy="503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368415" y="4135754"/>
            <a:ext cx="1750060" cy="39878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2000" noProof="1">
                <a:solidFill>
                  <a:srgbClr val="00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练习中。。。</a:t>
            </a:r>
            <a:endParaRPr lang="zh-CN" altLang="en-US" sz="2000" noProof="1">
              <a:solidFill>
                <a:srgbClr val="00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063625" y="793750"/>
            <a:ext cx="36528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看图填空。（单位：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cm)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339" name="矩形 1"/>
          <p:cNvSpPr>
            <a:spLocks noChangeArrowheads="1"/>
          </p:cNvSpPr>
          <p:nvPr/>
        </p:nvSpPr>
        <p:spPr bwMode="auto">
          <a:xfrm>
            <a:off x="2844800" y="2932113"/>
            <a:ext cx="790575" cy="503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14340" name="矩形 5"/>
          <p:cNvSpPr>
            <a:spLocks noChangeArrowheads="1"/>
          </p:cNvSpPr>
          <p:nvPr/>
        </p:nvSpPr>
        <p:spPr bwMode="auto">
          <a:xfrm>
            <a:off x="6742113" y="2932113"/>
            <a:ext cx="792162" cy="503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4235450" y="3616325"/>
            <a:ext cx="4333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长方形的周长是（    ）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cm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2" name="图片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2" r="19472" b="38570"/>
          <a:stretch>
            <a:fillRect/>
          </a:stretch>
        </p:blipFill>
        <p:spPr bwMode="auto">
          <a:xfrm>
            <a:off x="2684463" y="1587500"/>
            <a:ext cx="3684587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1"/>
          <p:cNvSpPr txBox="1">
            <a:spLocks noChangeArrowheads="1"/>
          </p:cNvSpPr>
          <p:nvPr/>
        </p:nvSpPr>
        <p:spPr bwMode="auto">
          <a:xfrm>
            <a:off x="723900" y="3616325"/>
            <a:ext cx="3511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圆的半径是（    ）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cm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536" name="文本框 15"/>
          <p:cNvSpPr txBox="1">
            <a:spLocks noChangeArrowheads="1"/>
          </p:cNvSpPr>
          <p:nvPr/>
        </p:nvSpPr>
        <p:spPr bwMode="auto">
          <a:xfrm>
            <a:off x="2684463" y="3556000"/>
            <a:ext cx="63341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800" b="1">
                <a:latin typeface="Times New Roman" panose="02020603050405020304" pitchFamily="18" charset="0"/>
              </a:rPr>
              <a:t>18</a:t>
            </a:r>
            <a:endParaRPr lang="en-US" altLang="zh-CN" sz="2800" b="1">
              <a:latin typeface="Times New Roman" panose="02020603050405020304" pitchFamily="18" charset="0"/>
            </a:endParaRPr>
          </a:p>
        </p:txBody>
      </p:sp>
      <p:cxnSp>
        <p:nvCxnSpPr>
          <p:cNvPr id="8" name="直接连接符 7"/>
          <p:cNvCxnSpPr>
            <a:cxnSpLocks noChangeShapeType="1"/>
          </p:cNvCxnSpPr>
          <p:nvPr/>
        </p:nvCxnSpPr>
        <p:spPr bwMode="auto">
          <a:xfrm>
            <a:off x="5954713" y="1662113"/>
            <a:ext cx="0" cy="1554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文本框 8"/>
          <p:cNvSpPr txBox="1"/>
          <p:nvPr/>
        </p:nvSpPr>
        <p:spPr>
          <a:xfrm>
            <a:off x="6368415" y="4135754"/>
            <a:ext cx="1750060" cy="39878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2000" noProof="1">
                <a:solidFill>
                  <a:srgbClr val="00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练习中。。。</a:t>
            </a:r>
            <a:endParaRPr lang="zh-CN" altLang="en-US" sz="2000" noProof="1">
              <a:solidFill>
                <a:srgbClr val="00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166875 0.000000 " pathEditMode="relative" rAng="0" ptsTypes="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063625" y="793750"/>
            <a:ext cx="36528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看图填空。（单位：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cm)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387" name="矩形 1"/>
          <p:cNvSpPr>
            <a:spLocks noChangeArrowheads="1"/>
          </p:cNvSpPr>
          <p:nvPr/>
        </p:nvSpPr>
        <p:spPr bwMode="auto">
          <a:xfrm>
            <a:off x="2844800" y="2932113"/>
            <a:ext cx="790575" cy="503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16388" name="矩形 5"/>
          <p:cNvSpPr>
            <a:spLocks noChangeArrowheads="1"/>
          </p:cNvSpPr>
          <p:nvPr/>
        </p:nvSpPr>
        <p:spPr bwMode="auto">
          <a:xfrm>
            <a:off x="6742113" y="2932113"/>
            <a:ext cx="792162" cy="503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4235450" y="3616325"/>
            <a:ext cx="4333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长方形的周长是（    ）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cm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390" name="图片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2" r="19472" b="38570"/>
          <a:stretch>
            <a:fillRect/>
          </a:stretch>
        </p:blipFill>
        <p:spPr bwMode="auto">
          <a:xfrm>
            <a:off x="2684463" y="1587500"/>
            <a:ext cx="3684587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1"/>
          <p:cNvSpPr txBox="1">
            <a:spLocks noChangeArrowheads="1"/>
          </p:cNvSpPr>
          <p:nvPr/>
        </p:nvSpPr>
        <p:spPr bwMode="auto">
          <a:xfrm>
            <a:off x="723900" y="3616325"/>
            <a:ext cx="3511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圆的半径是（    ）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cm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392" name="文本框 15"/>
          <p:cNvSpPr txBox="1">
            <a:spLocks noChangeArrowheads="1"/>
          </p:cNvSpPr>
          <p:nvPr/>
        </p:nvSpPr>
        <p:spPr bwMode="auto">
          <a:xfrm>
            <a:off x="2684463" y="3556000"/>
            <a:ext cx="63341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800" b="1">
                <a:latin typeface="Times New Roman" panose="02020603050405020304" pitchFamily="18" charset="0"/>
              </a:rPr>
              <a:t>18</a:t>
            </a:r>
            <a:endParaRPr lang="en-US" altLang="zh-CN" sz="2800" b="1">
              <a:latin typeface="Times New Roman" panose="02020603050405020304" pitchFamily="18" charset="0"/>
            </a:endParaRPr>
          </a:p>
        </p:txBody>
      </p:sp>
      <p:sp>
        <p:nvSpPr>
          <p:cNvPr id="3" name="文本框 15"/>
          <p:cNvSpPr txBox="1">
            <a:spLocks noChangeArrowheads="1"/>
          </p:cNvSpPr>
          <p:nvPr/>
        </p:nvSpPr>
        <p:spPr bwMode="auto">
          <a:xfrm>
            <a:off x="6742113" y="3556000"/>
            <a:ext cx="787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800" b="1">
                <a:latin typeface="Times New Roman" panose="02020603050405020304" pitchFamily="18" charset="0"/>
              </a:rPr>
              <a:t>216</a:t>
            </a:r>
            <a:endParaRPr lang="en-US" altLang="zh-CN" sz="2800" b="1">
              <a:latin typeface="Times New Roman" panose="02020603050405020304" pitchFamily="18" charset="0"/>
            </a:endParaRPr>
          </a:p>
        </p:txBody>
      </p:sp>
      <p:cxnSp>
        <p:nvCxnSpPr>
          <p:cNvPr id="5" name="直接连接符 4"/>
          <p:cNvCxnSpPr>
            <a:cxnSpLocks noChangeShapeType="1"/>
          </p:cNvCxnSpPr>
          <p:nvPr/>
        </p:nvCxnSpPr>
        <p:spPr bwMode="auto">
          <a:xfrm>
            <a:off x="2873375" y="2455863"/>
            <a:ext cx="7842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直接连接符 6"/>
          <p:cNvCxnSpPr>
            <a:cxnSpLocks noChangeShapeType="1"/>
          </p:cNvCxnSpPr>
          <p:nvPr/>
        </p:nvCxnSpPr>
        <p:spPr bwMode="auto">
          <a:xfrm>
            <a:off x="3657600" y="2455863"/>
            <a:ext cx="15192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8"/>
          <p:cNvCxnSpPr>
            <a:cxnSpLocks noChangeShapeType="1"/>
          </p:cNvCxnSpPr>
          <p:nvPr/>
        </p:nvCxnSpPr>
        <p:spPr bwMode="auto">
          <a:xfrm>
            <a:off x="5176838" y="2455863"/>
            <a:ext cx="7842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10"/>
          <p:cNvCxnSpPr>
            <a:cxnSpLocks noChangeShapeType="1"/>
          </p:cNvCxnSpPr>
          <p:nvPr/>
        </p:nvCxnSpPr>
        <p:spPr bwMode="auto">
          <a:xfrm>
            <a:off x="2878138" y="2459038"/>
            <a:ext cx="30908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56200" y="131763"/>
            <a:ext cx="10080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435" name="图片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16"/>
          <p:cNvSpPr>
            <a:spLocks noChangeArrowheads="1"/>
          </p:cNvSpPr>
          <p:nvPr/>
        </p:nvSpPr>
        <p:spPr bwMode="auto">
          <a:xfrm>
            <a:off x="971550" y="352425"/>
            <a:ext cx="2914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二、认识对称图形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4986338" y="1244600"/>
            <a:ext cx="3240087" cy="865188"/>
            <a:chOff x="8355" y="1406"/>
            <a:chExt cx="5103" cy="1361"/>
          </a:xfrm>
        </p:grpSpPr>
        <p:sp>
          <p:nvSpPr>
            <p:cNvPr id="18445" name="椭圆形标注 4"/>
            <p:cNvSpPr>
              <a:spLocks noChangeArrowheads="1"/>
            </p:cNvSpPr>
            <p:nvPr/>
          </p:nvSpPr>
          <p:spPr bwMode="auto">
            <a:xfrm>
              <a:off x="8355" y="1406"/>
              <a:ext cx="5103" cy="1361"/>
            </a:xfrm>
            <a:prstGeom prst="wedgeEllipseCallout">
              <a:avLst>
                <a:gd name="adj1" fmla="val 31616"/>
                <a:gd name="adj2" fmla="val 7395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endParaRPr lang="ko-KR" altLang="en-US"/>
            </a:p>
          </p:txBody>
        </p:sp>
        <p:sp>
          <p:nvSpPr>
            <p:cNvPr id="18446" name="TextBox 1"/>
            <p:cNvSpPr txBox="1">
              <a:spLocks noChangeArrowheads="1"/>
            </p:cNvSpPr>
            <p:nvPr/>
          </p:nvSpPr>
          <p:spPr bwMode="auto">
            <a:xfrm>
              <a:off x="8867" y="1460"/>
              <a:ext cx="4420" cy="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想一想</a:t>
              </a:r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,</a:t>
              </a:r>
              <a:r>
                <a:rPr lang="zh-CN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圆的</a:t>
              </a: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对称轴在哪里？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5" name="Oval 82"/>
          <p:cNvSpPr>
            <a:spLocks noChangeArrowheads="1"/>
          </p:cNvSpPr>
          <p:nvPr/>
        </p:nvSpPr>
        <p:spPr bwMode="auto">
          <a:xfrm>
            <a:off x="1730375" y="1277938"/>
            <a:ext cx="3095625" cy="30956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439" name="Oval 35"/>
          <p:cNvSpPr>
            <a:spLocks noChangeArrowheads="1"/>
          </p:cNvSpPr>
          <p:nvPr/>
        </p:nvSpPr>
        <p:spPr bwMode="auto">
          <a:xfrm>
            <a:off x="3238500" y="2789238"/>
            <a:ext cx="77788" cy="77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2362200"/>
            <a:ext cx="13652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连接符 8"/>
          <p:cNvCxnSpPr>
            <a:cxnSpLocks noChangeShapeType="1"/>
            <a:stCxn id="15" idx="0"/>
            <a:endCxn id="15" idx="4"/>
          </p:cNvCxnSpPr>
          <p:nvPr/>
        </p:nvCxnSpPr>
        <p:spPr bwMode="auto">
          <a:xfrm>
            <a:off x="3279775" y="1279525"/>
            <a:ext cx="0" cy="30956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直接连接符 9"/>
          <p:cNvCxnSpPr>
            <a:cxnSpLocks noChangeShapeType="1"/>
            <a:stCxn id="15" idx="1"/>
            <a:endCxn id="15" idx="5"/>
          </p:cNvCxnSpPr>
          <p:nvPr/>
        </p:nvCxnSpPr>
        <p:spPr bwMode="auto">
          <a:xfrm>
            <a:off x="2184400" y="1731963"/>
            <a:ext cx="2189163" cy="218916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10"/>
          <p:cNvCxnSpPr>
            <a:cxnSpLocks noChangeShapeType="1"/>
            <a:stCxn id="15" idx="2"/>
            <a:endCxn id="15" idx="6"/>
          </p:cNvCxnSpPr>
          <p:nvPr/>
        </p:nvCxnSpPr>
        <p:spPr bwMode="auto">
          <a:xfrm>
            <a:off x="1730375" y="2825750"/>
            <a:ext cx="3095625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文本框 1"/>
          <p:cNvSpPr txBox="1"/>
          <p:nvPr/>
        </p:nvSpPr>
        <p:spPr>
          <a:xfrm>
            <a:off x="6368415" y="4135754"/>
            <a:ext cx="1750060" cy="39878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2000" noProof="1">
                <a:solidFill>
                  <a:srgbClr val="00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练习中。。。</a:t>
            </a:r>
            <a:endParaRPr lang="zh-CN" altLang="en-US" sz="2000" noProof="1">
              <a:solidFill>
                <a:srgbClr val="00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56200" y="131763"/>
            <a:ext cx="10080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483" name="图片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 bwMode="auto">
          <a:xfrm>
            <a:off x="4946650" y="1250950"/>
            <a:ext cx="3240088" cy="863600"/>
            <a:chOff x="8355" y="1406"/>
            <a:chExt cx="5103" cy="1361"/>
          </a:xfrm>
        </p:grpSpPr>
        <p:sp>
          <p:nvSpPr>
            <p:cNvPr id="20493" name="椭圆形标注 4"/>
            <p:cNvSpPr>
              <a:spLocks noChangeArrowheads="1"/>
            </p:cNvSpPr>
            <p:nvPr/>
          </p:nvSpPr>
          <p:spPr bwMode="auto">
            <a:xfrm>
              <a:off x="8355" y="1406"/>
              <a:ext cx="5103" cy="1361"/>
            </a:xfrm>
            <a:prstGeom prst="wedgeEllipseCallout">
              <a:avLst>
                <a:gd name="adj1" fmla="val 31616"/>
                <a:gd name="adj2" fmla="val 7395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endParaRPr lang="ko-KR" altLang="en-US"/>
            </a:p>
          </p:txBody>
        </p:sp>
        <p:sp>
          <p:nvSpPr>
            <p:cNvPr id="20494" name="TextBox 1"/>
            <p:cNvSpPr txBox="1">
              <a:spLocks noChangeArrowheads="1"/>
            </p:cNvSpPr>
            <p:nvPr/>
          </p:nvSpPr>
          <p:spPr bwMode="auto">
            <a:xfrm>
              <a:off x="8867" y="1460"/>
              <a:ext cx="4420" cy="1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想一想</a:t>
              </a:r>
              <a:r>
                <a:rPr lang="en-US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,</a:t>
              </a:r>
              <a:r>
                <a:rPr lang="zh-CN" altLang="zh-CN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圆有多少条</a:t>
              </a: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对称轴？</a:t>
              </a: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0485" name="Oval 82"/>
          <p:cNvSpPr>
            <a:spLocks noChangeArrowheads="1"/>
          </p:cNvSpPr>
          <p:nvPr/>
        </p:nvSpPr>
        <p:spPr bwMode="auto">
          <a:xfrm>
            <a:off x="1730375" y="1277938"/>
            <a:ext cx="3095625" cy="30956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6" name="Group 83"/>
          <p:cNvGrpSpPr/>
          <p:nvPr/>
        </p:nvGrpSpPr>
        <p:grpSpPr bwMode="auto">
          <a:xfrm>
            <a:off x="1733550" y="1281113"/>
            <a:ext cx="3095625" cy="3095625"/>
            <a:chOff x="2336" y="1564"/>
            <a:chExt cx="1950" cy="1950"/>
          </a:xfrm>
        </p:grpSpPr>
        <p:grpSp>
          <p:nvGrpSpPr>
            <p:cNvPr id="17" name="Group 3"/>
            <p:cNvGrpSpPr/>
            <p:nvPr/>
          </p:nvGrpSpPr>
          <p:grpSpPr bwMode="auto">
            <a:xfrm>
              <a:off x="2612" y="1838"/>
              <a:ext cx="1399" cy="1402"/>
              <a:chOff x="1519" y="799"/>
              <a:chExt cx="2676" cy="2676"/>
            </a:xfrm>
            <a:solidFill>
              <a:schemeClr val="bg1"/>
            </a:solidFill>
          </p:grpSpPr>
          <p:sp>
            <p:nvSpPr>
              <p:cNvPr id="19" name="Line 4"/>
              <p:cNvSpPr>
                <a:spLocks noChangeShapeType="1"/>
              </p:cNvSpPr>
              <p:nvPr/>
            </p:nvSpPr>
            <p:spPr bwMode="auto">
              <a:xfrm>
                <a:off x="1519" y="845"/>
                <a:ext cx="2676" cy="2585"/>
              </a:xfrm>
              <a:prstGeom prst="line">
                <a:avLst/>
              </a:prstGeom>
              <a:grpFill/>
              <a:ln w="38100">
                <a:solidFill>
                  <a:srgbClr val="FFFF00"/>
                </a:solidFill>
                <a:round/>
              </a:ln>
            </p:spPr>
            <p:txBody>
              <a:bodyPr/>
              <a:lstStyle/>
              <a:p>
                <a:pPr eaLnBrk="1" latinLnBrk="1" hangingPunct="1">
                  <a:defRPr/>
                </a:pPr>
                <a:endParaRPr lang="zh-CN" altLang="en-US" sz="2800" b="1" noProof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0" name="Line 5"/>
              <p:cNvSpPr>
                <a:spLocks noChangeShapeType="1"/>
              </p:cNvSpPr>
              <p:nvPr/>
            </p:nvSpPr>
            <p:spPr bwMode="auto">
              <a:xfrm rot="1054991">
                <a:off x="1519" y="845"/>
                <a:ext cx="2676" cy="2585"/>
              </a:xfrm>
              <a:prstGeom prst="line">
                <a:avLst/>
              </a:prstGeom>
              <a:grpFill/>
              <a:ln w="38100">
                <a:solidFill>
                  <a:srgbClr val="FFFF00"/>
                </a:solidFill>
                <a:round/>
              </a:ln>
            </p:spPr>
            <p:txBody>
              <a:bodyPr/>
              <a:lstStyle/>
              <a:p>
                <a:pPr eaLnBrk="1" latinLnBrk="1" hangingPunct="1">
                  <a:defRPr/>
                </a:pPr>
                <a:endParaRPr lang="zh-CN" altLang="en-US" sz="2800" b="1" noProof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" name="Line 6"/>
              <p:cNvSpPr>
                <a:spLocks noChangeShapeType="1"/>
              </p:cNvSpPr>
              <p:nvPr/>
            </p:nvSpPr>
            <p:spPr bwMode="auto">
              <a:xfrm rot="2079485">
                <a:off x="1519" y="844"/>
                <a:ext cx="2676" cy="2585"/>
              </a:xfrm>
              <a:prstGeom prst="line">
                <a:avLst/>
              </a:prstGeom>
              <a:grpFill/>
              <a:ln w="38100">
                <a:solidFill>
                  <a:srgbClr val="FFFF00"/>
                </a:solidFill>
                <a:round/>
              </a:ln>
            </p:spPr>
            <p:txBody>
              <a:bodyPr/>
              <a:lstStyle/>
              <a:p>
                <a:pPr eaLnBrk="1" latinLnBrk="1" hangingPunct="1">
                  <a:defRPr/>
                </a:pPr>
                <a:endParaRPr lang="zh-CN" altLang="en-US" sz="2800" b="1" noProof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2" name="Line 7"/>
              <p:cNvSpPr>
                <a:spLocks noChangeShapeType="1"/>
              </p:cNvSpPr>
              <p:nvPr/>
            </p:nvSpPr>
            <p:spPr bwMode="auto">
              <a:xfrm rot="3134476">
                <a:off x="1519" y="844"/>
                <a:ext cx="2676" cy="2585"/>
              </a:xfrm>
              <a:prstGeom prst="line">
                <a:avLst/>
              </a:prstGeom>
              <a:grpFill/>
              <a:ln w="38100">
                <a:solidFill>
                  <a:srgbClr val="FFFF00"/>
                </a:solidFill>
                <a:round/>
              </a:ln>
            </p:spPr>
            <p:txBody>
              <a:bodyPr/>
              <a:lstStyle/>
              <a:p>
                <a:pPr eaLnBrk="1" latinLnBrk="1" hangingPunct="1">
                  <a:defRPr/>
                </a:pPr>
                <a:endParaRPr lang="zh-CN" altLang="en-US" sz="2800" b="1" noProof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" name="Line 8"/>
              <p:cNvSpPr>
                <a:spLocks noChangeShapeType="1"/>
              </p:cNvSpPr>
              <p:nvPr/>
            </p:nvSpPr>
            <p:spPr bwMode="auto">
              <a:xfrm rot="6213181">
                <a:off x="1519" y="844"/>
                <a:ext cx="2676" cy="2585"/>
              </a:xfrm>
              <a:prstGeom prst="line">
                <a:avLst/>
              </a:prstGeom>
              <a:grpFill/>
              <a:ln w="38100">
                <a:solidFill>
                  <a:srgbClr val="FFFF00"/>
                </a:solidFill>
                <a:round/>
              </a:ln>
            </p:spPr>
            <p:txBody>
              <a:bodyPr/>
              <a:lstStyle/>
              <a:p>
                <a:pPr eaLnBrk="1" latinLnBrk="1" hangingPunct="1">
                  <a:defRPr/>
                </a:pPr>
                <a:endParaRPr lang="zh-CN" altLang="en-US" sz="2800" b="1" noProof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4" name="Line 9"/>
              <p:cNvSpPr>
                <a:spLocks noChangeShapeType="1"/>
              </p:cNvSpPr>
              <p:nvPr/>
            </p:nvSpPr>
            <p:spPr bwMode="auto">
              <a:xfrm rot="7268173">
                <a:off x="1519" y="844"/>
                <a:ext cx="2676" cy="2585"/>
              </a:xfrm>
              <a:prstGeom prst="line">
                <a:avLst/>
              </a:prstGeom>
              <a:grpFill/>
              <a:ln w="38100">
                <a:solidFill>
                  <a:srgbClr val="FFFF00"/>
                </a:solidFill>
                <a:round/>
              </a:ln>
            </p:spPr>
            <p:txBody>
              <a:bodyPr/>
              <a:lstStyle/>
              <a:p>
                <a:pPr eaLnBrk="1" latinLnBrk="1" hangingPunct="1">
                  <a:defRPr/>
                </a:pPr>
                <a:endParaRPr lang="zh-CN" altLang="en-US" sz="2800" b="1" noProof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5" name="Line 10"/>
              <p:cNvSpPr>
                <a:spLocks noChangeShapeType="1"/>
              </p:cNvSpPr>
              <p:nvPr/>
            </p:nvSpPr>
            <p:spPr bwMode="auto">
              <a:xfrm rot="8292666">
                <a:off x="1519" y="843"/>
                <a:ext cx="2676" cy="2585"/>
              </a:xfrm>
              <a:prstGeom prst="line">
                <a:avLst/>
              </a:prstGeom>
              <a:grpFill/>
              <a:ln w="38100">
                <a:solidFill>
                  <a:srgbClr val="FFFF00"/>
                </a:solidFill>
                <a:round/>
              </a:ln>
            </p:spPr>
            <p:txBody>
              <a:bodyPr/>
              <a:lstStyle/>
              <a:p>
                <a:pPr eaLnBrk="1" latinLnBrk="1" hangingPunct="1">
                  <a:defRPr/>
                </a:pPr>
                <a:endParaRPr lang="zh-CN" altLang="en-US" sz="2800" b="1" noProof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6" name="Line 11"/>
              <p:cNvSpPr>
                <a:spLocks noChangeShapeType="1"/>
              </p:cNvSpPr>
              <p:nvPr/>
            </p:nvSpPr>
            <p:spPr bwMode="auto">
              <a:xfrm rot="9348596">
                <a:off x="1519" y="843"/>
                <a:ext cx="2676" cy="2585"/>
              </a:xfrm>
              <a:prstGeom prst="line">
                <a:avLst/>
              </a:prstGeom>
              <a:grpFill/>
              <a:ln w="38100">
                <a:solidFill>
                  <a:srgbClr val="FFFF00"/>
                </a:solidFill>
                <a:round/>
              </a:ln>
            </p:spPr>
            <p:txBody>
              <a:bodyPr/>
              <a:lstStyle/>
              <a:p>
                <a:pPr eaLnBrk="1" latinLnBrk="1" hangingPunct="1">
                  <a:defRPr/>
                </a:pPr>
                <a:endParaRPr lang="zh-CN" altLang="en-US" sz="2800" b="1" noProof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7" name="Line 12"/>
              <p:cNvSpPr>
                <a:spLocks noChangeShapeType="1"/>
              </p:cNvSpPr>
              <p:nvPr/>
            </p:nvSpPr>
            <p:spPr bwMode="auto">
              <a:xfrm rot="4267116">
                <a:off x="1520" y="844"/>
                <a:ext cx="2676" cy="2585"/>
              </a:xfrm>
              <a:prstGeom prst="line">
                <a:avLst/>
              </a:prstGeom>
              <a:grpFill/>
              <a:ln w="38100">
                <a:solidFill>
                  <a:srgbClr val="FFFF00"/>
                </a:solidFill>
                <a:round/>
              </a:ln>
            </p:spPr>
            <p:txBody>
              <a:bodyPr/>
              <a:lstStyle/>
              <a:p>
                <a:pPr eaLnBrk="1" latinLnBrk="1" hangingPunct="1">
                  <a:defRPr/>
                </a:pPr>
                <a:endParaRPr lang="zh-CN" altLang="en-US" sz="2800" b="1" noProof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" name="Line 13"/>
              <p:cNvSpPr>
                <a:spLocks noChangeShapeType="1"/>
              </p:cNvSpPr>
              <p:nvPr/>
            </p:nvSpPr>
            <p:spPr bwMode="auto">
              <a:xfrm rot="5400000">
                <a:off x="1520" y="844"/>
                <a:ext cx="2676" cy="2585"/>
              </a:xfrm>
              <a:prstGeom prst="line">
                <a:avLst/>
              </a:prstGeom>
              <a:grpFill/>
              <a:ln w="38100">
                <a:solidFill>
                  <a:srgbClr val="FFFF00"/>
                </a:solidFill>
                <a:round/>
              </a:ln>
            </p:spPr>
            <p:txBody>
              <a:bodyPr/>
              <a:lstStyle/>
              <a:p>
                <a:pPr eaLnBrk="1" latinLnBrk="1" hangingPunct="1">
                  <a:defRPr/>
                </a:pPr>
                <a:endParaRPr lang="zh-CN" altLang="en-US" sz="2800" b="1" noProof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20492" name="Oval 35"/>
            <p:cNvSpPr>
              <a:spLocks noChangeArrowheads="1"/>
            </p:cNvSpPr>
            <p:nvPr/>
          </p:nvSpPr>
          <p:spPr bwMode="auto">
            <a:xfrm>
              <a:off x="3219" y="2442"/>
              <a:ext cx="181" cy="18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2362200"/>
            <a:ext cx="13652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/>
          <p:cNvCxnSpPr>
            <a:cxnSpLocks noChangeShapeType="1"/>
          </p:cNvCxnSpPr>
          <p:nvPr/>
        </p:nvCxnSpPr>
        <p:spPr bwMode="auto">
          <a:xfrm>
            <a:off x="3213100" y="1049338"/>
            <a:ext cx="134938" cy="3683000"/>
          </a:xfrm>
          <a:prstGeom prst="line">
            <a:avLst/>
          </a:prstGeom>
          <a:noFill/>
          <a:ln w="34925">
            <a:solidFill>
              <a:srgbClr val="FFC00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文本框 3"/>
          <p:cNvSpPr txBox="1"/>
          <p:nvPr/>
        </p:nvSpPr>
        <p:spPr>
          <a:xfrm>
            <a:off x="6368415" y="4135754"/>
            <a:ext cx="1750060" cy="39878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2000" noProof="1">
                <a:solidFill>
                  <a:srgbClr val="00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练习中。。。</a:t>
            </a:r>
            <a:endParaRPr lang="zh-CN" altLang="en-US" sz="2000" noProof="1">
              <a:solidFill>
                <a:srgbClr val="00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490" name="Oval 35"/>
          <p:cNvSpPr>
            <a:spLocks noChangeArrowheads="1"/>
          </p:cNvSpPr>
          <p:nvPr/>
        </p:nvSpPr>
        <p:spPr bwMode="auto">
          <a:xfrm>
            <a:off x="3238500" y="2789238"/>
            <a:ext cx="77788" cy="7778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梯形 2"/>
          <p:cNvSpPr>
            <a:spLocks noChangeArrowheads="1"/>
          </p:cNvSpPr>
          <p:nvPr/>
        </p:nvSpPr>
        <p:spPr bwMode="auto">
          <a:xfrm>
            <a:off x="3613150" y="3644900"/>
            <a:ext cx="1439863" cy="865188"/>
          </a:xfrm>
          <a:custGeom>
            <a:avLst/>
            <a:gdLst>
              <a:gd name="T0" fmla="*/ 0 w 1440180"/>
              <a:gd name="T1" fmla="*/ 867097 h 864235"/>
              <a:gd name="T2" fmla="*/ 215914 w 1440180"/>
              <a:gd name="T3" fmla="*/ 0 h 864235"/>
              <a:gd name="T4" fmla="*/ 1223314 w 1440180"/>
              <a:gd name="T5" fmla="*/ 0 h 864235"/>
              <a:gd name="T6" fmla="*/ 1439229 w 1440180"/>
              <a:gd name="T7" fmla="*/ 867097 h 86423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40180" h="864235">
                <a:moveTo>
                  <a:pt x="0" y="864235"/>
                </a:moveTo>
                <a:lnTo>
                  <a:pt x="216058" y="0"/>
                </a:lnTo>
                <a:lnTo>
                  <a:pt x="1224121" y="0"/>
                </a:lnTo>
                <a:lnTo>
                  <a:pt x="1440180" y="864235"/>
                </a:lnTo>
                <a:lnTo>
                  <a:pt x="0" y="86423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1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56200" y="131763"/>
            <a:ext cx="10080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2532" name="图片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1"/>
          <p:cNvSpPr txBox="1">
            <a:spLocks noChangeArrowheads="1"/>
          </p:cNvSpPr>
          <p:nvPr/>
        </p:nvSpPr>
        <p:spPr bwMode="auto">
          <a:xfrm>
            <a:off x="963613" y="920750"/>
            <a:ext cx="7154861" cy="78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想一想，我们已经学过的平面图形中哪些是轴对称图形？哪些图形的对称轴只有一条？哪些不止一条？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534" name="矩形 3"/>
          <p:cNvSpPr>
            <a:spLocks noChangeArrowheads="1"/>
          </p:cNvSpPr>
          <p:nvPr/>
        </p:nvSpPr>
        <p:spPr bwMode="auto">
          <a:xfrm>
            <a:off x="3838575" y="2025650"/>
            <a:ext cx="1033463" cy="1033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22535" name="矩形 11"/>
          <p:cNvSpPr>
            <a:spLocks noChangeArrowheads="1"/>
          </p:cNvSpPr>
          <p:nvPr/>
        </p:nvSpPr>
        <p:spPr bwMode="auto">
          <a:xfrm>
            <a:off x="1776413" y="2224088"/>
            <a:ext cx="10334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22536" name="椭圆 5"/>
          <p:cNvSpPr>
            <a:spLocks noChangeArrowheads="1"/>
          </p:cNvSpPr>
          <p:nvPr/>
        </p:nvSpPr>
        <p:spPr bwMode="auto">
          <a:xfrm>
            <a:off x="6015038" y="3514725"/>
            <a:ext cx="1081087" cy="1079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22537" name="等腰三角形 8"/>
          <p:cNvSpPr>
            <a:spLocks noChangeArrowheads="1"/>
          </p:cNvSpPr>
          <p:nvPr/>
        </p:nvSpPr>
        <p:spPr bwMode="auto">
          <a:xfrm>
            <a:off x="5924550" y="1978025"/>
            <a:ext cx="1239838" cy="10699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22538" name="等腰三角形 17"/>
          <p:cNvSpPr>
            <a:spLocks noChangeArrowheads="1"/>
          </p:cNvSpPr>
          <p:nvPr/>
        </p:nvSpPr>
        <p:spPr bwMode="auto">
          <a:xfrm>
            <a:off x="1722438" y="3389313"/>
            <a:ext cx="1239837" cy="1304925"/>
          </a:xfrm>
          <a:prstGeom prst="triangle">
            <a:avLst>
              <a:gd name="adj" fmla="val 4910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cxnSp>
        <p:nvCxnSpPr>
          <p:cNvPr id="14" name="直接连接符 13"/>
          <p:cNvCxnSpPr>
            <a:cxnSpLocks noChangeShapeType="1"/>
          </p:cNvCxnSpPr>
          <p:nvPr/>
        </p:nvCxnSpPr>
        <p:spPr bwMode="auto">
          <a:xfrm>
            <a:off x="4348163" y="1751013"/>
            <a:ext cx="0" cy="15113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直接连接符 22"/>
          <p:cNvCxnSpPr>
            <a:cxnSpLocks noChangeShapeType="1"/>
          </p:cNvCxnSpPr>
          <p:nvPr/>
        </p:nvCxnSpPr>
        <p:spPr bwMode="auto">
          <a:xfrm>
            <a:off x="3698875" y="2544763"/>
            <a:ext cx="13017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直接连接符 27"/>
          <p:cNvCxnSpPr>
            <a:cxnSpLocks noChangeShapeType="1"/>
          </p:cNvCxnSpPr>
          <p:nvPr/>
        </p:nvCxnSpPr>
        <p:spPr bwMode="auto">
          <a:xfrm>
            <a:off x="3729038" y="1919288"/>
            <a:ext cx="1227137" cy="1223962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直接连接符 32"/>
          <p:cNvCxnSpPr>
            <a:cxnSpLocks noChangeShapeType="1"/>
          </p:cNvCxnSpPr>
          <p:nvPr/>
        </p:nvCxnSpPr>
        <p:spPr bwMode="auto">
          <a:xfrm flipH="1">
            <a:off x="3729038" y="1920875"/>
            <a:ext cx="1247775" cy="1246188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直接连接符 35"/>
          <p:cNvCxnSpPr>
            <a:cxnSpLocks noChangeShapeType="1"/>
          </p:cNvCxnSpPr>
          <p:nvPr/>
        </p:nvCxnSpPr>
        <p:spPr bwMode="auto">
          <a:xfrm>
            <a:off x="2292350" y="1851025"/>
            <a:ext cx="0" cy="123825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直接连接符 36"/>
          <p:cNvCxnSpPr>
            <a:cxnSpLocks noChangeShapeType="1"/>
          </p:cNvCxnSpPr>
          <p:nvPr/>
        </p:nvCxnSpPr>
        <p:spPr bwMode="auto">
          <a:xfrm>
            <a:off x="1595438" y="2513013"/>
            <a:ext cx="14033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直接连接符 37"/>
          <p:cNvCxnSpPr>
            <a:cxnSpLocks noChangeShapeType="1"/>
          </p:cNvCxnSpPr>
          <p:nvPr/>
        </p:nvCxnSpPr>
        <p:spPr bwMode="auto">
          <a:xfrm>
            <a:off x="4343400" y="3424238"/>
            <a:ext cx="0" cy="1274762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直接连接符 38"/>
          <p:cNvCxnSpPr>
            <a:cxnSpLocks noChangeShapeType="1"/>
          </p:cNvCxnSpPr>
          <p:nvPr/>
        </p:nvCxnSpPr>
        <p:spPr bwMode="auto">
          <a:xfrm>
            <a:off x="5821363" y="4071938"/>
            <a:ext cx="15128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直接连接符 39"/>
          <p:cNvCxnSpPr>
            <a:cxnSpLocks noChangeShapeType="1"/>
          </p:cNvCxnSpPr>
          <p:nvPr/>
        </p:nvCxnSpPr>
        <p:spPr bwMode="auto">
          <a:xfrm>
            <a:off x="5889625" y="3552825"/>
            <a:ext cx="1360488" cy="1049338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直接连接符 40"/>
          <p:cNvCxnSpPr>
            <a:cxnSpLocks noChangeShapeType="1"/>
          </p:cNvCxnSpPr>
          <p:nvPr/>
        </p:nvCxnSpPr>
        <p:spPr bwMode="auto">
          <a:xfrm flipH="1">
            <a:off x="5945188" y="3546475"/>
            <a:ext cx="1293812" cy="1014413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直接连接符 41"/>
          <p:cNvCxnSpPr>
            <a:cxnSpLocks noChangeShapeType="1"/>
          </p:cNvCxnSpPr>
          <p:nvPr/>
        </p:nvCxnSpPr>
        <p:spPr bwMode="auto">
          <a:xfrm>
            <a:off x="6257925" y="3365500"/>
            <a:ext cx="581025" cy="1347788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直接连接符 42"/>
          <p:cNvCxnSpPr>
            <a:cxnSpLocks noChangeShapeType="1"/>
          </p:cNvCxnSpPr>
          <p:nvPr/>
        </p:nvCxnSpPr>
        <p:spPr bwMode="auto">
          <a:xfrm flipH="1">
            <a:off x="6315075" y="3279775"/>
            <a:ext cx="558800" cy="1433513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直接连接符 49"/>
          <p:cNvCxnSpPr>
            <a:cxnSpLocks noChangeShapeType="1"/>
          </p:cNvCxnSpPr>
          <p:nvPr/>
        </p:nvCxnSpPr>
        <p:spPr bwMode="auto">
          <a:xfrm>
            <a:off x="6102350" y="2376488"/>
            <a:ext cx="1193800" cy="757237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直接连接符 53"/>
          <p:cNvCxnSpPr>
            <a:cxnSpLocks noChangeShapeType="1"/>
          </p:cNvCxnSpPr>
          <p:nvPr/>
        </p:nvCxnSpPr>
        <p:spPr bwMode="auto">
          <a:xfrm flipH="1">
            <a:off x="5854700" y="2333625"/>
            <a:ext cx="1209675" cy="7493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直接连接符 58"/>
          <p:cNvCxnSpPr>
            <a:cxnSpLocks noChangeShapeType="1"/>
          </p:cNvCxnSpPr>
          <p:nvPr/>
        </p:nvCxnSpPr>
        <p:spPr bwMode="auto">
          <a:xfrm>
            <a:off x="6550025" y="1890713"/>
            <a:ext cx="0" cy="120015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" name="直接连接符 1"/>
          <p:cNvCxnSpPr>
            <a:cxnSpLocks noChangeShapeType="1"/>
          </p:cNvCxnSpPr>
          <p:nvPr/>
        </p:nvCxnSpPr>
        <p:spPr bwMode="auto">
          <a:xfrm>
            <a:off x="2330450" y="3281363"/>
            <a:ext cx="0" cy="15113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矩形 5"/>
          <p:cNvSpPr>
            <a:spLocks noChangeArrowheads="1"/>
          </p:cNvSpPr>
          <p:nvPr/>
        </p:nvSpPr>
        <p:spPr bwMode="auto">
          <a:xfrm>
            <a:off x="1475656" y="443448"/>
            <a:ext cx="3518912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[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cs typeface="Times New Roman" panose="02020603050405020304" pitchFamily="18" charset="0"/>
              </a:rPr>
              <a:t>教科书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P59 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练习十三 第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6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题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]</a:t>
            </a:r>
            <a:endParaRPr lang="zh-CN" altLang="en-US" sz="2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45580" y="1350644"/>
            <a:ext cx="1750060" cy="39878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2000" noProof="1">
                <a:solidFill>
                  <a:srgbClr val="00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练习中。。。</a:t>
            </a:r>
            <a:endParaRPr lang="zh-CN" altLang="en-US" sz="2000" noProof="1">
              <a:solidFill>
                <a:srgbClr val="00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1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1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1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1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1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2" t="57784" r="4581"/>
          <a:stretch>
            <a:fillRect/>
          </a:stretch>
        </p:blipFill>
        <p:spPr bwMode="auto">
          <a:xfrm>
            <a:off x="6203950" y="3143250"/>
            <a:ext cx="1765300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05" r="7709" b="63531"/>
          <a:stretch>
            <a:fillRect/>
          </a:stretch>
        </p:blipFill>
        <p:spPr bwMode="auto">
          <a:xfrm>
            <a:off x="6350000" y="1508125"/>
            <a:ext cx="1368425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5" r="44054" b="59457"/>
          <a:stretch>
            <a:fillRect/>
          </a:stretch>
        </p:blipFill>
        <p:spPr bwMode="auto">
          <a:xfrm>
            <a:off x="3929063" y="1474788"/>
            <a:ext cx="1179512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5" t="54083" r="42258"/>
          <a:stretch>
            <a:fillRect/>
          </a:stretch>
        </p:blipFill>
        <p:spPr bwMode="auto">
          <a:xfrm>
            <a:off x="3797300" y="3068638"/>
            <a:ext cx="142716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t="57607" r="74715" b="4567"/>
          <a:stretch>
            <a:fillRect/>
          </a:stretch>
        </p:blipFill>
        <p:spPr bwMode="auto">
          <a:xfrm>
            <a:off x="1504950" y="3284538"/>
            <a:ext cx="1327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Box 1"/>
          <p:cNvSpPr txBox="1">
            <a:spLocks noChangeArrowheads="1"/>
          </p:cNvSpPr>
          <p:nvPr/>
        </p:nvSpPr>
        <p:spPr bwMode="auto">
          <a:xfrm>
            <a:off x="906463" y="633413"/>
            <a:ext cx="77851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在下列各图形中，你能分别画出几条对称轴？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584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" t="1437" r="77638" b="58177"/>
          <a:stretch>
            <a:fillRect/>
          </a:stretch>
        </p:blipFill>
        <p:spPr bwMode="auto">
          <a:xfrm>
            <a:off x="1585913" y="1533525"/>
            <a:ext cx="1157287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/>
          <p:cNvCxnSpPr>
            <a:cxnSpLocks noChangeShapeType="1"/>
          </p:cNvCxnSpPr>
          <p:nvPr/>
        </p:nvCxnSpPr>
        <p:spPr bwMode="auto">
          <a:xfrm>
            <a:off x="1685925" y="1487488"/>
            <a:ext cx="962025" cy="1306512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直接连接符 6"/>
          <p:cNvCxnSpPr>
            <a:cxnSpLocks noChangeShapeType="1"/>
          </p:cNvCxnSpPr>
          <p:nvPr/>
        </p:nvCxnSpPr>
        <p:spPr bwMode="auto">
          <a:xfrm flipH="1">
            <a:off x="1604963" y="1590675"/>
            <a:ext cx="1076325" cy="1012825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684338" y="2670175"/>
            <a:ext cx="958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无数条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2" name="直接连接符 11"/>
          <p:cNvCxnSpPr>
            <a:cxnSpLocks noChangeShapeType="1"/>
          </p:cNvCxnSpPr>
          <p:nvPr/>
        </p:nvCxnSpPr>
        <p:spPr bwMode="auto">
          <a:xfrm>
            <a:off x="4095750" y="1514475"/>
            <a:ext cx="828675" cy="1089025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直接连接符 12"/>
          <p:cNvCxnSpPr>
            <a:cxnSpLocks noChangeShapeType="1"/>
          </p:cNvCxnSpPr>
          <p:nvPr/>
        </p:nvCxnSpPr>
        <p:spPr bwMode="auto">
          <a:xfrm flipH="1">
            <a:off x="4032250" y="1601788"/>
            <a:ext cx="1020763" cy="960437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4079875" y="2659063"/>
            <a:ext cx="958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无数条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6" name="直接连接符 15"/>
          <p:cNvCxnSpPr>
            <a:cxnSpLocks noChangeShapeType="1"/>
          </p:cNvCxnSpPr>
          <p:nvPr/>
        </p:nvCxnSpPr>
        <p:spPr bwMode="auto">
          <a:xfrm flipH="1">
            <a:off x="6283325" y="2062163"/>
            <a:ext cx="14922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6765925" y="2636838"/>
            <a:ext cx="571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条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0" name="直接连接符 19"/>
          <p:cNvCxnSpPr>
            <a:cxnSpLocks noChangeShapeType="1"/>
          </p:cNvCxnSpPr>
          <p:nvPr/>
        </p:nvCxnSpPr>
        <p:spPr bwMode="auto">
          <a:xfrm flipH="1">
            <a:off x="7032625" y="1520825"/>
            <a:ext cx="7938" cy="106680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直接连接符 24"/>
          <p:cNvCxnSpPr>
            <a:cxnSpLocks noChangeShapeType="1"/>
          </p:cNvCxnSpPr>
          <p:nvPr/>
        </p:nvCxnSpPr>
        <p:spPr bwMode="auto">
          <a:xfrm flipH="1" flipV="1">
            <a:off x="1341438" y="3743325"/>
            <a:ext cx="1584325" cy="60325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1835150" y="4344988"/>
            <a:ext cx="573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条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9" name="直接连接符 28"/>
          <p:cNvCxnSpPr>
            <a:cxnSpLocks noChangeShapeType="1"/>
          </p:cNvCxnSpPr>
          <p:nvPr/>
        </p:nvCxnSpPr>
        <p:spPr bwMode="auto">
          <a:xfrm>
            <a:off x="3995738" y="3432175"/>
            <a:ext cx="1366837" cy="785813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直接连接符 29"/>
          <p:cNvCxnSpPr>
            <a:cxnSpLocks noChangeShapeType="1"/>
          </p:cNvCxnSpPr>
          <p:nvPr/>
        </p:nvCxnSpPr>
        <p:spPr bwMode="auto">
          <a:xfrm flipH="1">
            <a:off x="3687763" y="3454400"/>
            <a:ext cx="1430337" cy="79375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4311650" y="4356100"/>
            <a:ext cx="573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条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0" name="直接连接符 39"/>
          <p:cNvCxnSpPr>
            <a:cxnSpLocks noChangeShapeType="1"/>
          </p:cNvCxnSpPr>
          <p:nvPr/>
        </p:nvCxnSpPr>
        <p:spPr bwMode="auto">
          <a:xfrm flipV="1">
            <a:off x="4556125" y="3003550"/>
            <a:ext cx="7938" cy="1381125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直接连接符 43"/>
          <p:cNvCxnSpPr>
            <a:cxnSpLocks noChangeShapeType="1"/>
          </p:cNvCxnSpPr>
          <p:nvPr/>
        </p:nvCxnSpPr>
        <p:spPr bwMode="auto">
          <a:xfrm flipH="1">
            <a:off x="6254750" y="3683000"/>
            <a:ext cx="166211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文本框 44"/>
          <p:cNvSpPr txBox="1">
            <a:spLocks noChangeArrowheads="1"/>
          </p:cNvSpPr>
          <p:nvPr/>
        </p:nvSpPr>
        <p:spPr bwMode="auto">
          <a:xfrm>
            <a:off x="6835775" y="4322763"/>
            <a:ext cx="571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条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6" name="直接连接符 45"/>
          <p:cNvCxnSpPr>
            <a:cxnSpLocks noChangeShapeType="1"/>
            <a:endCxn id="24578" idx="2"/>
          </p:cNvCxnSpPr>
          <p:nvPr/>
        </p:nvCxnSpPr>
        <p:spPr bwMode="auto">
          <a:xfrm>
            <a:off x="7097713" y="3155950"/>
            <a:ext cx="0" cy="1122363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矩形 5"/>
          <p:cNvSpPr>
            <a:spLocks noChangeArrowheads="1"/>
          </p:cNvSpPr>
          <p:nvPr/>
        </p:nvSpPr>
        <p:spPr bwMode="auto">
          <a:xfrm>
            <a:off x="939800" y="299432"/>
            <a:ext cx="3518912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[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cs typeface="Times New Roman" panose="02020603050405020304" pitchFamily="18" charset="0"/>
              </a:rPr>
              <a:t>教科书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P59 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练习十三 第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8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题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]</a:t>
            </a:r>
            <a:endParaRPr lang="zh-CN" altLang="en-US" sz="2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82690" y="995044"/>
            <a:ext cx="1750060" cy="39878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2000" noProof="1">
                <a:solidFill>
                  <a:srgbClr val="00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练习中。。。</a:t>
            </a:r>
            <a:endParaRPr lang="zh-CN" altLang="en-US" sz="2000" noProof="1">
              <a:solidFill>
                <a:srgbClr val="00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6454775" y="1663700"/>
            <a:ext cx="1177925" cy="752475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6313488" y="3249613"/>
            <a:ext cx="1519237" cy="852487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38" name="等腰三角形 37"/>
          <p:cNvSpPr>
            <a:spLocks noChangeArrowheads="1"/>
          </p:cNvSpPr>
          <p:nvPr/>
        </p:nvSpPr>
        <p:spPr bwMode="auto">
          <a:xfrm rot="-5400000">
            <a:off x="2012950" y="3462338"/>
            <a:ext cx="431800" cy="622300"/>
          </a:xfrm>
          <a:prstGeom prst="triangle">
            <a:avLst>
              <a:gd name="adj" fmla="val 50000"/>
            </a:avLst>
          </a:prstGeom>
          <a:noFill/>
          <a:ln w="317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39" name="等腰三角形 38"/>
          <p:cNvSpPr>
            <a:spLocks noChangeArrowheads="1"/>
          </p:cNvSpPr>
          <p:nvPr/>
        </p:nvSpPr>
        <p:spPr bwMode="auto">
          <a:xfrm>
            <a:off x="4197350" y="3378200"/>
            <a:ext cx="731838" cy="568325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  <p:bldP spid="26" grpId="0"/>
      <p:bldP spid="31" grpId="0"/>
      <p:bldP spid="45" grpId="0"/>
      <p:bldP spid="18" grpId="0" animBg="1"/>
      <p:bldP spid="21" grpId="0" bldLvl="0" animBg="1"/>
      <p:bldP spid="38" grpId="0" animBg="1"/>
      <p:bldP spid="39" grpId="0" bldLvl="0" animBg="1"/>
    </p:bldLst>
  </p:timing>
</p:sld>
</file>

<file path=ppt/tags/tag1.xml><?xml version="1.0" encoding="utf-8"?>
<p:tagLst xmlns:p="http://schemas.openxmlformats.org/presentationml/2006/main">
  <p:tag name="ISLIDE.ADDREMOVEWATERMARK" val="p0gX0pwmFm"/>
</p:tagLst>
</file>

<file path=ppt/tags/tag10.xml><?xml version="1.0" encoding="utf-8"?>
<p:tagLst xmlns:p="http://schemas.openxmlformats.org/presentationml/2006/main">
  <p:tag name="ISLIDE.ADDREMOVEWATERMARK" val="p0gX0pwmFm"/>
</p:tagLst>
</file>

<file path=ppt/tags/tag11.xml><?xml version="1.0" encoding="utf-8"?>
<p:tagLst xmlns:p="http://schemas.openxmlformats.org/presentationml/2006/main">
  <p:tag name="ISLIDE.ADDREMOVEWATERMARK" val="3671hqmmtl"/>
</p:tagLst>
</file>

<file path=ppt/tags/tag12.xml><?xml version="1.0" encoding="utf-8"?>
<p:tagLst xmlns:p="http://schemas.openxmlformats.org/presentationml/2006/main">
  <p:tag name="ISLIDE.ADDREMOVEWATERMARK" val="p0gX0pwmFm"/>
</p:tagLst>
</file>

<file path=ppt/tags/tag13.xml><?xml version="1.0" encoding="utf-8"?>
<p:tagLst xmlns:p="http://schemas.openxmlformats.org/presentationml/2006/main">
  <p:tag name="ISLIDE.ADDREMOVEWATERMARK" val="3671hqmmtl"/>
</p:tagLst>
</file>

<file path=ppt/tags/tag14.xml><?xml version="1.0" encoding="utf-8"?>
<p:tagLst xmlns:p="http://schemas.openxmlformats.org/presentationml/2006/main">
  <p:tag name="ISLIDE.ADDREMOVEWATERMARK" val="p0gX0pwmFm"/>
</p:tagLst>
</file>

<file path=ppt/tags/tag15.xml><?xml version="1.0" encoding="utf-8"?>
<p:tagLst xmlns:p="http://schemas.openxmlformats.org/presentationml/2006/main">
  <p:tag name="ISLIDE.ADDREMOVEWATERMARK" val="3671hqmmtl"/>
</p:tagLst>
</file>

<file path=ppt/tags/tag16.xml><?xml version="1.0" encoding="utf-8"?>
<p:tagLst xmlns:p="http://schemas.openxmlformats.org/presentationml/2006/main">
  <p:tag name="ISLIDE.ADDREMOVEWATERMARK" val="p0gX0pwmFm"/>
</p:tagLst>
</file>

<file path=ppt/tags/tag17.xml><?xml version="1.0" encoding="utf-8"?>
<p:tagLst xmlns:p="http://schemas.openxmlformats.org/presentationml/2006/main">
  <p:tag name="ISLIDE.ADDREMOVEWATERMARK" val="3671hqmmtl"/>
</p:tagLst>
</file>

<file path=ppt/tags/tag18.xml><?xml version="1.0" encoding="utf-8"?>
<p:tagLst xmlns:p="http://schemas.openxmlformats.org/presentationml/2006/main">
  <p:tag name="ISLIDE.ADDREMOVEWATERMARK" val="p0gX0pwmFm"/>
</p:tagLst>
</file>

<file path=ppt/tags/tag19.xml><?xml version="1.0" encoding="utf-8"?>
<p:tagLst xmlns:p="http://schemas.openxmlformats.org/presentationml/2006/main">
  <p:tag name="ISLIDE.ADDREMOVEWATERMARK" val="3671hqmmtl"/>
</p:tagLst>
</file>

<file path=ppt/tags/tag2.xml><?xml version="1.0" encoding="utf-8"?>
<p:tagLst xmlns:p="http://schemas.openxmlformats.org/presentationml/2006/main">
  <p:tag name="ISLIDE.ADDREMOVEWATERMARK" val="3671hqmmtl"/>
</p:tagLst>
</file>

<file path=ppt/tags/tag20.xml><?xml version="1.0" encoding="utf-8"?>
<p:tagLst xmlns:p="http://schemas.openxmlformats.org/presentationml/2006/main">
  <p:tag name="ISLIDE.ADDREMOVEWATERMARK" val="p0gX0pwmFm"/>
</p:tagLst>
</file>

<file path=ppt/tags/tag21.xml><?xml version="1.0" encoding="utf-8"?>
<p:tagLst xmlns:p="http://schemas.openxmlformats.org/presentationml/2006/main">
  <p:tag name="ISLIDE.ADDREMOVEWATERMARK" val="3671hqmmtl"/>
</p:tagLst>
</file>

<file path=ppt/tags/tag22.xml><?xml version="1.0" encoding="utf-8"?>
<p:tagLst xmlns:p="http://schemas.openxmlformats.org/presentationml/2006/main">
  <p:tag name="ISLIDE.ADDREMOVEWATERMARK" val="p0gX0pwmFm"/>
</p:tagLst>
</file>

<file path=ppt/tags/tag23.xml><?xml version="1.0" encoding="utf-8"?>
<p:tagLst xmlns:p="http://schemas.openxmlformats.org/presentationml/2006/main">
  <p:tag name="ISLIDE.ADDREMOVEWATERMARK" val="3671hqmmtl"/>
</p:tagLst>
</file>

<file path=ppt/tags/tag24.xml><?xml version="1.0" encoding="utf-8"?>
<p:tagLst xmlns:p="http://schemas.openxmlformats.org/presentationml/2006/main">
  <p:tag name="ISLIDE.ADDREMOVEWATERMARK" val="p0gX0pwmFm"/>
</p:tagLst>
</file>

<file path=ppt/tags/tag25.xml><?xml version="1.0" encoding="utf-8"?>
<p:tagLst xmlns:p="http://schemas.openxmlformats.org/presentationml/2006/main">
  <p:tag name="ISLIDE.ADDREMOVEWATERMARK" val="3671hqmmtl"/>
</p:tagLst>
</file>

<file path=ppt/tags/tag26.xml><?xml version="1.0" encoding="utf-8"?>
<p:tagLst xmlns:p="http://schemas.openxmlformats.org/presentationml/2006/main">
  <p:tag name="ISLIDE.ADDREMOVEWATERMARK" val="p0gX0pwmFm"/>
</p:tagLst>
</file>

<file path=ppt/tags/tag27.xml><?xml version="1.0" encoding="utf-8"?>
<p:tagLst xmlns:p="http://schemas.openxmlformats.org/presentationml/2006/main">
  <p:tag name="ISLIDE.ADDREMOVEWATERMARK" val="3671hqmmtl"/>
</p:tagLst>
</file>

<file path=ppt/tags/tag28.xml><?xml version="1.0" encoding="utf-8"?>
<p:tagLst xmlns:p="http://schemas.openxmlformats.org/presentationml/2006/main">
  <p:tag name="ISLIDE.ADDREMOVEWATERMARK" val="p0gX0pwmFm"/>
</p:tagLst>
</file>

<file path=ppt/tags/tag29.xml><?xml version="1.0" encoding="utf-8"?>
<p:tagLst xmlns:p="http://schemas.openxmlformats.org/presentationml/2006/main">
  <p:tag name="ISLIDE.ADDREMOVEWATERMARK" val="3671hqmmtl"/>
</p:tagLst>
</file>

<file path=ppt/tags/tag3.xml><?xml version="1.0" encoding="utf-8"?>
<p:tagLst xmlns:p="http://schemas.openxmlformats.org/presentationml/2006/main">
  <p:tag name="ISLIDE.ADDREMOVEWATERMARK" val="p0gX0pwmFm"/>
</p:tagLst>
</file>

<file path=ppt/tags/tag30.xml><?xml version="1.0" encoding="utf-8"?>
<p:tagLst xmlns:p="http://schemas.openxmlformats.org/presentationml/2006/main">
  <p:tag name="ISLIDE.ADDREMOVEWATERMARK" val="p0gX0pwmFm"/>
</p:tagLst>
</file>

<file path=ppt/tags/tag31.xml><?xml version="1.0" encoding="utf-8"?>
<p:tagLst xmlns:p="http://schemas.openxmlformats.org/presentationml/2006/main">
  <p:tag name="ISLIDE.ADDREMOVEWATERMARK" val="3671hqmmtl"/>
</p:tagLst>
</file>

<file path=ppt/tags/tag32.xml><?xml version="1.0" encoding="utf-8"?>
<p:tagLst xmlns:p="http://schemas.openxmlformats.org/presentationml/2006/main">
  <p:tag name="ISLIDE.ADDREMOVEWATERMARK" val="p0gX0pwmFm"/>
</p:tagLst>
</file>

<file path=ppt/tags/tag33.xml><?xml version="1.0" encoding="utf-8"?>
<p:tagLst xmlns:p="http://schemas.openxmlformats.org/presentationml/2006/main">
  <p:tag name="ISLIDE.ADDREMOVEWATERMARK" val="3671hqmmtl"/>
</p:tagLst>
</file>

<file path=ppt/tags/tag34.xml><?xml version="1.0" encoding="utf-8"?>
<p:tagLst xmlns:p="http://schemas.openxmlformats.org/presentationml/2006/main">
  <p:tag name="ISLIDE.ADDREMOVEWATERMARK" val="3671hqmmtl"/>
</p:tagLst>
</file>

<file path=ppt/tags/tag35.xml><?xml version="1.0" encoding="utf-8"?>
<p:tagLst xmlns:p="http://schemas.openxmlformats.org/presentationml/2006/main">
  <p:tag name="ISLIDE.ADDREMOVEWATERMARK" val="ndDjqKPMGN"/>
</p:tagLst>
</file>

<file path=ppt/tags/tag36.xml><?xml version="1.0" encoding="utf-8"?>
<p:tagLst xmlns:p="http://schemas.openxmlformats.org/presentationml/2006/main">
  <p:tag name="ISLIDE.ADDREMOVEWATERMARK" val="4J2DWMeMGz"/>
</p:tagLst>
</file>

<file path=ppt/tags/tag37.xml><?xml version="1.0" encoding="utf-8"?>
<p:tagLst xmlns:p="http://schemas.openxmlformats.org/presentationml/2006/main">
  <p:tag name="COMMONDATA" val="eyJoZGlkIjoiYzJmYmM0OTc5ZTFiNzBkNzQzODgwOGQyYTI1NDgyMGUifQ=="/>
</p:tagLst>
</file>

<file path=ppt/tags/tag4.xml><?xml version="1.0" encoding="utf-8"?>
<p:tagLst xmlns:p="http://schemas.openxmlformats.org/presentationml/2006/main">
  <p:tag name="ISLIDE.ADDREMOVEWATERMARK" val="3671hqmmtl"/>
</p:tagLst>
</file>

<file path=ppt/tags/tag5.xml><?xml version="1.0" encoding="utf-8"?>
<p:tagLst xmlns:p="http://schemas.openxmlformats.org/presentationml/2006/main">
  <p:tag name="KSO_WM_UNIT_PLACING_PICTURE_USER_VIEWPORT" val="{&quot;height&quot;:4050,&quot;width&quot;:11900}"/>
</p:tagLst>
</file>

<file path=ppt/tags/tag6.xml><?xml version="1.0" encoding="utf-8"?>
<p:tagLst xmlns:p="http://schemas.openxmlformats.org/presentationml/2006/main">
  <p:tag name="KSO_WM_UNIT_PLACING_PICTURE_USER_VIEWPORT" val="{&quot;height&quot;:3219,&quot;width&quot;:6942}"/>
</p:tagLst>
</file>

<file path=ppt/tags/tag7.xml><?xml version="1.0" encoding="utf-8"?>
<p:tagLst xmlns:p="http://schemas.openxmlformats.org/presentationml/2006/main">
  <p:tag name="KSO_WM_UNIT_PLACING_PICTURE_USER_VIEWPORT" val="{&quot;height&quot;:3219,&quot;width&quot;:6942}"/>
</p:tagLst>
</file>

<file path=ppt/tags/tag8.xml><?xml version="1.0" encoding="utf-8"?>
<p:tagLst xmlns:p="http://schemas.openxmlformats.org/presentationml/2006/main">
  <p:tag name="ISLIDE.ADDREMOVEWATERMARK" val="p0gX0pwmFm"/>
</p:tagLst>
</file>

<file path=ppt/tags/tag9.xml><?xml version="1.0" encoding="utf-8"?>
<p:tagLst xmlns:p="http://schemas.openxmlformats.org/presentationml/2006/main">
  <p:tag name="ISLIDE.ADDREMOVEWATERMARK" val="3671hqmmtl"/>
</p:tagLst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choco</Template>
  <TotalTime>0</TotalTime>
  <Words>833</Words>
  <Application>WPS 演示</Application>
  <PresentationFormat>全屏显示(16:9)</PresentationFormat>
  <Paragraphs>178</Paragraphs>
  <Slides>20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</vt:lpstr>
      <vt:lpstr>宋体</vt:lpstr>
      <vt:lpstr>Wingdings</vt:lpstr>
      <vt:lpstr>Gulim</vt:lpstr>
      <vt:lpstr>Malgun Gothic</vt:lpstr>
      <vt:lpstr>Calibri</vt:lpstr>
      <vt:lpstr>等线</vt:lpstr>
      <vt:lpstr>楷体</vt:lpstr>
      <vt:lpstr>Times New Roman</vt:lpstr>
      <vt:lpstr>黑体</vt:lpstr>
      <vt:lpstr>幼圆</vt:lpstr>
      <vt:lpstr>微软雅黑</vt:lpstr>
      <vt:lpstr>Arial Unicode MS</vt:lpstr>
      <vt:lpstr>디자인 사용자 지정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P.P.TEMPLATE KOREA</dc:title>
  <dc:creator>sookhyun</dc:creator>
  <cp:lastModifiedBy>Administrator</cp:lastModifiedBy>
  <cp:revision>725</cp:revision>
  <dcterms:created xsi:type="dcterms:W3CDTF">2008-03-19T06:41:00Z</dcterms:created>
  <dcterms:modified xsi:type="dcterms:W3CDTF">2023-09-06T12:59:16Z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32250F5E56394ABD8A0CA679CD25585F_12</vt:lpwstr>
  </property>
</Properties>
</file>