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2" r:id="rId3"/>
    <p:sldId id="375" r:id="rId4"/>
    <p:sldId id="323" r:id="rId6"/>
    <p:sldId id="330" r:id="rId7"/>
    <p:sldId id="339" r:id="rId8"/>
    <p:sldId id="352" r:id="rId9"/>
    <p:sldId id="354" r:id="rId10"/>
    <p:sldId id="357" r:id="rId11"/>
    <p:sldId id="324" r:id="rId12"/>
    <p:sldId id="340" r:id="rId13"/>
    <p:sldId id="343" r:id="rId14"/>
    <p:sldId id="342" r:id="rId15"/>
    <p:sldId id="325" r:id="rId16"/>
    <p:sldId id="355" r:id="rId17"/>
  </p:sldIdLst>
  <p:sldSz cx="9144000" cy="5143500" type="screen16x9"/>
  <p:notesSz cx="6858000" cy="9144000"/>
  <p:custDataLst>
    <p:tags r:id="rId21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99"/>
    <a:srgbClr val="6600CC"/>
    <a:srgbClr val="009900"/>
    <a:srgbClr val="FF00FF"/>
    <a:srgbClr val="FFCC66"/>
    <a:srgbClr val="33CC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3989"/>
  </p:normalViewPr>
  <p:slideViewPr>
    <p:cSldViewPr showGuides="1">
      <p:cViewPr varScale="1">
        <p:scale>
          <a:sx n="149" d="100"/>
          <a:sy n="149" d="100"/>
        </p:scale>
        <p:origin x="504" y="108"/>
      </p:cViewPr>
      <p:guideLst>
        <p:guide orient="horz" pos="16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3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8" Type="http://schemas.openxmlformats.org/officeDocument/2006/relationships/image" Target="../media/image19.wmf"/><Relationship Id="rId7" Type="http://schemas.openxmlformats.org/officeDocument/2006/relationships/image" Target="../media/image18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1" Type="http://schemas.openxmlformats.org/officeDocument/2006/relationships/image" Target="../media/image22.wmf"/><Relationship Id="rId10" Type="http://schemas.openxmlformats.org/officeDocument/2006/relationships/image" Target="../media/image21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45.wmf"/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49.wmf"/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54.wmf"/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426203-D864-48DE-A13D-56CF1C114D7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zh-CN" dirty="0"/>
          </a:p>
          <a:p>
            <a:pPr lvl="0"/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04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"/>
          <p:cNvGrpSpPr/>
          <p:nvPr userDrawn="1"/>
        </p:nvGrpSpPr>
        <p:grpSpPr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1032" name="图片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3" name="图片 3"/>
            <p:cNvPicPr>
              <a:picLocks noChangeAspect="1"/>
            </p:cNvPicPr>
            <p:nvPr userDrawn="1"/>
          </p:nvPicPr>
          <p:blipFill>
            <a:blip r:embed="rId3"/>
            <a:srcRect t="65009"/>
            <a:stretch>
              <a:fillRect/>
            </a:stretch>
          </p:blipFill>
          <p:spPr>
            <a:xfrm>
              <a:off x="0" y="4371949"/>
              <a:ext cx="9144000" cy="7647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4" name="图片 4"/>
            <p:cNvPicPr>
              <a:picLocks noChangeAspect="1"/>
            </p:cNvPicPr>
            <p:nvPr userDrawn="1"/>
          </p:nvPicPr>
          <p:blipFill>
            <a:blip r:embed="rId4"/>
            <a:srcRect t="658" b="88689"/>
            <a:stretch>
              <a:fillRect/>
            </a:stretch>
          </p:blipFill>
          <p:spPr>
            <a:xfrm>
              <a:off x="-9899" y="0"/>
              <a:ext cx="9153899" cy="41151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7" name="图片 5"/>
          <p:cNvPicPr>
            <a:picLocks noChangeAspect="1"/>
          </p:cNvPicPr>
          <p:nvPr userDrawn="1"/>
        </p:nvPicPr>
        <p:blipFill>
          <a:blip r:embed="rId5"/>
          <a:srcRect t="23718" b="25883"/>
          <a:stretch>
            <a:fillRect/>
          </a:stretch>
        </p:blipFill>
        <p:spPr>
          <a:xfrm>
            <a:off x="395288" y="252413"/>
            <a:ext cx="8135937" cy="410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6"/>
          <p:cNvPicPr>
            <a:picLocks noChangeAspect="1"/>
          </p:cNvPicPr>
          <p:nvPr userDrawn="1"/>
        </p:nvPicPr>
        <p:blipFill>
          <a:blip r:embed="rId6"/>
          <a:srcRect l="67047" t="10567" b="79710"/>
          <a:stretch>
            <a:fillRect/>
          </a:stretch>
        </p:blipFill>
        <p:spPr>
          <a:xfrm>
            <a:off x="5580063" y="2849563"/>
            <a:ext cx="2613025" cy="200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图片 7"/>
          <p:cNvPicPr>
            <a:picLocks noChangeAspect="1"/>
          </p:cNvPicPr>
          <p:nvPr userDrawn="1"/>
        </p:nvPicPr>
        <p:blipFill>
          <a:blip r:embed="rId7"/>
          <a:srcRect t="42424" r="66219"/>
          <a:stretch>
            <a:fillRect/>
          </a:stretch>
        </p:blipFill>
        <p:spPr>
          <a:xfrm>
            <a:off x="-33337" y="2955925"/>
            <a:ext cx="3092450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图片 8"/>
          <p:cNvPicPr>
            <a:picLocks noChangeAspect="1"/>
          </p:cNvPicPr>
          <p:nvPr userDrawn="1"/>
        </p:nvPicPr>
        <p:blipFill>
          <a:blip r:embed="rId6"/>
          <a:srcRect r="71124" b="82214"/>
          <a:stretch>
            <a:fillRect/>
          </a:stretch>
        </p:blipFill>
        <p:spPr>
          <a:xfrm>
            <a:off x="900113" y="1827213"/>
            <a:ext cx="1995487" cy="3201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"/>
          <p:cNvGrpSpPr/>
          <p:nvPr userDrawn="1"/>
        </p:nvGrpSpPr>
        <p:grpSpPr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2056" name="图片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7" name="图片 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52" name="图片 5"/>
          <p:cNvPicPr>
            <a:picLocks noChangeAspect="1"/>
          </p:cNvPicPr>
          <p:nvPr userDrawn="1"/>
        </p:nvPicPr>
        <p:blipFill>
          <a:blip r:embed="rId4"/>
          <a:srcRect l="5600" t="5600" r="6203" b="11801"/>
          <a:stretch>
            <a:fillRect/>
          </a:stretch>
        </p:blipFill>
        <p:spPr>
          <a:xfrm>
            <a:off x="79375" y="63500"/>
            <a:ext cx="10001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59750" y="3748088"/>
            <a:ext cx="936625" cy="140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1"/>
          <p:cNvSpPr txBox="1"/>
          <p:nvPr/>
        </p:nvSpPr>
        <p:spPr>
          <a:xfrm rot="19730992">
            <a:off x="3297238" y="2011363"/>
            <a:ext cx="30241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楷体" panose="02010609060101010101" pitchFamily="49" charset="-122"/>
                <a:ea typeface="+mn-ea"/>
                <a:cs typeface="+mn-cs"/>
              </a:rPr>
              <a:t>状元成才路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楷体" panose="02010609060101010101" pitchFamily="49" charset="-122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5.wmf"/><Relationship Id="rId7" Type="http://schemas.openxmlformats.org/officeDocument/2006/relationships/oleObject" Target="../embeddings/oleObject26.bin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3.wmf"/><Relationship Id="rId3" Type="http://schemas.openxmlformats.org/officeDocument/2006/relationships/oleObject" Target="../embeddings/oleObject24.bin"/><Relationship Id="rId2" Type="http://schemas.openxmlformats.org/officeDocument/2006/relationships/image" Target="../media/image42.wmf"/><Relationship Id="rId10" Type="http://schemas.openxmlformats.org/officeDocument/2006/relationships/vmlDrawing" Target="../drawings/vmlDrawing6.vml"/><Relationship Id="rId1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wmf"/><Relationship Id="rId7" Type="http://schemas.openxmlformats.org/officeDocument/2006/relationships/oleObject" Target="../embeddings/oleObject30.bin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7.wmf"/><Relationship Id="rId3" Type="http://schemas.openxmlformats.org/officeDocument/2006/relationships/oleObject" Target="../embeddings/oleObject28.bin"/><Relationship Id="rId2" Type="http://schemas.openxmlformats.org/officeDocument/2006/relationships/image" Target="../media/image46.wmf"/><Relationship Id="rId11" Type="http://schemas.openxmlformats.org/officeDocument/2006/relationships/vmlDrawing" Target="../drawings/vmlDrawing7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4.w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2.wmf"/><Relationship Id="rId3" Type="http://schemas.openxmlformats.org/officeDocument/2006/relationships/oleObject" Target="../embeddings/oleObject32.bin"/><Relationship Id="rId2" Type="http://schemas.openxmlformats.org/officeDocument/2006/relationships/image" Target="../media/image51.wmf"/><Relationship Id="rId10" Type="http://schemas.openxmlformats.org/officeDocument/2006/relationships/vmlDrawing" Target="../drawings/vmlDrawing8.vml"/><Relationship Id="rId1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4.png"/><Relationship Id="rId7" Type="http://schemas.openxmlformats.org/officeDocument/2006/relationships/image" Target="../media/image55.png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11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13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11.png"/><Relationship Id="rId28" Type="http://schemas.openxmlformats.org/officeDocument/2006/relationships/notesSlide" Target="../notesSlides/notesSlide1.xml"/><Relationship Id="rId27" Type="http://schemas.openxmlformats.org/officeDocument/2006/relationships/vmlDrawing" Target="../drawings/vmlDrawing1.vml"/><Relationship Id="rId26" Type="http://schemas.openxmlformats.org/officeDocument/2006/relationships/slideLayout" Target="../slideLayouts/slideLayout2.xml"/><Relationship Id="rId25" Type="http://schemas.openxmlformats.org/officeDocument/2006/relationships/image" Target="../media/image22.wmf"/><Relationship Id="rId24" Type="http://schemas.openxmlformats.org/officeDocument/2006/relationships/oleObject" Target="../embeddings/oleObject11.bin"/><Relationship Id="rId23" Type="http://schemas.openxmlformats.org/officeDocument/2006/relationships/image" Target="../media/image21.wmf"/><Relationship Id="rId22" Type="http://schemas.openxmlformats.org/officeDocument/2006/relationships/oleObject" Target="../embeddings/oleObject10.bin"/><Relationship Id="rId21" Type="http://schemas.openxmlformats.org/officeDocument/2006/relationships/image" Target="../media/image20.wmf"/><Relationship Id="rId20" Type="http://schemas.openxmlformats.org/officeDocument/2006/relationships/oleObject" Target="../embeddings/oleObject9.bin"/><Relationship Id="rId2" Type="http://schemas.openxmlformats.org/officeDocument/2006/relationships/tags" Target="../tags/tag4.xml"/><Relationship Id="rId19" Type="http://schemas.openxmlformats.org/officeDocument/2006/relationships/image" Target="../media/image19.wmf"/><Relationship Id="rId18" Type="http://schemas.openxmlformats.org/officeDocument/2006/relationships/oleObject" Target="../embeddings/oleObject8.bin"/><Relationship Id="rId17" Type="http://schemas.openxmlformats.org/officeDocument/2006/relationships/image" Target="../media/image18.wmf"/><Relationship Id="rId16" Type="http://schemas.openxmlformats.org/officeDocument/2006/relationships/oleObject" Target="../embeddings/oleObject7.bin"/><Relationship Id="rId15" Type="http://schemas.openxmlformats.org/officeDocument/2006/relationships/image" Target="../media/image17.wmf"/><Relationship Id="rId14" Type="http://schemas.openxmlformats.org/officeDocument/2006/relationships/oleObject" Target="../embeddings/oleObject6.bin"/><Relationship Id="rId13" Type="http://schemas.openxmlformats.org/officeDocument/2006/relationships/image" Target="../media/image16.wmf"/><Relationship Id="rId12" Type="http://schemas.openxmlformats.org/officeDocument/2006/relationships/oleObject" Target="../embeddings/oleObject5.bin"/><Relationship Id="rId11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2" Type="http://schemas.openxmlformats.org/officeDocument/2006/relationships/notesSlide" Target="../notesSlides/notesSlide3.xml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8" Type="http://schemas.openxmlformats.org/officeDocument/2006/relationships/image" Target="../media/image30.w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8" Type="http://schemas.openxmlformats.org/officeDocument/2006/relationships/notesSlide" Target="../notesSlides/notesSlide4.xml"/><Relationship Id="rId17" Type="http://schemas.openxmlformats.org/officeDocument/2006/relationships/vmlDrawing" Target="../drawings/vmlDrawing3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4.png"/><Relationship Id="rId14" Type="http://schemas.openxmlformats.org/officeDocument/2006/relationships/image" Target="../media/image33.wmf"/><Relationship Id="rId13" Type="http://schemas.openxmlformats.org/officeDocument/2006/relationships/oleObject" Target="../embeddings/oleObject17.bin"/><Relationship Id="rId12" Type="http://schemas.openxmlformats.org/officeDocument/2006/relationships/image" Target="../media/image32.wmf"/><Relationship Id="rId11" Type="http://schemas.openxmlformats.org/officeDocument/2006/relationships/oleObject" Target="../embeddings/oleObject16.bin"/><Relationship Id="rId10" Type="http://schemas.openxmlformats.org/officeDocument/2006/relationships/image" Target="../media/image31.wmf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wmf"/><Relationship Id="rId8" Type="http://schemas.openxmlformats.org/officeDocument/2006/relationships/oleObject" Target="../embeddings/oleObject19.bin"/><Relationship Id="rId7" Type="http://schemas.openxmlformats.org/officeDocument/2006/relationships/image" Target="../media/image35.wmf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1.pn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34.png"/><Relationship Id="rId17" Type="http://schemas.openxmlformats.org/officeDocument/2006/relationships/notesSlide" Target="../notesSlides/notesSlide5.xml"/><Relationship Id="rId16" Type="http://schemas.openxmlformats.org/officeDocument/2006/relationships/vmlDrawing" Target="../drawings/vmlDrawing4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4.png"/><Relationship Id="rId13" Type="http://schemas.openxmlformats.org/officeDocument/2006/relationships/image" Target="../media/image38.wmf"/><Relationship Id="rId12" Type="http://schemas.openxmlformats.org/officeDocument/2006/relationships/oleObject" Target="../embeddings/oleObject21.bin"/><Relationship Id="rId11" Type="http://schemas.openxmlformats.org/officeDocument/2006/relationships/image" Target="../media/image37.wmf"/><Relationship Id="rId10" Type="http://schemas.openxmlformats.org/officeDocument/2006/relationships/oleObject" Target="../embeddings/oleObject20.bin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41.png"/><Relationship Id="rId7" Type="http://schemas.openxmlformats.org/officeDocument/2006/relationships/image" Target="../media/image40.wmf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9.png"/><Relationship Id="rId4" Type="http://schemas.openxmlformats.org/officeDocument/2006/relationships/image" Target="../media/image11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2" Type="http://schemas.openxmlformats.org/officeDocument/2006/relationships/notesSlide" Target="../notesSlides/notesSlide6.xml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11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2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7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8" name="组合 5"/>
          <p:cNvGrpSpPr/>
          <p:nvPr/>
        </p:nvGrpSpPr>
        <p:grpSpPr>
          <a:xfrm>
            <a:off x="1541463" y="1797050"/>
            <a:ext cx="6178550" cy="903288"/>
            <a:chOff x="4731742" y="2451150"/>
            <a:chExt cx="8239001" cy="1204290"/>
          </a:xfrm>
        </p:grpSpPr>
        <p:sp>
          <p:nvSpPr>
            <p:cNvPr id="6151" name="文本框 197"/>
            <p:cNvSpPr txBox="1"/>
            <p:nvPr/>
          </p:nvSpPr>
          <p:spPr>
            <a:xfrm>
              <a:off x="4731742" y="2451150"/>
              <a:ext cx="8239001" cy="8614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解决问题（</a:t>
              </a:r>
              <a:r>
                <a:rPr lang="en-US" altLang="zh-CN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5150890" y="3655440"/>
              <a:ext cx="73943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9" name="文本框 8"/>
          <p:cNvSpPr txBox="1"/>
          <p:nvPr/>
        </p:nvSpPr>
        <p:spPr>
          <a:xfrm>
            <a:off x="1503363" y="838200"/>
            <a:ext cx="485775" cy="7000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4100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endParaRPr lang="zh-CN" altLang="en-US" sz="4100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538" y="79375"/>
            <a:ext cx="1746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R·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六年级上册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1116013" y="80963"/>
            <a:ext cx="6508750" cy="1530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2.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某电视机厂去年全年生产电视机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108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万台，其中上半年产量是下半年的    。这个电视机厂去年上半年和下半年的产量分别是多少万台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?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3555" name="对象 2"/>
          <p:cNvGraphicFramePr>
            <a:graphicFrameLocks noChangeAspect="1"/>
          </p:cNvGraphicFramePr>
          <p:nvPr/>
        </p:nvGraphicFramePr>
        <p:xfrm>
          <a:off x="4598988" y="496888"/>
          <a:ext cx="2222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" r:id="rId1" imgW="139700" imgH="405765" progId="Equation.DSMT4">
                  <p:embed/>
                </p:oleObj>
              </mc:Choice>
              <mc:Fallback>
                <p:oleObj name="" r:id="rId1" imgW="139700" imgH="405765" progId="Equation.DSMT4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98988" y="496888"/>
                        <a:ext cx="222250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16013" y="1925638"/>
            <a:ext cx="7200900" cy="493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解：设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下半年产量是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万台，则上半年产量是     万台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735138" y="2432050"/>
          <a:ext cx="1697037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" r:id="rId3" imgW="875665" imgH="1040765" progId="Equation.DSMT4">
                  <p:embed/>
                </p:oleObj>
              </mc:Choice>
              <mc:Fallback>
                <p:oleObj name="" r:id="rId3" imgW="875665" imgH="1040765" progId="Equation.DSMT4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5138" y="2432050"/>
                        <a:ext cx="1697037" cy="2016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331913" y="4451350"/>
            <a:ext cx="7343775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答：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上半年产量为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48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万台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下半年产量为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60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万台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208838" y="1847850"/>
          <a:ext cx="4048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" r:id="rId5" imgW="254000" imgH="405765" progId="Equation.DSMT4">
                  <p:embed/>
                </p:oleObj>
              </mc:Choice>
              <mc:Fallback>
                <p:oleObj name="" r:id="rId5" imgW="254000" imgH="405765" progId="Equation.DSMT4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08838" y="1847850"/>
                        <a:ext cx="404812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835400" y="3832225"/>
          <a:ext cx="37528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" r:id="rId7" imgW="2118995" imgH="405765" progId="Equation.DSMT4">
                  <p:embed/>
                </p:oleObj>
              </mc:Choice>
              <mc:Fallback>
                <p:oleObj name="" r:id="rId7" imgW="2118995" imgH="405765" progId="Equation.DSMT4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35400" y="3832225"/>
                        <a:ext cx="375285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文本框 1"/>
          <p:cNvSpPr txBox="1"/>
          <p:nvPr/>
        </p:nvSpPr>
        <p:spPr>
          <a:xfrm>
            <a:off x="4481513" y="1485900"/>
            <a:ext cx="32861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P42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“练习九”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1096963" y="192088"/>
            <a:ext cx="6508750" cy="1530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3.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武汉长江大桥全长约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1670m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，其中引桥的长度是正桥的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   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。这座大桥的正桥和引桥的长度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分别是多少米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?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4579" name="对象 3"/>
          <p:cNvGraphicFramePr>
            <a:graphicFrameLocks noChangeAspect="1"/>
          </p:cNvGraphicFramePr>
          <p:nvPr/>
        </p:nvGraphicFramePr>
        <p:xfrm>
          <a:off x="2398713" y="639763"/>
          <a:ext cx="5016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" r:id="rId1" imgW="304800" imgH="393065" progId="Equation.DSMT4">
                  <p:embed/>
                </p:oleObj>
              </mc:Choice>
              <mc:Fallback>
                <p:oleObj name="" r:id="rId1" imgW="304800" imgH="393065" progId="Equation.DSMT4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98713" y="639763"/>
                        <a:ext cx="501650" cy="649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00138" y="1625600"/>
            <a:ext cx="7504113" cy="493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解：设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大桥正桥的长度为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米，则引桥的长度为        米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528763" y="2192338"/>
          <a:ext cx="213995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" r:id="rId3" imgW="1104265" imgH="1040765" progId="Equation.DSMT4">
                  <p:embed/>
                </p:oleObj>
              </mc:Choice>
              <mc:Fallback>
                <p:oleObj name="" r:id="rId3" imgW="1104265" imgH="1040765" progId="Equation.DSMT4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8763" y="2192338"/>
                        <a:ext cx="2139950" cy="2016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00113" y="4332288"/>
            <a:ext cx="7775575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答：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大桥正桥的长度为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1156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米，则引桥的长度为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514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米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7437438" y="1562100"/>
          <a:ext cx="6683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" r:id="rId5" imgW="418465" imgH="405765" progId="Equation.DSMT4">
                  <p:embed/>
                </p:oleObj>
              </mc:Choice>
              <mc:Fallback>
                <p:oleObj name="" r:id="rId5" imgW="418465" imgH="405765" progId="Equation.DSMT4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37438" y="1562100"/>
                        <a:ext cx="668337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221163" y="3689350"/>
          <a:ext cx="38623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" r:id="rId7" imgW="2182495" imgH="405765" progId="Equation.DSMT4">
                  <p:embed/>
                </p:oleObj>
              </mc:Choice>
              <mc:Fallback>
                <p:oleObj name="" r:id="rId7" imgW="2182495" imgH="405765" progId="Equation.DSMT4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21163" y="3689350"/>
                        <a:ext cx="3862387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文本框 1"/>
          <p:cNvSpPr txBox="1"/>
          <p:nvPr/>
        </p:nvSpPr>
        <p:spPr>
          <a:xfrm>
            <a:off x="3227388" y="1257300"/>
            <a:ext cx="32861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P42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“练习九”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4586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1425" y="2084388"/>
            <a:ext cx="2293938" cy="1639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900113" y="180975"/>
            <a:ext cx="6624638" cy="14811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4.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中国二十四节气中的“夏至”是一年中白昼最长、黑夜最短的一天。这一天，北京的黑夜时长是白昼时长的    。白昼和黑夜分别是多少小时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? 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5603" name="对象 4"/>
          <p:cNvGraphicFramePr>
            <a:graphicFrameLocks noChangeAspect="1"/>
          </p:cNvGraphicFramePr>
          <p:nvPr/>
        </p:nvGraphicFramePr>
        <p:xfrm>
          <a:off x="2843213" y="1128713"/>
          <a:ext cx="2508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" r:id="rId1" imgW="152400" imgH="393065" progId="Equation.DSMT4">
                  <p:embed/>
                </p:oleObj>
              </mc:Choice>
              <mc:Fallback>
                <p:oleObj name="" r:id="rId1" imgW="152400" imgH="393065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43213" y="1128713"/>
                        <a:ext cx="250825" cy="649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00138" y="1985963"/>
            <a:ext cx="7216775" cy="493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解：设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这一天北京白昼为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小时，则黑夜为     小时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811338" y="2427288"/>
          <a:ext cx="157480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" r:id="rId3" imgW="812165" imgH="1040765" progId="Equation.DSMT4">
                  <p:embed/>
                </p:oleObj>
              </mc:Choice>
              <mc:Fallback>
                <p:oleObj name="" r:id="rId3" imgW="812165" imgH="1040765" progId="Equation.DSMT4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1338" y="2427288"/>
                        <a:ext cx="1574800" cy="2016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00138" y="4443413"/>
            <a:ext cx="6480175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答：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这一天北京白昼为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15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小时，黑夜为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小时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804025" y="1905000"/>
          <a:ext cx="4254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" r:id="rId5" imgW="266065" imgH="405765" progId="Equation.DSMT4">
                  <p:embed/>
                </p:oleObj>
              </mc:Choice>
              <mc:Fallback>
                <p:oleObj name="" r:id="rId5" imgW="266065" imgH="405765" progId="Equation.DSMT4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04025" y="1905000"/>
                        <a:ext cx="425450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703638" y="3514725"/>
          <a:ext cx="27844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" r:id="rId7" imgW="1573530" imgH="405765" progId="Equation.DSMT4">
                  <p:embed/>
                </p:oleObj>
              </mc:Choice>
              <mc:Fallback>
                <p:oleObj name="" r:id="rId7" imgW="1573530" imgH="405765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3638" y="3514725"/>
                        <a:ext cx="2784475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文本框 1"/>
          <p:cNvSpPr txBox="1"/>
          <p:nvPr/>
        </p:nvSpPr>
        <p:spPr>
          <a:xfrm>
            <a:off x="5226050" y="1600200"/>
            <a:ext cx="32861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P42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“练习九”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3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627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四、课堂小结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3" y="1573213"/>
            <a:ext cx="4552950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63" y="1571625"/>
            <a:ext cx="4678362" cy="1835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1116013" y="3292475"/>
            <a:ext cx="6931025" cy="1030288"/>
            <a:chOff x="1801311" y="2583109"/>
            <a:chExt cx="6929175" cy="1030553"/>
          </a:xfrm>
        </p:grpSpPr>
        <p:pic>
          <p:nvPicPr>
            <p:cNvPr id="26638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96798" y="2583109"/>
              <a:ext cx="633688" cy="103055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6639" name="组合 13"/>
            <p:cNvGrpSpPr/>
            <p:nvPr/>
          </p:nvGrpSpPr>
          <p:grpSpPr>
            <a:xfrm>
              <a:off x="1801311" y="2778109"/>
              <a:ext cx="5975607" cy="428685"/>
              <a:chOff x="1799597" y="2706101"/>
              <a:chExt cx="5975607" cy="428685"/>
            </a:xfrm>
          </p:grpSpPr>
          <p:sp>
            <p:nvSpPr>
              <p:cNvPr id="14" name="对话气泡: 圆角矩形 13"/>
              <p:cNvSpPr/>
              <p:nvPr/>
            </p:nvSpPr>
            <p:spPr>
              <a:xfrm>
                <a:off x="1799597" y="2706332"/>
                <a:ext cx="5678107" cy="428736"/>
              </a:xfrm>
              <a:prstGeom prst="wedgeRoundRectCallout">
                <a:avLst>
                  <a:gd name="adj1" fmla="val 59128"/>
                  <a:gd name="adj2" fmla="val 7604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33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77357" y="2734914"/>
                <a:ext cx="5897106" cy="4001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说一说，怎样列方程解决求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2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个未知数的问题？</a:t>
                </a: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" name="组合 13"/>
          <p:cNvGrpSpPr/>
          <p:nvPr/>
        </p:nvGrpSpPr>
        <p:grpSpPr>
          <a:xfrm>
            <a:off x="1092200" y="4064000"/>
            <a:ext cx="5678488" cy="736600"/>
            <a:chOff x="1799597" y="2706101"/>
            <a:chExt cx="5678144" cy="736461"/>
          </a:xfrm>
        </p:grpSpPr>
        <p:sp>
          <p:nvSpPr>
            <p:cNvPr id="20" name="对话气泡: 圆角矩形 19"/>
            <p:cNvSpPr/>
            <p:nvPr/>
          </p:nvSpPr>
          <p:spPr>
            <a:xfrm>
              <a:off x="1799597" y="2706101"/>
              <a:ext cx="5678144" cy="736461"/>
            </a:xfrm>
            <a:prstGeom prst="wedgeRoundRectCallout">
              <a:avLst>
                <a:gd name="adj1" fmla="val 48495"/>
                <a:gd name="adj2" fmla="val 13642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877380" y="2734671"/>
              <a:ext cx="5600361" cy="7078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确定数量关系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--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设单位“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1”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的量为</a:t>
              </a:r>
              <a:r>
                <a:rPr kumimoji="0" lang="en-US" altLang="zh-CN" sz="2000" b="1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x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，另一个量用含有</a:t>
              </a:r>
              <a:r>
                <a:rPr kumimoji="0" lang="en-US" altLang="zh-CN" sz="2000" b="1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x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的式子表示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--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列方程解答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633" name="组合 3"/>
          <p:cNvGrpSpPr/>
          <p:nvPr/>
        </p:nvGrpSpPr>
        <p:grpSpPr>
          <a:xfrm>
            <a:off x="660400" y="830263"/>
            <a:ext cx="7823200" cy="708025"/>
            <a:chOff x="705021" y="831054"/>
            <a:chExt cx="7821668" cy="707886"/>
          </a:xfrm>
        </p:grpSpPr>
        <p:pic>
          <p:nvPicPr>
            <p:cNvPr id="26634" name="图片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5021" y="912590"/>
              <a:ext cx="438263" cy="4372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5" name="Rectangle 14"/>
            <p:cNvSpPr/>
            <p:nvPr/>
          </p:nvSpPr>
          <p:spPr>
            <a:xfrm>
              <a:off x="1169988" y="831054"/>
              <a:ext cx="7356701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eaLnBrk="1" latinLnBrk="1" hangingPunct="1"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六年级举行篮球比赛。六（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）班全场得了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42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分，其中下半场得分是上半场的一半。六（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）班上半场和下半场各得多少分？</a:t>
              </a:r>
              <a:endPara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/>
          <p:nvPr/>
        </p:nvSpPr>
        <p:spPr>
          <a:xfrm>
            <a:off x="755650" y="268288"/>
            <a:ext cx="38893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5" name="Rectangle 2"/>
          <p:cNvSpPr/>
          <p:nvPr/>
        </p:nvSpPr>
        <p:spPr>
          <a:xfrm>
            <a:off x="2266950" y="2211388"/>
            <a:ext cx="4610100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latinLnBrk="1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676" name="文本框 3"/>
          <p:cNvSpPr txBox="1"/>
          <p:nvPr>
            <p:custDataLst>
              <p:tags r:id="rId1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5"/>
          <p:cNvSpPr txBox="1"/>
          <p:nvPr>
            <p:custDataLst>
              <p:tags r:id="rId1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1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一、新课导入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7173" name="矩形 10"/>
          <p:cNvSpPr/>
          <p:nvPr/>
        </p:nvSpPr>
        <p:spPr>
          <a:xfrm>
            <a:off x="1187450" y="835025"/>
            <a:ext cx="51847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计算下面各题。</a:t>
            </a:r>
            <a:endParaRPr lang="zh-CN" altLang="en-US" sz="3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7174" name="对象 2"/>
          <p:cNvGraphicFramePr>
            <a:graphicFrameLocks noChangeAspect="1"/>
          </p:cNvGraphicFramePr>
          <p:nvPr/>
        </p:nvGraphicFramePr>
        <p:xfrm>
          <a:off x="971550" y="1419225"/>
          <a:ext cx="13239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" r:id="rId4" imgW="723900" imgH="393700" progId="Equation.DSMT4">
                  <p:embed/>
                </p:oleObj>
              </mc:Choice>
              <mc:Fallback>
                <p:oleObj name="" r:id="rId4" imgW="723900" imgH="3937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550" y="1419225"/>
                        <a:ext cx="1323975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723900" y="2138363"/>
          <a:ext cx="9286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" r:id="rId6" imgW="508000" imgH="393700" progId="Equation.DSMT4">
                  <p:embed/>
                </p:oleObj>
              </mc:Choice>
              <mc:Fallback>
                <p:oleObj name="" r:id="rId6" imgW="508000" imgH="3937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3900" y="2138363"/>
                        <a:ext cx="928688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723900" y="2863850"/>
          <a:ext cx="9048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" r:id="rId8" imgW="495300" imgH="393700" progId="Equation.DSMT4">
                  <p:embed/>
                </p:oleObj>
              </mc:Choice>
              <mc:Fallback>
                <p:oleObj name="" r:id="rId8" imgW="495300" imgH="393700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3900" y="2863850"/>
                        <a:ext cx="904875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723900" y="3587750"/>
          <a:ext cx="4873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" r:id="rId10" imgW="266065" imgH="393065" progId="Equation.DSMT4">
                  <p:embed/>
                </p:oleObj>
              </mc:Choice>
              <mc:Fallback>
                <p:oleObj name="" r:id="rId10" imgW="266065" imgH="393065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3900" y="3587750"/>
                        <a:ext cx="487363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对象 11"/>
          <p:cNvGraphicFramePr>
            <a:graphicFrameLocks noChangeAspect="1"/>
          </p:cNvGraphicFramePr>
          <p:nvPr/>
        </p:nvGraphicFramePr>
        <p:xfrm>
          <a:off x="3451225" y="1419225"/>
          <a:ext cx="17653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" r:id="rId12" imgW="964565" imgH="393700" progId="Equation.DSMT4">
                  <p:embed/>
                </p:oleObj>
              </mc:Choice>
              <mc:Fallback>
                <p:oleObj name="" r:id="rId12" imgW="964565" imgH="3937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51225" y="1419225"/>
                        <a:ext cx="176530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3054350" y="2138363"/>
          <a:ext cx="19732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" r:id="rId14" imgW="1078865" imgH="393700" progId="Equation.DSMT4">
                  <p:embed/>
                </p:oleObj>
              </mc:Choice>
              <mc:Fallback>
                <p:oleObj name="" r:id="rId14" imgW="1078865" imgH="393700" progId="Equation.DSMT4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54350" y="2138363"/>
                        <a:ext cx="1973263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3054350" y="2862263"/>
          <a:ext cx="16240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" r:id="rId16" imgW="888365" imgH="393700" progId="Equation.DSMT4">
                  <p:embed/>
                </p:oleObj>
              </mc:Choice>
              <mc:Fallback>
                <p:oleObj name="" r:id="rId16" imgW="888365" imgH="3937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054350" y="2862263"/>
                        <a:ext cx="1624013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3054350" y="3587750"/>
          <a:ext cx="6032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" r:id="rId18" imgW="330200" imgH="393700" progId="Equation.DSMT4">
                  <p:embed/>
                </p:oleObj>
              </mc:Choice>
              <mc:Fallback>
                <p:oleObj name="" r:id="rId18" imgW="330200" imgH="393700" progId="Equation.DSMT4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054350" y="3587750"/>
                        <a:ext cx="60325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6238875" y="2138363"/>
          <a:ext cx="19494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" r:id="rId20" imgW="1066165" imgH="393700" progId="Equation.DSMT4">
                  <p:embed/>
                </p:oleObj>
              </mc:Choice>
              <mc:Fallback>
                <p:oleObj name="" r:id="rId20" imgW="1066165" imgH="393700" progId="Equation.DSMT4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238875" y="2138363"/>
                        <a:ext cx="194945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6227763" y="2879725"/>
          <a:ext cx="6270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" r:id="rId22" imgW="342900" imgH="393700" progId="Equation.DSMT4">
                  <p:embed/>
                </p:oleObj>
              </mc:Choice>
              <mc:Fallback>
                <p:oleObj name="" r:id="rId22" imgW="342900" imgH="39370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227763" y="2879725"/>
                        <a:ext cx="627062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对象 18"/>
          <p:cNvGraphicFramePr>
            <a:graphicFrameLocks noChangeAspect="1"/>
          </p:cNvGraphicFramePr>
          <p:nvPr/>
        </p:nvGraphicFramePr>
        <p:xfrm>
          <a:off x="6446838" y="1419225"/>
          <a:ext cx="17653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" r:id="rId24" imgW="964565" imgH="393700" progId="Equation.DSMT4">
                  <p:embed/>
                </p:oleObj>
              </mc:Choice>
              <mc:Fallback>
                <p:oleObj name="" r:id="rId24" imgW="964565" imgH="393700" progId="Equation.DSMT4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446838" y="1419225"/>
                        <a:ext cx="176530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182688" y="906463"/>
            <a:ext cx="7294563" cy="15938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六年级举行篮球比赛。六（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）班全场得了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42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分，其中下半场得分是上半场的一半。六（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）班上半场和下半场各得多少分？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文本框 4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20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二、探索新知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pic>
        <p:nvPicPr>
          <p:cNvPr id="9222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" y="987425"/>
            <a:ext cx="481013" cy="481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2614987"/>
            <a:ext cx="5161550" cy="20878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5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6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63" y="296863"/>
            <a:ext cx="438150" cy="436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Rectangle 14"/>
          <p:cNvSpPr/>
          <p:nvPr/>
        </p:nvSpPr>
        <p:spPr>
          <a:xfrm>
            <a:off x="1535113" y="215900"/>
            <a:ext cx="5775325" cy="1014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latinLnBrk="1" hangingPunct="1"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六年级举行篮球比赛。六（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）班全场得了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分，其中下半场得分是上半场的一半。六（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）班上半场和下半场各得多少分？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313" y="1271588"/>
            <a:ext cx="1944687" cy="468312"/>
            <a:chOff x="720924" y="3645438"/>
            <a:chExt cx="1944000" cy="468000"/>
          </a:xfrm>
        </p:grpSpPr>
        <p:sp>
          <p:nvSpPr>
            <p:cNvPr id="11283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284" name="矩形 5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阅读与理解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48812" y="1863725"/>
            <a:ext cx="4386800" cy="1408113"/>
            <a:chOff x="1692668" y="2787402"/>
            <a:chExt cx="4385723" cy="1408120"/>
          </a:xfrm>
        </p:grpSpPr>
        <p:pic>
          <p:nvPicPr>
            <p:cNvPr id="11279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92668" y="2916418"/>
              <a:ext cx="520921" cy="105713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1280" name="组合 13"/>
            <p:cNvGrpSpPr/>
            <p:nvPr/>
          </p:nvGrpSpPr>
          <p:grpSpPr>
            <a:xfrm>
              <a:off x="2618974" y="2787402"/>
              <a:ext cx="3459417" cy="1408120"/>
              <a:chOff x="2617260" y="2715394"/>
              <a:chExt cx="3459417" cy="1408120"/>
            </a:xfrm>
          </p:grpSpPr>
          <p:sp>
            <p:nvSpPr>
              <p:cNvPr id="16" name="对话气泡: 圆角矩形 15"/>
              <p:cNvSpPr/>
              <p:nvPr/>
            </p:nvSpPr>
            <p:spPr>
              <a:xfrm>
                <a:off x="2618364" y="2715394"/>
                <a:ext cx="3458313" cy="1408120"/>
              </a:xfrm>
              <a:prstGeom prst="wedgeRoundRectCallout">
                <a:avLst>
                  <a:gd name="adj1" fmla="val -57107"/>
                  <a:gd name="adj2" fmla="val 8217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33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616777" y="2743969"/>
                <a:ext cx="3459900" cy="137954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知道了全场得分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_______</a:t>
                </a:r>
                <a:endPara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下半场得分是上半场得分的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____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。</a:t>
                </a:r>
                <a:endPara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4408488" y="1892300"/>
            <a:ext cx="8016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分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901950" y="2684463"/>
          <a:ext cx="2095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" r:id="rId7" imgW="152400" imgH="393065" progId="Equation.DSMT4">
                  <p:embed/>
                </p:oleObj>
              </mc:Choice>
              <mc:Fallback>
                <p:oleObj name="" r:id="rId7" imgW="152400" imgH="393065" progId="Equation.DSMT4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01950" y="2684463"/>
                        <a:ext cx="209550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组合 26"/>
          <p:cNvGrpSpPr/>
          <p:nvPr/>
        </p:nvGrpSpPr>
        <p:grpSpPr>
          <a:xfrm>
            <a:off x="3006725" y="3405823"/>
            <a:ext cx="4514864" cy="1082166"/>
            <a:chOff x="3097225" y="2778109"/>
            <a:chExt cx="4514889" cy="1083112"/>
          </a:xfrm>
        </p:grpSpPr>
        <p:pic>
          <p:nvPicPr>
            <p:cNvPr id="11275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894769" y="2830668"/>
              <a:ext cx="717345" cy="103055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1276" name="组合 13"/>
            <p:cNvGrpSpPr/>
            <p:nvPr/>
          </p:nvGrpSpPr>
          <p:grpSpPr>
            <a:xfrm>
              <a:off x="3097225" y="2778109"/>
              <a:ext cx="3459416" cy="1030553"/>
              <a:chOff x="3095511" y="2706101"/>
              <a:chExt cx="3459416" cy="1030553"/>
            </a:xfrm>
          </p:grpSpPr>
          <p:sp>
            <p:nvSpPr>
              <p:cNvPr id="30" name="对话气泡: 圆角矩形 29"/>
              <p:cNvSpPr/>
              <p:nvPr/>
            </p:nvSpPr>
            <p:spPr>
              <a:xfrm>
                <a:off x="3097099" y="2705466"/>
                <a:ext cx="3457594" cy="1031188"/>
              </a:xfrm>
              <a:prstGeom prst="wedgeRoundRectCallout">
                <a:avLst>
                  <a:gd name="adj1" fmla="val 59128"/>
                  <a:gd name="adj2" fmla="val 7604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33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095511" y="2734066"/>
                <a:ext cx="3459182" cy="9374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求上半场和下半场的得分各是多少。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5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15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6" name="组合 9"/>
          <p:cNvGrpSpPr/>
          <p:nvPr/>
        </p:nvGrpSpPr>
        <p:grpSpPr>
          <a:xfrm>
            <a:off x="468313" y="1271588"/>
            <a:ext cx="1944687" cy="468312"/>
            <a:chOff x="720924" y="3645438"/>
            <a:chExt cx="1944000" cy="468000"/>
          </a:xfrm>
        </p:grpSpPr>
        <p:sp>
          <p:nvSpPr>
            <p:cNvPr id="13329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30" name="矩形 5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分析与解答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82613" y="2009775"/>
            <a:ext cx="6065837" cy="768350"/>
            <a:chOff x="1475656" y="1674813"/>
            <a:chExt cx="6067027" cy="768457"/>
          </a:xfrm>
        </p:grpSpPr>
        <p:sp>
          <p:nvSpPr>
            <p:cNvPr id="34" name="TextBox 28"/>
            <p:cNvSpPr txBox="1">
              <a:spLocks noChangeArrowheads="1"/>
            </p:cNvSpPr>
            <p:nvPr/>
          </p:nvSpPr>
          <p:spPr bwMode="auto">
            <a:xfrm>
              <a:off x="1475656" y="1674813"/>
              <a:ext cx="6067027" cy="65890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解：设上半场得了</a:t>
              </a:r>
              <a:r>
                <a:rPr kumimoji="0" lang="en-US" altLang="zh-CN" sz="24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x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分，则下半场得了    </a:t>
              </a:r>
              <a:r>
                <a:rPr kumimoji="0" lang="en-US" altLang="zh-CN" sz="24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x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分。 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328" name="对象 24"/>
            <p:cNvGraphicFramePr>
              <a:graphicFrameLocks noChangeAspect="1"/>
            </p:cNvGraphicFramePr>
            <p:nvPr/>
          </p:nvGraphicFramePr>
          <p:xfrm>
            <a:off x="6588224" y="1675185"/>
            <a:ext cx="288032" cy="768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6" name="" r:id="rId5" imgW="152400" imgH="405765" progId="Equation.DSMT4">
                    <p:embed/>
                  </p:oleObj>
                </mc:Choice>
                <mc:Fallback>
                  <p:oleObj name="" r:id="rId5" imgW="152400" imgH="405765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88224" y="1675185"/>
                          <a:ext cx="288032" cy="7680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1308100" y="2651125"/>
          <a:ext cx="12763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" r:id="rId7" imgW="799465" imgH="405765" progId="Equation.DSMT4">
                  <p:embed/>
                </p:oleObj>
              </mc:Choice>
              <mc:Fallback>
                <p:oleObj name="" r:id="rId7" imgW="799465" imgH="405765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08100" y="2651125"/>
                        <a:ext cx="1276350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/>
        </p:nvGraphicFramePr>
        <p:xfrm>
          <a:off x="1692275" y="3317875"/>
          <a:ext cx="90963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" r:id="rId9" imgW="570865" imgH="405765" progId="Equation.DSMT4">
                  <p:embed/>
                </p:oleObj>
              </mc:Choice>
              <mc:Fallback>
                <p:oleObj name="" r:id="rId9" imgW="570865" imgH="405765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92275" y="3317875"/>
                        <a:ext cx="909638" cy="649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/>
        </p:nvGraphicFramePr>
        <p:xfrm>
          <a:off x="1886421" y="4046538"/>
          <a:ext cx="741363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" r:id="rId11" imgW="456565" imgH="177800" progId="Equation.DSMT4">
                  <p:embed/>
                </p:oleObj>
              </mc:Choice>
              <mc:Fallback>
                <p:oleObj name="" r:id="rId11" imgW="456565" imgH="1778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86421" y="4046538"/>
                        <a:ext cx="741363" cy="287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组合 40"/>
          <p:cNvGrpSpPr/>
          <p:nvPr/>
        </p:nvGrpSpPr>
        <p:grpSpPr>
          <a:xfrm>
            <a:off x="3059113" y="3865563"/>
            <a:ext cx="3473450" cy="647700"/>
            <a:chOff x="1475656" y="1675533"/>
            <a:chExt cx="3474337" cy="648090"/>
          </a:xfrm>
        </p:grpSpPr>
        <p:sp>
          <p:nvSpPr>
            <p:cNvPr id="42" name="TextBox 28"/>
            <p:cNvSpPr txBox="1">
              <a:spLocks noChangeArrowheads="1"/>
            </p:cNvSpPr>
            <p:nvPr/>
          </p:nvSpPr>
          <p:spPr bwMode="auto">
            <a:xfrm>
              <a:off x="1475656" y="1769251"/>
              <a:ext cx="3474337" cy="4606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下半场得分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:               (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分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)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326" name="对象 24"/>
            <p:cNvGraphicFramePr>
              <a:graphicFrameLocks noChangeAspect="1"/>
            </p:cNvGraphicFramePr>
            <p:nvPr/>
          </p:nvGraphicFramePr>
          <p:xfrm>
            <a:off x="3240200" y="1675533"/>
            <a:ext cx="1072160" cy="6480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0" name="" r:id="rId13" imgW="672465" imgH="405765" progId="Equation.DSMT4">
                    <p:embed/>
                  </p:oleObj>
                </mc:Choice>
                <mc:Fallback>
                  <p:oleObj name="" r:id="rId13" imgW="672465" imgH="405765" progId="Equation.DSMT4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240200" y="1675533"/>
                          <a:ext cx="1072160" cy="64809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94" name="文本框 99"/>
          <p:cNvSpPr txBox="1"/>
          <p:nvPr/>
        </p:nvSpPr>
        <p:spPr>
          <a:xfrm>
            <a:off x="2468563" y="1443038"/>
            <a:ext cx="4699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127000" eaLnBrk="1" hangingPunct="1">
              <a:buNone/>
            </a:pP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上半场得分+下半场得分=42分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323" name="图片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1563" y="296863"/>
            <a:ext cx="438150" cy="436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4" name="Rectangle 14"/>
          <p:cNvSpPr/>
          <p:nvPr/>
        </p:nvSpPr>
        <p:spPr>
          <a:xfrm>
            <a:off x="1535113" y="215900"/>
            <a:ext cx="5775325" cy="1014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latinLnBrk="1" hangingPunct="1"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六年级举行篮球比赛。六（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）班全场得了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分，其中下半场得分是上半场的一半。六（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）班上半场和下半场各得多少分？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/>
      <p:bldP spid="2459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44888" y="1497013"/>
            <a:ext cx="4900612" cy="2106612"/>
            <a:chOff x="2699792" y="699542"/>
            <a:chExt cx="4900314" cy="2105961"/>
          </a:xfrm>
        </p:grpSpPr>
        <p:pic>
          <p:nvPicPr>
            <p:cNvPr id="15377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416080" y="732141"/>
              <a:ext cx="1184026" cy="20733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8" name="圆角矩形标注 1"/>
            <p:cNvSpPr/>
            <p:nvPr/>
          </p:nvSpPr>
          <p:spPr>
            <a:xfrm>
              <a:off x="2699792" y="699542"/>
              <a:ext cx="3168352" cy="936104"/>
            </a:xfrm>
            <a:prstGeom prst="wedgeRoundRectCallout">
              <a:avLst>
                <a:gd name="adj1" fmla="val 63644"/>
                <a:gd name="adj2" fmla="val 36046"/>
                <a:gd name="adj3" fmla="val 16667"/>
              </a:avLst>
            </a:pr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也可以想成上半场的得分是下半场的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倍。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608013" y="1903413"/>
            <a:ext cx="2659062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还可以怎么做呢？</a:t>
            </a:r>
            <a:endParaRPr lang="zh-CN" altLang="en-US" sz="2400" dirty="0"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15364" name="文本框 31"/>
          <p:cNvSpPr txBox="1"/>
          <p:nvPr>
            <p:custDataLst>
              <p:tags r:id="rId3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5" name="图片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6" name="组合 35"/>
          <p:cNvGrpSpPr/>
          <p:nvPr/>
        </p:nvGrpSpPr>
        <p:grpSpPr>
          <a:xfrm>
            <a:off x="468313" y="1271588"/>
            <a:ext cx="1944687" cy="468312"/>
            <a:chOff x="720924" y="3645438"/>
            <a:chExt cx="1944000" cy="468000"/>
          </a:xfrm>
        </p:grpSpPr>
        <p:sp>
          <p:nvSpPr>
            <p:cNvPr id="15375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376" name="矩形 5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分析与解答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8" name="TextBox 28"/>
          <p:cNvSpPr txBox="1"/>
          <p:nvPr/>
        </p:nvSpPr>
        <p:spPr>
          <a:xfrm>
            <a:off x="582613" y="2368550"/>
            <a:ext cx="6065837" cy="658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80000"/>
              </a:lnSpc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解：设下半场得了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分，则</a:t>
            </a:r>
            <a:r>
              <a:rPr lang="zh-CN" altLang="en-US" sz="2400" b="1" dirty="0">
                <a:solidFill>
                  <a:srgbClr val="FF0000"/>
                </a:solidFill>
                <a:latin typeface="Gulim" pitchFamily="34" charset="-127"/>
                <a:ea typeface="楷体" panose="02010609060101010101" pitchFamily="49" charset="-122"/>
              </a:rPr>
              <a:t>上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半场得了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分。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50" name="对象 49"/>
          <p:cNvGraphicFramePr>
            <a:graphicFrameLocks noChangeAspect="1"/>
          </p:cNvGraphicFramePr>
          <p:nvPr/>
        </p:nvGraphicFramePr>
        <p:xfrm>
          <a:off x="1338263" y="3192463"/>
          <a:ext cx="123825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" r:id="rId6" imgW="760730" imgH="177800" progId="Equation.DSMT4">
                  <p:embed/>
                </p:oleObj>
              </mc:Choice>
              <mc:Fallback>
                <p:oleObj name="" r:id="rId6" imgW="760730" imgH="177800" progId="Equation.DSMT4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38263" y="3192463"/>
                        <a:ext cx="1238250" cy="287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对象 50"/>
          <p:cNvGraphicFramePr>
            <a:graphicFrameLocks noChangeAspect="1"/>
          </p:cNvGraphicFramePr>
          <p:nvPr/>
        </p:nvGraphicFramePr>
        <p:xfrm>
          <a:off x="1692275" y="3571875"/>
          <a:ext cx="8651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" r:id="rId8" imgW="532765" imgH="177800" progId="Equation.DSMT4">
                  <p:embed/>
                </p:oleObj>
              </mc:Choice>
              <mc:Fallback>
                <p:oleObj name="" r:id="rId8" imgW="532765" imgH="177800" progId="Equation.DSMT4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92275" y="3571875"/>
                        <a:ext cx="865188" cy="288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/>
          <p:cNvGraphicFramePr>
            <a:graphicFrameLocks noChangeAspect="1"/>
          </p:cNvGraphicFramePr>
          <p:nvPr/>
        </p:nvGraphicFramePr>
        <p:xfrm>
          <a:off x="1800225" y="3963988"/>
          <a:ext cx="106838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" r:id="rId10" imgW="659130" imgH="177800" progId="Equation.DSMT4">
                  <p:embed/>
                </p:oleObj>
              </mc:Choice>
              <mc:Fallback>
                <p:oleObj name="" r:id="rId10" imgW="659130" imgH="177800" progId="Equation.DSMT4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00225" y="3963988"/>
                        <a:ext cx="1068388" cy="287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对象 56"/>
          <p:cNvGraphicFramePr>
            <a:graphicFrameLocks noChangeAspect="1"/>
          </p:cNvGraphicFramePr>
          <p:nvPr/>
        </p:nvGraphicFramePr>
        <p:xfrm>
          <a:off x="1817456" y="4352925"/>
          <a:ext cx="71913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" r:id="rId12" imgW="443865" imgH="177800" progId="Equation.DSMT4">
                  <p:embed/>
                </p:oleObj>
              </mc:Choice>
              <mc:Fallback>
                <p:oleObj name="" r:id="rId12" imgW="443865" imgH="177800" progId="Equation.DSMT4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17456" y="4352925"/>
                        <a:ext cx="719138" cy="287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28"/>
          <p:cNvSpPr txBox="1">
            <a:spLocks noChangeArrowheads="1"/>
          </p:cNvSpPr>
          <p:nvPr/>
        </p:nvSpPr>
        <p:spPr bwMode="auto">
          <a:xfrm>
            <a:off x="3059113" y="4318000"/>
            <a:ext cx="36544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上半场得分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: 14×2=28(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分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)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373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1563" y="296863"/>
            <a:ext cx="438150" cy="436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4" name="Rectangle 14"/>
          <p:cNvSpPr/>
          <p:nvPr/>
        </p:nvSpPr>
        <p:spPr>
          <a:xfrm>
            <a:off x="1535113" y="215900"/>
            <a:ext cx="5775325" cy="1014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latinLnBrk="1" hangingPunct="1"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六年级举行篮球比赛。六（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）班全场得了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分，其中下半场得分是上半场的一半。六（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）班上半场和下半场各得多少分？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8" grpId="0"/>
      <p:bldP spid="48" grpId="1"/>
      <p:bldP spid="59" grpId="0"/>
      <p:bldP spid="5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31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1" name="图片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811338"/>
            <a:ext cx="4552950" cy="1830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AutoShape 6"/>
          <p:cNvSpPr/>
          <p:nvPr/>
        </p:nvSpPr>
        <p:spPr>
          <a:xfrm>
            <a:off x="1108075" y="3659188"/>
            <a:ext cx="2609850" cy="763587"/>
          </a:xfrm>
          <a:prstGeom prst="wedgeRoundRectCallout">
            <a:avLst>
              <a:gd name="adj1" fmla="val 35653"/>
              <a:gd name="adj2" fmla="val -72407"/>
              <a:gd name="adj3" fmla="val 16667"/>
            </a:avLst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28+14=42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，全场得分确实是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42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分。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AutoShape 7"/>
          <p:cNvSpPr/>
          <p:nvPr/>
        </p:nvSpPr>
        <p:spPr>
          <a:xfrm>
            <a:off x="4752975" y="3581400"/>
            <a:ext cx="2981325" cy="947738"/>
          </a:xfrm>
          <a:prstGeom prst="wedgeRoundRectCallout">
            <a:avLst>
              <a:gd name="adj1" fmla="val 60208"/>
              <a:gd name="adj2" fmla="val -44856"/>
              <a:gd name="adj3" fmla="val 16667"/>
            </a:avLst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lnSpc>
                <a:spcPct val="130000"/>
              </a:lnSpc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14÷28=   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，下半场得分确实是上半场的一半。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5791200" y="3532188"/>
          <a:ext cx="24923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" r:id="rId6" imgW="152400" imgH="393065" progId="Equation.DSMT4">
                  <p:embed/>
                </p:oleObj>
              </mc:Choice>
              <mc:Fallback>
                <p:oleObj name="" r:id="rId6" imgW="152400" imgH="393065" progId="Equation.DSMT4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1200" y="3532188"/>
                        <a:ext cx="249238" cy="649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/>
          <p:nvPr/>
        </p:nvSpPr>
        <p:spPr>
          <a:xfrm>
            <a:off x="2006600" y="4587875"/>
            <a:ext cx="51308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答：上半场得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28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分，下半场得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14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分。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313" y="1271588"/>
            <a:ext cx="1944687" cy="468312"/>
            <a:chOff x="720924" y="3645438"/>
            <a:chExt cx="1944000" cy="468000"/>
          </a:xfrm>
        </p:grpSpPr>
        <p:sp>
          <p:nvSpPr>
            <p:cNvPr id="17421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422" name="矩形 5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回顾与反思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25" y="1771650"/>
            <a:ext cx="4679950" cy="1833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1563" y="296863"/>
            <a:ext cx="438150" cy="436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0" name="Rectangle 14"/>
          <p:cNvSpPr/>
          <p:nvPr/>
        </p:nvSpPr>
        <p:spPr>
          <a:xfrm>
            <a:off x="1535113" y="215900"/>
            <a:ext cx="5775325" cy="1014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latinLnBrk="1" hangingPunct="1"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六年级举行篮球比赛。六（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）班全场得了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分，其中下半场得分是上半场的一半。六（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）班上半场和下半场各得多少分？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31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459" name="图片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811338"/>
            <a:ext cx="4552950" cy="18303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9"/>
          <p:cNvGrpSpPr/>
          <p:nvPr/>
        </p:nvGrpSpPr>
        <p:grpSpPr>
          <a:xfrm>
            <a:off x="468313" y="1271588"/>
            <a:ext cx="1944687" cy="468312"/>
            <a:chOff x="720924" y="3645438"/>
            <a:chExt cx="1944000" cy="468000"/>
          </a:xfrm>
        </p:grpSpPr>
        <p:sp>
          <p:nvSpPr>
            <p:cNvPr id="19468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469" name="矩形 5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回顾与反思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5" y="1771650"/>
            <a:ext cx="4679950" cy="18335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" name="组合 13"/>
          <p:cNvGrpSpPr/>
          <p:nvPr/>
        </p:nvGrpSpPr>
        <p:grpSpPr>
          <a:xfrm>
            <a:off x="1692275" y="3771900"/>
            <a:ext cx="5678488" cy="736600"/>
            <a:chOff x="1799597" y="2706101"/>
            <a:chExt cx="5678144" cy="736461"/>
          </a:xfrm>
        </p:grpSpPr>
        <p:sp>
          <p:nvSpPr>
            <p:cNvPr id="20" name="对话气泡: 圆角矩形 19"/>
            <p:cNvSpPr/>
            <p:nvPr/>
          </p:nvSpPr>
          <p:spPr>
            <a:xfrm>
              <a:off x="1799597" y="2706101"/>
              <a:ext cx="5678144" cy="736461"/>
            </a:xfrm>
            <a:prstGeom prst="wedgeRoundRectCallout">
              <a:avLst>
                <a:gd name="adj1" fmla="val 48495"/>
                <a:gd name="adj2" fmla="val 13642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877380" y="2734671"/>
              <a:ext cx="5600361" cy="7078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确定数量关系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--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设单位“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1”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的量为</a:t>
              </a:r>
              <a:r>
                <a:rPr kumimoji="0" lang="en-US" altLang="zh-CN" sz="20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x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，另一个量用含有</a:t>
              </a:r>
              <a:r>
                <a:rPr kumimoji="0" lang="en-US" altLang="zh-CN" sz="20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x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的式子表示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--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列方程解答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9464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63" y="296863"/>
            <a:ext cx="438150" cy="436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5" name="Rectangle 14"/>
          <p:cNvSpPr/>
          <p:nvPr/>
        </p:nvSpPr>
        <p:spPr>
          <a:xfrm>
            <a:off x="1535113" y="215900"/>
            <a:ext cx="5775325" cy="1014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latinLnBrk="1" hangingPunct="1"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六年级举行篮球比赛。六（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）班全场得了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分，其中下半场得分是上半场的一半。六（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）班上半场和下半场各得多少分？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矩形 1"/>
          <p:cNvSpPr>
            <a:spLocks noChangeArrowheads="1"/>
          </p:cNvSpPr>
          <p:nvPr/>
        </p:nvSpPr>
        <p:spPr bwMode="auto">
          <a:xfrm>
            <a:off x="1039813" y="781050"/>
            <a:ext cx="712787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1.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小丽和小华共收集了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36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张邮票，小丽收集的张数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  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是小华的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3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倍。小丽和小华各收集了多少张邮票？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01750" y="1749425"/>
            <a:ext cx="7127875" cy="27098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解：设小华收集了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张邮票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，则小丽收集了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张邮票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     x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+3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=36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=36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           x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=9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小丽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收集的邮票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×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9=27(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张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答：小丽收集了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27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张邮票，小华收集了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张。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508" name="文本框 4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509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三、巩固提高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p="http://schemas.openxmlformats.org/presentationml/2006/main">
  <p:tag name="ISLIDE.ADDREMOVEWATERMARK" val="R2bn17lCb8"/>
</p:tagLst>
</file>

<file path=ppt/tags/tag10.xml><?xml version="1.0" encoding="utf-8"?>
<p:tagLst xmlns:p="http://schemas.openxmlformats.org/presentationml/2006/main">
  <p:tag name="ISLIDE.ADDREMOVEWATERMARK" val="90GGD4AaRS"/>
</p:tagLst>
</file>

<file path=ppt/tags/tag11.xml><?xml version="1.0" encoding="utf-8"?>
<p:tagLst xmlns:p="http://schemas.openxmlformats.org/presentationml/2006/main">
  <p:tag name="ISLIDE.ADDREMOVEWATERMARK" val="R2bn17lCb8"/>
</p:tagLst>
</file>

<file path=ppt/tags/tag12.xml><?xml version="1.0" encoding="utf-8"?>
<p:tagLst xmlns:p="http://schemas.openxmlformats.org/presentationml/2006/main">
  <p:tag name="ISLIDE.ADDREMOVEWATERMARK" val="90GGD4AaRS"/>
</p:tagLst>
</file>

<file path=ppt/tags/tag13.xml><?xml version="1.0" encoding="utf-8"?>
<p:tagLst xmlns:p="http://schemas.openxmlformats.org/presentationml/2006/main">
  <p:tag name="ISLIDE.ADDREMOVEWATERMARK" val="R2bn17lCb8"/>
</p:tagLst>
</file>

<file path=ppt/tags/tag14.xml><?xml version="1.0" encoding="utf-8"?>
<p:tagLst xmlns:p="http://schemas.openxmlformats.org/presentationml/2006/main">
  <p:tag name="ISLIDE.ADDREMOVEWATERMARK" val="90GGD4AaRS"/>
</p:tagLst>
</file>

<file path=ppt/tags/tag15.xml><?xml version="1.0" encoding="utf-8"?>
<p:tagLst xmlns:p="http://schemas.openxmlformats.org/presentationml/2006/main">
  <p:tag name="ISLIDE.ADDREMOVEWATERMARK" val="R2bn17lCb8"/>
</p:tagLst>
</file>

<file path=ppt/tags/tag16.xml><?xml version="1.0" encoding="utf-8"?>
<p:tagLst xmlns:p="http://schemas.openxmlformats.org/presentationml/2006/main">
  <p:tag name="ISLIDE.ADDREMOVEWATERMARK" val="90GGD4AaRS"/>
</p:tagLst>
</file>

<file path=ppt/tags/tag17.xml><?xml version="1.0" encoding="utf-8"?>
<p:tagLst xmlns:p="http://schemas.openxmlformats.org/presentationml/2006/main">
  <p:tag name="ISLIDE.ADDREMOVEWATERMARK" val="R2bn17lCb8"/>
</p:tagLst>
</file>

<file path=ppt/tags/tag18.xml><?xml version="1.0" encoding="utf-8"?>
<p:tagLst xmlns:p="http://schemas.openxmlformats.org/presentationml/2006/main">
  <p:tag name="ISLIDE.ADDREMOVEWATERMARK" val="90GGD4AaRS"/>
</p:tagLst>
</file>

<file path=ppt/tags/tag19.xml><?xml version="1.0" encoding="utf-8"?>
<p:tagLst xmlns:p="http://schemas.openxmlformats.org/presentationml/2006/main">
  <p:tag name="ISLIDE.ADDREMOVEWATERMARK" val="R2bn17lCb8"/>
</p:tagLst>
</file>

<file path=ppt/tags/tag2.xml><?xml version="1.0" encoding="utf-8"?>
<p:tagLst xmlns:p="http://schemas.openxmlformats.org/presentationml/2006/main">
  <p:tag name="ISLIDE.ADDREMOVEWATERMARK" val="90GGD4AaRS"/>
</p:tagLst>
</file>

<file path=ppt/tags/tag20.xml><?xml version="1.0" encoding="utf-8"?>
<p:tagLst xmlns:p="http://schemas.openxmlformats.org/presentationml/2006/main">
  <p:tag name="ISLIDE.ADDREMOVEWATERMARK" val="90GGD4AaRS"/>
</p:tagLst>
</file>

<file path=ppt/tags/tag21.xml><?xml version="1.0" encoding="utf-8"?>
<p:tagLst xmlns:p="http://schemas.openxmlformats.org/presentationml/2006/main">
  <p:tag name="ISLIDE.ADDREMOVEWATERMARK" val="ndDjqKPMGN"/>
</p:tagLst>
</file>

<file path=ppt/tags/tag22.xml><?xml version="1.0" encoding="utf-8"?>
<p:tagLst xmlns:p="http://schemas.openxmlformats.org/presentationml/2006/main">
  <p:tag name="ISLIDE.ADDREMOVEWATERMARK" val="4J2DWMeMGz"/>
</p:tagLst>
</file>

<file path=ppt/tags/tag23.xml><?xml version="1.0" encoding="utf-8"?>
<p:tagLst xmlns:p="http://schemas.openxmlformats.org/presentationml/2006/main">
  <p:tag name="COMMONDATA" val="eyJoZGlkIjoiYzJmYmM0OTc5ZTFiNzBkNzQzODgwOGQyYTI1NDgyMGUifQ=="/>
</p:tagLst>
</file>

<file path=ppt/tags/tag3.xml><?xml version="1.0" encoding="utf-8"?>
<p:tagLst xmlns:p="http://schemas.openxmlformats.org/presentationml/2006/main">
  <p:tag name="ISLIDE.ADDREMOVEWATERMARK" val="R2bn17lCb8"/>
</p:tagLst>
</file>

<file path=ppt/tags/tag4.xml><?xml version="1.0" encoding="utf-8"?>
<p:tagLst xmlns:p="http://schemas.openxmlformats.org/presentationml/2006/main">
  <p:tag name="ISLIDE.ADDREMOVEWATERMARK" val="90GGD4AaRS"/>
</p:tagLst>
</file>

<file path=ppt/tags/tag5.xml><?xml version="1.0" encoding="utf-8"?>
<p:tagLst xmlns:p="http://schemas.openxmlformats.org/presentationml/2006/main">
  <p:tag name="ISLIDE.ADDREMOVEWATERMARK" val="R2bn17lCb8"/>
</p:tagLst>
</file>

<file path=ppt/tags/tag6.xml><?xml version="1.0" encoding="utf-8"?>
<p:tagLst xmlns:p="http://schemas.openxmlformats.org/presentationml/2006/main">
  <p:tag name="ISLIDE.ADDREMOVEWATERMARK" val="90GGD4AaRS"/>
</p:tagLst>
</file>

<file path=ppt/tags/tag7.xml><?xml version="1.0" encoding="utf-8"?>
<p:tagLst xmlns:p="http://schemas.openxmlformats.org/presentationml/2006/main">
  <p:tag name="ISLIDE.ADDREMOVEWATERMARK" val="R2bn17lCb8"/>
</p:tagLst>
</file>

<file path=ppt/tags/tag8.xml><?xml version="1.0" encoding="utf-8"?>
<p:tagLst xmlns:p="http://schemas.openxmlformats.org/presentationml/2006/main">
  <p:tag name="ISLIDE.ADDREMOVEWATERMARK" val="90GGD4AaRS"/>
</p:tagLst>
</file>

<file path=ppt/tags/tag9.xml><?xml version="1.0" encoding="utf-8"?>
<p:tagLst xmlns:p="http://schemas.openxmlformats.org/presentationml/2006/main">
  <p:tag name="ISLIDE.ADDREMOVEWATERMARK" val="R2bn17lCb8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1435</Words>
  <Application>WPS 演示</Application>
  <PresentationFormat>全屏显示(16:9)</PresentationFormat>
  <Paragraphs>134</Paragraphs>
  <Slides>14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34</vt:i4>
      </vt:variant>
      <vt:variant>
        <vt:lpstr>幻灯片标题</vt:lpstr>
      </vt:variant>
      <vt:variant>
        <vt:i4>14</vt:i4>
      </vt:variant>
    </vt:vector>
  </HeadingPairs>
  <TitlesOfParts>
    <vt:vector size="63" baseType="lpstr">
      <vt:lpstr>Arial</vt:lpstr>
      <vt:lpstr>宋体</vt:lpstr>
      <vt:lpstr>Wingdings</vt:lpstr>
      <vt:lpstr>Gulim</vt:lpstr>
      <vt:lpstr>Malgun Gothic</vt:lpstr>
      <vt:lpstr>Times New Roman</vt:lpstr>
      <vt:lpstr>等线</vt:lpstr>
      <vt:lpstr>楷体</vt:lpstr>
      <vt:lpstr>华文楷体</vt:lpstr>
      <vt:lpstr>黑体</vt:lpstr>
      <vt:lpstr>幼圆</vt:lpstr>
      <vt:lpstr>微软雅黑</vt:lpstr>
      <vt:lpstr>Arial Unicode MS</vt:lpstr>
      <vt:lpstr>Calibri</vt:lpstr>
      <vt:lpstr>自定义设计方案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MY_HOME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627</cp:revision>
  <dcterms:created xsi:type="dcterms:W3CDTF">2008-03-19T06:41:00Z</dcterms:created>
  <dcterms:modified xsi:type="dcterms:W3CDTF">2023-09-06T12:54:19Z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70CA1937324D45F1A996A345B101BCEE</vt:lpwstr>
  </property>
</Properties>
</file>