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48" r:id="rId5"/>
    <p:sldId id="349" r:id="rId6"/>
    <p:sldId id="350" r:id="rId7"/>
    <p:sldId id="351" r:id="rId8"/>
    <p:sldId id="352" r:id="rId9"/>
    <p:sldId id="354" r:id="rId10"/>
    <p:sldId id="369" r:id="rId11"/>
    <p:sldId id="368" r:id="rId12"/>
    <p:sldId id="358" r:id="rId13"/>
    <p:sldId id="372" r:id="rId14"/>
    <p:sldId id="373" r:id="rId15"/>
    <p:sldId id="360" r:id="rId16"/>
    <p:sldId id="413" r:id="rId17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 userDrawn="1">
          <p15:clr>
            <a:srgbClr val="A4A3A4"/>
          </p15:clr>
        </p15:guide>
        <p15:guide id="2" pos="2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CCFF"/>
    <a:srgbClr val="FFCC99"/>
    <a:srgbClr val="FF00FF"/>
    <a:srgbClr val="000000"/>
    <a:srgbClr val="FFCC66"/>
    <a:srgbClr val="CCFF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8" autoAdjust="0"/>
    <p:restoredTop sz="80656" autoAdjust="0"/>
  </p:normalViewPr>
  <p:slideViewPr>
    <p:cSldViewPr showGuides="1">
      <p:cViewPr varScale="1">
        <p:scale>
          <a:sx n="149" d="100"/>
          <a:sy n="149" d="100"/>
        </p:scale>
        <p:origin x="702" y="108"/>
      </p:cViewPr>
      <p:guideLst>
        <p:guide orient="horz" pos="1610"/>
        <p:guide pos="2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0.wmf"/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4.wmf"/><Relationship Id="rId3" Type="http://schemas.openxmlformats.org/officeDocument/2006/relationships/image" Target="../media/image37.wmf"/><Relationship Id="rId2" Type="http://schemas.openxmlformats.org/officeDocument/2006/relationships/image" Target="../media/image29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15FCC564-194E-48E8-9A7F-B904272E20FC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36F8443B-5DB9-403B-A4C8-92570464A0C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42F4144B-5D19-48C2-AC03-DCFBBB1047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68616F07-9ADB-4CA5-B540-F3CBED6749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0F299407-5E25-40CE-B974-1F89681D09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2B8CE9BC-307A-41DF-8013-C4B9074FBF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>
              <a:ea typeface="Malgun Gothic" panose="020B0503020000020004" charset="-127"/>
            </a:endParaRPr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6D37D7F7-B5B9-4E44-90C0-D4946F632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F5C670FA-316C-460D-8954-0798556B59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>
              <a:ea typeface="Malgun Gothic" panose="020B0503020000020004" charset="-127"/>
            </a:endParaRPr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3E78D2AD-142B-4770-93E4-456F888CE5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41D5845A-9D02-44DC-BE15-9255574A2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EF19653-F10B-445C-A18E-8D62A4D5D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33EF937C-26E7-4622-8C48-00DAD134F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8FE3FDC1-A208-4264-B3B0-25DC59AD37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323C690F-BE47-4F04-8C21-BA1547517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1CB4DAA9-9304-4243-9D98-CDFE07317A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图片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71450"/>
            <a:ext cx="11636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八边形 5"/>
          <p:cNvSpPr/>
          <p:nvPr userDrawn="1"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wmf"/><Relationship Id="rId8" Type="http://schemas.openxmlformats.org/officeDocument/2006/relationships/oleObject" Target="../embeddings/oleObject41.bin"/><Relationship Id="rId7" Type="http://schemas.openxmlformats.org/officeDocument/2006/relationships/image" Target="../media/image49.wmf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9.bin"/><Relationship Id="rId3" Type="http://schemas.openxmlformats.org/officeDocument/2006/relationships/image" Target="../media/image47.wmf"/><Relationship Id="rId2" Type="http://schemas.openxmlformats.org/officeDocument/2006/relationships/oleObject" Target="../embeddings/oleObject38.bin"/><Relationship Id="rId19" Type="http://schemas.openxmlformats.org/officeDocument/2006/relationships/notesSlide" Target="../notesSlides/notesSlide10.xml"/><Relationship Id="rId18" Type="http://schemas.openxmlformats.org/officeDocument/2006/relationships/vmlDrawing" Target="../drawings/vmlDrawing9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image" Target="../media/image52.wmf"/><Relationship Id="rId12" Type="http://schemas.openxmlformats.org/officeDocument/2006/relationships/oleObject" Target="../embeddings/oleObject43.bin"/><Relationship Id="rId11" Type="http://schemas.openxmlformats.org/officeDocument/2006/relationships/image" Target="../media/image51.wmf"/><Relationship Id="rId10" Type="http://schemas.openxmlformats.org/officeDocument/2006/relationships/oleObject" Target="../embeddings/oleObject42.bin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../media/image55.wmf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5.bin"/><Relationship Id="rId3" Type="http://schemas.openxmlformats.org/officeDocument/2006/relationships/image" Target="../media/image53.wmf"/><Relationship Id="rId2" Type="http://schemas.openxmlformats.org/officeDocument/2006/relationships/oleObject" Target="../embeddings/oleObject44.bin"/><Relationship Id="rId14" Type="http://schemas.openxmlformats.org/officeDocument/2006/relationships/notesSlide" Target="../notesSlides/notesSlide11.xml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6.jpeg"/><Relationship Id="rId10" Type="http://schemas.openxmlformats.org/officeDocument/2006/relationships/image" Target="../media/image17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wmf"/><Relationship Id="rId8" Type="http://schemas.openxmlformats.org/officeDocument/2006/relationships/oleObject" Target="../embeddings/oleObject50.bin"/><Relationship Id="rId7" Type="http://schemas.openxmlformats.org/officeDocument/2006/relationships/image" Target="../media/image59.wmf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8.bin"/><Relationship Id="rId3" Type="http://schemas.openxmlformats.org/officeDocument/2006/relationships/image" Target="../media/image57.wmf"/><Relationship Id="rId2" Type="http://schemas.openxmlformats.org/officeDocument/2006/relationships/oleObject" Target="../embeddings/oleObject47.bin"/><Relationship Id="rId15" Type="http://schemas.openxmlformats.org/officeDocument/2006/relationships/notesSlide" Target="../notesSlides/notesSlide12.xml"/><Relationship Id="rId14" Type="http://schemas.openxmlformats.org/officeDocument/2006/relationships/vmlDrawing" Target="../drawings/vmlDrawing11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17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2.png"/><Relationship Id="rId3" Type="http://schemas.openxmlformats.org/officeDocument/2006/relationships/image" Target="../media/image17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9" Type="http://schemas.openxmlformats.org/officeDocument/2006/relationships/notesSlide" Target="../notesSlides/notesSlide2.xml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5" Type="http://schemas.openxmlformats.org/officeDocument/2006/relationships/oleObject" Target="../embeddings/oleObject6.bin"/><Relationship Id="rId14" Type="http://schemas.openxmlformats.org/officeDocument/2006/relationships/image" Target="../media/image18.wmf"/><Relationship Id="rId13" Type="http://schemas.openxmlformats.org/officeDocument/2006/relationships/oleObject" Target="../embeddings/oleObject5.bin"/><Relationship Id="rId12" Type="http://schemas.openxmlformats.org/officeDocument/2006/relationships/image" Target="../media/image17.png"/><Relationship Id="rId11" Type="http://schemas.openxmlformats.org/officeDocument/2006/relationships/tags" Target="../tags/tag2.xml"/><Relationship Id="rId10" Type="http://schemas.openxmlformats.org/officeDocument/2006/relationships/tags" Target="../tags/tag1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17.png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20.wmf"/><Relationship Id="rId21" Type="http://schemas.openxmlformats.org/officeDocument/2006/relationships/notesSlide" Target="../notesSlides/notesSlide3.xml"/><Relationship Id="rId20" Type="http://schemas.openxmlformats.org/officeDocument/2006/relationships/vmlDrawing" Target="../drawings/vmlDrawing2.vml"/><Relationship Id="rId2" Type="http://schemas.openxmlformats.org/officeDocument/2006/relationships/oleObject" Target="../embeddings/oleObject7.bin"/><Relationship Id="rId19" Type="http://schemas.openxmlformats.org/officeDocument/2006/relationships/slideLayout" Target="../slideLayouts/slideLayout2.xml"/><Relationship Id="rId18" Type="http://schemas.openxmlformats.org/officeDocument/2006/relationships/oleObject" Target="../embeddings/oleObject14.bin"/><Relationship Id="rId17" Type="http://schemas.openxmlformats.org/officeDocument/2006/relationships/oleObject" Target="../embeddings/oleObject13.bin"/><Relationship Id="rId16" Type="http://schemas.openxmlformats.org/officeDocument/2006/relationships/image" Target="../media/image25.wmf"/><Relationship Id="rId15" Type="http://schemas.openxmlformats.org/officeDocument/2006/relationships/oleObject" Target="../embeddings/oleObject12.bin"/><Relationship Id="rId14" Type="http://schemas.openxmlformats.org/officeDocument/2006/relationships/image" Target="../media/image24.wmf"/><Relationship Id="rId13" Type="http://schemas.openxmlformats.org/officeDocument/2006/relationships/oleObject" Target="../embeddings/oleObject11.bin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10.bin"/><Relationship Id="rId10" Type="http://schemas.openxmlformats.org/officeDocument/2006/relationships/image" Target="../media/image22.wmf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26.wmf"/><Relationship Id="rId2" Type="http://schemas.openxmlformats.org/officeDocument/2006/relationships/oleObject" Target="../embeddings/oleObject15.bin"/><Relationship Id="rId16" Type="http://schemas.openxmlformats.org/officeDocument/2006/relationships/notesSlide" Target="../notesSlides/notesSlide4.xml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0.wmf"/><Relationship Id="rId12" Type="http://schemas.openxmlformats.org/officeDocument/2006/relationships/oleObject" Target="../embeddings/oleObject18.bin"/><Relationship Id="rId11" Type="http://schemas.openxmlformats.org/officeDocument/2006/relationships/image" Target="../media/image29.wmf"/><Relationship Id="rId10" Type="http://schemas.openxmlformats.org/officeDocument/2006/relationships/oleObject" Target="../embeddings/oleObject17.bin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31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7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5" Type="http://schemas.openxmlformats.org/officeDocument/2006/relationships/notesSlide" Target="../notesSlides/notesSlide5.xml"/><Relationship Id="rId14" Type="http://schemas.openxmlformats.org/officeDocument/2006/relationships/vmlDrawing" Target="../drawings/vmlDrawing4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3.wmf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32.wmf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5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17.png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34.wmf"/><Relationship Id="rId2" Type="http://schemas.openxmlformats.org/officeDocument/2006/relationships/oleObject" Target="../embeddings/oleObject23.bin"/><Relationship Id="rId11" Type="http://schemas.openxmlformats.org/officeDocument/2006/relationships/notesSlide" Target="../notesSlides/notesSlide6.xml"/><Relationship Id="rId10" Type="http://schemas.openxmlformats.org/officeDocument/2006/relationships/vmlDrawing" Target="../drawings/vmlDrawing5.v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image" Target="../media/image29.wmf"/><Relationship Id="rId7" Type="http://schemas.openxmlformats.org/officeDocument/2006/relationships/oleObject" Target="../embeddings/oleObject26.bin"/><Relationship Id="rId6" Type="http://schemas.openxmlformats.org/officeDocument/2006/relationships/image" Target="../media/image17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36.wmf"/><Relationship Id="rId2" Type="http://schemas.openxmlformats.org/officeDocument/2006/relationships/oleObject" Target="../embeddings/oleObject25.bin"/><Relationship Id="rId15" Type="http://schemas.openxmlformats.org/officeDocument/2006/relationships/notesSlide" Target="../notesSlides/notesSlide7.xml"/><Relationship Id="rId14" Type="http://schemas.openxmlformats.org/officeDocument/2006/relationships/vmlDrawing" Target="../drawings/vmlDrawing6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4.wmf"/><Relationship Id="rId11" Type="http://schemas.openxmlformats.org/officeDocument/2006/relationships/oleObject" Target="../embeddings/oleObject28.bin"/><Relationship Id="rId10" Type="http://schemas.openxmlformats.org/officeDocument/2006/relationships/image" Target="../media/image37.wmf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8" Type="http://schemas.openxmlformats.org/officeDocument/2006/relationships/oleObject" Target="../embeddings/oleObject32.bin"/><Relationship Id="rId7" Type="http://schemas.openxmlformats.org/officeDocument/2006/relationships/image" Target="../media/image40.wmf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0.bin"/><Relationship Id="rId3" Type="http://schemas.openxmlformats.org/officeDocument/2006/relationships/image" Target="../media/image38.wmf"/><Relationship Id="rId2" Type="http://schemas.openxmlformats.org/officeDocument/2006/relationships/oleObject" Target="../embeddings/oleObject29.bin"/><Relationship Id="rId15" Type="http://schemas.openxmlformats.org/officeDocument/2006/relationships/notesSlide" Target="../notesSlides/notesSlide8.xml"/><Relationship Id="rId14" Type="http://schemas.openxmlformats.org/officeDocument/2006/relationships/vmlDrawing" Target="../drawings/vmlDrawing7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oleObject" Target="../embeddings/oleObject36.bin"/><Relationship Id="rId7" Type="http://schemas.openxmlformats.org/officeDocument/2006/relationships/image" Target="../media/image44.wmf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4.bin"/><Relationship Id="rId3" Type="http://schemas.openxmlformats.org/officeDocument/2006/relationships/image" Target="../media/image42.wmf"/><Relationship Id="rId2" Type="http://schemas.openxmlformats.org/officeDocument/2006/relationships/oleObject" Target="../embeddings/oleObject33.bin"/><Relationship Id="rId17" Type="http://schemas.openxmlformats.org/officeDocument/2006/relationships/notesSlide" Target="../notesSlides/notesSlide9.xml"/><Relationship Id="rId16" Type="http://schemas.openxmlformats.org/officeDocument/2006/relationships/vmlDrawing" Target="../drawings/vmlDrawing8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7.png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image" Target="../media/image46.wmf"/><Relationship Id="rId10" Type="http://schemas.openxmlformats.org/officeDocument/2006/relationships/oleObject" Target="../embeddings/oleObject37.bin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组合 4"/>
          <p:cNvGrpSpPr/>
          <p:nvPr/>
        </p:nvGrpSpPr>
        <p:grpSpPr bwMode="auto">
          <a:xfrm>
            <a:off x="1790700" y="1774825"/>
            <a:ext cx="5929313" cy="925513"/>
            <a:chOff x="5064094" y="2420307"/>
            <a:chExt cx="7906647" cy="1235086"/>
          </a:xfrm>
        </p:grpSpPr>
        <p:sp>
          <p:nvSpPr>
            <p:cNvPr id="8199" name="文本框 197"/>
            <p:cNvSpPr txBox="1">
              <a:spLocks noChangeArrowheads="1"/>
            </p:cNvSpPr>
            <p:nvPr/>
          </p:nvSpPr>
          <p:spPr bwMode="auto">
            <a:xfrm>
              <a:off x="5064094" y="2420307"/>
              <a:ext cx="7906647" cy="86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/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分数乘分数（</a:t>
              </a:r>
              <a:r>
                <a:rPr lang="en-US" altLang="zh-CN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lang="zh-CN" altLang="en-US" sz="3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5150888" y="3655393"/>
              <a:ext cx="73943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7" name="文本框 7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538" y="79375"/>
            <a:ext cx="1746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>
                <a:solidFill>
                  <a:prstClr val="black"/>
                </a:solidFill>
                <a:latin typeface="+mn-lt"/>
                <a:ea typeface="+mn-ea"/>
              </a:rPr>
              <a:t>R·</a:t>
            </a:r>
            <a:r>
              <a:rPr lang="zh-CN" altLang="en-US" sz="2000" b="1">
                <a:solidFill>
                  <a:prstClr val="black"/>
                </a:solidFill>
                <a:latin typeface="+mn-lt"/>
                <a:ea typeface="+mn-ea"/>
              </a:rPr>
              <a:t>六年级上册</a:t>
            </a:r>
            <a:endParaRPr lang="zh-CN" altLang="en-US" sz="1100" b="1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内容占位符 2"/>
          <p:cNvSpPr>
            <a:spLocks noGrp="1"/>
          </p:cNvSpPr>
          <p:nvPr>
            <p:ph idx="4294967295"/>
          </p:nvPr>
        </p:nvSpPr>
        <p:spPr bwMode="auto">
          <a:xfrm>
            <a:off x="1239838" y="1528763"/>
            <a:ext cx="5330825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ea typeface="+mj-ea"/>
              </a:rPr>
              <a:t>1.</a:t>
            </a:r>
            <a:r>
              <a:rPr lang="zh-CN" altLang="en-US" sz="3200" b="1">
                <a:ea typeface="+mj-ea"/>
              </a:rPr>
              <a:t>只列式，不计算。</a:t>
            </a:r>
            <a:endParaRPr lang="zh-CN" altLang="en-US" sz="3200" b="1">
              <a:ea typeface="+mj-ea"/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973138" y="2211388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6628" name="对象 4"/>
          <p:cNvGraphicFramePr>
            <a:graphicFrameLocks noChangeAspect="1"/>
          </p:cNvGraphicFramePr>
          <p:nvPr/>
        </p:nvGraphicFramePr>
        <p:xfrm>
          <a:off x="1965325" y="1922463"/>
          <a:ext cx="3881438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" r:id="rId2" imgW="1459865" imgH="406400" progId="Equation.DSMT4">
                  <p:embed/>
                </p:oleObj>
              </mc:Choice>
              <mc:Fallback>
                <p:oleObj name="" r:id="rId2" imgW="1459865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1922463"/>
                        <a:ext cx="3881438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1001713" y="3219450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6630" name="对象 8"/>
          <p:cNvGraphicFramePr>
            <a:graphicFrameLocks noChangeAspect="1"/>
          </p:cNvGraphicFramePr>
          <p:nvPr/>
        </p:nvGraphicFramePr>
        <p:xfrm>
          <a:off x="1907704" y="2932113"/>
          <a:ext cx="22288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4" imgW="20116800" imgH="9753600" progId="Equation.DSMT4">
                  <p:embed/>
                </p:oleObj>
              </mc:Choice>
              <mc:Fallback>
                <p:oleObj name="Equation" r:id="rId4" imgW="20116800" imgH="97536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932113"/>
                        <a:ext cx="222885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2403674" y="3187003"/>
            <a:ext cx="15922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小时的</a:t>
            </a:r>
            <a:endParaRPr lang="zh-CN" altLang="en-US" sz="3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4067944" y="3219822"/>
            <a:ext cx="252028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是多少小时？</a:t>
            </a:r>
            <a:endParaRPr lang="zh-CN" altLang="en-US" sz="3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300788" y="2066925"/>
            <a:ext cx="574675" cy="72072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6875463" y="2130425"/>
            <a:ext cx="720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451725" y="2049463"/>
            <a:ext cx="576263" cy="72072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6659563" y="3003550"/>
            <a:ext cx="576262" cy="72072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6637" name="TextBox 18"/>
          <p:cNvSpPr txBox="1">
            <a:spLocks noChangeArrowheads="1"/>
          </p:cNvSpPr>
          <p:nvPr/>
        </p:nvSpPr>
        <p:spPr bwMode="auto">
          <a:xfrm>
            <a:off x="7235825" y="3067050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7812088" y="2984500"/>
            <a:ext cx="576262" cy="72072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445250" y="1946275"/>
          <a:ext cx="3143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" r:id="rId6" imgW="139700" imgH="406400" progId="Equation.DSMT4">
                  <p:embed/>
                </p:oleObj>
              </mc:Choice>
              <mc:Fallback>
                <p:oleObj name="" r:id="rId6" imgW="139700" imgH="4064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1946275"/>
                        <a:ext cx="3143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7559675" y="1952625"/>
          <a:ext cx="3429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" r:id="rId8" imgW="152400" imgH="405765" progId="Equation.DSMT4">
                  <p:embed/>
                </p:oleObj>
              </mc:Choice>
              <mc:Fallback>
                <p:oleObj name="" r:id="rId8" imgW="152400" imgH="405765" progId="Equation.DSMT4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1952625"/>
                        <a:ext cx="3429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731000" y="2882900"/>
          <a:ext cx="4826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" r:id="rId10" imgW="215900" imgH="405765" progId="Equation.DSMT4">
                  <p:embed/>
                </p:oleObj>
              </mc:Choice>
              <mc:Fallback>
                <p:oleObj name="" r:id="rId10" imgW="215900" imgH="405765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2882900"/>
                        <a:ext cx="4826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7929563" y="2887663"/>
          <a:ext cx="342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" r:id="rId12" imgW="152400" imgH="405765" progId="Equation.DSMT4">
                  <p:embed/>
                </p:oleObj>
              </mc:Choice>
              <mc:Fallback>
                <p:oleObj name="" r:id="rId12" imgW="152400" imgH="405765" progId="Equation.DSMT4">
                  <p:embed/>
                  <p:pic>
                    <p:nvPicPr>
                      <p:cNvPr id="0" name="对象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9563" y="2887663"/>
                        <a:ext cx="34290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3" name="文本框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44" name="图片 2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5" name="Rectangle 16"/>
          <p:cNvSpPr>
            <a:spLocks noChangeArrowheads="1"/>
          </p:cNvSpPr>
          <p:nvPr/>
        </p:nvSpPr>
        <p:spPr bwMode="auto">
          <a:xfrm>
            <a:off x="468313" y="195263"/>
            <a:ext cx="4175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三、巩固提高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27670" name="文本框 1"/>
          <p:cNvSpPr txBox="1"/>
          <p:nvPr/>
        </p:nvSpPr>
        <p:spPr>
          <a:xfrm>
            <a:off x="1384300" y="971550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P4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做一做第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1"/>
          <p:cNvSpPr>
            <a:spLocks noGrp="1"/>
          </p:cNvSpPr>
          <p:nvPr>
            <p:ph idx="4294967295"/>
          </p:nvPr>
        </p:nvSpPr>
        <p:spPr bwMode="auto">
          <a:xfrm>
            <a:off x="1127125" y="955675"/>
            <a:ext cx="7221538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ea typeface="+mj-ea"/>
              </a:rPr>
              <a:t>2.</a:t>
            </a:r>
            <a:r>
              <a:rPr lang="zh-CN" altLang="en-US" sz="3200" b="1">
                <a:ea typeface="+mj-ea"/>
              </a:rPr>
              <a:t>看图计算。</a:t>
            </a:r>
            <a:endParaRPr lang="zh-CN" altLang="en-US" sz="3200" b="1">
              <a:ea typeface="+mj-ea"/>
            </a:endParaRPr>
          </a:p>
        </p:txBody>
      </p:sp>
      <p:graphicFrame>
        <p:nvGraphicFramePr>
          <p:cNvPr id="28678" name="对象 3"/>
          <p:cNvGraphicFramePr>
            <a:graphicFrameLocks noChangeAspect="1"/>
          </p:cNvGraphicFramePr>
          <p:nvPr/>
        </p:nvGraphicFramePr>
        <p:xfrm>
          <a:off x="971550" y="3481388"/>
          <a:ext cx="1901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" r:id="rId2" imgW="824865" imgH="406400" progId="Equation.DSMT4">
                  <p:embed/>
                </p:oleObj>
              </mc:Choice>
              <mc:Fallback>
                <p:oleObj name="" r:id="rId2" imgW="824865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81388"/>
                        <a:ext cx="19018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对象 8"/>
          <p:cNvGraphicFramePr>
            <a:graphicFrameLocks noChangeAspect="1"/>
          </p:cNvGraphicFramePr>
          <p:nvPr/>
        </p:nvGraphicFramePr>
        <p:xfrm>
          <a:off x="3482975" y="3481388"/>
          <a:ext cx="19002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" r:id="rId4" imgW="824865" imgH="406400" progId="Equation.DSMT4">
                  <p:embed/>
                </p:oleObj>
              </mc:Choice>
              <mc:Fallback>
                <p:oleObj name="" r:id="rId4" imgW="824865" imgH="4064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3481388"/>
                        <a:ext cx="19002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对象 9"/>
          <p:cNvGraphicFramePr>
            <a:graphicFrameLocks noChangeAspect="1"/>
          </p:cNvGraphicFramePr>
          <p:nvPr/>
        </p:nvGraphicFramePr>
        <p:xfrm>
          <a:off x="6002338" y="3481388"/>
          <a:ext cx="1901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" r:id="rId6" imgW="824865" imgH="406400" progId="Equation.DSMT4">
                  <p:embed/>
                </p:oleObj>
              </mc:Choice>
              <mc:Fallback>
                <p:oleObj name="" r:id="rId6" imgW="824865" imgH="4064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3481388"/>
                        <a:ext cx="19018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8538" y="339883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1238" y="391318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73613" y="340518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3438" y="3913188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08850" y="339883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64388" y="3913188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87" name="文本框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88" name="图片 1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"/>
          <p:cNvSpPr/>
          <p:nvPr/>
        </p:nvSpPr>
        <p:spPr>
          <a:xfrm>
            <a:off x="4284663" y="892175"/>
            <a:ext cx="3194050" cy="536575"/>
          </a:xfrm>
          <a:prstGeom prst="wedgeRoundRectCallout">
            <a:avLst>
              <a:gd name="adj1" fmla="val -41125"/>
              <a:gd name="adj2" fmla="val 87506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lt"/>
                <a:ea typeface="+mn-ea"/>
              </a:rPr>
              <a:t>说一说每幅图的意思。</a:t>
            </a:r>
            <a:endParaRPr lang="zh-CN" altLang="en-US" sz="2400" b="1">
              <a:latin typeface="+mn-lt"/>
              <a:ea typeface="+mn-ea"/>
            </a:endParaRPr>
          </a:p>
        </p:txBody>
      </p:sp>
      <p:sp>
        <p:nvSpPr>
          <p:cNvPr id="27670" name="文本框 1"/>
          <p:cNvSpPr txBox="1"/>
          <p:nvPr/>
        </p:nvSpPr>
        <p:spPr>
          <a:xfrm>
            <a:off x="1180465" y="523875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[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P5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宋体" panose="02010600030101010101" pitchFamily="2" charset="-122"/>
              </a:rPr>
              <a:t>做一做第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宋体" panose="02010600030101010101" pitchFamily="2" charset="-122"/>
              </a:rPr>
              <a:t>2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t="9507" r="64342" b="81045"/>
          <a:stretch>
            <a:fillRect/>
          </a:stretch>
        </p:blipFill>
        <p:spPr>
          <a:xfrm>
            <a:off x="1026623" y="1716638"/>
            <a:ext cx="1957855" cy="13865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9" t="9489" r="39926" b="81063"/>
          <a:stretch>
            <a:fillRect/>
          </a:stretch>
        </p:blipFill>
        <p:spPr>
          <a:xfrm>
            <a:off x="3491880" y="1707654"/>
            <a:ext cx="1957855" cy="138651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8" t="9489" r="15697" b="81063"/>
          <a:stretch>
            <a:fillRect/>
          </a:stretch>
        </p:blipFill>
        <p:spPr>
          <a:xfrm>
            <a:off x="6012160" y="1707654"/>
            <a:ext cx="1957855" cy="1386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1114425" y="736600"/>
            <a:ext cx="6481763" cy="2214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ea typeface="+mj-ea"/>
              </a:rPr>
              <a:t>3.</a:t>
            </a:r>
            <a:r>
              <a:rPr lang="zh-CN" altLang="en-US" sz="3200" b="1" dirty="0">
                <a:ea typeface="+mj-ea"/>
              </a:rPr>
              <a:t>一面墙的面积是</a:t>
            </a:r>
            <a:r>
              <a:rPr lang="en-US" altLang="zh-CN" sz="3200" b="1" dirty="0">
                <a:ea typeface="+mj-ea"/>
              </a:rPr>
              <a:t>20m</a:t>
            </a:r>
            <a:r>
              <a:rPr lang="en-US" altLang="zh-CN" sz="3200" b="1" baseline="30000" dirty="0">
                <a:ea typeface="+mj-ea"/>
              </a:rPr>
              <a:t>2</a:t>
            </a:r>
            <a:r>
              <a:rPr lang="zh-CN" altLang="en-US" sz="3200" b="1" dirty="0">
                <a:ea typeface="+mj-ea"/>
              </a:rPr>
              <a:t>，已经刷完了这面墙的   。已经刷完的面积是多少平方米？</a:t>
            </a:r>
            <a:endParaRPr lang="zh-CN" altLang="en-US" sz="3200" b="1" dirty="0">
              <a:ea typeface="+mj-ea"/>
            </a:endParaRPr>
          </a:p>
        </p:txBody>
      </p:sp>
      <p:graphicFrame>
        <p:nvGraphicFramePr>
          <p:cNvPr id="30723" name="对象 3"/>
          <p:cNvGraphicFramePr>
            <a:graphicFrameLocks noChangeAspect="1"/>
          </p:cNvGraphicFramePr>
          <p:nvPr/>
        </p:nvGraphicFramePr>
        <p:xfrm>
          <a:off x="3246438" y="1379538"/>
          <a:ext cx="3603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" r:id="rId2" imgW="152400" imgH="405765" progId="Equation.DSMT4">
                  <p:embed/>
                </p:oleObj>
              </mc:Choice>
              <mc:Fallback>
                <p:oleObj name="" r:id="rId2" imgW="152400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1379538"/>
                        <a:ext cx="36036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 bwMode="auto">
          <a:xfrm>
            <a:off x="5795963" y="2786063"/>
            <a:ext cx="2663825" cy="1223962"/>
          </a:xfrm>
          <a:prstGeom prst="rect">
            <a:avLst/>
          </a:prstGeom>
          <a:pattFill prst="horzBrick">
            <a:fgClr>
              <a:srgbClr val="FFCC99"/>
            </a:fgClr>
            <a:bgClr>
              <a:schemeClr val="bg1"/>
            </a:bgClr>
          </a:patt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795963" y="2786063"/>
            <a:ext cx="892175" cy="1223962"/>
          </a:xfrm>
          <a:prstGeom prst="rect">
            <a:avLst/>
          </a:prstGeom>
          <a:solidFill>
            <a:srgbClr val="FFCC99">
              <a:alpha val="6900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6688138" y="27860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7596188" y="27860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11863" y="3001963"/>
            <a:ext cx="792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zh-CN" altLang="en-US" sz="4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23100" y="3952875"/>
            <a:ext cx="8509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zh-CN" sz="2400" b="1" dirty="0">
                <a:latin typeface="+mn-lt"/>
                <a:ea typeface="+mj-ea"/>
              </a:rPr>
              <a:t>20m</a:t>
            </a:r>
            <a:r>
              <a:rPr lang="en-US" altLang="zh-CN" sz="2400" b="1" baseline="30000" dirty="0">
                <a:latin typeface="+mn-lt"/>
                <a:ea typeface="+mj-ea"/>
              </a:rPr>
              <a:t>2</a:t>
            </a:r>
            <a:endParaRPr lang="zh-CN" altLang="en-US" sz="2400" b="1" dirty="0">
              <a:latin typeface="+mn-lt"/>
              <a:ea typeface="+mj-ea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149574" y="3017838"/>
          <a:ext cx="11525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" r:id="rId4" imgW="419100" imgH="406400" progId="Equation.DSMT4">
                  <p:embed/>
                </p:oleObj>
              </mc:Choice>
              <mc:Fallback>
                <p:oleObj name="" r:id="rId4" imgW="419100" imgH="40640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574" y="3017838"/>
                        <a:ext cx="1152525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307903" y="3001963"/>
          <a:ext cx="2624137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6" imgW="22860000" imgH="9753600" progId="Equation.DSMT4">
                  <p:embed/>
                </p:oleObj>
              </mc:Choice>
              <mc:Fallback>
                <p:oleObj name="Equation" r:id="rId6" imgW="22860000" imgH="97536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903" y="3001963"/>
                        <a:ext cx="2624137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/>
          <p:cNvGrpSpPr/>
          <p:nvPr/>
        </p:nvGrpSpPr>
        <p:grpSpPr bwMode="auto">
          <a:xfrm>
            <a:off x="1117927" y="4086225"/>
            <a:ext cx="6190377" cy="896938"/>
            <a:chOff x="2123727" y="3608652"/>
            <a:chExt cx="6189960" cy="896403"/>
          </a:xfrm>
        </p:grpSpPr>
        <p:sp>
          <p:nvSpPr>
            <p:cNvPr id="17" name="矩形 16"/>
            <p:cNvSpPr/>
            <p:nvPr/>
          </p:nvSpPr>
          <p:spPr>
            <a:xfrm>
              <a:off x="2123727" y="3760961"/>
              <a:ext cx="6189960" cy="584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latinLnBrk="1" hangingPunct="1">
                <a:defRPr/>
              </a:pPr>
              <a:r>
                <a:rPr lang="zh-CN" altLang="en-US" sz="3200" b="1" kern="0" dirty="0">
                  <a:solidFill>
                    <a:srgbClr val="FF0000"/>
                  </a:solidFill>
                  <a:latin typeface="Times New Roman" panose="02020603050405020304"/>
                  <a:ea typeface="黑体" panose="02010609060101010101" pitchFamily="49" charset="-122"/>
                </a:rPr>
                <a:t>答：已经刷完的面积是    平方米。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0737" name="对象 17"/>
            <p:cNvGraphicFramePr>
              <a:graphicFrameLocks noChangeAspect="1"/>
            </p:cNvGraphicFramePr>
            <p:nvPr/>
          </p:nvGraphicFramePr>
          <p:xfrm>
            <a:off x="6270351" y="3608652"/>
            <a:ext cx="504998" cy="896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1" name="" r:id="rId8" imgW="228600" imgH="406400" progId="Equation.DSMT4">
                    <p:embed/>
                  </p:oleObj>
                </mc:Choice>
                <mc:Fallback>
                  <p:oleObj name="" r:id="rId8" imgW="228600" imgH="406400" progId="Equation.DSMT4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0351" y="3608652"/>
                          <a:ext cx="504998" cy="896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33" name="文本框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34" name="图片 1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文本框 1"/>
          <p:cNvSpPr txBox="1"/>
          <p:nvPr/>
        </p:nvSpPr>
        <p:spPr>
          <a:xfrm>
            <a:off x="1202055" y="501650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P5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做一做第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771" name="图片 2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6"/>
          <p:cNvSpPr>
            <a:spLocks noChangeArrowheads="1"/>
          </p:cNvSpPr>
          <p:nvPr/>
        </p:nvSpPr>
        <p:spPr bwMode="auto">
          <a:xfrm>
            <a:off x="468313" y="195263"/>
            <a:ext cx="4175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四、课堂小结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pic>
        <p:nvPicPr>
          <p:cNvPr id="32773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42963"/>
            <a:ext cx="514508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3"/>
          <p:cNvSpPr/>
          <p:nvPr/>
        </p:nvSpPr>
        <p:spPr>
          <a:xfrm>
            <a:off x="5364163" y="1543050"/>
            <a:ext cx="3195637" cy="741363"/>
          </a:xfrm>
          <a:prstGeom prst="wedgeRoundRectCallout">
            <a:avLst>
              <a:gd name="adj1" fmla="val -49337"/>
              <a:gd name="adj2" fmla="val -75817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000" b="1">
                <a:latin typeface="+mn-lt"/>
                <a:ea typeface="+mn-ea"/>
              </a:rPr>
              <a:t>说一说分数乘分数表示什么意思？怎样计算？</a:t>
            </a:r>
            <a:endParaRPr lang="zh-CN" altLang="en-US" sz="2000" b="1">
              <a:latin typeface="+mn-lt"/>
              <a:ea typeface="+mn-ea"/>
            </a:endParaRPr>
          </a:p>
        </p:txBody>
      </p:sp>
      <p:sp>
        <p:nvSpPr>
          <p:cNvPr id="53" name="AutoShape 3"/>
          <p:cNvSpPr/>
          <p:nvPr/>
        </p:nvSpPr>
        <p:spPr>
          <a:xfrm>
            <a:off x="5435600" y="2446338"/>
            <a:ext cx="3195638" cy="741362"/>
          </a:xfrm>
          <a:prstGeom prst="wedgeRoundRectCallout">
            <a:avLst>
              <a:gd name="adj1" fmla="val 4909"/>
              <a:gd name="adj2" fmla="val -1802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000" b="1">
                <a:latin typeface="+mn-lt"/>
                <a:ea typeface="+mn-ea"/>
              </a:rPr>
              <a:t>分数乘分数表示求一个数的几分之几是多少。</a:t>
            </a:r>
            <a:endParaRPr lang="zh-CN" altLang="en-US" sz="2000" b="1">
              <a:latin typeface="+mn-lt"/>
              <a:ea typeface="+mn-ea"/>
            </a:endParaRPr>
          </a:p>
        </p:txBody>
      </p:sp>
      <p:sp>
        <p:nvSpPr>
          <p:cNvPr id="54" name="AutoShape 3"/>
          <p:cNvSpPr/>
          <p:nvPr/>
        </p:nvSpPr>
        <p:spPr>
          <a:xfrm>
            <a:off x="1187450" y="3508375"/>
            <a:ext cx="7056438" cy="935038"/>
          </a:xfrm>
          <a:prstGeom prst="wedgeRoundRectCallout">
            <a:avLst>
              <a:gd name="adj1" fmla="val 4909"/>
              <a:gd name="adj2" fmla="val -1802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lt"/>
                <a:ea typeface="+mn-ea"/>
              </a:rPr>
              <a:t>分数乘分数，</a:t>
            </a:r>
            <a:r>
              <a:rPr lang="zh-CN" altLang="en-US" sz="2400" b="1">
                <a:solidFill>
                  <a:srgbClr val="0000FF"/>
                </a:solidFill>
                <a:latin typeface="+mn-lt"/>
                <a:ea typeface="+mn-ea"/>
              </a:rPr>
              <a:t>用分子相乘的积作分子，用分母相乘的积作分母。能约分的要先约分再计算。</a:t>
            </a:r>
            <a:endParaRPr lang="zh-CN" altLang="en-US" sz="2400" b="1">
              <a:solidFill>
                <a:srgbClr val="0000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96969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545595">
            <a:off x="4041775" y="2677795"/>
            <a:ext cx="392430" cy="14478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07704" y="1996096"/>
            <a:ext cx="5328592" cy="11513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zh-CN" altLang="en-US" sz="4000" b="1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完成对应</a:t>
            </a:r>
            <a:r>
              <a:rPr lang="zh-CN" altLang="en-US" sz="40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课时的练习。</a:t>
            </a:r>
            <a:endParaRPr lang="zh-CN" altLang="en-US" sz="4000" b="1" dirty="0">
              <a:solidFill>
                <a:prstClr val="black"/>
              </a:solidFill>
              <a:latin typeface="+mn-lt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内容占位符 1"/>
          <p:cNvSpPr>
            <a:spLocks noGrp="1"/>
          </p:cNvSpPr>
          <p:nvPr>
            <p:ph idx="4294967295"/>
          </p:nvPr>
        </p:nvSpPr>
        <p:spPr bwMode="auto">
          <a:xfrm>
            <a:off x="1069975" y="966788"/>
            <a:ext cx="48974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3200" b="1">
                <a:ea typeface="+mj-ea"/>
                <a:cs typeface="Times New Roman" panose="02020603050405020304" pitchFamily="18" charset="0"/>
              </a:rPr>
              <a:t>计算。</a:t>
            </a:r>
            <a:endParaRPr lang="zh-CN" altLang="en-US" sz="3200" b="1"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0243" name="对象 1"/>
          <p:cNvGraphicFramePr>
            <a:graphicFrameLocks noChangeAspect="1"/>
          </p:cNvGraphicFramePr>
          <p:nvPr/>
        </p:nvGraphicFramePr>
        <p:xfrm>
          <a:off x="1138238" y="1528763"/>
          <a:ext cx="11303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" r:id="rId2" imgW="443865" imgH="405765" progId="Equation.DSMT4">
                  <p:embed/>
                </p:oleObj>
              </mc:Choice>
              <mc:Fallback>
                <p:oleObj name="" r:id="rId2" imgW="443865" imgH="405765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528763"/>
                        <a:ext cx="11303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对象 4"/>
          <p:cNvGraphicFramePr>
            <a:graphicFrameLocks noChangeAspect="1"/>
          </p:cNvGraphicFramePr>
          <p:nvPr/>
        </p:nvGraphicFramePr>
        <p:xfrm>
          <a:off x="1179513" y="2586038"/>
          <a:ext cx="10890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" r:id="rId4" imgW="443865" imgH="405765" progId="Equation.DSMT4">
                  <p:embed/>
                </p:oleObj>
              </mc:Choice>
              <mc:Fallback>
                <p:oleObj name="" r:id="rId4" imgW="443865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2586038"/>
                        <a:ext cx="10890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98975" y="1779588"/>
            <a:ext cx="4537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000" b="1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表示：</a:t>
            </a:r>
            <a:r>
              <a:rPr lang="zh-CN" altLang="en-US" sz="3000" b="1" u="sng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</a:t>
            </a:r>
            <a:r>
              <a:rPr lang="en-US" altLang="zh-CN" sz="3000" b="1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zh-CN" altLang="en-US" sz="3000" b="1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8975" y="2693988"/>
            <a:ext cx="48974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000" b="1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表示：</a:t>
            </a:r>
            <a:r>
              <a:rPr lang="zh-CN" altLang="en-US" sz="3000" b="1" u="sng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</a:t>
            </a:r>
            <a:r>
              <a:rPr lang="en-US" altLang="zh-CN" sz="3000" b="1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zh-CN" altLang="en-US" sz="3000" b="1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14738" y="1797050"/>
            <a:ext cx="50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65525" y="2732088"/>
            <a:ext cx="504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5867400" y="1276350"/>
            <a:ext cx="3035300" cy="1060450"/>
            <a:chOff x="5580112" y="1511582"/>
            <a:chExt cx="3034294" cy="1061874"/>
          </a:xfrm>
        </p:grpSpPr>
        <p:graphicFrame>
          <p:nvGraphicFramePr>
            <p:cNvPr id="10262" name="对象 9"/>
            <p:cNvGraphicFramePr>
              <a:graphicFrameLocks noChangeAspect="1"/>
            </p:cNvGraphicFramePr>
            <p:nvPr/>
          </p:nvGraphicFramePr>
          <p:xfrm>
            <a:off x="6516216" y="1511582"/>
            <a:ext cx="365019" cy="1061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" r:id="rId6" imgW="139700" imgH="406400" progId="Equation.DSMT4">
                    <p:embed/>
                  </p:oleObj>
                </mc:Choice>
                <mc:Fallback>
                  <p:oleObj name="" r:id="rId6" imgW="139700" imgH="406400" progId="Equation.DSMT4">
                    <p:embed/>
                    <p:pic>
                      <p:nvPicPr>
                        <p:cNvPr id="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216" y="1511582"/>
                          <a:ext cx="365019" cy="1061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3" name="TextBox 10"/>
            <p:cNvSpPr txBox="1">
              <a:spLocks noChangeArrowheads="1"/>
            </p:cNvSpPr>
            <p:nvPr/>
          </p:nvSpPr>
          <p:spPr bwMode="auto">
            <a:xfrm>
              <a:off x="5580112" y="1905811"/>
              <a:ext cx="3034294" cy="58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20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的    是多少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5829300" y="2211388"/>
            <a:ext cx="3033713" cy="1062037"/>
            <a:chOff x="5541618" y="2427734"/>
            <a:chExt cx="3034294" cy="1062037"/>
          </a:xfrm>
        </p:grpSpPr>
        <p:graphicFrame>
          <p:nvGraphicFramePr>
            <p:cNvPr id="10260" name="对象 13"/>
            <p:cNvGraphicFramePr>
              <a:graphicFrameLocks noChangeAspect="1"/>
            </p:cNvGraphicFramePr>
            <p:nvPr/>
          </p:nvGraphicFramePr>
          <p:xfrm>
            <a:off x="6461125" y="2427734"/>
            <a:ext cx="398463" cy="1062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name="" r:id="rId8" imgW="152400" imgH="405765" progId="Equation.DSMT4">
                    <p:embed/>
                  </p:oleObj>
                </mc:Choice>
                <mc:Fallback>
                  <p:oleObj name="" r:id="rId8" imgW="152400" imgH="405765" progId="Equation.DSMT4">
                    <p:embed/>
                    <p:pic>
                      <p:nvPicPr>
                        <p:cNvPr id="0" name="对象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1125" y="2427734"/>
                          <a:ext cx="398463" cy="1062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1" name="TextBox 14"/>
            <p:cNvSpPr txBox="1">
              <a:spLocks noChangeArrowheads="1"/>
            </p:cNvSpPr>
            <p:nvPr/>
          </p:nvSpPr>
          <p:spPr bwMode="auto">
            <a:xfrm>
              <a:off x="5541618" y="2761109"/>
              <a:ext cx="3034294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21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的    是多少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70325" y="1797050"/>
            <a:ext cx="874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7938" y="2782888"/>
            <a:ext cx="874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308225" y="3692525"/>
            <a:ext cx="4381500" cy="523875"/>
          </a:xfrm>
          <a:prstGeom prst="rect">
            <a:avLst/>
          </a:prstGeom>
          <a:solidFill>
            <a:srgbClr val="FFCC99"/>
          </a:solidFill>
          <a:ln w="9525">
            <a:solidFill>
              <a:srgbClr val="00B05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2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分数与整数相乘怎样计算？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4" name="文本框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55" name="图片 20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68313" y="195263"/>
            <a:ext cx="5616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一、激活经验，导入新课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graphicFrame>
        <p:nvGraphicFramePr>
          <p:cNvPr id="23" name="对象 1"/>
          <p:cNvGraphicFramePr>
            <a:graphicFrameLocks noChangeAspect="1"/>
          </p:cNvGraphicFramePr>
          <p:nvPr/>
        </p:nvGraphicFramePr>
        <p:xfrm>
          <a:off x="2243138" y="1528763"/>
          <a:ext cx="138906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" r:id="rId13" imgW="545465" imgH="405765" progId="Equation.DSMT4">
                  <p:embed/>
                </p:oleObj>
              </mc:Choice>
              <mc:Fallback>
                <p:oleObj name="" r:id="rId13" imgW="545465" imgH="405765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528763"/>
                        <a:ext cx="1389062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4"/>
          <p:cNvGraphicFramePr>
            <a:graphicFrameLocks noChangeAspect="1"/>
          </p:cNvGraphicFramePr>
          <p:nvPr/>
        </p:nvGraphicFramePr>
        <p:xfrm>
          <a:off x="2230438" y="2586038"/>
          <a:ext cx="13065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" r:id="rId15" imgW="533400" imgH="406400" progId="Equation.DSMT4">
                  <p:embed/>
                </p:oleObj>
              </mc:Choice>
              <mc:Fallback>
                <p:oleObj name="" r:id="rId15" imgW="533400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2586038"/>
                        <a:ext cx="130651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3"/>
          <p:cNvSpPr/>
          <p:nvPr/>
        </p:nvSpPr>
        <p:spPr>
          <a:xfrm>
            <a:off x="3702050" y="862013"/>
            <a:ext cx="2305050" cy="750887"/>
          </a:xfrm>
          <a:prstGeom prst="wedgeRoundRectCallout">
            <a:avLst>
              <a:gd name="adj1" fmla="val -35926"/>
              <a:gd name="adj2" fmla="val 91434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ts val="0"/>
              </a:spcBef>
              <a:defRPr/>
            </a:pPr>
            <a:r>
              <a:rPr lang="zh-CN" altLang="en-US" sz="2000" b="1">
                <a:latin typeface="+mn-ea"/>
                <a:ea typeface="+mn-ea"/>
              </a:rPr>
              <a:t>说一说，这两个乘法算式的含义。</a:t>
            </a:r>
            <a:endParaRPr lang="zh-CN" altLang="en-US" sz="2000" b="1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9" grpId="0"/>
      <p:bldP spid="16" grpId="0"/>
      <p:bldP spid="19" grpId="0"/>
      <p:bldP spid="18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1"/>
          <p:cNvSpPr>
            <a:spLocks noGrp="1" noChangeArrowheads="1"/>
          </p:cNvSpPr>
          <p:nvPr>
            <p:ph idx="4294967295"/>
          </p:nvPr>
        </p:nvSpPr>
        <p:spPr bwMode="auto">
          <a:xfrm>
            <a:off x="1217613" y="484188"/>
            <a:ext cx="7138987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 eaLnBrk="1" latin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200" b="1">
                <a:ea typeface="宋体" panose="02010600030101010101" pitchFamily="2" charset="-122"/>
                <a:cs typeface="Times New Roman" panose="02020603050405020304" pitchFamily="18" charset="0"/>
              </a:rPr>
              <a:t>填一填。</a:t>
            </a:r>
            <a:endParaRPr lang="en-US" altLang="zh-CN" sz="3200" b="1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latin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2m</a:t>
            </a:r>
            <a:r>
              <a:rPr lang="zh-CN" altLang="en-US" sz="3200" b="1">
                <a:ea typeface="宋体" panose="02010600030101010101" pitchFamily="2" charset="-122"/>
                <a:cs typeface="Times New Roman" panose="02020603050405020304" pitchFamily="18" charset="0"/>
              </a:rPr>
              <a:t>的   是</a:t>
            </a: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)m</a:t>
            </a:r>
            <a:r>
              <a:rPr lang="zh-CN" altLang="en-US" sz="3200" b="1"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 1m</a:t>
            </a:r>
            <a:r>
              <a:rPr lang="zh-CN" altLang="en-US" sz="3200" b="1">
                <a:ea typeface="宋体" panose="02010600030101010101" pitchFamily="2" charset="-122"/>
                <a:cs typeface="Times New Roman" panose="02020603050405020304" pitchFamily="18" charset="0"/>
              </a:rPr>
              <a:t>的   是</a:t>
            </a: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)m.</a:t>
            </a:r>
            <a:endParaRPr lang="zh-CN" altLang="en-US" sz="3200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291" name="对象 1"/>
          <p:cNvGraphicFramePr>
            <a:graphicFrameLocks noChangeAspect="1"/>
          </p:cNvGraphicFramePr>
          <p:nvPr/>
        </p:nvGraphicFramePr>
        <p:xfrm>
          <a:off x="2246313" y="1058863"/>
          <a:ext cx="3857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" r:id="rId2" imgW="152400" imgH="405765" progId="Equation.DSMT4">
                  <p:embed/>
                </p:oleObj>
              </mc:Choice>
              <mc:Fallback>
                <p:oleObj name="" r:id="rId2" imgW="152400" imgH="405765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1058863"/>
                        <a:ext cx="38576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671638" y="2214563"/>
          <a:ext cx="81121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" r:id="rId4" imgW="444500" imgH="457200" progId="Equation.DSMT4">
                  <p:embed/>
                </p:oleObj>
              </mc:Choice>
              <mc:Fallback>
                <p:oleObj name="" r:id="rId4" imgW="444500" imgH="4572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2214563"/>
                        <a:ext cx="811212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46338" y="2333625"/>
            <a:ext cx="865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endParaRPr lang="zh-CN" altLang="en-US" sz="32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4" name="文本框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5" name="图片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6" name="对象 1"/>
          <p:cNvGraphicFramePr>
            <a:graphicFrameLocks noChangeAspect="1"/>
          </p:cNvGraphicFramePr>
          <p:nvPr/>
        </p:nvGraphicFramePr>
        <p:xfrm>
          <a:off x="5618163" y="1058863"/>
          <a:ext cx="3857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" r:id="rId9" imgW="152400" imgH="405765" progId="Equation.DSMT4">
                  <p:embed/>
                </p:oleObj>
              </mc:Choice>
              <mc:Fallback>
                <p:oleObj name="" r:id="rId9" imgW="152400" imgH="405765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1058863"/>
                        <a:ext cx="38576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827338" y="2214563"/>
          <a:ext cx="3238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" r:id="rId11" imgW="177800" imgH="457200" progId="Equation.DSMT4">
                  <p:embed/>
                </p:oleObj>
              </mc:Choice>
              <mc:Fallback>
                <p:oleObj name="" r:id="rId11" imgW="177800" imgH="45720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2214563"/>
                        <a:ext cx="3238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265488" y="1265238"/>
          <a:ext cx="3238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" r:id="rId13" imgW="177800" imgH="457200" progId="Equation.DSMT4">
                  <p:embed/>
                </p:oleObj>
              </mc:Choice>
              <mc:Fallback>
                <p:oleObj name="" r:id="rId13" imgW="177800" imgH="4572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1265238"/>
                        <a:ext cx="3238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080000" y="2214563"/>
          <a:ext cx="7651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" r:id="rId15" imgW="419100" imgH="457200" progId="Equation.DSMT4">
                  <p:embed/>
                </p:oleObj>
              </mc:Choice>
              <mc:Fallback>
                <p:oleObj name="" r:id="rId15" imgW="419100" imgH="457200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2214563"/>
                        <a:ext cx="7651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5832475" y="2333625"/>
            <a:ext cx="86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endParaRPr lang="zh-CN" altLang="en-US" sz="32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215063" y="2214563"/>
          <a:ext cx="3238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" r:id="rId17" imgW="177800" imgH="457200" progId="Equation.DSMT4">
                  <p:embed/>
                </p:oleObj>
              </mc:Choice>
              <mc:Fallback>
                <p:oleObj name="" r:id="rId17" imgW="177800" imgH="457200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2214563"/>
                        <a:ext cx="3238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6651625" y="1265238"/>
          <a:ext cx="3238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" r:id="rId18" imgW="177800" imgH="457200" progId="Equation.DSMT4">
                  <p:embed/>
                </p:oleObj>
              </mc:Choice>
              <mc:Fallback>
                <p:oleObj name="" r:id="rId18" imgW="177800" imgH="457200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25" y="1265238"/>
                        <a:ext cx="3238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1"/>
          <p:cNvSpPr txBox="1"/>
          <p:nvPr/>
        </p:nvSpPr>
        <p:spPr bwMode="auto">
          <a:xfrm>
            <a:off x="1580202" y="1275606"/>
            <a:ext cx="7744325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b="1">
                <a:ea typeface="+mj-ea"/>
                <a:cs typeface="Times New Roman" panose="02020603050405020304" pitchFamily="18" charset="0"/>
              </a:rPr>
              <a:t>李伯伯家有一块     公顷的地。这块地的    </a:t>
            </a:r>
            <a:endParaRPr lang="en-US" altLang="zh-CN" b="1">
              <a:ea typeface="+mj-ea"/>
              <a:cs typeface="Times New Roman" panose="02020603050405020304" pitchFamily="18" charset="0"/>
            </a:endParaRPr>
          </a:p>
          <a:p>
            <a:pPr marL="0" indent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CN" b="1">
              <a:ea typeface="+mj-ea"/>
              <a:cs typeface="Times New Roman" panose="02020603050405020304" pitchFamily="18" charset="0"/>
            </a:endParaRPr>
          </a:p>
          <a:p>
            <a:pPr marL="0" indent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b="1">
                <a:ea typeface="+mj-ea"/>
                <a:cs typeface="Times New Roman" panose="02020603050405020304" pitchFamily="18" charset="0"/>
              </a:rPr>
              <a:t>种土豆，     种玉米。</a:t>
            </a:r>
            <a:endParaRPr lang="zh-CN" altLang="en-US" b="1" dirty="0"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5" name="对象 2"/>
          <p:cNvGraphicFramePr>
            <a:graphicFrameLocks noChangeAspect="1"/>
          </p:cNvGraphicFramePr>
          <p:nvPr/>
        </p:nvGraphicFramePr>
        <p:xfrm>
          <a:off x="7884368" y="1203598"/>
          <a:ext cx="272497" cy="720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" r:id="rId2" imgW="177800" imgH="469900" progId="Equation.DSMT4">
                  <p:embed/>
                </p:oleObj>
              </mc:Choice>
              <mc:Fallback>
                <p:oleObj name="" r:id="rId2" imgW="177800" imgH="4699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203598"/>
                        <a:ext cx="272497" cy="720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1"/>
          <p:cNvGraphicFramePr>
            <a:graphicFrameLocks noChangeAspect="1"/>
          </p:cNvGraphicFramePr>
          <p:nvPr/>
        </p:nvGraphicFramePr>
        <p:xfrm>
          <a:off x="3131840" y="2067694"/>
          <a:ext cx="292137" cy="71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" r:id="rId4" imgW="190500" imgH="469900" progId="Equation.DSMT4">
                  <p:embed/>
                </p:oleObj>
              </mc:Choice>
              <mc:Fallback>
                <p:oleObj name="" r:id="rId4" imgW="190500" imgH="46990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067694"/>
                        <a:ext cx="292137" cy="719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605" y="1203598"/>
            <a:ext cx="693139" cy="690673"/>
          </a:xfrm>
          <a:prstGeom prst="rect">
            <a:avLst/>
          </a:prstGeom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01489" y="3239815"/>
            <a:ext cx="6913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）种土豆的面积是多少公顷？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2" name="任意多边形 22"/>
          <p:cNvSpPr>
            <a:spLocks noChangeArrowheads="1"/>
          </p:cNvSpPr>
          <p:nvPr/>
        </p:nvSpPr>
        <p:spPr bwMode="auto">
          <a:xfrm>
            <a:off x="2717601" y="2774677"/>
            <a:ext cx="238125" cy="76200"/>
          </a:xfrm>
          <a:custGeom>
            <a:avLst/>
            <a:gdLst>
              <a:gd name="T0" fmla="*/ 0 w 238125"/>
              <a:gd name="T1" fmla="*/ 0 h 76468"/>
              <a:gd name="T2" fmla="*/ 57150 w 238125"/>
              <a:gd name="T3" fmla="*/ 75402 h 76468"/>
              <a:gd name="T4" fmla="*/ 95250 w 238125"/>
              <a:gd name="T5" fmla="*/ 65976 h 76468"/>
              <a:gd name="T6" fmla="*/ 123825 w 238125"/>
              <a:gd name="T7" fmla="*/ 47126 h 76468"/>
              <a:gd name="T8" fmla="*/ 190500 w 238125"/>
              <a:gd name="T9" fmla="*/ 65976 h 76468"/>
              <a:gd name="T10" fmla="*/ 238125 w 238125"/>
              <a:gd name="T11" fmla="*/ 37700 h 76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8125" h="76468">
                <a:moveTo>
                  <a:pt x="0" y="0"/>
                </a:moveTo>
                <a:cubicBezTo>
                  <a:pt x="9400" y="18800"/>
                  <a:pt x="23912" y="71452"/>
                  <a:pt x="57150" y="76200"/>
                </a:cubicBezTo>
                <a:cubicBezTo>
                  <a:pt x="70109" y="78051"/>
                  <a:pt x="82550" y="69850"/>
                  <a:pt x="95250" y="66675"/>
                </a:cubicBezTo>
                <a:cubicBezTo>
                  <a:pt x="104775" y="60325"/>
                  <a:pt x="112492" y="49244"/>
                  <a:pt x="123825" y="47625"/>
                </a:cubicBezTo>
                <a:cubicBezTo>
                  <a:pt x="132197" y="46429"/>
                  <a:pt x="179777" y="63101"/>
                  <a:pt x="190500" y="66675"/>
                </a:cubicBezTo>
                <a:cubicBezTo>
                  <a:pt x="235488" y="55428"/>
                  <a:pt x="222746" y="68859"/>
                  <a:pt x="238125" y="3810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文本框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4" name="图片 1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7884368" y="1203598"/>
            <a:ext cx="292100" cy="806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131840" y="1995686"/>
            <a:ext cx="292100" cy="808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AutoShape 3"/>
          <p:cNvSpPr/>
          <p:nvPr/>
        </p:nvSpPr>
        <p:spPr>
          <a:xfrm>
            <a:off x="5148064" y="3939902"/>
            <a:ext cx="1695450" cy="533400"/>
          </a:xfrm>
          <a:prstGeom prst="wedgeRoundRectCallout">
            <a:avLst>
              <a:gd name="adj1" fmla="val -38976"/>
              <a:gd name="adj2" fmla="val -88862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ea"/>
                <a:ea typeface="+mn-ea"/>
              </a:rPr>
              <a:t>怎样列式？</a:t>
            </a:r>
            <a:endParaRPr lang="zh-CN" altLang="en-US" sz="2400" b="1">
              <a:latin typeface="+mn-ea"/>
              <a:ea typeface="+mn-ea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249164" y="3784327"/>
          <a:ext cx="6524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" r:id="rId10" imgW="368300" imgH="406400" progId="Equation.DSMT4">
                  <p:embed/>
                </p:oleObj>
              </mc:Choice>
              <mc:Fallback>
                <p:oleObj name="" r:id="rId10" imgW="368300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164" y="3784327"/>
                        <a:ext cx="6524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3"/>
          <p:cNvSpPr/>
          <p:nvPr/>
        </p:nvSpPr>
        <p:spPr>
          <a:xfrm>
            <a:off x="2411760" y="4011910"/>
            <a:ext cx="1695450" cy="533400"/>
          </a:xfrm>
          <a:prstGeom prst="wedgeRoundRectCallout">
            <a:avLst>
              <a:gd name="adj1" fmla="val -66713"/>
              <a:gd name="adj2" fmla="val -25189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ea"/>
                <a:ea typeface="+mn-ea"/>
              </a:rPr>
              <a:t>怎样计算？</a:t>
            </a:r>
            <a:endParaRPr lang="zh-CN" altLang="en-US" sz="2400" b="1">
              <a:latin typeface="+mn-ea"/>
              <a:ea typeface="+mn-ea"/>
            </a:endParaRPr>
          </a:p>
        </p:txBody>
      </p:sp>
      <p:sp>
        <p:nvSpPr>
          <p:cNvPr id="14351" name="Rectangle 16"/>
          <p:cNvSpPr>
            <a:spLocks noChangeArrowheads="1"/>
          </p:cNvSpPr>
          <p:nvPr/>
        </p:nvSpPr>
        <p:spPr bwMode="auto">
          <a:xfrm>
            <a:off x="468313" y="195263"/>
            <a:ext cx="4175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二、探索新知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graphicFrame>
        <p:nvGraphicFramePr>
          <p:cNvPr id="29" name="对象 2"/>
          <p:cNvGraphicFramePr>
            <a:graphicFrameLocks noChangeAspect="1"/>
          </p:cNvGraphicFramePr>
          <p:nvPr/>
        </p:nvGraphicFramePr>
        <p:xfrm>
          <a:off x="4283968" y="1131590"/>
          <a:ext cx="2921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12" imgW="4572000" imgH="11277600" progId="Equation.DSMT4">
                  <p:embed/>
                </p:oleObj>
              </mc:Choice>
              <mc:Fallback>
                <p:oleObj name="Equation" r:id="rId12" imgW="4572000" imgH="112776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131590"/>
                        <a:ext cx="2921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  <p:bldP spid="23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5"/>
          <p:cNvSpPr txBox="1">
            <a:spLocks noChangeArrowheads="1"/>
          </p:cNvSpPr>
          <p:nvPr/>
        </p:nvSpPr>
        <p:spPr bwMode="auto">
          <a:xfrm>
            <a:off x="827088" y="346075"/>
            <a:ext cx="691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）种土豆的面积是多少公顷？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7" name="文本框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8" name="图片 1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9" name="对象 18"/>
          <p:cNvGraphicFramePr>
            <a:graphicFrameLocks noChangeAspect="1"/>
          </p:cNvGraphicFramePr>
          <p:nvPr/>
        </p:nvGraphicFramePr>
        <p:xfrm>
          <a:off x="1555750" y="889000"/>
          <a:ext cx="8683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" r:id="rId5" imgW="368300" imgH="406400" progId="Equation.DSMT4">
                  <p:embed/>
                </p:oleObj>
              </mc:Choice>
              <mc:Fallback>
                <p:oleObj name="" r:id="rId5" imgW="368300" imgH="406400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889000"/>
                        <a:ext cx="86836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3"/>
          <p:cNvSpPr/>
          <p:nvPr/>
        </p:nvSpPr>
        <p:spPr>
          <a:xfrm>
            <a:off x="5940425" y="1112838"/>
            <a:ext cx="2643188" cy="946150"/>
          </a:xfrm>
          <a:prstGeom prst="wedgeRoundRectCallout">
            <a:avLst>
              <a:gd name="adj1" fmla="val -9686"/>
              <a:gd name="adj2" fmla="val -192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lt"/>
                <a:ea typeface="+mn-ea"/>
              </a:rPr>
              <a:t>拿一张纸表示</a:t>
            </a:r>
            <a:r>
              <a:rPr lang="en-US" altLang="zh-CN" sz="2400" b="1">
                <a:latin typeface="+mn-lt"/>
                <a:ea typeface="+mn-ea"/>
              </a:rPr>
              <a:t>1</a:t>
            </a:r>
            <a:r>
              <a:rPr lang="zh-CN" altLang="en-US" sz="2400" b="1">
                <a:latin typeface="+mn-lt"/>
                <a:ea typeface="+mn-ea"/>
              </a:rPr>
              <a:t>公顷， 试一试。</a:t>
            </a:r>
            <a:endParaRPr lang="zh-CN" altLang="en-US" sz="2400" b="1">
              <a:latin typeface="+mn-lt"/>
              <a:ea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50975" y="2284413"/>
            <a:ext cx="4968875" cy="2225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 bwMode="auto">
          <a:xfrm>
            <a:off x="1450975" y="2284413"/>
            <a:ext cx="4968875" cy="1116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000000"/>
            </a:solidFill>
            <a:prstDash val="lgDashDot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endParaRPr lang="zh-CN" altLang="en-US">
              <a:solidFill>
                <a:schemeClr val="tx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6491288" y="2284413"/>
            <a:ext cx="1603375" cy="1116012"/>
            <a:chOff x="6491882" y="1942306"/>
            <a:chExt cx="1603025" cy="1116012"/>
          </a:xfrm>
        </p:grpSpPr>
        <p:sp>
          <p:nvSpPr>
            <p:cNvPr id="16406" name="内容占位符 1"/>
            <p:cNvSpPr txBox="1">
              <a:spLocks noChangeArrowheads="1"/>
            </p:cNvSpPr>
            <p:nvPr/>
          </p:nvSpPr>
          <p:spPr bwMode="auto">
            <a:xfrm>
              <a:off x="6931270" y="2338204"/>
              <a:ext cx="1163637" cy="46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公顷</a:t>
              </a:r>
              <a:endParaRPr lang="zh-CN" altLang="en-US" sz="2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aphicFrame>
          <p:nvGraphicFramePr>
            <p:cNvPr id="16407" name="对象 1"/>
            <p:cNvGraphicFramePr>
              <a:graphicFrameLocks noChangeAspect="1"/>
            </p:cNvGraphicFramePr>
            <p:nvPr/>
          </p:nvGraphicFramePr>
          <p:xfrm>
            <a:off x="6711576" y="2131539"/>
            <a:ext cx="324201" cy="7470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" name="" r:id="rId7" imgW="152400" imgH="405765" progId="Equation.DSMT4">
                    <p:embed/>
                  </p:oleObj>
                </mc:Choice>
                <mc:Fallback>
                  <p:oleObj name="" r:id="rId7" imgW="152400" imgH="405765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1576" y="2131539"/>
                          <a:ext cx="324201" cy="7470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8" name="右大括号 19"/>
            <p:cNvSpPr/>
            <p:nvPr/>
          </p:nvSpPr>
          <p:spPr bwMode="auto">
            <a:xfrm>
              <a:off x="6491882" y="1942306"/>
              <a:ext cx="219694" cy="1116012"/>
            </a:xfrm>
            <a:prstGeom prst="rightBrace">
              <a:avLst>
                <a:gd name="adj1" fmla="val 7274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</p:grpSp>
      <p:cxnSp>
        <p:nvCxnSpPr>
          <p:cNvPr id="27" name="直接连接符 26"/>
          <p:cNvCxnSpPr>
            <a:cxnSpLocks noChangeShapeType="1"/>
          </p:cNvCxnSpPr>
          <p:nvPr/>
        </p:nvCxnSpPr>
        <p:spPr bwMode="auto">
          <a:xfrm>
            <a:off x="2387600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接连接符 27"/>
          <p:cNvCxnSpPr>
            <a:cxnSpLocks noChangeShapeType="1"/>
          </p:cNvCxnSpPr>
          <p:nvPr/>
        </p:nvCxnSpPr>
        <p:spPr bwMode="auto">
          <a:xfrm>
            <a:off x="3395663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>
            <a:off x="4403725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9"/>
          <p:cNvCxnSpPr>
            <a:cxnSpLocks noChangeShapeType="1"/>
          </p:cNvCxnSpPr>
          <p:nvPr/>
        </p:nvCxnSpPr>
        <p:spPr bwMode="auto">
          <a:xfrm>
            <a:off x="5411788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矩形 31"/>
          <p:cNvSpPr/>
          <p:nvPr/>
        </p:nvSpPr>
        <p:spPr bwMode="auto">
          <a:xfrm>
            <a:off x="1450975" y="2284413"/>
            <a:ext cx="936625" cy="111601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lnSpc>
                <a:spcPct val="200000"/>
              </a:lnSpc>
              <a:defRPr/>
            </a:pPr>
            <a:endParaRPr lang="zh-CN" altLang="en-US" sz="3200" b="1" dirty="0">
              <a:latin typeface="+mj-ea"/>
              <a:ea typeface="+mj-ea"/>
            </a:endParaRPr>
          </a:p>
        </p:txBody>
      </p:sp>
      <p:graphicFrame>
        <p:nvGraphicFramePr>
          <p:cNvPr id="35" name="对象 1"/>
          <p:cNvGraphicFramePr>
            <a:graphicFrameLocks noChangeAspect="1"/>
          </p:cNvGraphicFramePr>
          <p:nvPr/>
        </p:nvGraphicFramePr>
        <p:xfrm>
          <a:off x="1512888" y="2371725"/>
          <a:ext cx="8397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" r:id="rId9" imgW="735965" imgH="406400" progId="Equation.DSMT4">
                  <p:embed/>
                </p:oleObj>
              </mc:Choice>
              <mc:Fallback>
                <p:oleObj name="" r:id="rId9" imgW="735965" imgH="4064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371725"/>
                        <a:ext cx="8397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1416050" y="2946400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0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？公顷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2498725" y="889000"/>
          <a:ext cx="26336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11" imgW="26822400" imgH="9753600" progId="Equation.DSMT4">
                  <p:embed/>
                </p:oleObj>
              </mc:Choice>
              <mc:Fallback>
                <p:oleObj name="Equation" r:id="rId11" imgW="26822400" imgH="9753600" progId="Equation.DSMT4">
                  <p:embed/>
                  <p:pic>
                    <p:nvPicPr>
                      <p:cNvPr id="0" name="对象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889000"/>
                        <a:ext cx="263366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2387600" y="3346450"/>
            <a:ext cx="3175" cy="112712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392488" y="3346450"/>
            <a:ext cx="3175" cy="112712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403725" y="3363913"/>
            <a:ext cx="3175" cy="1128712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411788" y="3363913"/>
            <a:ext cx="3175" cy="1128712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32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1"/>
          <p:cNvSpPr>
            <a:spLocks noGrp="1"/>
          </p:cNvSpPr>
          <p:nvPr>
            <p:ph idx="4294967295"/>
          </p:nvPr>
        </p:nvSpPr>
        <p:spPr bwMode="auto">
          <a:xfrm>
            <a:off x="1042988" y="273050"/>
            <a:ext cx="6372225" cy="536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ea typeface="+mj-ea"/>
              </a:rPr>
              <a:t>（</a:t>
            </a:r>
            <a:r>
              <a:rPr lang="en-US" altLang="zh-CN" sz="3200" b="1">
                <a:ea typeface="+mj-ea"/>
              </a:rPr>
              <a:t>2</a:t>
            </a:r>
            <a:r>
              <a:rPr lang="zh-CN" altLang="en-US" sz="3200" b="1">
                <a:ea typeface="+mj-ea"/>
              </a:rPr>
              <a:t>）种玉米的面积是多少公顷？</a:t>
            </a:r>
            <a:endParaRPr lang="zh-CN" altLang="en-US" sz="3200" b="1">
              <a:ea typeface="+mj-ea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1619250" y="879475"/>
          <a:ext cx="113823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" r:id="rId2" imgW="546100" imgH="419100" progId="Equation.DSMT4">
                  <p:embed/>
                </p:oleObj>
              </mc:Choice>
              <mc:Fallback>
                <p:oleObj name="" r:id="rId2" imgW="546100" imgH="419100" progId="Equation.DSMT4">
                  <p:embed/>
                  <p:pic>
                    <p:nvPicPr>
                      <p:cNvPr id="0" name="对象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879475"/>
                        <a:ext cx="113823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文本框 4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图片 4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1450975" y="2284413"/>
            <a:ext cx="4968875" cy="2225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 bwMode="auto">
          <a:xfrm>
            <a:off x="1450975" y="2284413"/>
            <a:ext cx="4968875" cy="1116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000000"/>
            </a:solidFill>
            <a:prstDash val="lgDashDot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endParaRPr lang="zh-CN" altLang="en-US">
              <a:solidFill>
                <a:schemeClr val="tx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1457325" y="2284413"/>
            <a:ext cx="2952750" cy="111601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lnSpc>
                <a:spcPct val="200000"/>
              </a:lnSpc>
              <a:defRPr/>
            </a:pPr>
            <a:endParaRPr lang="zh-CN" altLang="en-US" sz="3200" b="1" dirty="0">
              <a:latin typeface="+mj-ea"/>
              <a:ea typeface="+mj-ea"/>
            </a:endParaRPr>
          </a:p>
        </p:txBody>
      </p:sp>
      <p:cxnSp>
        <p:nvCxnSpPr>
          <p:cNvPr id="34" name="直接连接符 33"/>
          <p:cNvCxnSpPr>
            <a:cxnSpLocks noChangeShapeType="1"/>
          </p:cNvCxnSpPr>
          <p:nvPr/>
        </p:nvCxnSpPr>
        <p:spPr bwMode="auto">
          <a:xfrm>
            <a:off x="5411788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30"/>
          <p:cNvCxnSpPr>
            <a:cxnSpLocks noChangeShapeType="1"/>
          </p:cNvCxnSpPr>
          <p:nvPr/>
        </p:nvCxnSpPr>
        <p:spPr bwMode="auto">
          <a:xfrm>
            <a:off x="2387600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/>
          <p:cNvCxnSpPr>
            <a:cxnSpLocks noChangeShapeType="1"/>
          </p:cNvCxnSpPr>
          <p:nvPr/>
        </p:nvCxnSpPr>
        <p:spPr bwMode="auto">
          <a:xfrm>
            <a:off x="3395663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32"/>
          <p:cNvCxnSpPr>
            <a:cxnSpLocks noChangeShapeType="1"/>
          </p:cNvCxnSpPr>
          <p:nvPr/>
        </p:nvCxnSpPr>
        <p:spPr bwMode="auto">
          <a:xfrm>
            <a:off x="4403725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1"/>
          <p:cNvGrpSpPr/>
          <p:nvPr/>
        </p:nvGrpSpPr>
        <p:grpSpPr bwMode="auto">
          <a:xfrm>
            <a:off x="2733675" y="766763"/>
            <a:ext cx="4359275" cy="1225550"/>
            <a:chOff x="2733691" y="766763"/>
            <a:chExt cx="4359275" cy="1225550"/>
          </a:xfrm>
        </p:grpSpPr>
        <p:graphicFrame>
          <p:nvGraphicFramePr>
            <p:cNvPr id="18458" name="对象 3"/>
            <p:cNvGraphicFramePr>
              <a:graphicFrameLocks noChangeAspect="1"/>
            </p:cNvGraphicFramePr>
            <p:nvPr/>
          </p:nvGraphicFramePr>
          <p:xfrm>
            <a:off x="2733691" y="766763"/>
            <a:ext cx="4359275" cy="1225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name="" r:id="rId7" imgW="1536700" imgH="431800" progId="Equation.DSMT4">
                    <p:embed/>
                  </p:oleObj>
                </mc:Choice>
                <mc:Fallback>
                  <p:oleObj name="" r:id="rId7" imgW="1536700" imgH="431800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3691" y="766763"/>
                          <a:ext cx="4359275" cy="1225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矩形 38"/>
            <p:cNvSpPr/>
            <p:nvPr/>
          </p:nvSpPr>
          <p:spPr bwMode="auto">
            <a:xfrm>
              <a:off x="2890854" y="858838"/>
              <a:ext cx="431800" cy="452437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3898916" y="860425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2890854" y="1435100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3898916" y="1427163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5140341" y="858838"/>
              <a:ext cx="431800" cy="452437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5140341" y="1425575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922588" y="766763"/>
            <a:ext cx="390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3917950" y="766763"/>
            <a:ext cx="390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2922588" y="132556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3917950" y="132556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5160963" y="766763"/>
            <a:ext cx="390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057775" y="1325563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0" name="AutoShape 3"/>
          <p:cNvSpPr/>
          <p:nvPr/>
        </p:nvSpPr>
        <p:spPr>
          <a:xfrm>
            <a:off x="5897563" y="1660525"/>
            <a:ext cx="2643187" cy="946150"/>
          </a:xfrm>
          <a:prstGeom prst="wedgeRoundRectCallout">
            <a:avLst>
              <a:gd name="adj1" fmla="val -61118"/>
              <a:gd name="adj2" fmla="val -15325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lt"/>
                <a:ea typeface="+mn-ea"/>
              </a:rPr>
              <a:t>讨论 ：分数乘分数怎样计算？</a:t>
            </a:r>
            <a:endParaRPr lang="zh-CN" altLang="en-US" sz="2400" b="1">
              <a:latin typeface="+mn-lt"/>
              <a:ea typeface="+mn-ea"/>
            </a:endParaRPr>
          </a:p>
        </p:txBody>
      </p:sp>
      <p:sp>
        <p:nvSpPr>
          <p:cNvPr id="51" name="AutoShape 3"/>
          <p:cNvSpPr/>
          <p:nvPr/>
        </p:nvSpPr>
        <p:spPr>
          <a:xfrm>
            <a:off x="5897563" y="2727325"/>
            <a:ext cx="2643187" cy="1662113"/>
          </a:xfrm>
          <a:prstGeom prst="wedgeRoundRectCallout">
            <a:avLst>
              <a:gd name="adj1" fmla="val -40064"/>
              <a:gd name="adj2" fmla="val -18197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latin typeface="+mn-lt"/>
                <a:ea typeface="+mn-ea"/>
              </a:rPr>
              <a:t>分数乘分数，用分子相乘的积作分子。用分母相乘的积作分母。</a:t>
            </a:r>
            <a:endParaRPr lang="zh-CN" altLang="en-US" sz="2400" b="1" dirty="0">
              <a:latin typeface="+mn-lt"/>
              <a:ea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87600" y="3346450"/>
            <a:ext cx="3175" cy="112712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392488" y="3405188"/>
            <a:ext cx="3175" cy="1128712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410075" y="3417888"/>
            <a:ext cx="3175" cy="1128712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411788" y="3405188"/>
            <a:ext cx="3175" cy="1128712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5" grpId="0" animBg="1"/>
      <p:bldP spid="3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8"/>
          <p:cNvGrpSpPr/>
          <p:nvPr/>
        </p:nvGrpSpPr>
        <p:grpSpPr bwMode="auto">
          <a:xfrm>
            <a:off x="2662238" y="2451100"/>
            <a:ext cx="4359275" cy="1225550"/>
            <a:chOff x="2750636" y="766456"/>
            <a:chExt cx="4359275" cy="1225550"/>
          </a:xfrm>
        </p:grpSpPr>
        <p:graphicFrame>
          <p:nvGraphicFramePr>
            <p:cNvPr id="20498" name="对象 3"/>
            <p:cNvGraphicFramePr>
              <a:graphicFrameLocks noChangeAspect="1"/>
            </p:cNvGraphicFramePr>
            <p:nvPr/>
          </p:nvGraphicFramePr>
          <p:xfrm>
            <a:off x="2750636" y="766456"/>
            <a:ext cx="4359275" cy="1225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4" name="" r:id="rId2" imgW="1536700" imgH="431800" progId="Equation.DSMT4">
                    <p:embed/>
                  </p:oleObj>
                </mc:Choice>
                <mc:Fallback>
                  <p:oleObj name="" r:id="rId2" imgW="1536700" imgH="431800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0636" y="766456"/>
                          <a:ext cx="4359275" cy="1225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矩形 20"/>
            <p:cNvSpPr/>
            <p:nvPr/>
          </p:nvSpPr>
          <p:spPr bwMode="auto">
            <a:xfrm>
              <a:off x="2890336" y="858531"/>
              <a:ext cx="431800" cy="45243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3898398" y="860119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2890336" y="1434794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898398" y="1426856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5139823" y="858531"/>
              <a:ext cx="431800" cy="45243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5139823" y="1425269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</p:grpSp>
      <p:sp>
        <p:nvSpPr>
          <p:cNvPr id="20483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4" name="图片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5"/>
          <p:cNvSpPr txBox="1">
            <a:spLocks noChangeArrowheads="1"/>
          </p:cNvSpPr>
          <p:nvPr/>
        </p:nvSpPr>
        <p:spPr bwMode="auto">
          <a:xfrm>
            <a:off x="827088" y="346075"/>
            <a:ext cx="691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）种土豆的面积是多少公顷？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486" name="对象 6"/>
          <p:cNvGraphicFramePr>
            <a:graphicFrameLocks noChangeAspect="1"/>
          </p:cNvGraphicFramePr>
          <p:nvPr/>
        </p:nvGraphicFramePr>
        <p:xfrm>
          <a:off x="1555750" y="889000"/>
          <a:ext cx="8683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" r:id="rId7" imgW="368300" imgH="406400" progId="Equation.DSMT4">
                  <p:embed/>
                </p:oleObj>
              </mc:Choice>
              <mc:Fallback>
                <p:oleObj name="" r:id="rId7" imgW="368300" imgH="4064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889000"/>
                        <a:ext cx="86836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对象 7"/>
          <p:cNvGraphicFramePr>
            <a:graphicFrameLocks noChangeAspect="1"/>
          </p:cNvGraphicFramePr>
          <p:nvPr/>
        </p:nvGraphicFramePr>
        <p:xfrm>
          <a:off x="2424113" y="889000"/>
          <a:ext cx="27828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" r:id="rId9" imgW="1180465" imgH="406400" progId="Equation.DSMT4">
                  <p:embed/>
                </p:oleObj>
              </mc:Choice>
              <mc:Fallback>
                <p:oleObj name="" r:id="rId9" imgW="1180465" imgH="4064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889000"/>
                        <a:ext cx="278288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内容占位符 1"/>
          <p:cNvSpPr txBox="1"/>
          <p:nvPr/>
        </p:nvSpPr>
        <p:spPr bwMode="auto">
          <a:xfrm>
            <a:off x="954088" y="1958975"/>
            <a:ext cx="6372225" cy="5349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ea typeface="+mj-ea"/>
              </a:rPr>
              <a:t>（</a:t>
            </a:r>
            <a:r>
              <a:rPr lang="en-US" altLang="zh-CN" sz="3200" b="1">
                <a:ea typeface="+mj-ea"/>
              </a:rPr>
              <a:t>2</a:t>
            </a:r>
            <a:r>
              <a:rPr lang="zh-CN" altLang="en-US" sz="3200" b="1">
                <a:ea typeface="+mj-ea"/>
              </a:rPr>
              <a:t>）种玉米的面积是多少公顷？</a:t>
            </a:r>
            <a:endParaRPr lang="zh-CN" altLang="en-US" sz="3200" b="1">
              <a:ea typeface="+mj-ea"/>
            </a:endParaRPr>
          </a:p>
        </p:txBody>
      </p:sp>
      <p:graphicFrame>
        <p:nvGraphicFramePr>
          <p:cNvPr id="20489" name="对象 17"/>
          <p:cNvGraphicFramePr>
            <a:graphicFrameLocks noChangeAspect="1"/>
          </p:cNvGraphicFramePr>
          <p:nvPr/>
        </p:nvGraphicFramePr>
        <p:xfrm>
          <a:off x="1530350" y="2565400"/>
          <a:ext cx="113823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" r:id="rId11" imgW="546100" imgH="419100" progId="Equation.DSMT4">
                  <p:embed/>
                </p:oleObj>
              </mc:Choice>
              <mc:Fallback>
                <p:oleObj name="" r:id="rId11" imgW="546100" imgH="419100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2565400"/>
                        <a:ext cx="113823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矩形 26"/>
          <p:cNvSpPr>
            <a:spLocks noChangeArrowheads="1"/>
          </p:cNvSpPr>
          <p:nvPr/>
        </p:nvSpPr>
        <p:spPr bwMode="auto">
          <a:xfrm>
            <a:off x="2833688" y="2451100"/>
            <a:ext cx="390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491" name="矩形 27"/>
          <p:cNvSpPr>
            <a:spLocks noChangeArrowheads="1"/>
          </p:cNvSpPr>
          <p:nvPr/>
        </p:nvSpPr>
        <p:spPr bwMode="auto">
          <a:xfrm>
            <a:off x="3829050" y="2451100"/>
            <a:ext cx="390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492" name="矩形 28"/>
          <p:cNvSpPr>
            <a:spLocks noChangeArrowheads="1"/>
          </p:cNvSpPr>
          <p:nvPr/>
        </p:nvSpPr>
        <p:spPr bwMode="auto">
          <a:xfrm>
            <a:off x="2833688" y="30099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493" name="矩形 29"/>
          <p:cNvSpPr>
            <a:spLocks noChangeArrowheads="1"/>
          </p:cNvSpPr>
          <p:nvPr/>
        </p:nvSpPr>
        <p:spPr bwMode="auto">
          <a:xfrm>
            <a:off x="3829050" y="30099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494" name="矩形 30"/>
          <p:cNvSpPr>
            <a:spLocks noChangeArrowheads="1"/>
          </p:cNvSpPr>
          <p:nvPr/>
        </p:nvSpPr>
        <p:spPr bwMode="auto">
          <a:xfrm>
            <a:off x="5072063" y="2451100"/>
            <a:ext cx="390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495" name="矩形 31"/>
          <p:cNvSpPr>
            <a:spLocks noChangeArrowheads="1"/>
          </p:cNvSpPr>
          <p:nvPr/>
        </p:nvSpPr>
        <p:spPr bwMode="auto">
          <a:xfrm>
            <a:off x="4968875" y="3009900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" name="AutoShape 3"/>
          <p:cNvSpPr/>
          <p:nvPr/>
        </p:nvSpPr>
        <p:spPr>
          <a:xfrm>
            <a:off x="5605463" y="930275"/>
            <a:ext cx="2927350" cy="946150"/>
          </a:xfrm>
          <a:prstGeom prst="wedgeRoundRectCallout">
            <a:avLst>
              <a:gd name="adj1" fmla="val -61118"/>
              <a:gd name="adj2" fmla="val -15325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lt"/>
                <a:ea typeface="+mn-ea"/>
              </a:rPr>
              <a:t>想一想这里的分数乘分数表示什么？</a:t>
            </a:r>
            <a:endParaRPr lang="zh-CN" altLang="en-US" sz="2400" b="1">
              <a:latin typeface="+mn-lt"/>
              <a:ea typeface="+mn-ea"/>
            </a:endParaRPr>
          </a:p>
        </p:txBody>
      </p:sp>
      <p:sp>
        <p:nvSpPr>
          <p:cNvPr id="34" name="AutoShape 3"/>
          <p:cNvSpPr/>
          <p:nvPr/>
        </p:nvSpPr>
        <p:spPr>
          <a:xfrm>
            <a:off x="3348038" y="3851275"/>
            <a:ext cx="4146550" cy="946150"/>
          </a:xfrm>
          <a:prstGeom prst="wedgeRoundRectCallout">
            <a:avLst>
              <a:gd name="adj1" fmla="val -35039"/>
              <a:gd name="adj2" fmla="val -72493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lt"/>
                <a:ea typeface="+mn-ea"/>
              </a:rPr>
              <a:t>分数乘分数也表示求一个数的几分之几是多少？</a:t>
            </a:r>
            <a:endParaRPr lang="zh-CN" altLang="en-US" sz="2400" b="1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1"/>
          <p:cNvSpPr>
            <a:spLocks noGrp="1"/>
          </p:cNvSpPr>
          <p:nvPr>
            <p:ph idx="4294967295"/>
          </p:nvPr>
        </p:nvSpPr>
        <p:spPr bwMode="auto">
          <a:xfrm>
            <a:off x="1476375" y="842963"/>
            <a:ext cx="5472113" cy="536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ea typeface="+mj-ea"/>
              </a:rPr>
              <a:t>1.</a:t>
            </a:r>
            <a:r>
              <a:rPr lang="zh-CN" altLang="zh-CN" sz="3200" b="1">
                <a:ea typeface="+mj-ea"/>
              </a:rPr>
              <a:t>说一说下列算式的意义。</a:t>
            </a:r>
            <a:endParaRPr lang="zh-CN" altLang="en-US" sz="3200" b="1">
              <a:ea typeface="+mj-ea"/>
            </a:endParaRPr>
          </a:p>
        </p:txBody>
      </p:sp>
      <p:graphicFrame>
        <p:nvGraphicFramePr>
          <p:cNvPr id="22531" name="对象 3"/>
          <p:cNvGraphicFramePr>
            <a:graphicFrameLocks noChangeAspect="1"/>
          </p:cNvGraphicFramePr>
          <p:nvPr/>
        </p:nvGraphicFramePr>
        <p:xfrm>
          <a:off x="1476375" y="1655763"/>
          <a:ext cx="1152525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" r:id="rId2" imgW="431800" imgH="406400" progId="Equation.DSMT4">
                  <p:embed/>
                </p:oleObj>
              </mc:Choice>
              <mc:Fallback>
                <p:oleObj name="" r:id="rId2" imgW="4318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655763"/>
                        <a:ext cx="1152525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对象 4"/>
          <p:cNvGraphicFramePr>
            <a:graphicFrameLocks noChangeAspect="1"/>
          </p:cNvGraphicFramePr>
          <p:nvPr/>
        </p:nvGraphicFramePr>
        <p:xfrm>
          <a:off x="1574800" y="2951163"/>
          <a:ext cx="982663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" r:id="rId4" imgW="368300" imgH="406400" progId="Equation.DSMT4">
                  <p:embed/>
                </p:oleObj>
              </mc:Choice>
              <mc:Fallback>
                <p:oleObj name="" r:id="rId4" imgW="368300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951163"/>
                        <a:ext cx="982663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2701925" y="2016125"/>
            <a:ext cx="5183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表示 </a:t>
            </a:r>
            <a:r>
              <a:rPr lang="zh-CN" altLang="en-US" sz="32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701925" y="3240088"/>
            <a:ext cx="5183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表示 </a:t>
            </a:r>
            <a:r>
              <a:rPr lang="zh-CN" altLang="en-US" sz="32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790950" y="1477963"/>
            <a:ext cx="2870200" cy="1084262"/>
            <a:chOff x="3574157" y="1851670"/>
            <a:chExt cx="2870051" cy="1084262"/>
          </a:xfrm>
        </p:grpSpPr>
        <p:graphicFrame>
          <p:nvGraphicFramePr>
            <p:cNvPr id="22541" name="对象 7"/>
            <p:cNvGraphicFramePr>
              <a:graphicFrameLocks noChangeAspect="1"/>
            </p:cNvGraphicFramePr>
            <p:nvPr/>
          </p:nvGraphicFramePr>
          <p:xfrm>
            <a:off x="3574157" y="1851670"/>
            <a:ext cx="1285875" cy="1084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0" name="" r:id="rId6" imgW="482600" imgH="406400" progId="Equation.DSMT4">
                    <p:embed/>
                  </p:oleObj>
                </mc:Choice>
                <mc:Fallback>
                  <p:oleObj name="" r:id="rId6" imgW="482600" imgH="406400" progId="Equation.DSMT4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4157" y="1851670"/>
                          <a:ext cx="1285875" cy="1084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2" name="TextBox 8"/>
            <p:cNvSpPr txBox="1">
              <a:spLocks noChangeArrowheads="1"/>
            </p:cNvSpPr>
            <p:nvPr/>
          </p:nvSpPr>
          <p:spPr bwMode="auto">
            <a:xfrm>
              <a:off x="4788532" y="2139007"/>
              <a:ext cx="1655676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是多少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3925888" y="2697163"/>
            <a:ext cx="2735262" cy="1084262"/>
            <a:chOff x="3707904" y="3070225"/>
            <a:chExt cx="2736304" cy="1084263"/>
          </a:xfrm>
        </p:grpSpPr>
        <p:graphicFrame>
          <p:nvGraphicFramePr>
            <p:cNvPr id="22539" name="对象 10"/>
            <p:cNvGraphicFramePr>
              <a:graphicFrameLocks noChangeAspect="1"/>
            </p:cNvGraphicFramePr>
            <p:nvPr/>
          </p:nvGraphicFramePr>
          <p:xfrm>
            <a:off x="3707904" y="3070225"/>
            <a:ext cx="1119187" cy="1084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1" name="" r:id="rId8" imgW="419100" imgH="406400" progId="Equation.DSMT4">
                    <p:embed/>
                  </p:oleObj>
                </mc:Choice>
                <mc:Fallback>
                  <p:oleObj name="" r:id="rId8" imgW="419100" imgH="406400" progId="Equation.DSMT4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7904" y="3070225"/>
                          <a:ext cx="1119187" cy="1084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0" name="TextBox 12"/>
            <p:cNvSpPr txBox="1">
              <a:spLocks noChangeArrowheads="1"/>
            </p:cNvSpPr>
            <p:nvPr/>
          </p:nvSpPr>
          <p:spPr bwMode="auto">
            <a:xfrm>
              <a:off x="4787815" y="3335337"/>
              <a:ext cx="1656393" cy="585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是多少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537" name="文本框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8" name="图片 1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1733550" y="1470025"/>
            <a:ext cx="5472113" cy="536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ea typeface="+mj-ea"/>
              </a:rPr>
              <a:t>  </a:t>
            </a:r>
            <a:r>
              <a:rPr lang="en-US" altLang="zh-CN" sz="3200" b="1" dirty="0">
                <a:ea typeface="+mj-ea"/>
              </a:rPr>
              <a:t>kg</a:t>
            </a:r>
            <a:r>
              <a:rPr lang="zh-CN" altLang="en-US" sz="3200" b="1">
                <a:ea typeface="+mj-ea"/>
              </a:rPr>
              <a:t>的       是</a:t>
            </a:r>
            <a:r>
              <a:rPr lang="zh-CN" altLang="en-US" sz="3200" b="1" dirty="0">
                <a:ea typeface="+mj-ea"/>
              </a:rPr>
              <a:t>多少千克？</a:t>
            </a:r>
            <a:endParaRPr lang="zh-CN" altLang="en-US" sz="3200" b="1" dirty="0">
              <a:ea typeface="+mj-ea"/>
            </a:endParaRPr>
          </a:p>
        </p:txBody>
      </p:sp>
      <p:graphicFrame>
        <p:nvGraphicFramePr>
          <p:cNvPr id="24579" name="对象 7"/>
          <p:cNvGraphicFramePr>
            <a:graphicFrameLocks noChangeAspect="1"/>
          </p:cNvGraphicFramePr>
          <p:nvPr/>
        </p:nvGraphicFramePr>
        <p:xfrm>
          <a:off x="1497013" y="1190625"/>
          <a:ext cx="4730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" r:id="rId2" imgW="152400" imgH="405765" progId="Equation.DSMT4">
                  <p:embed/>
                </p:oleObj>
              </mc:Choice>
              <mc:Fallback>
                <p:oleObj name="" r:id="rId2" imgW="152400" imgH="405765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190625"/>
                        <a:ext cx="47307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对象 8"/>
          <p:cNvGraphicFramePr>
            <a:graphicFrameLocks noChangeAspect="1"/>
          </p:cNvGraphicFramePr>
          <p:nvPr/>
        </p:nvGraphicFramePr>
        <p:xfrm>
          <a:off x="2916238" y="1190625"/>
          <a:ext cx="6731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" r:id="rId4" imgW="215900" imgH="405765" progId="Equation.DSMT4">
                  <p:embed/>
                </p:oleObj>
              </mc:Choice>
              <mc:Fallback>
                <p:oleObj name="" r:id="rId4" imgW="215900" imgH="405765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90625"/>
                        <a:ext cx="6731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595438" y="2687638"/>
          <a:ext cx="1700212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" r:id="rId6" imgW="545465" imgH="405765" progId="Equation.DSMT4">
                  <p:embed/>
                </p:oleObj>
              </mc:Choice>
              <mc:Fallback>
                <p:oleObj name="" r:id="rId6" imgW="545465" imgH="405765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2687638"/>
                        <a:ext cx="1700212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295650" y="2674938"/>
          <a:ext cx="12652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" r:id="rId8" imgW="405765" imgH="405765" progId="Equation.DSMT4">
                  <p:embed/>
                </p:oleObj>
              </mc:Choice>
              <mc:Fallback>
                <p:oleObj name="" r:id="rId8" imgW="405765" imgH="405765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2674938"/>
                        <a:ext cx="1265238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3516313" y="2732088"/>
            <a:ext cx="277812" cy="40481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>
            <a:off x="4098925" y="3363913"/>
            <a:ext cx="276225" cy="40481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67100" y="2393950"/>
            <a:ext cx="312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51300" y="3708400"/>
            <a:ext cx="31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4664075" y="2716213"/>
          <a:ext cx="10287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" r:id="rId10" imgW="330200" imgH="406400" progId="Equation.DSMT4">
                  <p:embed/>
                </p:oleObj>
              </mc:Choice>
              <mc:Fallback>
                <p:oleObj name="" r:id="rId10" imgW="330200" imgH="406400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2716213"/>
                        <a:ext cx="102870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5599113" y="2981325"/>
            <a:ext cx="8905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zh-CN" sz="3200" b="1" kern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</a:rPr>
              <a:t>(kg)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6483350" y="1849438"/>
            <a:ext cx="1816100" cy="1023937"/>
          </a:xfrm>
          <a:prstGeom prst="wedgeRoundRectCallout">
            <a:avLst>
              <a:gd name="adj1" fmla="val -66185"/>
              <a:gd name="adj2" fmla="val 37569"/>
              <a:gd name="adj3" fmla="val 16667"/>
            </a:avLst>
          </a:prstGeom>
          <a:solidFill>
            <a:srgbClr val="FFFF66"/>
          </a:solidFill>
          <a:ln w="25400">
            <a:solidFill>
              <a:srgbClr val="FF99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先约分再计算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90" name="文本框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91" name="图片 17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内容占位符 1"/>
          <p:cNvSpPr txBox="1"/>
          <p:nvPr/>
        </p:nvSpPr>
        <p:spPr>
          <a:xfrm>
            <a:off x="1630363" y="444500"/>
            <a:ext cx="5473700" cy="5365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ea typeface="+mj-ea"/>
              </a:rPr>
              <a:t>2.</a:t>
            </a:r>
            <a:r>
              <a:rPr lang="zh-CN" altLang="en-US" sz="3200" b="1">
                <a:ea typeface="+mj-ea"/>
              </a:rPr>
              <a:t>列式计算。</a:t>
            </a:r>
            <a:endParaRPr lang="zh-CN" altLang="en-US" sz="3200" b="1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3" grpId="0" animBg="1"/>
    </p:bldLst>
  </p:timing>
</p:sld>
</file>

<file path=ppt/tags/tag1.xml><?xml version="1.0" encoding="utf-8"?>
<p:tagLst xmlns:p="http://schemas.openxmlformats.org/presentationml/2006/main">
  <p:tag name="ISLIDE.ADDREMOVEWATERMARK" val="FhNCCADqXH"/>
</p:tagLst>
</file>

<file path=ppt/tags/tag10.xml><?xml version="1.0" encoding="utf-8"?>
<p:tagLst xmlns:p="http://schemas.openxmlformats.org/presentationml/2006/main">
  <p:tag name="ISLIDE.ADDREMOVEWATERMARK" val="4SKgnHN0o2"/>
</p:tagLst>
</file>

<file path=ppt/tags/tag11.xml><?xml version="1.0" encoding="utf-8"?>
<p:tagLst xmlns:p="http://schemas.openxmlformats.org/presentationml/2006/main">
  <p:tag name="ISLIDE.ADDREMOVEWATERMARK" val="FhNCCADqXH"/>
</p:tagLst>
</file>

<file path=ppt/tags/tag12.xml><?xml version="1.0" encoding="utf-8"?>
<p:tagLst xmlns:p="http://schemas.openxmlformats.org/presentationml/2006/main">
  <p:tag name="ISLIDE.ADDREMOVEWATERMARK" val="4SKgnHN0o2"/>
</p:tagLst>
</file>

<file path=ppt/tags/tag13.xml><?xml version="1.0" encoding="utf-8"?>
<p:tagLst xmlns:p="http://schemas.openxmlformats.org/presentationml/2006/main">
  <p:tag name="ISLIDE.ADDREMOVEWATERMARK" val="FhNCCADqXH"/>
</p:tagLst>
</file>

<file path=ppt/tags/tag14.xml><?xml version="1.0" encoding="utf-8"?>
<p:tagLst xmlns:p="http://schemas.openxmlformats.org/presentationml/2006/main">
  <p:tag name="ISLIDE.ADDREMOVEWATERMARK" val="4SKgnHN0o2"/>
</p:tagLst>
</file>

<file path=ppt/tags/tag15.xml><?xml version="1.0" encoding="utf-8"?>
<p:tagLst xmlns:p="http://schemas.openxmlformats.org/presentationml/2006/main">
  <p:tag name="ISLIDE.ADDREMOVEWATERMARK" val="FhNCCADqXH"/>
</p:tagLst>
</file>

<file path=ppt/tags/tag16.xml><?xml version="1.0" encoding="utf-8"?>
<p:tagLst xmlns:p="http://schemas.openxmlformats.org/presentationml/2006/main">
  <p:tag name="ISLIDE.ADDREMOVEWATERMARK" val="4SKgnHN0o2"/>
</p:tagLst>
</file>

<file path=ppt/tags/tag17.xml><?xml version="1.0" encoding="utf-8"?>
<p:tagLst xmlns:p="http://schemas.openxmlformats.org/presentationml/2006/main">
  <p:tag name="ISLIDE.ADDREMOVEWATERMARK" val="FhNCCADqXH"/>
</p:tagLst>
</file>

<file path=ppt/tags/tag18.xml><?xml version="1.0" encoding="utf-8"?>
<p:tagLst xmlns:p="http://schemas.openxmlformats.org/presentationml/2006/main">
  <p:tag name="ISLIDE.ADDREMOVEWATERMARK" val="4SKgnHN0o2"/>
</p:tagLst>
</file>

<file path=ppt/tags/tag19.xml><?xml version="1.0" encoding="utf-8"?>
<p:tagLst xmlns:p="http://schemas.openxmlformats.org/presentationml/2006/main">
  <p:tag name="ISLIDE.ADDREMOVEWATERMARK" val="FhNCCADqXH"/>
</p:tagLst>
</file>

<file path=ppt/tags/tag2.xml><?xml version="1.0" encoding="utf-8"?>
<p:tagLst xmlns:p="http://schemas.openxmlformats.org/presentationml/2006/main">
  <p:tag name="ISLIDE.ADDREMOVEWATERMARK" val="4SKgnHN0o2"/>
</p:tagLst>
</file>

<file path=ppt/tags/tag20.xml><?xml version="1.0" encoding="utf-8"?>
<p:tagLst xmlns:p="http://schemas.openxmlformats.org/presentationml/2006/main">
  <p:tag name="ISLIDE.ADDREMOVEWATERMARK" val="4SKgnHN0o2"/>
</p:tagLst>
</file>

<file path=ppt/tags/tag21.xml><?xml version="1.0" encoding="utf-8"?>
<p:tagLst xmlns:p="http://schemas.openxmlformats.org/presentationml/2006/main">
  <p:tag name="ISLIDE.ADDREMOVEWATERMARK" val="FhNCCADqXH"/>
</p:tagLst>
</file>

<file path=ppt/tags/tag22.xml><?xml version="1.0" encoding="utf-8"?>
<p:tagLst xmlns:p="http://schemas.openxmlformats.org/presentationml/2006/main">
  <p:tag name="ISLIDE.ADDREMOVEWATERMARK" val="4SKgnHN0o2"/>
</p:tagLst>
</file>

<file path=ppt/tags/tag23.xml><?xml version="1.0" encoding="utf-8"?>
<p:tagLst xmlns:p="http://schemas.openxmlformats.org/presentationml/2006/main">
  <p:tag name="ISLIDE.ADDREMOVEWATERMARK" val="FhNCCADqXH"/>
</p:tagLst>
</file>

<file path=ppt/tags/tag24.xml><?xml version="1.0" encoding="utf-8"?>
<p:tagLst xmlns:p="http://schemas.openxmlformats.org/presentationml/2006/main">
  <p:tag name="ISLIDE.ADDREMOVEWATERMARK" val="4SKgnHN0o2"/>
</p:tagLst>
</file>

<file path=ppt/tags/tag25.xml><?xml version="1.0" encoding="utf-8"?>
<p:tagLst xmlns:p="http://schemas.openxmlformats.org/presentationml/2006/main">
  <p:tag name="ISLIDE.ADDREMOVEWATERMARK" val="ndDjqKPMGN"/>
</p:tagLst>
</file>

<file path=ppt/tags/tag26.xml><?xml version="1.0" encoding="utf-8"?>
<p:tagLst xmlns:p="http://schemas.openxmlformats.org/presentationml/2006/main">
  <p:tag name="ISLIDE.ADDREMOVEWATERMARK" val="4J2DWMeMGz"/>
</p:tagLst>
</file>

<file path=ppt/tags/tag3.xml><?xml version="1.0" encoding="utf-8"?>
<p:tagLst xmlns:p="http://schemas.openxmlformats.org/presentationml/2006/main">
  <p:tag name="ISLIDE.ADDREMOVEWATERMARK" val="FhNCCADqXH"/>
</p:tagLst>
</file>

<file path=ppt/tags/tag4.xml><?xml version="1.0" encoding="utf-8"?>
<p:tagLst xmlns:p="http://schemas.openxmlformats.org/presentationml/2006/main">
  <p:tag name="ISLIDE.ADDREMOVEWATERMARK" val="4SKgnHN0o2"/>
</p:tagLst>
</file>

<file path=ppt/tags/tag5.xml><?xml version="1.0" encoding="utf-8"?>
<p:tagLst xmlns:p="http://schemas.openxmlformats.org/presentationml/2006/main">
  <p:tag name="ISLIDE.ADDREMOVEWATERMARK" val="FhNCCADqXH"/>
</p:tagLst>
</file>

<file path=ppt/tags/tag6.xml><?xml version="1.0" encoding="utf-8"?>
<p:tagLst xmlns:p="http://schemas.openxmlformats.org/presentationml/2006/main">
  <p:tag name="ISLIDE.ADDREMOVEWATERMARK" val="4SKgnHN0o2"/>
</p:tagLst>
</file>

<file path=ppt/tags/tag7.xml><?xml version="1.0" encoding="utf-8"?>
<p:tagLst xmlns:p="http://schemas.openxmlformats.org/presentationml/2006/main">
  <p:tag name="ISLIDE.ADDREMOVEWATERMARK" val="FhNCCADqXH"/>
</p:tagLst>
</file>

<file path=ppt/tags/tag8.xml><?xml version="1.0" encoding="utf-8"?>
<p:tagLst xmlns:p="http://schemas.openxmlformats.org/presentationml/2006/main">
  <p:tag name="ISLIDE.ADDREMOVEWATERMARK" val="4SKgnHN0o2"/>
</p:tagLst>
</file>

<file path=ppt/tags/tag9.xml><?xml version="1.0" encoding="utf-8"?>
<p:tagLst xmlns:p="http://schemas.openxmlformats.org/presentationml/2006/main">
  <p:tag name="ISLIDE.ADDREMOVEWATERMARK" val="FhNCCADqXH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WPS 演示</Application>
  <PresentationFormat>全屏显示(16:9)</PresentationFormat>
  <Paragraphs>201</Paragraphs>
  <Slides>14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50</vt:i4>
      </vt:variant>
      <vt:variant>
        <vt:lpstr>幻灯片标题</vt:lpstr>
      </vt:variant>
      <vt:variant>
        <vt:i4>14</vt:i4>
      </vt:variant>
    </vt:vector>
  </HeadingPairs>
  <TitlesOfParts>
    <vt:vector size="79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黑体</vt:lpstr>
      <vt:lpstr>幼圆</vt:lpstr>
      <vt:lpstr>Times New Roman</vt:lpstr>
      <vt:lpstr>微软雅黑</vt:lpstr>
      <vt:lpstr>Arial Unicode MS</vt:lpstr>
      <vt:lpstr>Calibri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MY_HOME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安静的sungirl</cp:lastModifiedBy>
  <cp:revision>793</cp:revision>
  <dcterms:created xsi:type="dcterms:W3CDTF">2008-03-19T06:41:00Z</dcterms:created>
  <dcterms:modified xsi:type="dcterms:W3CDTF">2025-08-21T05:27:28Z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2A20BE0AD0ED43C88344D6A89B29F15E_12</vt:lpwstr>
  </property>
</Properties>
</file>