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3"/>
  </p:sldMasterIdLst>
  <p:notesMasterIdLst>
    <p:notesMasterId r:id="rId6"/>
  </p:notesMasterIdLst>
  <p:sldIdLst>
    <p:sldId id="613" r:id="rId4"/>
    <p:sldId id="984" r:id="rId5"/>
    <p:sldId id="985" r:id="rId7"/>
    <p:sldId id="986" r:id="rId8"/>
    <p:sldId id="987" r:id="rId9"/>
    <p:sldId id="979" r:id="rId10"/>
  </p:sldIdLst>
  <p:sldSz cx="9144000" cy="51435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1" clrIdx="2"/>
  <p:cmAuthor id="4" name="校对" initials="校" lastIdx="1" clrIdx="3"/>
  <p:cmAuthor id="5" name="HQ" initials="H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E0E0E0"/>
    <a:srgbClr val="338F87"/>
    <a:srgbClr val="45BDB5"/>
    <a:srgbClr val="0071C8"/>
    <a:srgbClr val="009ACC"/>
    <a:srgbClr val="003648"/>
    <a:srgbClr val="00658A"/>
    <a:srgbClr val="009FDC"/>
    <a:srgbClr val="078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57"/>
        <p:guide pos="3132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gs" Target="tags/tag35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2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2113"/>
            <a:ext cx="6858000" cy="1791427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626"/>
            <a:ext cx="6858000" cy="1242325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7250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62"/>
            <a:ext cx="2057400" cy="4390425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62"/>
            <a:ext cx="6052930" cy="4390425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72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824"/>
            <a:ext cx="7886700" cy="2140421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3494"/>
            <a:ext cx="7886700" cy="112559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55"/>
            <a:ext cx="7886700" cy="994576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384"/>
            <a:ext cx="3868340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569"/>
            <a:ext cx="3868340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384"/>
            <a:ext cx="3887391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569"/>
            <a:ext cx="3887391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1.jpe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tags" Target="../tags/tag1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9" name="文本框 1"/>
          <p:cNvSpPr txBox="1"/>
          <p:nvPr userDrawn="1"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0" name="文本框 1"/>
          <p:cNvSpPr txBox="1"/>
          <p:nvPr userDrawn="1"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1" name="文本框 1"/>
          <p:cNvSpPr txBox="1"/>
          <p:nvPr userDrawn="1"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2" name="文本框 1"/>
          <p:cNvSpPr txBox="1"/>
          <p:nvPr userDrawn="1"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3" name="文本框 1"/>
          <p:cNvSpPr txBox="1"/>
          <p:nvPr userDrawn="1"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4" name="文本框 1"/>
          <p:cNvSpPr txBox="1"/>
          <p:nvPr userDrawn="1"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5" name="文本框 1"/>
          <p:cNvSpPr txBox="1"/>
          <p:nvPr userDrawn="1"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6" name="文本框 1"/>
          <p:cNvSpPr txBox="1"/>
          <p:nvPr userDrawn="1"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7" name="文本框 1"/>
          <p:cNvSpPr txBox="1"/>
          <p:nvPr userDrawn="1"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220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30120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3020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920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035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157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447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>
            <a:off x="387470" y="919482"/>
            <a:ext cx="8356667" cy="4052666"/>
          </a:xfrm>
          <a:custGeom>
            <a:avLst/>
            <a:gdLst>
              <a:gd name="connsiteX0" fmla="*/ 169173 w 11204391"/>
              <a:gd name="connsiteY0" fmla="*/ 69424 h 5403555"/>
              <a:gd name="connsiteX1" fmla="*/ 1261373 w 11204391"/>
              <a:gd name="connsiteY1" fmla="*/ 94824 h 5403555"/>
              <a:gd name="connsiteX2" fmla="*/ 2048773 w 11204391"/>
              <a:gd name="connsiteY2" fmla="*/ 5924 h 5403555"/>
              <a:gd name="connsiteX3" fmla="*/ 3280673 w 11204391"/>
              <a:gd name="connsiteY3" fmla="*/ 69424 h 5403555"/>
              <a:gd name="connsiteX4" fmla="*/ 4728473 w 11204391"/>
              <a:gd name="connsiteY4" fmla="*/ 31324 h 5403555"/>
              <a:gd name="connsiteX5" fmla="*/ 6188973 w 11204391"/>
              <a:gd name="connsiteY5" fmla="*/ 132924 h 5403555"/>
              <a:gd name="connsiteX6" fmla="*/ 7560573 w 11204391"/>
              <a:gd name="connsiteY6" fmla="*/ 69424 h 5403555"/>
              <a:gd name="connsiteX7" fmla="*/ 8932173 w 11204391"/>
              <a:gd name="connsiteY7" fmla="*/ 69424 h 5403555"/>
              <a:gd name="connsiteX8" fmla="*/ 9605273 w 11204391"/>
              <a:gd name="connsiteY8" fmla="*/ 132924 h 5403555"/>
              <a:gd name="connsiteX9" fmla="*/ 11002273 w 11204391"/>
              <a:gd name="connsiteY9" fmla="*/ 82124 h 5403555"/>
              <a:gd name="connsiteX10" fmla="*/ 11065773 w 11204391"/>
              <a:gd name="connsiteY10" fmla="*/ 1402924 h 5403555"/>
              <a:gd name="connsiteX11" fmla="*/ 11141973 w 11204391"/>
              <a:gd name="connsiteY11" fmla="*/ 2787224 h 5403555"/>
              <a:gd name="connsiteX12" fmla="*/ 11091173 w 11204391"/>
              <a:gd name="connsiteY12" fmla="*/ 3701624 h 5403555"/>
              <a:gd name="connsiteX13" fmla="*/ 11116573 w 11204391"/>
              <a:gd name="connsiteY13" fmla="*/ 4870024 h 5403555"/>
              <a:gd name="connsiteX14" fmla="*/ 11141973 w 11204391"/>
              <a:gd name="connsiteY14" fmla="*/ 5225624 h 5403555"/>
              <a:gd name="connsiteX15" fmla="*/ 10214873 w 11204391"/>
              <a:gd name="connsiteY15" fmla="*/ 5276424 h 5403555"/>
              <a:gd name="connsiteX16" fmla="*/ 8144773 w 11204391"/>
              <a:gd name="connsiteY16" fmla="*/ 5365324 h 5403555"/>
              <a:gd name="connsiteX17" fmla="*/ 6392173 w 11204391"/>
              <a:gd name="connsiteY17" fmla="*/ 5301824 h 5403555"/>
              <a:gd name="connsiteX18" fmla="*/ 4271273 w 11204391"/>
              <a:gd name="connsiteY18" fmla="*/ 5403424 h 5403555"/>
              <a:gd name="connsiteX19" fmla="*/ 2544073 w 11204391"/>
              <a:gd name="connsiteY19" fmla="*/ 5276424 h 5403555"/>
              <a:gd name="connsiteX20" fmla="*/ 575573 w 11204391"/>
              <a:gd name="connsiteY20" fmla="*/ 5352624 h 5403555"/>
              <a:gd name="connsiteX21" fmla="*/ 29473 w 11204391"/>
              <a:gd name="connsiteY21" fmla="*/ 5339924 h 5403555"/>
              <a:gd name="connsiteX22" fmla="*/ 67573 w 11204391"/>
              <a:gd name="connsiteY22" fmla="*/ 4679524 h 5403555"/>
              <a:gd name="connsiteX23" fmla="*/ 16773 w 11204391"/>
              <a:gd name="connsiteY23" fmla="*/ 3790524 h 5403555"/>
              <a:gd name="connsiteX24" fmla="*/ 67573 w 11204391"/>
              <a:gd name="connsiteY24" fmla="*/ 2406224 h 5403555"/>
              <a:gd name="connsiteX25" fmla="*/ 29473 w 11204391"/>
              <a:gd name="connsiteY25" fmla="*/ 1288624 h 5403555"/>
              <a:gd name="connsiteX26" fmla="*/ 92973 w 11204391"/>
              <a:gd name="connsiteY26" fmla="*/ 856824 h 5403555"/>
              <a:gd name="connsiteX27" fmla="*/ 29473 w 11204391"/>
              <a:gd name="connsiteY27" fmla="*/ 158324 h 5403555"/>
              <a:gd name="connsiteX28" fmla="*/ 169173 w 11204391"/>
              <a:gd name="connsiteY28" fmla="*/ 69424 h 5403555"/>
              <a:gd name="connsiteX0-1" fmla="*/ 169173 w 11204391"/>
              <a:gd name="connsiteY0-2" fmla="*/ 69424 h 5403555"/>
              <a:gd name="connsiteX1-3" fmla="*/ 1261373 w 11204391"/>
              <a:gd name="connsiteY1-4" fmla="*/ 94824 h 5403555"/>
              <a:gd name="connsiteX2-5" fmla="*/ 2048773 w 11204391"/>
              <a:gd name="connsiteY2-6" fmla="*/ 5924 h 5403555"/>
              <a:gd name="connsiteX3-7" fmla="*/ 3280673 w 11204391"/>
              <a:gd name="connsiteY3-8" fmla="*/ 69424 h 5403555"/>
              <a:gd name="connsiteX4-9" fmla="*/ 4728473 w 11204391"/>
              <a:gd name="connsiteY4-10" fmla="*/ 31324 h 5403555"/>
              <a:gd name="connsiteX5-11" fmla="*/ 6188973 w 11204391"/>
              <a:gd name="connsiteY5-12" fmla="*/ 132924 h 5403555"/>
              <a:gd name="connsiteX6-13" fmla="*/ 7560573 w 11204391"/>
              <a:gd name="connsiteY6-14" fmla="*/ 69424 h 5403555"/>
              <a:gd name="connsiteX7-15" fmla="*/ 8932173 w 11204391"/>
              <a:gd name="connsiteY7-16" fmla="*/ 69424 h 5403555"/>
              <a:gd name="connsiteX8-17" fmla="*/ 9605273 w 11204391"/>
              <a:gd name="connsiteY8-18" fmla="*/ 132924 h 5403555"/>
              <a:gd name="connsiteX9-19" fmla="*/ 11002273 w 11204391"/>
              <a:gd name="connsiteY9-20" fmla="*/ 82124 h 5403555"/>
              <a:gd name="connsiteX10-21" fmla="*/ 11065773 w 11204391"/>
              <a:gd name="connsiteY10-22" fmla="*/ 1402924 h 5403555"/>
              <a:gd name="connsiteX11-23" fmla="*/ 11141973 w 11204391"/>
              <a:gd name="connsiteY11-24" fmla="*/ 2787224 h 5403555"/>
              <a:gd name="connsiteX12-25" fmla="*/ 11091173 w 11204391"/>
              <a:gd name="connsiteY12-26" fmla="*/ 3701624 h 5403555"/>
              <a:gd name="connsiteX13-27" fmla="*/ 11116573 w 11204391"/>
              <a:gd name="connsiteY13-28" fmla="*/ 4870024 h 5403555"/>
              <a:gd name="connsiteX14-29" fmla="*/ 11141973 w 11204391"/>
              <a:gd name="connsiteY14-30" fmla="*/ 5225624 h 5403555"/>
              <a:gd name="connsiteX15-31" fmla="*/ 10214873 w 11204391"/>
              <a:gd name="connsiteY15-32" fmla="*/ 5276424 h 5403555"/>
              <a:gd name="connsiteX16-33" fmla="*/ 8144773 w 11204391"/>
              <a:gd name="connsiteY16-34" fmla="*/ 5365324 h 5403555"/>
              <a:gd name="connsiteX17-35" fmla="*/ 6392173 w 11204391"/>
              <a:gd name="connsiteY17-36" fmla="*/ 5301824 h 5403555"/>
              <a:gd name="connsiteX18-37" fmla="*/ 4271273 w 11204391"/>
              <a:gd name="connsiteY18-38" fmla="*/ 5403424 h 5403555"/>
              <a:gd name="connsiteX19-39" fmla="*/ 2544073 w 11204391"/>
              <a:gd name="connsiteY19-40" fmla="*/ 5276424 h 5403555"/>
              <a:gd name="connsiteX20-41" fmla="*/ 575573 w 11204391"/>
              <a:gd name="connsiteY20-42" fmla="*/ 5352624 h 5403555"/>
              <a:gd name="connsiteX21-43" fmla="*/ 29473 w 11204391"/>
              <a:gd name="connsiteY21-44" fmla="*/ 5339924 h 5403555"/>
              <a:gd name="connsiteX22-45" fmla="*/ 67573 w 11204391"/>
              <a:gd name="connsiteY22-46" fmla="*/ 4679524 h 5403555"/>
              <a:gd name="connsiteX23-47" fmla="*/ 16773 w 11204391"/>
              <a:gd name="connsiteY23-48" fmla="*/ 3790524 h 5403555"/>
              <a:gd name="connsiteX24-49" fmla="*/ 67573 w 11204391"/>
              <a:gd name="connsiteY24-50" fmla="*/ 2406224 h 5403555"/>
              <a:gd name="connsiteX25-51" fmla="*/ 29473 w 11204391"/>
              <a:gd name="connsiteY25-52" fmla="*/ 1288624 h 5403555"/>
              <a:gd name="connsiteX26-53" fmla="*/ 92973 w 11204391"/>
              <a:gd name="connsiteY26-54" fmla="*/ 856824 h 5403555"/>
              <a:gd name="connsiteX27-55" fmla="*/ 169173 w 11204391"/>
              <a:gd name="connsiteY27-56" fmla="*/ 69424 h 5403555"/>
              <a:gd name="connsiteX0-57" fmla="*/ 169173 w 11142223"/>
              <a:gd name="connsiteY0-58" fmla="*/ 69424 h 5403555"/>
              <a:gd name="connsiteX1-59" fmla="*/ 1261373 w 11142223"/>
              <a:gd name="connsiteY1-60" fmla="*/ 94824 h 5403555"/>
              <a:gd name="connsiteX2-61" fmla="*/ 2048773 w 11142223"/>
              <a:gd name="connsiteY2-62" fmla="*/ 5924 h 5403555"/>
              <a:gd name="connsiteX3-63" fmla="*/ 3280673 w 11142223"/>
              <a:gd name="connsiteY3-64" fmla="*/ 69424 h 5403555"/>
              <a:gd name="connsiteX4-65" fmla="*/ 4728473 w 11142223"/>
              <a:gd name="connsiteY4-66" fmla="*/ 31324 h 5403555"/>
              <a:gd name="connsiteX5-67" fmla="*/ 6188973 w 11142223"/>
              <a:gd name="connsiteY5-68" fmla="*/ 132924 h 5403555"/>
              <a:gd name="connsiteX6-69" fmla="*/ 7560573 w 11142223"/>
              <a:gd name="connsiteY6-70" fmla="*/ 69424 h 5403555"/>
              <a:gd name="connsiteX7-71" fmla="*/ 8932173 w 11142223"/>
              <a:gd name="connsiteY7-72" fmla="*/ 69424 h 5403555"/>
              <a:gd name="connsiteX8-73" fmla="*/ 9605273 w 11142223"/>
              <a:gd name="connsiteY8-74" fmla="*/ 132924 h 5403555"/>
              <a:gd name="connsiteX9-75" fmla="*/ 11002273 w 11142223"/>
              <a:gd name="connsiteY9-76" fmla="*/ 82124 h 5403555"/>
              <a:gd name="connsiteX10-77" fmla="*/ 11065773 w 11142223"/>
              <a:gd name="connsiteY10-78" fmla="*/ 1402924 h 5403555"/>
              <a:gd name="connsiteX11-79" fmla="*/ 11141973 w 11142223"/>
              <a:gd name="connsiteY11-80" fmla="*/ 2787224 h 5403555"/>
              <a:gd name="connsiteX12-81" fmla="*/ 11091173 w 11142223"/>
              <a:gd name="connsiteY12-82" fmla="*/ 3701624 h 5403555"/>
              <a:gd name="connsiteX13-83" fmla="*/ 11116573 w 11142223"/>
              <a:gd name="connsiteY13-84" fmla="*/ 4870024 h 5403555"/>
              <a:gd name="connsiteX14-85" fmla="*/ 11014973 w 11142223"/>
              <a:gd name="connsiteY14-86" fmla="*/ 5263724 h 5403555"/>
              <a:gd name="connsiteX15-87" fmla="*/ 10214873 w 11142223"/>
              <a:gd name="connsiteY15-88" fmla="*/ 5276424 h 5403555"/>
              <a:gd name="connsiteX16-89" fmla="*/ 8144773 w 11142223"/>
              <a:gd name="connsiteY16-90" fmla="*/ 5365324 h 5403555"/>
              <a:gd name="connsiteX17-91" fmla="*/ 6392173 w 11142223"/>
              <a:gd name="connsiteY17-92" fmla="*/ 5301824 h 5403555"/>
              <a:gd name="connsiteX18-93" fmla="*/ 4271273 w 11142223"/>
              <a:gd name="connsiteY18-94" fmla="*/ 5403424 h 5403555"/>
              <a:gd name="connsiteX19-95" fmla="*/ 2544073 w 11142223"/>
              <a:gd name="connsiteY19-96" fmla="*/ 5276424 h 5403555"/>
              <a:gd name="connsiteX20-97" fmla="*/ 575573 w 11142223"/>
              <a:gd name="connsiteY20-98" fmla="*/ 5352624 h 5403555"/>
              <a:gd name="connsiteX21-99" fmla="*/ 29473 w 11142223"/>
              <a:gd name="connsiteY21-100" fmla="*/ 5339924 h 5403555"/>
              <a:gd name="connsiteX22-101" fmla="*/ 67573 w 11142223"/>
              <a:gd name="connsiteY22-102" fmla="*/ 4679524 h 5403555"/>
              <a:gd name="connsiteX23-103" fmla="*/ 16773 w 11142223"/>
              <a:gd name="connsiteY23-104" fmla="*/ 3790524 h 5403555"/>
              <a:gd name="connsiteX24-105" fmla="*/ 67573 w 11142223"/>
              <a:gd name="connsiteY24-106" fmla="*/ 2406224 h 5403555"/>
              <a:gd name="connsiteX25-107" fmla="*/ 29473 w 11142223"/>
              <a:gd name="connsiteY25-108" fmla="*/ 1288624 h 5403555"/>
              <a:gd name="connsiteX26-109" fmla="*/ 92973 w 11142223"/>
              <a:gd name="connsiteY26-110" fmla="*/ 856824 h 5403555"/>
              <a:gd name="connsiteX27-111" fmla="*/ 169173 w 11142223"/>
              <a:gd name="connsiteY27-112" fmla="*/ 69424 h 5403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</a:cxnLst>
            <a:rect l="l" t="t" r="r" b="b"/>
            <a:pathLst>
              <a:path w="11142223" h="5403555">
                <a:moveTo>
                  <a:pt x="169173" y="69424"/>
                </a:moveTo>
                <a:cubicBezTo>
                  <a:pt x="363906" y="-57576"/>
                  <a:pt x="948106" y="105407"/>
                  <a:pt x="1261373" y="94824"/>
                </a:cubicBezTo>
                <a:cubicBezTo>
                  <a:pt x="1574640" y="84241"/>
                  <a:pt x="1712223" y="10157"/>
                  <a:pt x="2048773" y="5924"/>
                </a:cubicBezTo>
                <a:cubicBezTo>
                  <a:pt x="2385323" y="1691"/>
                  <a:pt x="2834056" y="65191"/>
                  <a:pt x="3280673" y="69424"/>
                </a:cubicBezTo>
                <a:cubicBezTo>
                  <a:pt x="3727290" y="73657"/>
                  <a:pt x="4243756" y="20741"/>
                  <a:pt x="4728473" y="31324"/>
                </a:cubicBezTo>
                <a:cubicBezTo>
                  <a:pt x="5213190" y="41907"/>
                  <a:pt x="5716956" y="126574"/>
                  <a:pt x="6188973" y="132924"/>
                </a:cubicBezTo>
                <a:cubicBezTo>
                  <a:pt x="6660990" y="139274"/>
                  <a:pt x="7103373" y="80007"/>
                  <a:pt x="7560573" y="69424"/>
                </a:cubicBezTo>
                <a:cubicBezTo>
                  <a:pt x="8017773" y="58841"/>
                  <a:pt x="8591390" y="58841"/>
                  <a:pt x="8932173" y="69424"/>
                </a:cubicBezTo>
                <a:cubicBezTo>
                  <a:pt x="9272956" y="80007"/>
                  <a:pt x="9260256" y="130807"/>
                  <a:pt x="9605273" y="132924"/>
                </a:cubicBezTo>
                <a:cubicBezTo>
                  <a:pt x="9950290" y="135041"/>
                  <a:pt x="10758856" y="-129543"/>
                  <a:pt x="11002273" y="82124"/>
                </a:cubicBezTo>
                <a:cubicBezTo>
                  <a:pt x="11245690" y="293791"/>
                  <a:pt x="11042490" y="952074"/>
                  <a:pt x="11065773" y="1402924"/>
                </a:cubicBezTo>
                <a:cubicBezTo>
                  <a:pt x="11089056" y="1853774"/>
                  <a:pt x="11137740" y="2404107"/>
                  <a:pt x="11141973" y="2787224"/>
                </a:cubicBezTo>
                <a:cubicBezTo>
                  <a:pt x="11146206" y="3170341"/>
                  <a:pt x="11095406" y="3354491"/>
                  <a:pt x="11091173" y="3701624"/>
                </a:cubicBezTo>
                <a:cubicBezTo>
                  <a:pt x="11086940" y="4048757"/>
                  <a:pt x="11129273" y="4609674"/>
                  <a:pt x="11116573" y="4870024"/>
                </a:cubicBezTo>
                <a:cubicBezTo>
                  <a:pt x="11103873" y="5130374"/>
                  <a:pt x="11165256" y="5195991"/>
                  <a:pt x="11014973" y="5263724"/>
                </a:cubicBezTo>
                <a:cubicBezTo>
                  <a:pt x="10864690" y="5331457"/>
                  <a:pt x="10693240" y="5259491"/>
                  <a:pt x="10214873" y="5276424"/>
                </a:cubicBezTo>
                <a:cubicBezTo>
                  <a:pt x="9736506" y="5293357"/>
                  <a:pt x="8781890" y="5361091"/>
                  <a:pt x="8144773" y="5365324"/>
                </a:cubicBezTo>
                <a:cubicBezTo>
                  <a:pt x="7507656" y="5369557"/>
                  <a:pt x="7037756" y="5295474"/>
                  <a:pt x="6392173" y="5301824"/>
                </a:cubicBezTo>
                <a:cubicBezTo>
                  <a:pt x="5746590" y="5308174"/>
                  <a:pt x="4912623" y="5407657"/>
                  <a:pt x="4271273" y="5403424"/>
                </a:cubicBezTo>
                <a:cubicBezTo>
                  <a:pt x="3629923" y="5399191"/>
                  <a:pt x="3160023" y="5284891"/>
                  <a:pt x="2544073" y="5276424"/>
                </a:cubicBezTo>
                <a:cubicBezTo>
                  <a:pt x="1928123" y="5267957"/>
                  <a:pt x="994673" y="5342041"/>
                  <a:pt x="575573" y="5352624"/>
                </a:cubicBezTo>
                <a:cubicBezTo>
                  <a:pt x="156473" y="5363207"/>
                  <a:pt x="114140" y="5452107"/>
                  <a:pt x="29473" y="5339924"/>
                </a:cubicBezTo>
                <a:cubicBezTo>
                  <a:pt x="-55194" y="5227741"/>
                  <a:pt x="69690" y="4937757"/>
                  <a:pt x="67573" y="4679524"/>
                </a:cubicBezTo>
                <a:cubicBezTo>
                  <a:pt x="65456" y="4421291"/>
                  <a:pt x="16773" y="4169407"/>
                  <a:pt x="16773" y="3790524"/>
                </a:cubicBezTo>
                <a:cubicBezTo>
                  <a:pt x="16773" y="3411641"/>
                  <a:pt x="65456" y="2823207"/>
                  <a:pt x="67573" y="2406224"/>
                </a:cubicBezTo>
                <a:cubicBezTo>
                  <a:pt x="69690" y="1989241"/>
                  <a:pt x="25240" y="1546857"/>
                  <a:pt x="29473" y="1288624"/>
                </a:cubicBezTo>
                <a:cubicBezTo>
                  <a:pt x="33706" y="1030391"/>
                  <a:pt x="92973" y="1045207"/>
                  <a:pt x="92973" y="856824"/>
                </a:cubicBezTo>
                <a:cubicBezTo>
                  <a:pt x="116256" y="653624"/>
                  <a:pt x="-25560" y="196424"/>
                  <a:pt x="169173" y="69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 userDrawn="1">
            <p:custDataLst>
              <p:tags r:id="rId3"/>
            </p:custDataLst>
          </p:nvPr>
        </p:nvSpPr>
        <p:spPr>
          <a:xfrm>
            <a:off x="0" y="954405"/>
            <a:ext cx="9144000" cy="3132296"/>
          </a:xfrm>
          <a:prstGeom prst="rect">
            <a:avLst/>
          </a:prstGeom>
          <a:solidFill>
            <a:srgbClr val="DEFDF8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00" dirty="0" smtClean="0"/>
          </a:p>
          <a:p>
            <a:pPr algn="ctr"/>
            <a:endParaRPr lang="zh-CN" altLang="en-US" sz="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7" Type="http://schemas.openxmlformats.org/officeDocument/2006/relationships/slideLayout" Target="../slideLayouts/slideLayout12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image" Target="../media/image4.png"/><Relationship Id="rId16" Type="http://schemas.openxmlformats.org/officeDocument/2006/relationships/slideLayout" Target="../slideLayouts/slideLayout13.xml"/><Relationship Id="rId15" Type="http://schemas.openxmlformats.org/officeDocument/2006/relationships/tags" Target="../tags/tag32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6.png"/><Relationship Id="rId3" Type="http://schemas.openxmlformats.org/officeDocument/2006/relationships/tags" Target="../tags/tag34.xml"/><Relationship Id="rId2" Type="http://schemas.openxmlformats.org/officeDocument/2006/relationships/image" Target="../media/image5.png"/><Relationship Id="rId1" Type="http://schemas.openxmlformats.org/officeDocument/2006/relationships/tags" Target="../tags/tag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 hidden="1"/>
          <p:cNvSpPr/>
          <p:nvPr/>
        </p:nvSpPr>
        <p:spPr>
          <a:xfrm>
            <a:off x="0" y="0"/>
            <a:ext cx="9143365" cy="5162550"/>
          </a:xfrm>
          <a:prstGeom prst="rect">
            <a:avLst/>
          </a:prstGeom>
          <a:solidFill>
            <a:srgbClr val="009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561965" y="393065"/>
            <a:ext cx="35814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609590" y="427355"/>
            <a:ext cx="323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义务教育人教版六年级下册</a:t>
            </a:r>
            <a:endParaRPr lang="zh-CN" altLang="en-US" sz="200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891915" y="2574290"/>
            <a:ext cx="5256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5562600" y="2647950"/>
            <a:ext cx="2355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3200" b="1">
                <a:uFillTx/>
                <a:latin typeface="+mn-ea"/>
                <a:ea typeface="+mn-ea"/>
                <a:sym typeface="+mn-ea"/>
              </a:rPr>
              <a:t>练习二十</a:t>
            </a:r>
            <a:endParaRPr lang="zh-CN" sz="3200" b="1">
              <a:solidFill>
                <a:schemeClr val="tx1"/>
              </a:solidFill>
              <a:uFillTx/>
              <a:latin typeface="+mn-ea"/>
              <a:ea typeface="+mn-ea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72000" y="1962150"/>
            <a:ext cx="4066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第</a:t>
            </a:r>
            <a:r>
              <a:rPr lang="en-US" altLang="zh-CN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6</a:t>
            </a:r>
            <a:r>
              <a:rPr lang="zh-CN" altLang="en-US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单元 </a:t>
            </a:r>
            <a:r>
              <a:rPr lang="en-US" altLang="zh-CN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   </a:t>
            </a:r>
            <a:r>
              <a:rPr lang="zh-CN" altLang="en-US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整理和复习  </a:t>
            </a:r>
            <a:endParaRPr lang="zh-CN" altLang="en-US" sz="3200" b="1"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5883" y="533400"/>
            <a:ext cx="5454650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1.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在右图中标出他们两家的位置。</a:t>
            </a:r>
            <a:endParaRPr kumimoji="0" lang="zh-CN" altLang="en-US" sz="2800" b="1" kern="1200" cap="none" spc="0" normalizeH="0" baseline="0" noProof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3995"/>
          <a:stretch>
            <a:fillRect/>
          </a:stretch>
        </p:blipFill>
        <p:spPr bwMode="auto">
          <a:xfrm>
            <a:off x="4696691" y="455930"/>
            <a:ext cx="4265064" cy="3395345"/>
          </a:xfrm>
          <a:custGeom>
            <a:avLst/>
            <a:gdLst>
              <a:gd name="connsiteX0" fmla="*/ 3346136 w 7556500"/>
              <a:gd name="connsiteY0" fmla="*/ 0 h 3270250"/>
              <a:gd name="connsiteX1" fmla="*/ 7556500 w 7556500"/>
              <a:gd name="connsiteY1" fmla="*/ 0 h 3270250"/>
              <a:gd name="connsiteX2" fmla="*/ 7556500 w 7556500"/>
              <a:gd name="connsiteY2" fmla="*/ 3270250 h 3270250"/>
              <a:gd name="connsiteX3" fmla="*/ 0 w 7556500"/>
              <a:gd name="connsiteY3" fmla="*/ 3270250 h 3270250"/>
              <a:gd name="connsiteX4" fmla="*/ 0 w 7556500"/>
              <a:gd name="connsiteY4" fmla="*/ 1865595 h 3270250"/>
              <a:gd name="connsiteX5" fmla="*/ 15122 w 7556500"/>
              <a:gd name="connsiteY5" fmla="*/ 1870289 h 3270250"/>
              <a:gd name="connsiteX6" fmla="*/ 62037 w 7556500"/>
              <a:gd name="connsiteY6" fmla="*/ 1875018 h 3270250"/>
              <a:gd name="connsiteX7" fmla="*/ 1244386 w 7556500"/>
              <a:gd name="connsiteY7" fmla="*/ 1875018 h 3270250"/>
              <a:gd name="connsiteX8" fmla="*/ 1477175 w 7556500"/>
              <a:gd name="connsiteY8" fmla="*/ 1642229 h 3270250"/>
              <a:gd name="connsiteX9" fmla="*/ 1477175 w 7556500"/>
              <a:gd name="connsiteY9" fmla="*/ 711099 h 3270250"/>
              <a:gd name="connsiteX10" fmla="*/ 1244386 w 7556500"/>
              <a:gd name="connsiteY10" fmla="*/ 478310 h 3270250"/>
              <a:gd name="connsiteX11" fmla="*/ 62037 w 7556500"/>
              <a:gd name="connsiteY11" fmla="*/ 478310 h 3270250"/>
              <a:gd name="connsiteX12" fmla="*/ 15122 w 7556500"/>
              <a:gd name="connsiteY12" fmla="*/ 483040 h 3270250"/>
              <a:gd name="connsiteX13" fmla="*/ 0 w 7556500"/>
              <a:gd name="connsiteY13" fmla="*/ 487734 h 3270250"/>
              <a:gd name="connsiteX14" fmla="*/ 0 w 7556500"/>
              <a:gd name="connsiteY14" fmla="*/ 325344 h 3270250"/>
              <a:gd name="connsiteX15" fmla="*/ 84835 w 7556500"/>
              <a:gd name="connsiteY15" fmla="*/ 410178 h 3270250"/>
              <a:gd name="connsiteX16" fmla="*/ 2264630 w 7556500"/>
              <a:gd name="connsiteY16" fmla="*/ 410178 h 3270250"/>
              <a:gd name="connsiteX17" fmla="*/ 2228737 w 7556500"/>
              <a:gd name="connsiteY17" fmla="*/ 434378 h 3270250"/>
              <a:gd name="connsiteX18" fmla="*/ 2174912 w 7556500"/>
              <a:gd name="connsiteY18" fmla="*/ 564322 h 3270250"/>
              <a:gd name="connsiteX19" fmla="*/ 2174912 w 7556500"/>
              <a:gd name="connsiteY19" fmla="*/ 1299375 h 3270250"/>
              <a:gd name="connsiteX20" fmla="*/ 2358681 w 7556500"/>
              <a:gd name="connsiteY20" fmla="*/ 1483144 h 3270250"/>
              <a:gd name="connsiteX21" fmla="*/ 2785202 w 7556500"/>
              <a:gd name="connsiteY21" fmla="*/ 1483144 h 3270250"/>
              <a:gd name="connsiteX22" fmla="*/ 2783463 w 7556500"/>
              <a:gd name="connsiteY22" fmla="*/ 1492878 h 3270250"/>
              <a:gd name="connsiteX23" fmla="*/ 3086005 w 7556500"/>
              <a:gd name="connsiteY23" fmla="*/ 1834834 h 3270250"/>
              <a:gd name="connsiteX24" fmla="*/ 3388547 w 7556500"/>
              <a:gd name="connsiteY24" fmla="*/ 1492878 h 3270250"/>
              <a:gd name="connsiteX25" fmla="*/ 3386808 w 7556500"/>
              <a:gd name="connsiteY25" fmla="*/ 1483144 h 3270250"/>
              <a:gd name="connsiteX26" fmla="*/ 4101287 w 7556500"/>
              <a:gd name="connsiteY26" fmla="*/ 1483144 h 3270250"/>
              <a:gd name="connsiteX27" fmla="*/ 4285056 w 7556500"/>
              <a:gd name="connsiteY27" fmla="*/ 1299375 h 3270250"/>
              <a:gd name="connsiteX28" fmla="*/ 4285056 w 7556500"/>
              <a:gd name="connsiteY28" fmla="*/ 564322 h 3270250"/>
              <a:gd name="connsiteX29" fmla="*/ 4101287 w 7556500"/>
              <a:gd name="connsiteY29" fmla="*/ 380553 h 3270250"/>
              <a:gd name="connsiteX30" fmla="*/ 3324510 w 7556500"/>
              <a:gd name="connsiteY30" fmla="*/ 380553 h 3270250"/>
              <a:gd name="connsiteX31" fmla="*/ 3339470 w 7556500"/>
              <a:gd name="connsiteY31" fmla="*/ 358365 h 3270250"/>
              <a:gd name="connsiteX32" fmla="*/ 3346136 w 7556500"/>
              <a:gd name="connsiteY32" fmla="*/ 325344 h 327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717" h="5347">
                <a:moveTo>
                  <a:pt x="34" y="0"/>
                </a:moveTo>
                <a:lnTo>
                  <a:pt x="6717" y="0"/>
                </a:lnTo>
                <a:lnTo>
                  <a:pt x="6717" y="5347"/>
                </a:lnTo>
                <a:lnTo>
                  <a:pt x="1724" y="5347"/>
                </a:lnTo>
                <a:lnTo>
                  <a:pt x="1724" y="1172"/>
                </a:lnTo>
                <a:lnTo>
                  <a:pt x="1524" y="1172"/>
                </a:lnTo>
                <a:lnTo>
                  <a:pt x="1524" y="923"/>
                </a:lnTo>
                <a:cubicBezTo>
                  <a:pt x="1530" y="754"/>
                  <a:pt x="1380" y="618"/>
                  <a:pt x="1233" y="622"/>
                </a:cubicBezTo>
                <a:lnTo>
                  <a:pt x="0" y="622"/>
                </a:lnTo>
                <a:cubicBezTo>
                  <a:pt x="62" y="523"/>
                  <a:pt x="19" y="573"/>
                  <a:pt x="34" y="532"/>
                </a:cubicBezTo>
                <a:lnTo>
                  <a:pt x="34" y="0"/>
                </a:lnTo>
                <a:close/>
              </a:path>
            </a:pathLst>
          </a:custGeom>
          <a:noFill/>
          <a:ln>
            <a:noFill/>
          </a:ln>
        </p:spPr>
      </p:pic>
      <p:cxnSp>
        <p:nvCxnSpPr>
          <p:cNvPr id="5" name="直接连接符 4"/>
          <p:cNvCxnSpPr/>
          <p:nvPr/>
        </p:nvCxnSpPr>
        <p:spPr>
          <a:xfrm flipH="1">
            <a:off x="6127433" y="1936433"/>
            <a:ext cx="26177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7405370" y="836295"/>
            <a:ext cx="0" cy="22494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7374890" y="2846070"/>
            <a:ext cx="68263" cy="61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35533" y="2611120"/>
            <a:ext cx="9486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小梅家</a:t>
            </a:r>
            <a:endParaRPr lang="zh-CN" altLang="en-US" sz="20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 flipV="1">
            <a:off x="6745923" y="844868"/>
            <a:ext cx="665163" cy="11033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6706553" y="787083"/>
            <a:ext cx="68263" cy="61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88343" y="565785"/>
            <a:ext cx="9486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小方家</a:t>
            </a:r>
            <a:endParaRPr lang="zh-CN" altLang="en-US" sz="20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1" name="AutoShape 27"/>
          <p:cNvSpPr>
            <a:spLocks noChangeArrowheads="1"/>
          </p:cNvSpPr>
          <p:nvPr/>
        </p:nvSpPr>
        <p:spPr bwMode="auto">
          <a:xfrm>
            <a:off x="2667000" y="1211580"/>
            <a:ext cx="3218180" cy="966470"/>
          </a:xfrm>
          <a:prstGeom prst="wedgeRoundRectCallout">
            <a:avLst>
              <a:gd name="adj1" fmla="val 19984"/>
              <a:gd name="adj2" fmla="val 64191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我家在学校北偏西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30°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约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400m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处。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818" b="3182"/>
          <a:stretch>
            <a:fillRect/>
          </a:stretch>
        </p:blipFill>
        <p:spPr>
          <a:xfrm>
            <a:off x="1981200" y="2266950"/>
            <a:ext cx="3619500" cy="159258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700" h="2640">
                <a:moveTo>
                  <a:pt x="0" y="0"/>
                </a:moveTo>
                <a:lnTo>
                  <a:pt x="1793" y="0"/>
                </a:lnTo>
                <a:cubicBezTo>
                  <a:pt x="1823" y="21"/>
                  <a:pt x="1879" y="52"/>
                  <a:pt x="1911" y="52"/>
                </a:cubicBezTo>
                <a:cubicBezTo>
                  <a:pt x="1948" y="49"/>
                  <a:pt x="1994" y="91"/>
                  <a:pt x="2006" y="128"/>
                </a:cubicBezTo>
                <a:cubicBezTo>
                  <a:pt x="2054" y="227"/>
                  <a:pt x="2178" y="334"/>
                  <a:pt x="2248" y="326"/>
                </a:cubicBezTo>
                <a:lnTo>
                  <a:pt x="2250" y="327"/>
                </a:lnTo>
                <a:lnTo>
                  <a:pt x="2252" y="327"/>
                </a:lnTo>
                <a:lnTo>
                  <a:pt x="2254" y="327"/>
                </a:lnTo>
                <a:lnTo>
                  <a:pt x="2256" y="328"/>
                </a:lnTo>
                <a:lnTo>
                  <a:pt x="2258" y="328"/>
                </a:lnTo>
                <a:cubicBezTo>
                  <a:pt x="2269" y="330"/>
                  <a:pt x="2281" y="330"/>
                  <a:pt x="2287" y="330"/>
                </a:cubicBezTo>
                <a:cubicBezTo>
                  <a:pt x="2296" y="330"/>
                  <a:pt x="2307" y="329"/>
                  <a:pt x="2313" y="329"/>
                </a:cubicBezTo>
                <a:cubicBezTo>
                  <a:pt x="2322" y="328"/>
                  <a:pt x="2336" y="327"/>
                  <a:pt x="2345" y="327"/>
                </a:cubicBezTo>
                <a:cubicBezTo>
                  <a:pt x="2352" y="327"/>
                  <a:pt x="2364" y="328"/>
                  <a:pt x="2369" y="328"/>
                </a:cubicBezTo>
                <a:lnTo>
                  <a:pt x="2372" y="328"/>
                </a:lnTo>
                <a:lnTo>
                  <a:pt x="2374" y="329"/>
                </a:lnTo>
                <a:lnTo>
                  <a:pt x="2376" y="329"/>
                </a:lnTo>
                <a:cubicBezTo>
                  <a:pt x="2440" y="332"/>
                  <a:pt x="2530" y="344"/>
                  <a:pt x="2567" y="365"/>
                </a:cubicBezTo>
                <a:cubicBezTo>
                  <a:pt x="2587" y="377"/>
                  <a:pt x="2633" y="386"/>
                  <a:pt x="2665" y="385"/>
                </a:cubicBezTo>
                <a:cubicBezTo>
                  <a:pt x="2678" y="385"/>
                  <a:pt x="2695" y="384"/>
                  <a:pt x="2705" y="384"/>
                </a:cubicBezTo>
                <a:cubicBezTo>
                  <a:pt x="2722" y="383"/>
                  <a:pt x="2734" y="382"/>
                  <a:pt x="2755" y="382"/>
                </a:cubicBezTo>
                <a:lnTo>
                  <a:pt x="2760" y="382"/>
                </a:lnTo>
                <a:lnTo>
                  <a:pt x="2778" y="382"/>
                </a:lnTo>
                <a:lnTo>
                  <a:pt x="2862" y="382"/>
                </a:lnTo>
                <a:lnTo>
                  <a:pt x="2884" y="382"/>
                </a:lnTo>
                <a:lnTo>
                  <a:pt x="2967" y="382"/>
                </a:lnTo>
                <a:cubicBezTo>
                  <a:pt x="2983" y="382"/>
                  <a:pt x="2999" y="381"/>
                  <a:pt x="3008" y="380"/>
                </a:cubicBezTo>
                <a:cubicBezTo>
                  <a:pt x="3018" y="380"/>
                  <a:pt x="3031" y="379"/>
                  <a:pt x="3038" y="379"/>
                </a:cubicBezTo>
                <a:cubicBezTo>
                  <a:pt x="3070" y="378"/>
                  <a:pt x="3114" y="389"/>
                  <a:pt x="3134" y="400"/>
                </a:cubicBezTo>
                <a:cubicBezTo>
                  <a:pt x="3198" y="428"/>
                  <a:pt x="3328" y="459"/>
                  <a:pt x="3395" y="464"/>
                </a:cubicBezTo>
                <a:cubicBezTo>
                  <a:pt x="3425" y="465"/>
                  <a:pt x="3493" y="479"/>
                  <a:pt x="3528" y="491"/>
                </a:cubicBezTo>
                <a:cubicBezTo>
                  <a:pt x="3574" y="507"/>
                  <a:pt x="3654" y="520"/>
                  <a:pt x="3695" y="522"/>
                </a:cubicBezTo>
                <a:cubicBezTo>
                  <a:pt x="3738" y="526"/>
                  <a:pt x="3791" y="534"/>
                  <a:pt x="3810" y="538"/>
                </a:cubicBezTo>
                <a:cubicBezTo>
                  <a:pt x="3822" y="540"/>
                  <a:pt x="3841" y="543"/>
                  <a:pt x="3858" y="546"/>
                </a:cubicBezTo>
                <a:cubicBezTo>
                  <a:pt x="3873" y="548"/>
                  <a:pt x="3890" y="551"/>
                  <a:pt x="3899" y="553"/>
                </a:cubicBezTo>
                <a:cubicBezTo>
                  <a:pt x="3938" y="561"/>
                  <a:pt x="4011" y="567"/>
                  <a:pt x="4049" y="567"/>
                </a:cubicBezTo>
                <a:cubicBezTo>
                  <a:pt x="4067" y="567"/>
                  <a:pt x="4091" y="566"/>
                  <a:pt x="4112" y="564"/>
                </a:cubicBezTo>
                <a:cubicBezTo>
                  <a:pt x="4122" y="563"/>
                  <a:pt x="4136" y="563"/>
                  <a:pt x="4142" y="563"/>
                </a:cubicBezTo>
                <a:cubicBezTo>
                  <a:pt x="4146" y="563"/>
                  <a:pt x="4154" y="563"/>
                  <a:pt x="4155" y="563"/>
                </a:cubicBezTo>
                <a:lnTo>
                  <a:pt x="4157" y="563"/>
                </a:lnTo>
                <a:lnTo>
                  <a:pt x="4159" y="563"/>
                </a:lnTo>
                <a:lnTo>
                  <a:pt x="4161" y="563"/>
                </a:lnTo>
                <a:lnTo>
                  <a:pt x="4163" y="563"/>
                </a:lnTo>
                <a:lnTo>
                  <a:pt x="4165" y="563"/>
                </a:lnTo>
                <a:cubicBezTo>
                  <a:pt x="4219" y="571"/>
                  <a:pt x="4276" y="530"/>
                  <a:pt x="4289" y="481"/>
                </a:cubicBezTo>
                <a:cubicBezTo>
                  <a:pt x="4300" y="452"/>
                  <a:pt x="4328" y="413"/>
                  <a:pt x="4343" y="394"/>
                </a:cubicBezTo>
                <a:cubicBezTo>
                  <a:pt x="4374" y="357"/>
                  <a:pt x="4405" y="291"/>
                  <a:pt x="4410" y="258"/>
                </a:cubicBezTo>
                <a:cubicBezTo>
                  <a:pt x="4413" y="247"/>
                  <a:pt x="4418" y="229"/>
                  <a:pt x="4422" y="217"/>
                </a:cubicBezTo>
                <a:cubicBezTo>
                  <a:pt x="4429" y="194"/>
                  <a:pt x="4435" y="170"/>
                  <a:pt x="4440" y="154"/>
                </a:cubicBezTo>
                <a:cubicBezTo>
                  <a:pt x="4448" y="121"/>
                  <a:pt x="4465" y="68"/>
                  <a:pt x="4474" y="46"/>
                </a:cubicBezTo>
                <a:cubicBezTo>
                  <a:pt x="4479" y="33"/>
                  <a:pt x="4486" y="12"/>
                  <a:pt x="4490" y="0"/>
                </a:cubicBezTo>
                <a:lnTo>
                  <a:pt x="5700" y="0"/>
                </a:lnTo>
                <a:lnTo>
                  <a:pt x="5700" y="2640"/>
                </a:lnTo>
                <a:lnTo>
                  <a:pt x="0" y="264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0" name="AutoShape 27"/>
          <p:cNvSpPr>
            <a:spLocks noChangeArrowheads="1"/>
          </p:cNvSpPr>
          <p:nvPr/>
        </p:nvSpPr>
        <p:spPr bwMode="auto">
          <a:xfrm>
            <a:off x="228600" y="1534795"/>
            <a:ext cx="2129155" cy="1223645"/>
          </a:xfrm>
          <a:prstGeom prst="wedgeRoundRectCallout">
            <a:avLst>
              <a:gd name="adj1" fmla="val 64625"/>
              <a:gd name="adj2" fmla="val 34033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我家在学校正南方向约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300m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处。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62000" y="3729355"/>
            <a:ext cx="31261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300m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＝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30000cm</a:t>
            </a:r>
            <a:endParaRPr lang="en-US" altLang="zh-CN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038600" y="3736975"/>
            <a:ext cx="31261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400m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＝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4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0000cm</a:t>
            </a:r>
            <a:endParaRPr lang="en-US" altLang="zh-CN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28600" y="4121150"/>
            <a:ext cx="4423410" cy="864870"/>
            <a:chOff x="1200" y="6766"/>
            <a:chExt cx="6966" cy="1362"/>
          </a:xfrm>
        </p:grpSpPr>
        <p:sp>
          <p:nvSpPr>
            <p:cNvPr id="18" name="文本框 17"/>
            <p:cNvSpPr txBox="1"/>
            <p:nvPr/>
          </p:nvSpPr>
          <p:spPr>
            <a:xfrm>
              <a:off x="1200" y="7050"/>
              <a:ext cx="6967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rPr>
                <a:t>30000</a:t>
              </a:r>
              <a:r>
                <a:rPr lang="zh-CN" altLang="en-US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rPr>
                <a:t>×</a:t>
              </a:r>
              <a:r>
                <a:rPr lang="en-US" altLang="zh-CN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rPr>
                <a:t>           </a:t>
              </a:r>
              <a:r>
                <a:rPr lang="zh-CN" altLang="en-US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rPr>
                <a:t>＝</a:t>
              </a:r>
              <a:r>
                <a:rPr lang="en-US" altLang="zh-CN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rPr>
                <a:t>1.5</a:t>
              </a:r>
              <a:r>
                <a:rPr lang="zh-CN" altLang="en-US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rPr>
                <a:t>（</a:t>
              </a:r>
              <a:r>
                <a:rPr lang="en-US" altLang="zh-CN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rPr>
                <a:t>cm</a:t>
              </a:r>
              <a:r>
                <a:rPr lang="zh-CN" altLang="en-US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rPr>
                <a:t>）</a:t>
              </a:r>
              <a:endPara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229" y="6766"/>
              <a:ext cx="1752" cy="1363"/>
              <a:chOff x="4414" y="7170"/>
              <a:chExt cx="1752" cy="1363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4414" y="7170"/>
                <a:ext cx="1752" cy="136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>
                  <a:lnSpc>
                    <a:spcPct val="90000"/>
                  </a:lnSpc>
                </a:pPr>
                <a:r>
                  <a:rPr lang="en-US" altLang="zh-CN" sz="2800" b="1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  <a:sym typeface="+mn-ea"/>
                  </a:rPr>
                  <a:t>    1</a:t>
                </a:r>
                <a:endParaRPr lang="en-US" altLang="zh-CN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CN" sz="2800" b="1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  <a:sym typeface="+mn-ea"/>
                  </a:rPr>
                  <a:t>20000</a:t>
                </a:r>
                <a:endParaRPr lang="en-US" altLang="zh-CN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endParaRP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4560" y="7825"/>
                <a:ext cx="144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组合 26"/>
          <p:cNvGrpSpPr/>
          <p:nvPr/>
        </p:nvGrpSpPr>
        <p:grpSpPr>
          <a:xfrm>
            <a:off x="4876800" y="4121150"/>
            <a:ext cx="4424045" cy="865505"/>
            <a:chOff x="1200" y="6766"/>
            <a:chExt cx="6967" cy="1363"/>
          </a:xfrm>
        </p:grpSpPr>
        <p:sp>
          <p:nvSpPr>
            <p:cNvPr id="28" name="文本框 27"/>
            <p:cNvSpPr txBox="1"/>
            <p:nvPr/>
          </p:nvSpPr>
          <p:spPr>
            <a:xfrm>
              <a:off x="1200" y="7050"/>
              <a:ext cx="6967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rPr>
                <a:t>40000</a:t>
              </a:r>
              <a:r>
                <a:rPr lang="zh-CN" altLang="en-US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rPr>
                <a:t>×</a:t>
              </a:r>
              <a:r>
                <a:rPr lang="en-US" altLang="zh-CN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rPr>
                <a:t>           </a:t>
              </a:r>
              <a:r>
                <a:rPr lang="zh-CN" altLang="en-US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rPr>
                <a:t>＝</a:t>
              </a:r>
              <a:r>
                <a:rPr lang="en-US" altLang="zh-CN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rPr>
                <a:t>2</a:t>
              </a:r>
              <a:r>
                <a:rPr lang="zh-CN" altLang="en-US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rPr>
                <a:t>（</a:t>
              </a:r>
              <a:r>
                <a:rPr lang="en-US" altLang="zh-CN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rPr>
                <a:t>cm</a:t>
              </a:r>
              <a:r>
                <a:rPr lang="zh-CN" altLang="en-US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rPr>
                <a:t>）</a:t>
              </a:r>
              <a:endPara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3229" y="6766"/>
              <a:ext cx="1752" cy="1363"/>
              <a:chOff x="4414" y="7170"/>
              <a:chExt cx="1752" cy="1363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4414" y="7170"/>
                <a:ext cx="1752" cy="136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>
                  <a:lnSpc>
                    <a:spcPct val="90000"/>
                  </a:lnSpc>
                </a:pPr>
                <a:r>
                  <a:rPr lang="en-US" altLang="zh-CN" sz="2800" b="1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  <a:sym typeface="+mn-ea"/>
                  </a:rPr>
                  <a:t>    1</a:t>
                </a:r>
                <a:endParaRPr lang="en-US" altLang="zh-CN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CN" sz="2800" b="1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  <a:sym typeface="+mn-ea"/>
                  </a:rPr>
                  <a:t>20000</a:t>
                </a:r>
                <a:endParaRPr lang="en-US" altLang="zh-CN" sz="28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4560" y="7825"/>
                <a:ext cx="144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11" grpId="0" bldLvl="0" animBg="1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2410" y="480378"/>
            <a:ext cx="8591550" cy="10388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R="0" defTabSz="914400" eaLnBrk="1" hangingPunct="1">
              <a:lnSpc>
                <a:spcPct val="11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2.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在下面的动物园示意图上标出各个场馆的位置，量一量，并填空。</a:t>
            </a:r>
            <a:endParaRPr kumimoji="0" lang="zh-CN" altLang="en-US" sz="2800" b="1" kern="1200" cap="none" spc="0" normalizeH="0" baseline="0" noProof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2531" name="图片 3"/>
          <p:cNvPicPr>
            <a:picLocks noChangeAspect="1"/>
          </p:cNvPicPr>
          <p:nvPr/>
        </p:nvPicPr>
        <p:blipFill>
          <a:blip r:embed="rId1"/>
          <a:srcRect b="29926"/>
          <a:stretch>
            <a:fillRect/>
          </a:stretch>
        </p:blipFill>
        <p:spPr>
          <a:xfrm>
            <a:off x="207645" y="1507490"/>
            <a:ext cx="4134485" cy="32156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3615055" y="1507490"/>
            <a:ext cx="548957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）动物园大门位于点（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0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），向北走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100m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到达熊猫馆。</a:t>
            </a:r>
            <a:endParaRPr kumimoji="0" lang="en-US" altLang="zh-CN" sz="2800" b="1" kern="1200" cap="none" spc="0" normalizeH="0" baseline="0" noProof="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）海洋馆位于点（    ，  ），在大门的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___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偏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___ ___ 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约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___m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处。</a:t>
            </a:r>
            <a:endParaRPr kumimoji="0" lang="zh-CN" altLang="en-US" sz="2800" b="1" kern="1200" cap="none" spc="0" normalizeH="0" baseline="0" noProof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86600" y="2859723"/>
            <a:ext cx="363538" cy="565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8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654925" y="2859723"/>
            <a:ext cx="363538" cy="565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9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03813" y="3512185"/>
            <a:ext cx="54038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+mn-cs"/>
              </a:rPr>
              <a:t>东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57900" y="3524885"/>
            <a:ext cx="546100" cy="558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+mn-cs"/>
              </a:rPr>
              <a:t>北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32893" y="3503613"/>
            <a:ext cx="89598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72°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554278" y="3542983"/>
            <a:ext cx="716280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450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76083" y="4083368"/>
            <a:ext cx="795020" cy="5340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大门</a:t>
            </a: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23683" y="3257233"/>
            <a:ext cx="1101090" cy="5340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熊猫馆</a:t>
            </a: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2" charset="-122"/>
              <a:cs typeface="+mn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2057400" y="2010410"/>
            <a:ext cx="775970" cy="2466340"/>
          </a:xfrm>
          <a:prstGeom prst="line">
            <a:avLst/>
          </a:prstGeom>
          <a:ln>
            <a:solidFill>
              <a:srgbClr val="078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685800" y="4552950"/>
            <a:ext cx="766445" cy="409575"/>
            <a:chOff x="6240" y="6865"/>
            <a:chExt cx="1207" cy="645"/>
          </a:xfrm>
        </p:grpSpPr>
        <p:sp>
          <p:nvSpPr>
            <p:cNvPr id="6" name="右中括号 5"/>
            <p:cNvSpPr/>
            <p:nvPr>
              <p:custDataLst>
                <p:tags r:id="rId2"/>
              </p:custDataLst>
            </p:nvPr>
          </p:nvSpPr>
          <p:spPr>
            <a:xfrm rot="5400000">
              <a:off x="6550" y="7191"/>
              <a:ext cx="173" cy="465"/>
            </a:xfrm>
            <a:prstGeom prst="rightBracket">
              <a:avLst>
                <a:gd name="adj" fmla="val 0"/>
              </a:avLst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240" y="6865"/>
              <a:ext cx="1207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000" b="1" noProof="0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50m</a:t>
              </a:r>
              <a:endParaRPr lang="en-US" altLang="zh-CN" sz="2000" b="1" noProof="0" dirty="0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29926"/>
          <a:stretch>
            <a:fillRect/>
          </a:stretch>
        </p:blipFill>
        <p:spPr>
          <a:xfrm>
            <a:off x="78105" y="666750"/>
            <a:ext cx="4134485" cy="32156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1526858" y="3320733"/>
            <a:ext cx="795020" cy="5340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大门</a:t>
            </a: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18" name="文本框 17"/>
          <p:cNvSpPr txBox="1"/>
          <p:nvPr>
            <p:custDataLst>
              <p:tags r:id="rId4"/>
            </p:custDataLst>
          </p:nvPr>
        </p:nvSpPr>
        <p:spPr>
          <a:xfrm>
            <a:off x="1450658" y="2570798"/>
            <a:ext cx="1101090" cy="5340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熊猫馆</a:t>
            </a: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2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36575" y="3790315"/>
            <a:ext cx="766445" cy="409575"/>
            <a:chOff x="6240" y="6865"/>
            <a:chExt cx="1207" cy="645"/>
          </a:xfrm>
        </p:grpSpPr>
        <p:sp>
          <p:nvSpPr>
            <p:cNvPr id="6" name="右中括号 5"/>
            <p:cNvSpPr/>
            <p:nvPr>
              <p:custDataLst>
                <p:tags r:id="rId5"/>
              </p:custDataLst>
            </p:nvPr>
          </p:nvSpPr>
          <p:spPr>
            <a:xfrm rot="5400000">
              <a:off x="6550" y="7191"/>
              <a:ext cx="173" cy="465"/>
            </a:xfrm>
            <a:prstGeom prst="rightBracket">
              <a:avLst>
                <a:gd name="adj" fmla="val 0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>
              <p:custDataLst>
                <p:tags r:id="rId6"/>
              </p:custDataLst>
            </p:nvPr>
          </p:nvSpPr>
          <p:spPr>
            <a:xfrm>
              <a:off x="6240" y="6865"/>
              <a:ext cx="1207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000" b="1" noProof="0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50m</a:t>
              </a:r>
              <a:endParaRPr lang="en-US" altLang="zh-CN" sz="2000" b="1" noProof="0" dirty="0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cxnSp>
        <p:nvCxnSpPr>
          <p:cNvPr id="2" name="直接连接符 1"/>
          <p:cNvCxnSpPr/>
          <p:nvPr>
            <p:custDataLst>
              <p:tags r:id="rId7"/>
            </p:custDataLst>
          </p:nvPr>
        </p:nvCxnSpPr>
        <p:spPr>
          <a:xfrm flipV="1">
            <a:off x="1942465" y="2800350"/>
            <a:ext cx="1336040" cy="768985"/>
          </a:xfrm>
          <a:prstGeom prst="line">
            <a:avLst/>
          </a:prstGeom>
          <a:ln>
            <a:solidFill>
              <a:srgbClr val="078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3721418" y="942023"/>
            <a:ext cx="5297488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）大象馆位于点（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10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），在大门的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___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偏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___ ___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约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  __ m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处。</a:t>
            </a:r>
            <a:endParaRPr kumimoji="0" lang="en-US" altLang="zh-CN" sz="2800" b="1" kern="1200" cap="none" spc="0" normalizeH="0" baseline="0" noProof="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）狮虎山到熊猫馆和大象馆的距离相等，位于点（    ，  ）。</a:t>
            </a:r>
            <a:endParaRPr kumimoji="0" lang="zh-CN" altLang="en-US" sz="2800" b="1" kern="1200" cap="none" spc="0" normalizeH="0" baseline="0" noProof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9"/>
            </p:custDataLst>
          </p:nvPr>
        </p:nvSpPr>
        <p:spPr>
          <a:xfrm>
            <a:off x="2820988" y="2306638"/>
            <a:ext cx="1101090" cy="5340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大象馆</a:t>
            </a: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5230178" y="1695132"/>
            <a:ext cx="596900" cy="569913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+mn-cs"/>
              </a:rPr>
              <a:t>东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+mn-cs"/>
            </a:endParaRPr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6122353" y="1706245"/>
            <a:ext cx="544513" cy="558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+mn-cs"/>
              </a:rPr>
              <a:t>北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+mn-cs"/>
            </a:endParaRPr>
          </a:p>
        </p:txBody>
      </p:sp>
      <p:sp>
        <p:nvSpPr>
          <p:cNvPr id="11" name="文本框 10"/>
          <p:cNvSpPr txBox="1"/>
          <p:nvPr>
            <p:custDataLst>
              <p:tags r:id="rId12"/>
            </p:custDataLst>
          </p:nvPr>
        </p:nvSpPr>
        <p:spPr>
          <a:xfrm>
            <a:off x="6705600" y="1657350"/>
            <a:ext cx="906145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algn="l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31°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3"/>
            </p:custDataLst>
          </p:nvPr>
        </p:nvSpPr>
        <p:spPr>
          <a:xfrm>
            <a:off x="7580630" y="1694815"/>
            <a:ext cx="716280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270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4"/>
            </p:custDataLst>
          </p:nvPr>
        </p:nvSpPr>
        <p:spPr>
          <a:xfrm>
            <a:off x="7335838" y="2957830"/>
            <a:ext cx="365125" cy="565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5"/>
            </p:custDataLst>
          </p:nvPr>
        </p:nvSpPr>
        <p:spPr>
          <a:xfrm>
            <a:off x="7867650" y="2944178"/>
            <a:ext cx="363538" cy="5635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16"/>
            </p:custDataLst>
          </p:nvPr>
        </p:nvSpPr>
        <p:spPr>
          <a:xfrm>
            <a:off x="2393950" y="1772603"/>
            <a:ext cx="1101090" cy="5340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狮虎山</a:t>
            </a: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29926"/>
          <a:stretch>
            <a:fillRect/>
          </a:stretch>
        </p:blipFill>
        <p:spPr>
          <a:xfrm>
            <a:off x="78105" y="666750"/>
            <a:ext cx="4134485" cy="32156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1526858" y="3320733"/>
            <a:ext cx="795020" cy="5340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大门</a:t>
            </a: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18" name="文本框 17"/>
          <p:cNvSpPr txBox="1"/>
          <p:nvPr>
            <p:custDataLst>
              <p:tags r:id="rId4"/>
            </p:custDataLst>
          </p:nvPr>
        </p:nvSpPr>
        <p:spPr>
          <a:xfrm>
            <a:off x="1450658" y="2571433"/>
            <a:ext cx="1101090" cy="5340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熊猫馆</a:t>
            </a: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2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36575" y="3790315"/>
            <a:ext cx="766445" cy="409575"/>
            <a:chOff x="6240" y="6865"/>
            <a:chExt cx="1207" cy="645"/>
          </a:xfrm>
        </p:grpSpPr>
        <p:sp>
          <p:nvSpPr>
            <p:cNvPr id="6" name="右中括号 5"/>
            <p:cNvSpPr/>
            <p:nvPr>
              <p:custDataLst>
                <p:tags r:id="rId5"/>
              </p:custDataLst>
            </p:nvPr>
          </p:nvSpPr>
          <p:spPr>
            <a:xfrm rot="5400000">
              <a:off x="6550" y="7191"/>
              <a:ext cx="173" cy="465"/>
            </a:xfrm>
            <a:prstGeom prst="rightBracket">
              <a:avLst>
                <a:gd name="adj" fmla="val 0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>
              <p:custDataLst>
                <p:tags r:id="rId6"/>
              </p:custDataLst>
            </p:nvPr>
          </p:nvSpPr>
          <p:spPr>
            <a:xfrm>
              <a:off x="6240" y="6865"/>
              <a:ext cx="1207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000" b="1" noProof="0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50m</a:t>
              </a:r>
              <a:endParaRPr lang="en-US" altLang="zh-CN" sz="2000" b="1" noProof="0" dirty="0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2393950" y="1772603"/>
            <a:ext cx="1101090" cy="5340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狮虎山</a:t>
            </a: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2820988" y="2306638"/>
            <a:ext cx="1101090" cy="5340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大象馆</a:t>
            </a: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4115435" y="439738"/>
            <a:ext cx="4686300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）鹿苑位于点（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8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），向南走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200m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到达猩猩馆；科普馆与这两处距离相等，位于点（    ，  ）。</a:t>
            </a:r>
            <a:endParaRPr kumimoji="0" lang="en-US" altLang="zh-CN" sz="2800" b="1" kern="1200" cap="none" spc="0" normalizeH="0" baseline="0" noProof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5257165" y="2478405"/>
            <a:ext cx="363538" cy="5635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5879783" y="2471420"/>
            <a:ext cx="363538" cy="5635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609600" y="895350"/>
            <a:ext cx="795020" cy="5340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鹿苑</a:t>
            </a: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380683" y="2419033"/>
            <a:ext cx="1101090" cy="5340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猩猩馆</a:t>
            </a: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16" name="文本框 15"/>
          <p:cNvSpPr txBox="1"/>
          <p:nvPr>
            <p:custDataLst>
              <p:tags r:id="rId14"/>
            </p:custDataLst>
          </p:nvPr>
        </p:nvSpPr>
        <p:spPr>
          <a:xfrm>
            <a:off x="1301433" y="1698308"/>
            <a:ext cx="1101090" cy="5340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科普馆</a:t>
            </a: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19" name="文本框 18"/>
          <p:cNvSpPr txBox="1"/>
          <p:nvPr>
            <p:custDataLst>
              <p:tags r:id="rId15"/>
            </p:custDataLst>
          </p:nvPr>
        </p:nvSpPr>
        <p:spPr>
          <a:xfrm>
            <a:off x="4192270" y="3031173"/>
            <a:ext cx="46863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6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）</a:t>
            </a:r>
            <a:r>
              <a:rPr kumimoji="0" 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设计一条参观路线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kumimoji="0" 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并用数学语言对路线加以描述。</a:t>
            </a:r>
            <a:endParaRPr kumimoji="0" lang="zh-CN" sz="2800" b="1" kern="1200" cap="none" spc="0" normalizeH="0" baseline="0" noProof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8305" y="727710"/>
            <a:ext cx="825246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indent="-360680" defTabSz="914400">
              <a:lnSpc>
                <a:spcPct val="10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3.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画出从家到学校的路线示意图，并进行描述，请注明方向和主要参照物。</a:t>
            </a:r>
            <a:endParaRPr kumimoji="0" lang="zh-CN" altLang="en-US" sz="2800" b="1" kern="1200" cap="none" spc="0" normalizeH="0" baseline="0" noProof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AutoShape 27"/>
          <p:cNvSpPr>
            <a:spLocks noChangeArrowheads="1"/>
          </p:cNvSpPr>
          <p:nvPr/>
        </p:nvSpPr>
        <p:spPr bwMode="auto">
          <a:xfrm>
            <a:off x="228600" y="1845945"/>
            <a:ext cx="3547745" cy="1378585"/>
          </a:xfrm>
          <a:prstGeom prst="wedgeRoundRectCallout">
            <a:avLst>
              <a:gd name="adj1" fmla="val 19303"/>
              <a:gd name="adj2" fmla="val 58106"/>
              <a:gd name="adj3" fmla="val 16667"/>
            </a:avLst>
          </a:prstGeom>
          <a:noFill/>
          <a:ln w="19050">
            <a:solidFill>
              <a:srgbClr val="8C629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+mn-lt"/>
                <a:ea typeface="楷体" panose="02010609060101010101" charset="-122"/>
                <a:sym typeface="+mn-ea"/>
              </a:rPr>
              <a:t>可以实地考察，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楷体" panose="02010609060101010101" charset="-122"/>
                <a:cs typeface="+mn-cs"/>
              </a:rPr>
              <a:t>用指南针确定方向，但怎样才能知道距离呢？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楷体" panose="02010609060101010101" charset="-122"/>
              <a:cs typeface="+mn-cs"/>
            </a:endParaRPr>
          </a:p>
        </p:txBody>
      </p:sp>
      <p:sp>
        <p:nvSpPr>
          <p:cNvPr id="16" name="AutoShape 27"/>
          <p:cNvSpPr>
            <a:spLocks noChangeArrowheads="1"/>
          </p:cNvSpPr>
          <p:nvPr/>
        </p:nvSpPr>
        <p:spPr bwMode="auto">
          <a:xfrm>
            <a:off x="4267200" y="1792605"/>
            <a:ext cx="4622165" cy="1428750"/>
          </a:xfrm>
          <a:prstGeom prst="wedgeRoundRectCallout">
            <a:avLst>
              <a:gd name="adj1" fmla="val -26334"/>
              <a:gd name="adj2" fmla="val 61822"/>
              <a:gd name="adj3" fmla="val 16667"/>
            </a:avLst>
          </a:prstGeom>
          <a:noFill/>
          <a:ln w="19050">
            <a:solidFill>
              <a:srgbClr val="8C629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" panose="02010609060101010101" charset="-122"/>
                <a:cs typeface="+mn-cs"/>
              </a:rPr>
              <a:t>也可以找来城区地图，把家到学校的局部区域按一定比例尺放大，再画出来。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楷体" panose="02010609060101010101" charset="-122"/>
              <a:cs typeface="+mn-cs"/>
            </a:endParaRPr>
          </a:p>
        </p:txBody>
      </p:sp>
      <p:pic>
        <p:nvPicPr>
          <p:cNvPr id="6" name="图片 5" descr="男01 拷贝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48494"/>
          <a:stretch>
            <a:fillRect/>
          </a:stretch>
        </p:blipFill>
        <p:spPr>
          <a:xfrm flipH="1">
            <a:off x="2286000" y="3257550"/>
            <a:ext cx="1015365" cy="1096645"/>
          </a:xfrm>
          <a:prstGeom prst="rect">
            <a:avLst/>
          </a:prstGeom>
        </p:spPr>
      </p:pic>
      <p:pic>
        <p:nvPicPr>
          <p:cNvPr id="14" name="图片 13" descr="女04 拷贝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b="43806"/>
          <a:stretch>
            <a:fillRect/>
          </a:stretch>
        </p:blipFill>
        <p:spPr>
          <a:xfrm>
            <a:off x="4953000" y="3333750"/>
            <a:ext cx="911860" cy="107442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PP_MARK_KEY" val="8401bee5-6926-40e5-a1d0-28f8aed6beea"/>
  <p:tag name="COMMONDATA" val="eyJoZGlkIjoiMDY0ZGEzYTU4MWMxZTY0OWY1ZTU2MGQ4YjBhZTJjYTIifQ=="/>
  <p:tag name="commondata" val="eyJoZGlkIjoiMGIwODFkOTgzNTQzYjU1NzhjOTQ2MTRiZjFlNDExYTM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68FE2"/>
      </a:accent1>
      <a:accent2>
        <a:srgbClr val="E52739"/>
      </a:accent2>
      <a:accent3>
        <a:srgbClr val="F0872A"/>
      </a:accent3>
      <a:accent4>
        <a:srgbClr val="7CB349"/>
      </a:accent4>
      <a:accent5>
        <a:srgbClr val="505050"/>
      </a:accent5>
      <a:accent6>
        <a:srgbClr val="809295"/>
      </a:accent6>
      <a:hlink>
        <a:srgbClr val="368FE2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626</Words>
  <Application>WPS 演示</Application>
  <PresentationFormat>在屏幕上显示</PresentationFormat>
  <Paragraphs>112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宋体</vt:lpstr>
      <vt:lpstr>Wingdings</vt:lpstr>
      <vt:lpstr>黑体</vt:lpstr>
      <vt:lpstr>微软雅黑</vt:lpstr>
      <vt:lpstr>Times New Roman</vt:lpstr>
      <vt:lpstr>楷体</vt:lpstr>
      <vt:lpstr>迷你简艺黑</vt:lpstr>
      <vt:lpstr>Calibri</vt:lpstr>
      <vt:lpstr>Arial Unicode MS</vt:lpstr>
      <vt:lpstr>6_默认设计模板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msi</cp:lastModifiedBy>
  <cp:revision>275</cp:revision>
  <dcterms:created xsi:type="dcterms:W3CDTF">2015-05-29T07:51:00Z</dcterms:created>
  <dcterms:modified xsi:type="dcterms:W3CDTF">2024-01-23T04:49:26Z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2052-11.8.2.11542</vt:lpwstr>
  </property>
  <property fmtid="{D5CDD505-2E9C-101B-9397-08002B2CF9AE}" pid="4" name="ICV">
    <vt:lpwstr>F2DBD278B1B14AA9882F88FD13497D7F</vt:lpwstr>
  </property>
</Properties>
</file>