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14"/>
  </p:notesMasterIdLst>
  <p:sldIdLst>
    <p:sldId id="351" r:id="rId2"/>
    <p:sldId id="256" r:id="rId3"/>
    <p:sldId id="353" r:id="rId4"/>
    <p:sldId id="355" r:id="rId5"/>
    <p:sldId id="356" r:id="rId6"/>
    <p:sldId id="357" r:id="rId7"/>
    <p:sldId id="326" r:id="rId8"/>
    <p:sldId id="358" r:id="rId9"/>
    <p:sldId id="359" r:id="rId10"/>
    <p:sldId id="360" r:id="rId11"/>
    <p:sldId id="361" r:id="rId12"/>
    <p:sldId id="328" r:id="rId13"/>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283"/>
    <a:srgbClr val="01A0E9"/>
    <a:srgbClr val="3399FF"/>
    <a:srgbClr val="0066FF"/>
    <a:srgbClr val="93E3FF"/>
    <a:srgbClr val="E6F5D8"/>
    <a:srgbClr val="E7F8FF"/>
    <a:srgbClr val="ECF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4660" autoAdjust="0"/>
  </p:normalViewPr>
  <p:slideViewPr>
    <p:cSldViewPr snapToGrid="0">
      <p:cViewPr varScale="1">
        <p:scale>
          <a:sx n="108" d="100"/>
          <a:sy n="108" d="100"/>
        </p:scale>
        <p:origin x="734" y="72"/>
      </p:cViewPr>
      <p:guideLst>
        <p:guide orient="horz" pos="1620"/>
        <p:guide pos="2857"/>
      </p:guideLst>
    </p:cSldViewPr>
  </p:slideViewPr>
  <p:notesTextViewPr>
    <p:cViewPr>
      <p:scale>
        <a:sx n="1" d="1"/>
        <a:sy n="1" d="1"/>
      </p:scale>
      <p:origin x="0" y="0"/>
    </p:cViewPr>
  </p:notesTextViewPr>
  <p:sorterViewPr>
    <p:cViewPr>
      <p:scale>
        <a:sx n="125" d="100"/>
        <a:sy n="125"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9680CE0-D412-409B-B6A5-7D3D2A418F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黑体" panose="02010609060101010101" pitchFamily="49" charset="-122"/>
              </a:defRPr>
            </a:lvl1pPr>
          </a:lstStyle>
          <a:p>
            <a:pPr>
              <a:defRPr/>
            </a:pPr>
            <a:endParaRPr lang="zh-CN" altLang="en-US"/>
          </a:p>
        </p:txBody>
      </p:sp>
      <p:sp>
        <p:nvSpPr>
          <p:cNvPr id="3" name="日期占位符 2">
            <a:extLst>
              <a:ext uri="{FF2B5EF4-FFF2-40B4-BE49-F238E27FC236}">
                <a16:creationId xmlns:a16="http://schemas.microsoft.com/office/drawing/2014/main" id="{0E43E56A-B3DD-41D0-8D9F-ABAB663C54E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黑体" panose="02010609060101010101" pitchFamily="49" charset="-122"/>
              </a:defRPr>
            </a:lvl1pPr>
          </a:lstStyle>
          <a:p>
            <a:pPr>
              <a:defRPr/>
            </a:pPr>
            <a:fld id="{1D11E8E1-BFCC-4F11-92BE-48F589FB8DF8}" type="datetimeFigureOut">
              <a:rPr lang="zh-CN" altLang="en-US"/>
              <a:pPr>
                <a:defRPr/>
              </a:pPr>
              <a:t>2023/2/13</a:t>
            </a:fld>
            <a:endParaRPr lang="zh-CN" altLang="en-US" dirty="0"/>
          </a:p>
        </p:txBody>
      </p:sp>
      <p:sp>
        <p:nvSpPr>
          <p:cNvPr id="4" name="幻灯片图像占位符 3">
            <a:extLst>
              <a:ext uri="{FF2B5EF4-FFF2-40B4-BE49-F238E27FC236}">
                <a16:creationId xmlns:a16="http://schemas.microsoft.com/office/drawing/2014/main" id="{EBB5A38C-29E8-4F1D-B6F5-5ABE961C696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24D13FB-3BE6-49F5-9790-2CD26839412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09CF0F35-9F5C-44F8-9EFE-C4ACD851C6E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黑体" panose="02010609060101010101" pitchFamily="49" charset="-122"/>
              </a:defRPr>
            </a:lvl1pPr>
          </a:lstStyle>
          <a:p>
            <a:pPr>
              <a:defRPr/>
            </a:pPr>
            <a:endParaRPr lang="zh-CN" altLang="en-US"/>
          </a:p>
        </p:txBody>
      </p:sp>
      <p:sp>
        <p:nvSpPr>
          <p:cNvPr id="7" name="灯片编号占位符 6">
            <a:extLst>
              <a:ext uri="{FF2B5EF4-FFF2-40B4-BE49-F238E27FC236}">
                <a16:creationId xmlns:a16="http://schemas.microsoft.com/office/drawing/2014/main" id="{4A2981B8-4B7A-414B-A2B1-D369CDA8A1B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ea typeface="黑体" panose="02010609060101010101" pitchFamily="49" charset="-122"/>
              </a:defRPr>
            </a:lvl1pPr>
          </a:lstStyle>
          <a:p>
            <a:pPr>
              <a:defRPr/>
            </a:pPr>
            <a:fld id="{E97CAE7C-1019-475C-8458-D7C4B6B6E84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a:extLst>
              <a:ext uri="{FF2B5EF4-FFF2-40B4-BE49-F238E27FC236}">
                <a16:creationId xmlns:a16="http://schemas.microsoft.com/office/drawing/2014/main" id="{7756EBF9-24AB-43A8-B1AA-6EAC2F8AA6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a:extLst>
              <a:ext uri="{FF2B5EF4-FFF2-40B4-BE49-F238E27FC236}">
                <a16:creationId xmlns:a16="http://schemas.microsoft.com/office/drawing/2014/main" id="{A7AFF327-5B48-4C16-ADD7-BA3D72A685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6388" name="灯片编号占位符 3">
            <a:extLst>
              <a:ext uri="{FF2B5EF4-FFF2-40B4-BE49-F238E27FC236}">
                <a16:creationId xmlns:a16="http://schemas.microsoft.com/office/drawing/2014/main" id="{552C260D-F3A5-42ED-9A0A-9FD0A5BB82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C36237D-5ECD-4765-A8A5-6586761CC879}" type="slidenum">
              <a:rPr lang="zh-CN" altLang="en-US" smtClean="0">
                <a:ea typeface="黑体" panose="02010609060101010101" pitchFamily="49" charset="-122"/>
              </a:rPr>
              <a:pPr/>
              <a:t>7</a:t>
            </a:fld>
            <a:endParaRPr lang="zh-CN" altLang="en-US">
              <a:ea typeface="黑体" panose="02010609060101010101" pitchFamily="49"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D38594F0-911C-4B65-A98A-B5DDBFABE5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5">
            <a:extLst>
              <a:ext uri="{FF2B5EF4-FFF2-40B4-BE49-F238E27FC236}">
                <a16:creationId xmlns:a16="http://schemas.microsoft.com/office/drawing/2014/main" id="{C0D18717-A219-4C77-873F-BB4E45E48EB7}"/>
              </a:ext>
            </a:extLst>
          </p:cNvPr>
          <p:cNvGrpSpPr>
            <a:grpSpLocks/>
          </p:cNvGrpSpPr>
          <p:nvPr userDrawn="1"/>
        </p:nvGrpSpPr>
        <p:grpSpPr bwMode="auto">
          <a:xfrm>
            <a:off x="776288" y="742950"/>
            <a:ext cx="6992937" cy="3657600"/>
            <a:chOff x="1996" y="1576"/>
            <a:chExt cx="15588" cy="8149"/>
          </a:xfrm>
        </p:grpSpPr>
        <p:sp>
          <p:nvSpPr>
            <p:cNvPr id="4" name="矩形 3">
              <a:extLst>
                <a:ext uri="{FF2B5EF4-FFF2-40B4-BE49-F238E27FC236}">
                  <a16:creationId xmlns:a16="http://schemas.microsoft.com/office/drawing/2014/main" id="{DBAC1683-1366-4E27-9973-F51514633BB0}"/>
                </a:ext>
              </a:extLst>
            </p:cNvPr>
            <p:cNvSpPr/>
            <p:nvPr/>
          </p:nvSpPr>
          <p:spPr>
            <a:xfrm>
              <a:off x="3468" y="1576"/>
              <a:ext cx="14116" cy="8149"/>
            </a:xfrm>
            <a:prstGeom prst="rect">
              <a:avLst/>
            </a:prstGeom>
            <a:solidFill>
              <a:schemeClr val="bg1"/>
            </a:solidFill>
            <a:ln>
              <a:noFill/>
            </a:ln>
            <a:effectLst>
              <a:outerShdw blurRad="152400" dist="152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同心圆 7">
              <a:extLst>
                <a:ext uri="{FF2B5EF4-FFF2-40B4-BE49-F238E27FC236}">
                  <a16:creationId xmlns:a16="http://schemas.microsoft.com/office/drawing/2014/main" id="{D8CB9EFE-6592-40F8-9BBB-5BFB31C4FCBA}"/>
                </a:ext>
              </a:extLst>
            </p:cNvPr>
            <p:cNvSpPr>
              <a:spLocks noChangeAspect="1"/>
            </p:cNvSpPr>
            <p:nvPr/>
          </p:nvSpPr>
          <p:spPr>
            <a:xfrm>
              <a:off x="1996" y="3871"/>
              <a:ext cx="3553" cy="3555"/>
            </a:xfrm>
            <a:prstGeom prst="donut">
              <a:avLst/>
            </a:prstGeom>
            <a:solidFill>
              <a:srgbClr val="FDCC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a:extLst>
                <a:ext uri="{FF2B5EF4-FFF2-40B4-BE49-F238E27FC236}">
                  <a16:creationId xmlns:a16="http://schemas.microsoft.com/office/drawing/2014/main" id="{A0F025E3-4296-4FD7-9BE7-4D6239AF42BB}"/>
                </a:ext>
              </a:extLst>
            </p:cNvPr>
            <p:cNvSpPr/>
            <p:nvPr/>
          </p:nvSpPr>
          <p:spPr>
            <a:xfrm>
              <a:off x="3967" y="2064"/>
              <a:ext cx="13122" cy="7169"/>
            </a:xfrm>
            <a:prstGeom prst="rect">
              <a:avLst/>
            </a:prstGeom>
            <a:solidFill>
              <a:srgbClr val="F49283"/>
            </a:solidFill>
            <a:ln>
              <a:noFill/>
            </a:ln>
            <a:effectLst>
              <a:outerShdw blurRad="152400" dist="152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extLst>
      <p:ext uri="{BB962C8B-B14F-4D97-AF65-F5344CB8AC3E}">
        <p14:creationId xmlns:p14="http://schemas.microsoft.com/office/powerpoint/2010/main" val="27509609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036E9E08-CDC6-43BC-A30C-A75933E384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560E59DE-19AB-4E4A-91CE-9DD889F7AB0E}"/>
              </a:ext>
            </a:extLst>
          </p:cNvPr>
          <p:cNvSpPr/>
          <p:nvPr userDrawn="1"/>
        </p:nvSpPr>
        <p:spPr>
          <a:xfrm>
            <a:off x="0" y="422275"/>
            <a:ext cx="9144000" cy="42989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a:extLst>
              <a:ext uri="{FF2B5EF4-FFF2-40B4-BE49-F238E27FC236}">
                <a16:creationId xmlns:a16="http://schemas.microsoft.com/office/drawing/2014/main" id="{605CE007-3607-4F05-9CC3-662C51F25CC0}"/>
              </a:ext>
            </a:extLst>
          </p:cNvPr>
          <p:cNvSpPr/>
          <p:nvPr userDrawn="1"/>
        </p:nvSpPr>
        <p:spPr>
          <a:xfrm>
            <a:off x="0" y="422275"/>
            <a:ext cx="9144000" cy="84138"/>
          </a:xfrm>
          <a:prstGeom prst="rect">
            <a:avLst/>
          </a:prstGeom>
          <a:solidFill>
            <a:srgbClr val="F492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a:extLst>
              <a:ext uri="{FF2B5EF4-FFF2-40B4-BE49-F238E27FC236}">
                <a16:creationId xmlns:a16="http://schemas.microsoft.com/office/drawing/2014/main" id="{AD9F8D06-6686-4D06-856F-EBF919C8BFDB}"/>
              </a:ext>
            </a:extLst>
          </p:cNvPr>
          <p:cNvSpPr/>
          <p:nvPr userDrawn="1"/>
        </p:nvSpPr>
        <p:spPr>
          <a:xfrm>
            <a:off x="0" y="4637088"/>
            <a:ext cx="9144000" cy="84137"/>
          </a:xfrm>
          <a:prstGeom prst="rect">
            <a:avLst/>
          </a:prstGeom>
          <a:solidFill>
            <a:srgbClr val="F492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38755273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chemeClr val="bg1"/>
        </a:solidFill>
        <a:effectLst/>
      </p:bgPr>
    </p:bg>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33B3016D-AC06-46D3-BBDD-03B3B436C8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5">
            <a:extLst>
              <a:ext uri="{FF2B5EF4-FFF2-40B4-BE49-F238E27FC236}">
                <a16:creationId xmlns:a16="http://schemas.microsoft.com/office/drawing/2014/main" id="{DBB6F1CC-6B9F-4F29-8A43-55B921C46C31}"/>
              </a:ext>
            </a:extLst>
          </p:cNvPr>
          <p:cNvSpPr/>
          <p:nvPr userDrawn="1"/>
        </p:nvSpPr>
        <p:spPr>
          <a:xfrm>
            <a:off x="195263" y="211138"/>
            <a:ext cx="8753475" cy="4721225"/>
          </a:xfrm>
          <a:prstGeom prst="roundRect">
            <a:avLst>
              <a:gd name="adj" fmla="val 7552"/>
            </a:avLst>
          </a:prstGeom>
          <a:solidFill>
            <a:schemeClr val="bg1"/>
          </a:solidFill>
          <a:ln w="50800">
            <a:solidFill>
              <a:srgbClr val="F49283"/>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21192198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026" name="图片 7">
            <a:extLst>
              <a:ext uri="{FF2B5EF4-FFF2-40B4-BE49-F238E27FC236}">
                <a16:creationId xmlns:a16="http://schemas.microsoft.com/office/drawing/2014/main" id="{9CB6EDF9-44B9-44DC-AF66-041AD02C978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6">
            <a:extLst>
              <a:ext uri="{FF2B5EF4-FFF2-40B4-BE49-F238E27FC236}">
                <a16:creationId xmlns:a16="http://schemas.microsoft.com/office/drawing/2014/main" id="{E20584CF-4002-450B-BE82-246230127FE6}"/>
              </a:ext>
            </a:extLst>
          </p:cNvPr>
          <p:cNvSpPr>
            <a:spLocks noChangeArrowheads="1"/>
          </p:cNvSpPr>
          <p:nvPr userDrawn="1"/>
        </p:nvSpPr>
        <p:spPr bwMode="auto">
          <a:xfrm>
            <a:off x="0" y="0"/>
            <a:ext cx="9144000" cy="5143500"/>
          </a:xfrm>
          <a:prstGeom prst="rect">
            <a:avLst/>
          </a:prstGeom>
          <a:solidFill>
            <a:schemeClr val="bg1"/>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endParaRPr lang="zh-CN" altLang="en-US" sz="3200" b="1">
              <a:solidFill>
                <a:srgbClr val="1C1C1C"/>
              </a:solidFill>
              <a:latin typeface="宋体" panose="02010600030101010101" pitchFamily="2" charset="-122"/>
            </a:endParaRPr>
          </a:p>
        </p:txBody>
      </p:sp>
      <p:pic>
        <p:nvPicPr>
          <p:cNvPr id="1028" name="图片 1">
            <a:extLst>
              <a:ext uri="{FF2B5EF4-FFF2-40B4-BE49-F238E27FC236}">
                <a16:creationId xmlns:a16="http://schemas.microsoft.com/office/drawing/2014/main" id="{5D5FFDBE-6673-41AF-BA53-A65E5D13A740}"/>
              </a:ext>
            </a:extLst>
          </p:cNvPr>
          <p:cNvPicPr>
            <a:picLocks noChangeAspect="1"/>
          </p:cNvPicPr>
          <p:nvPr userDrawn="1"/>
        </p:nvPicPr>
        <p:blipFill>
          <a:blip r:embed="rId7">
            <a:extLst>
              <a:ext uri="{28A0092B-C50C-407E-A947-70E740481C1C}">
                <a14:useLocalDpi xmlns:a14="http://schemas.microsoft.com/office/drawing/2010/main" val="0"/>
              </a:ext>
            </a:extLst>
          </a:blip>
          <a:srcRect l="3419" t="23634" r="3419" b="23878"/>
          <a:stretch>
            <a:fillRect/>
          </a:stretch>
        </p:blipFill>
        <p:spPr bwMode="auto">
          <a:xfrm>
            <a:off x="-9525" y="-9525"/>
            <a:ext cx="916305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Lst>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5pPr>
      <a:lvl6pPr marL="4572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6pPr>
      <a:lvl7pPr marL="9144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7pPr>
      <a:lvl8pPr marL="13716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8pPr>
      <a:lvl9pPr marL="18288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9pPr>
    </p:titleStyle>
    <p:bodyStyle>
      <a:lvl1pPr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lnSpc>
          <a:spcPct val="120000"/>
        </a:lnSpc>
        <a:spcBef>
          <a:spcPct val="20000"/>
        </a:spcBef>
        <a:spcAft>
          <a:spcPct val="0"/>
        </a:spcAft>
        <a:defRPr sz="2000" kern="1200">
          <a:solidFill>
            <a:schemeClr val="tx1"/>
          </a:solidFill>
          <a:latin typeface="+mn-lt"/>
          <a:ea typeface="+mn-ea"/>
          <a:cs typeface="+mn-cs"/>
        </a:defRPr>
      </a:lvl2pPr>
      <a:lvl3pPr marL="914400" algn="l" rtl="0" eaLnBrk="0" fontAlgn="base" hangingPunct="0">
        <a:lnSpc>
          <a:spcPct val="120000"/>
        </a:lnSpc>
        <a:spcBef>
          <a:spcPct val="20000"/>
        </a:spcBef>
        <a:spcAft>
          <a:spcPct val="0"/>
        </a:spcAft>
        <a:defRPr sz="2000" kern="1200">
          <a:solidFill>
            <a:schemeClr val="tx1"/>
          </a:solidFill>
          <a:latin typeface="+mn-lt"/>
          <a:ea typeface="+mn-ea"/>
          <a:cs typeface="+mn-cs"/>
        </a:defRPr>
      </a:lvl3pPr>
      <a:lvl4pPr marL="1371600" algn="l" rtl="0" eaLnBrk="0" fontAlgn="base" hangingPunct="0">
        <a:lnSpc>
          <a:spcPct val="120000"/>
        </a:lnSpc>
        <a:spcBef>
          <a:spcPct val="20000"/>
        </a:spcBef>
        <a:spcAft>
          <a:spcPct val="0"/>
        </a:spcAft>
        <a:defRPr sz="1600" kern="1200">
          <a:solidFill>
            <a:schemeClr val="tx1"/>
          </a:solidFill>
          <a:latin typeface="+mn-lt"/>
          <a:ea typeface="+mn-ea"/>
          <a:cs typeface="+mn-cs"/>
        </a:defRPr>
      </a:lvl4pPr>
      <a:lvl5pPr marL="1828800" algn="l" rtl="0" eaLnBrk="0" fontAlgn="base" hangingPunct="0">
        <a:lnSpc>
          <a:spcPct val="120000"/>
        </a:lnSpc>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EC11E67-D662-4B43-978F-BA2FE338B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350" y="1397000"/>
            <a:ext cx="48260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65B1933D-6A29-4EC8-A666-02AA2142D117}"/>
              </a:ext>
            </a:extLst>
          </p:cNvPr>
          <p:cNvSpPr txBox="1">
            <a:spLocks noChangeArrowheads="1"/>
          </p:cNvSpPr>
          <p:nvPr/>
        </p:nvSpPr>
        <p:spPr bwMode="auto">
          <a:xfrm>
            <a:off x="1873250" y="876300"/>
            <a:ext cx="56642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3200" b="1">
                <a:latin typeface="黑体" panose="02010609060101010101" pitchFamily="49" charset="-122"/>
                <a:ea typeface="黑体" panose="02010609060101010101" pitchFamily="49" charset="-122"/>
              </a:rPr>
              <a:t>这些图案用到了什么数学知识？</a:t>
            </a:r>
          </a:p>
        </p:txBody>
      </p:sp>
      <p:pic>
        <p:nvPicPr>
          <p:cNvPr id="6" name="图片 5" descr="图形1">
            <a:extLst>
              <a:ext uri="{FF2B5EF4-FFF2-40B4-BE49-F238E27FC236}">
                <a16:creationId xmlns:a16="http://schemas.microsoft.com/office/drawing/2014/main" id="{E2173B90-AE50-4EF7-8862-0A27A4B0E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009650"/>
            <a:ext cx="117951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a:extLst>
              <a:ext uri="{FF2B5EF4-FFF2-40B4-BE49-F238E27FC236}">
                <a16:creationId xmlns:a16="http://schemas.microsoft.com/office/drawing/2014/main" id="{750595D7-81F7-4061-92CB-5515D9B00F9F}"/>
              </a:ext>
            </a:extLst>
          </p:cNvPr>
          <p:cNvSpPr txBox="1">
            <a:spLocks noChangeArrowheads="1"/>
          </p:cNvSpPr>
          <p:nvPr/>
        </p:nvSpPr>
        <p:spPr bwMode="auto">
          <a:xfrm>
            <a:off x="201881" y="4175125"/>
            <a:ext cx="8752114"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800" b="1" dirty="0">
                <a:solidFill>
                  <a:srgbClr val="FF0000"/>
                </a:solidFill>
                <a:latin typeface="黑体" panose="02010609060101010101" pitchFamily="49" charset="-122"/>
                <a:ea typeface="黑体" panose="02010609060101010101" pitchFamily="49" charset="-122"/>
              </a:rPr>
              <a:t>轴对称、平移、旋转、图形的放大与缩小</a:t>
            </a:r>
          </a:p>
        </p:txBody>
      </p:sp>
      <p:sp>
        <p:nvSpPr>
          <p:cNvPr id="9" name="对角圆角矩形 8">
            <a:extLst>
              <a:ext uri="{FF2B5EF4-FFF2-40B4-BE49-F238E27FC236}">
                <a16:creationId xmlns:a16="http://schemas.microsoft.com/office/drawing/2014/main" id="{B50F1DD8-B28E-42D2-A0BA-B7451B02D049}"/>
              </a:ext>
            </a:extLst>
          </p:cNvPr>
          <p:cNvSpPr/>
          <p:nvPr/>
        </p:nvSpPr>
        <p:spPr>
          <a:xfrm>
            <a:off x="336550" y="342900"/>
            <a:ext cx="2224088" cy="520700"/>
          </a:xfrm>
          <a:prstGeom prst="round2DiagRect">
            <a:avLst>
              <a:gd name="adj1" fmla="val 50000"/>
              <a:gd name="adj2" fmla="val 0"/>
            </a:avLst>
          </a:prstGeom>
          <a:solidFill>
            <a:srgbClr val="F492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latin typeface="字魂36号-正文宋楷" panose="02000000000000000000" charset="-122"/>
              </a:rPr>
              <a:t>欣赏导入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34"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from="(-#ppt_w/2)" to="(#ppt_x)" calcmode="lin" valueType="num">
                                      <p:cBhvr>
                                        <p:cTn id="19" dur="600" fill="hold">
                                          <p:stCondLst>
                                            <p:cond delay="0"/>
                                          </p:stCondLst>
                                        </p:cTn>
                                        <p:tgtEl>
                                          <p:spTgt spid="6"/>
                                        </p:tgtEl>
                                        <p:attrNameLst>
                                          <p:attrName>ppt_x</p:attrName>
                                        </p:attrNameLst>
                                      </p:cBhvr>
                                    </p:anim>
                                    <p:anim from="0" to="-1.0" calcmode="lin" valueType="num">
                                      <p:cBhvr>
                                        <p:cTn id="20" dur="200" decel="50000" autoRev="1" fill="hold">
                                          <p:stCondLst>
                                            <p:cond delay="600"/>
                                          </p:stCondLst>
                                        </p:cTn>
                                        <p:tgtEl>
                                          <p:spTgt spid="6"/>
                                        </p:tgtEl>
                                        <p:attrNameLst>
                                          <p:attrName>xshear</p:attrName>
                                        </p:attrNameLst>
                                      </p:cBhvr>
                                    </p:anim>
                                    <p:animScale>
                                      <p:cBhvr>
                                        <p:cTn id="21" dur="200" decel="100000" autoRev="1" fill="hold">
                                          <p:stCondLst>
                                            <p:cond delay="600"/>
                                          </p:stCondLst>
                                        </p:cTn>
                                        <p:tgtEl>
                                          <p:spTgt spid="6"/>
                                        </p:tgtEl>
                                      </p:cBhvr>
                                      <p:from x="100000" y="100000"/>
                                      <p:to x="80000" y="100000"/>
                                    </p:animScale>
                                    <p:anim by="(#ppt_h/3+#ppt_w*0.1)" calcmode="lin" valueType="num">
                                      <p:cBhvr>
                                        <p:cTn id="22" dur="200" decel="100000" autoRev="1" fill="hold">
                                          <p:stCondLst>
                                            <p:cond delay="600"/>
                                          </p:stCondLst>
                                        </p:cTn>
                                        <p:tgtEl>
                                          <p:spTgt spid="6"/>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4C20765-FE06-401E-9900-E4BFAF7F11DB}"/>
              </a:ext>
            </a:extLst>
          </p:cNvPr>
          <p:cNvSpPr txBox="1"/>
          <p:nvPr/>
        </p:nvSpPr>
        <p:spPr>
          <a:xfrm>
            <a:off x="106363" y="1054100"/>
            <a:ext cx="8885237" cy="682625"/>
          </a:xfrm>
          <a:prstGeom prst="rect">
            <a:avLst/>
          </a:prstGeom>
          <a:noFill/>
          <a:ln w="9525">
            <a:noFill/>
          </a:ln>
        </p:spPr>
        <p:txBody>
          <a:bodyPr>
            <a:spAutoFit/>
          </a:bodyPr>
          <a:lstStyle/>
          <a:p>
            <a:pPr eaLnBrk="1" hangingPunct="1">
              <a:lnSpc>
                <a:spcPct val="120000"/>
              </a:lnSpc>
              <a:defRPr/>
            </a:pPr>
            <a:r>
              <a:rPr lang="en-US" altLang="zh-CN" sz="3200" b="1" dirty="0">
                <a:latin typeface="+mj-lt"/>
                <a:ea typeface="黑体" panose="02010600030101010101" pitchFamily="49" charset="-122"/>
              </a:rPr>
              <a:t>3. </a:t>
            </a:r>
            <a:r>
              <a:rPr lang="zh-CN" altLang="en-US" sz="3200" b="1" dirty="0">
                <a:latin typeface="+mj-lt"/>
                <a:ea typeface="黑体" panose="02010600030101010101" pitchFamily="49" charset="-122"/>
              </a:rPr>
              <a:t>下面</a:t>
            </a:r>
            <a:r>
              <a:rPr lang="en-US" altLang="zh-CN" sz="3200" b="1" dirty="0">
                <a:latin typeface="+mj-lt"/>
                <a:ea typeface="黑体" panose="02010600030101010101" pitchFamily="49" charset="-122"/>
              </a:rPr>
              <a:t>4</a:t>
            </a:r>
            <a:r>
              <a:rPr lang="zh-CN" altLang="en-US" sz="3200" b="1" dirty="0">
                <a:latin typeface="+mj-lt"/>
                <a:ea typeface="黑体" panose="02010600030101010101" pitchFamily="49" charset="-122"/>
              </a:rPr>
              <a:t>个图形的涂色部分面积相等吗？为什么？</a:t>
            </a:r>
          </a:p>
        </p:txBody>
      </p:sp>
      <p:sp>
        <p:nvSpPr>
          <p:cNvPr id="4" name="文本框 3">
            <a:extLst>
              <a:ext uri="{FF2B5EF4-FFF2-40B4-BE49-F238E27FC236}">
                <a16:creationId xmlns:a16="http://schemas.microsoft.com/office/drawing/2014/main" id="{B5AED362-AA5A-4923-ABC3-47D85BDD6969}"/>
              </a:ext>
            </a:extLst>
          </p:cNvPr>
          <p:cNvSpPr txBox="1"/>
          <p:nvPr/>
        </p:nvSpPr>
        <p:spPr>
          <a:xfrm>
            <a:off x="106363" y="3489325"/>
            <a:ext cx="8885237" cy="1127125"/>
          </a:xfrm>
          <a:prstGeom prst="rect">
            <a:avLst/>
          </a:prstGeom>
          <a:noFill/>
          <a:ln w="9525">
            <a:noFill/>
          </a:ln>
        </p:spPr>
        <p:txBody>
          <a:bodyPr>
            <a:spAutoFit/>
          </a:bodyPr>
          <a:lstStyle/>
          <a:p>
            <a:pPr eaLnBrk="1" hangingPunct="1">
              <a:lnSpc>
                <a:spcPct val="120000"/>
              </a:lnSpc>
              <a:defRPr/>
            </a:pPr>
            <a:r>
              <a:rPr lang="zh-CN" altLang="en-US" sz="2800" b="1" dirty="0">
                <a:solidFill>
                  <a:srgbClr val="FF0000"/>
                </a:solidFill>
                <a:latin typeface="+mj-lt"/>
                <a:ea typeface="黑体" panose="02010600030101010101" pitchFamily="49" charset="-122"/>
              </a:rPr>
              <a:t>相等。因为这四个图形的涂色部分面积等于一个大圆面积减去一个中间圆的面积，再加上一个小圆的面积的和。</a:t>
            </a:r>
          </a:p>
        </p:txBody>
      </p:sp>
      <p:pic>
        <p:nvPicPr>
          <p:cNvPr id="3" name="图片 2">
            <a:extLst>
              <a:ext uri="{FF2B5EF4-FFF2-40B4-BE49-F238E27FC236}">
                <a16:creationId xmlns:a16="http://schemas.microsoft.com/office/drawing/2014/main" id="{95C1DA7B-A1B2-C91C-6B4E-B333354B2574}"/>
              </a:ext>
            </a:extLst>
          </p:cNvPr>
          <p:cNvPicPr>
            <a:picLocks noChangeAspect="1"/>
          </p:cNvPicPr>
          <p:nvPr/>
        </p:nvPicPr>
        <p:blipFill>
          <a:blip r:embed="rId2"/>
          <a:stretch>
            <a:fillRect/>
          </a:stretch>
        </p:blipFill>
        <p:spPr>
          <a:xfrm>
            <a:off x="793488" y="1731375"/>
            <a:ext cx="7557025" cy="16807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6530672-0F87-4F10-89BE-A15736956F95}"/>
              </a:ext>
            </a:extLst>
          </p:cNvPr>
          <p:cNvSpPr txBox="1"/>
          <p:nvPr/>
        </p:nvSpPr>
        <p:spPr>
          <a:xfrm>
            <a:off x="212725" y="1106488"/>
            <a:ext cx="8702675" cy="1949508"/>
          </a:xfrm>
          <a:prstGeom prst="rect">
            <a:avLst/>
          </a:prstGeom>
          <a:noFill/>
          <a:ln w="9525">
            <a:noFill/>
          </a:ln>
        </p:spPr>
        <p:txBody>
          <a:bodyPr>
            <a:spAutoFit/>
          </a:bodyPr>
          <a:lstStyle/>
          <a:p>
            <a:pPr marL="450850" indent="-450850" algn="just" eaLnBrk="1" hangingPunct="1">
              <a:lnSpc>
                <a:spcPct val="150000"/>
              </a:lnSpc>
              <a:defRPr/>
            </a:pPr>
            <a:r>
              <a:rPr lang="en-US" altLang="zh-CN" sz="2800" b="1" dirty="0">
                <a:latin typeface="+mj-lt"/>
                <a:ea typeface="黑体" panose="02010600030101010101" pitchFamily="49" charset="-122"/>
              </a:rPr>
              <a:t>4.</a:t>
            </a:r>
            <a:r>
              <a:rPr lang="zh-CN" altLang="en-US" sz="2800" b="1" baseline="30000" dirty="0">
                <a:latin typeface="+mj-lt"/>
                <a:ea typeface="黑体" panose="02010600030101010101" pitchFamily="49" charset="-122"/>
              </a:rPr>
              <a:t>* </a:t>
            </a:r>
            <a:r>
              <a:rPr lang="zh-CN" altLang="en-US" sz="2800" b="1" dirty="0">
                <a:latin typeface="+mj-lt"/>
                <a:ea typeface="黑体" panose="02010600030101010101" pitchFamily="49" charset="-122"/>
              </a:rPr>
              <a:t>直角三角形</a:t>
            </a:r>
            <a:r>
              <a:rPr lang="en-US" altLang="zh-CN" sz="2800" b="1" i="1" dirty="0">
                <a:latin typeface="+mj-lt"/>
                <a:ea typeface="黑体" panose="02010600030101010101" pitchFamily="49" charset="-122"/>
              </a:rPr>
              <a:t>ABC</a:t>
            </a:r>
            <a:r>
              <a:rPr lang="zh-CN" altLang="en-US" sz="2800" b="1" dirty="0">
                <a:latin typeface="+mj-lt"/>
                <a:ea typeface="黑体" panose="02010600030101010101" pitchFamily="49" charset="-122"/>
              </a:rPr>
              <a:t>的两条直角边长分别是</a:t>
            </a:r>
            <a:r>
              <a:rPr lang="en-US" altLang="zh-CN" sz="2800" b="1" dirty="0">
                <a:latin typeface="+mj-lt"/>
                <a:ea typeface="黑体" panose="02010600030101010101" pitchFamily="49" charset="-122"/>
              </a:rPr>
              <a:t>3cm</a:t>
            </a:r>
            <a:r>
              <a:rPr lang="zh-CN" altLang="en-US" sz="2800" b="1" dirty="0">
                <a:latin typeface="+mj-lt"/>
                <a:ea typeface="黑体" panose="02010600030101010101" pitchFamily="49" charset="-122"/>
              </a:rPr>
              <a:t>和</a:t>
            </a:r>
            <a:r>
              <a:rPr lang="en-US" altLang="zh-CN" sz="2800" b="1" dirty="0">
                <a:latin typeface="+mj-lt"/>
                <a:ea typeface="黑体" panose="02010600030101010101" pitchFamily="49" charset="-122"/>
              </a:rPr>
              <a:t>4cm</a:t>
            </a:r>
            <a:r>
              <a:rPr lang="zh-CN" altLang="en-US" sz="2800" b="1" dirty="0">
                <a:latin typeface="+mj-lt"/>
                <a:ea typeface="黑体" panose="02010600030101010101" pitchFamily="49" charset="-122"/>
              </a:rPr>
              <a:t>，把它按</a:t>
            </a:r>
            <a:r>
              <a:rPr lang="en-US" altLang="zh-CN" sz="2800" b="1" dirty="0">
                <a:latin typeface="+mj-lt"/>
                <a:ea typeface="黑体" panose="02010600030101010101" pitchFamily="49" charset="-122"/>
              </a:rPr>
              <a:t>2</a:t>
            </a:r>
            <a:r>
              <a:rPr lang="zh-CN" altLang="en-US" sz="2800" b="1" dirty="0">
                <a:latin typeface="+mj-lt"/>
                <a:ea typeface="黑体" panose="02010600030101010101" pitchFamily="49" charset="-122"/>
              </a:rPr>
              <a:t>∶</a:t>
            </a:r>
            <a:r>
              <a:rPr lang="en-US" altLang="zh-CN" sz="2800" b="1" dirty="0">
                <a:latin typeface="+mj-lt"/>
                <a:ea typeface="黑体" panose="02010600030101010101" pitchFamily="49" charset="-122"/>
              </a:rPr>
              <a:t>1</a:t>
            </a:r>
            <a:r>
              <a:rPr lang="zh-CN" altLang="en-US" sz="2800" b="1" dirty="0">
                <a:latin typeface="+mj-lt"/>
                <a:ea typeface="黑体" panose="02010600030101010101" pitchFamily="49" charset="-122"/>
              </a:rPr>
              <a:t>放大后得到三角形</a:t>
            </a:r>
            <a:r>
              <a:rPr lang="en-US" altLang="zh-CN" sz="2800" b="1" i="1" dirty="0">
                <a:latin typeface="+mj-lt"/>
                <a:ea typeface="黑体" panose="02010600030101010101" pitchFamily="49" charset="-122"/>
              </a:rPr>
              <a:t>DEF</a:t>
            </a:r>
            <a:r>
              <a:rPr lang="zh-CN" altLang="en-US" sz="2800" b="1" dirty="0">
                <a:latin typeface="+mj-lt"/>
                <a:ea typeface="黑体" panose="02010600030101010101" pitchFamily="49" charset="-122"/>
              </a:rPr>
              <a:t>。三角形</a:t>
            </a:r>
            <a:r>
              <a:rPr lang="en-US" altLang="zh-CN" sz="2800" b="1" i="1" dirty="0">
                <a:latin typeface="+mj-lt"/>
                <a:ea typeface="黑体" panose="02010600030101010101" pitchFamily="49" charset="-122"/>
              </a:rPr>
              <a:t>ABC</a:t>
            </a:r>
            <a:r>
              <a:rPr lang="zh-CN" altLang="en-US" sz="2800" b="1" dirty="0">
                <a:latin typeface="+mj-lt"/>
                <a:ea typeface="黑体" panose="02010600030101010101" pitchFamily="49" charset="-122"/>
              </a:rPr>
              <a:t>与三角形</a:t>
            </a:r>
            <a:r>
              <a:rPr lang="en-US" altLang="zh-CN" sz="2800" b="1" i="1" dirty="0">
                <a:latin typeface="+mj-lt"/>
                <a:ea typeface="黑体" panose="02010600030101010101" pitchFamily="49" charset="-122"/>
              </a:rPr>
              <a:t>DEF</a:t>
            </a:r>
            <a:r>
              <a:rPr lang="zh-CN" altLang="en-US" sz="2800" b="1" dirty="0">
                <a:latin typeface="+mj-lt"/>
                <a:ea typeface="黑体" panose="02010600030101010101" pitchFamily="49" charset="-122"/>
              </a:rPr>
              <a:t>的周长之比是多少？面积之比呢？</a:t>
            </a:r>
          </a:p>
        </p:txBody>
      </p:sp>
      <p:sp>
        <p:nvSpPr>
          <p:cNvPr id="3" name="文本框 2">
            <a:extLst>
              <a:ext uri="{FF2B5EF4-FFF2-40B4-BE49-F238E27FC236}">
                <a16:creationId xmlns:a16="http://schemas.microsoft.com/office/drawing/2014/main" id="{6C9D4081-5F62-4E64-95A5-8B5540BBDE4A}"/>
              </a:ext>
            </a:extLst>
          </p:cNvPr>
          <p:cNvSpPr txBox="1"/>
          <p:nvPr/>
        </p:nvSpPr>
        <p:spPr>
          <a:xfrm>
            <a:off x="1860550" y="3379788"/>
            <a:ext cx="4870450" cy="560387"/>
          </a:xfrm>
          <a:prstGeom prst="rect">
            <a:avLst/>
          </a:prstGeom>
          <a:noFill/>
          <a:ln w="9525">
            <a:noFill/>
          </a:ln>
        </p:spPr>
        <p:txBody>
          <a:bodyPr wrap="none">
            <a:spAutoFit/>
          </a:bodyPr>
          <a:lstStyle/>
          <a:p>
            <a:pPr eaLnBrk="1" hangingPunct="1">
              <a:lnSpc>
                <a:spcPct val="120000"/>
              </a:lnSpc>
              <a:defRPr/>
            </a:pPr>
            <a:r>
              <a:rPr lang="zh-CN" altLang="en-US" sz="2800" b="1" dirty="0">
                <a:solidFill>
                  <a:srgbClr val="FF0000"/>
                </a:solidFill>
                <a:latin typeface="+mj-lt"/>
                <a:ea typeface="黑体" panose="02010600030101010101" pitchFamily="49" charset="-122"/>
              </a:rPr>
              <a:t>周长之比</a:t>
            </a:r>
            <a:r>
              <a:rPr lang="en-US" altLang="zh-CN" sz="2800" b="1" dirty="0">
                <a:solidFill>
                  <a:srgbClr val="FF0000"/>
                </a:solidFill>
                <a:latin typeface="+mj-lt"/>
                <a:ea typeface="黑体" panose="02010600030101010101" pitchFamily="49" charset="-122"/>
              </a:rPr>
              <a:t>1</a:t>
            </a:r>
            <a:r>
              <a:rPr lang="zh-CN" altLang="en-US" sz="2800" b="1" dirty="0">
                <a:solidFill>
                  <a:srgbClr val="FF0000"/>
                </a:solidFill>
                <a:latin typeface="+mj-lt"/>
                <a:ea typeface="黑体" panose="02010600030101010101" pitchFamily="49" charset="-122"/>
              </a:rPr>
              <a:t>∶</a:t>
            </a:r>
            <a:r>
              <a:rPr lang="en-US" altLang="zh-CN" sz="2800" b="1" dirty="0">
                <a:solidFill>
                  <a:srgbClr val="FF0000"/>
                </a:solidFill>
                <a:latin typeface="+mj-lt"/>
                <a:ea typeface="黑体" panose="02010600030101010101" pitchFamily="49" charset="-122"/>
              </a:rPr>
              <a:t>2</a:t>
            </a:r>
            <a:r>
              <a:rPr lang="zh-CN" altLang="en-US" sz="2800" b="1" dirty="0">
                <a:solidFill>
                  <a:srgbClr val="FF0000"/>
                </a:solidFill>
                <a:latin typeface="+mj-lt"/>
                <a:ea typeface="黑体" panose="02010600030101010101" pitchFamily="49" charset="-122"/>
              </a:rPr>
              <a:t>，面积之比</a:t>
            </a:r>
            <a:r>
              <a:rPr lang="en-US" altLang="zh-CN" sz="2800" b="1" dirty="0">
                <a:solidFill>
                  <a:srgbClr val="FF0000"/>
                </a:solidFill>
                <a:latin typeface="+mj-lt"/>
                <a:ea typeface="黑体" panose="02010600030101010101" pitchFamily="49" charset="-122"/>
              </a:rPr>
              <a:t>1∶4</a:t>
            </a:r>
            <a:endParaRPr lang="zh-CN" altLang="en-US" sz="2800" b="1" dirty="0">
              <a:solidFill>
                <a:srgbClr val="FF0000"/>
              </a:solidFill>
              <a:latin typeface="+mj-lt"/>
              <a:ea typeface="黑体" panose="02010600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8">
            <a:extLst>
              <a:ext uri="{FF2B5EF4-FFF2-40B4-BE49-F238E27FC236}">
                <a16:creationId xmlns:a16="http://schemas.microsoft.com/office/drawing/2014/main" id="{C923587F-4ABB-419C-8573-171231AC4FF0}"/>
              </a:ext>
            </a:extLst>
          </p:cNvPr>
          <p:cNvGrpSpPr>
            <a:grpSpLocks/>
          </p:cNvGrpSpPr>
          <p:nvPr/>
        </p:nvGrpSpPr>
        <p:grpSpPr bwMode="auto">
          <a:xfrm>
            <a:off x="808038" y="598488"/>
            <a:ext cx="7645400" cy="3554412"/>
            <a:chOff x="619562" y="677303"/>
            <a:chExt cx="7645526" cy="3553943"/>
          </a:xfrm>
        </p:grpSpPr>
        <p:pic>
          <p:nvPicPr>
            <p:cNvPr id="21509" name="图片 9">
              <a:extLst>
                <a:ext uri="{FF2B5EF4-FFF2-40B4-BE49-F238E27FC236}">
                  <a16:creationId xmlns:a16="http://schemas.microsoft.com/office/drawing/2014/main" id="{74B62DD1-EE34-47E3-A75D-D0FC8FA8B3A5}"/>
                </a:ext>
              </a:extLst>
            </p:cNvPr>
            <p:cNvPicPr>
              <a:picLocks noChangeAspect="1"/>
            </p:cNvPicPr>
            <p:nvPr/>
          </p:nvPicPr>
          <p:blipFill>
            <a:blip r:embed="rId2">
              <a:extLst>
                <a:ext uri="{28A0092B-C50C-407E-A947-70E740481C1C}">
                  <a14:useLocalDpi xmlns:a14="http://schemas.microsoft.com/office/drawing/2010/main" val="0"/>
                </a:ext>
              </a:extLst>
            </a:blip>
            <a:srcRect l="10664" t="23866" r="10719" b="22557"/>
            <a:stretch>
              <a:fillRect/>
            </a:stretch>
          </p:blipFill>
          <p:spPr bwMode="auto">
            <a:xfrm>
              <a:off x="619562" y="677303"/>
              <a:ext cx="7645526" cy="35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矩形 2">
              <a:extLst>
                <a:ext uri="{FF2B5EF4-FFF2-40B4-BE49-F238E27FC236}">
                  <a16:creationId xmlns:a16="http://schemas.microsoft.com/office/drawing/2014/main" id="{990B1457-2D34-447A-9186-93B8EA0AAA8C}"/>
                </a:ext>
              </a:extLst>
            </p:cNvPr>
            <p:cNvSpPr>
              <a:spLocks noChangeArrowheads="1"/>
            </p:cNvSpPr>
            <p:nvPr/>
          </p:nvSpPr>
          <p:spPr bwMode="auto">
            <a:xfrm>
              <a:off x="1792766" y="1551336"/>
              <a:ext cx="52287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200" b="1">
                  <a:solidFill>
                    <a:srgbClr val="000000"/>
                  </a:solidFill>
                  <a:latin typeface="黑体" panose="02010609060101010101" pitchFamily="49" charset="-122"/>
                  <a:ea typeface="黑体" panose="02010609060101010101" pitchFamily="49" charset="-122"/>
                </a:rPr>
                <a:t>    同学们，今天的数学课你们有哪些收获呢？</a:t>
              </a:r>
            </a:p>
          </p:txBody>
        </p:sp>
      </p:grpSp>
      <p:sp>
        <p:nvSpPr>
          <p:cNvPr id="13" name="对角圆角矩形 12">
            <a:extLst>
              <a:ext uri="{FF2B5EF4-FFF2-40B4-BE49-F238E27FC236}">
                <a16:creationId xmlns:a16="http://schemas.microsoft.com/office/drawing/2014/main" id="{48351AAE-0169-4433-AE4B-283B07447A2A}"/>
              </a:ext>
            </a:extLst>
          </p:cNvPr>
          <p:cNvSpPr/>
          <p:nvPr/>
        </p:nvSpPr>
        <p:spPr>
          <a:xfrm>
            <a:off x="146050" y="590550"/>
            <a:ext cx="2224088" cy="520700"/>
          </a:xfrm>
          <a:prstGeom prst="round2DiagRect">
            <a:avLst>
              <a:gd name="adj1" fmla="val 50000"/>
              <a:gd name="adj2" fmla="val 0"/>
            </a:avLst>
          </a:prstGeom>
          <a:solidFill>
            <a:srgbClr val="FDCC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latin typeface="字魂36号-正文宋楷" panose="02000000000000000000" charset="-122"/>
              </a:rPr>
              <a:t>课堂小结</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EB9E7DE8-7A77-4CFB-9A38-4D2765FACAF7}"/>
              </a:ext>
            </a:extLst>
          </p:cNvPr>
          <p:cNvCxnSpPr>
            <a:cxnSpLocks/>
          </p:cNvCxnSpPr>
          <p:nvPr/>
        </p:nvCxnSpPr>
        <p:spPr>
          <a:xfrm>
            <a:off x="2652713" y="2646363"/>
            <a:ext cx="37607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48" name="副标题 6">
            <a:extLst>
              <a:ext uri="{FF2B5EF4-FFF2-40B4-BE49-F238E27FC236}">
                <a16:creationId xmlns:a16="http://schemas.microsoft.com/office/drawing/2014/main" id="{1948FDA4-5942-423E-90AF-76ED45EB5D4A}"/>
              </a:ext>
            </a:extLst>
          </p:cNvPr>
          <p:cNvSpPr>
            <a:spLocks noGrp="1" noChangeArrowheads="1"/>
          </p:cNvSpPr>
          <p:nvPr>
            <p:ph type="subTitle" idx="4294967295"/>
          </p:nvPr>
        </p:nvSpPr>
        <p:spPr bwMode="auto">
          <a:xfrm>
            <a:off x="3357563" y="2655888"/>
            <a:ext cx="2349500" cy="500062"/>
          </a:xfrm>
          <a:prstGeom prst="rect">
            <a:avLst/>
          </a:prstGeom>
        </p:spPr>
        <p:txBody>
          <a:bodyPr/>
          <a:lstStyle/>
          <a:p>
            <a:pPr>
              <a:defRPr/>
            </a:pPr>
            <a:r>
              <a:rPr lang="en-US" altLang="zh-CN" dirty="0">
                <a:solidFill>
                  <a:schemeClr val="bg1"/>
                </a:solidFill>
                <a:ea typeface="楷体" panose="02010609060101010101" pitchFamily="49" charset="-122"/>
              </a:rPr>
              <a:t>R</a:t>
            </a:r>
            <a:r>
              <a:rPr lang="zh-CN" altLang="en-US" dirty="0">
                <a:solidFill>
                  <a:schemeClr val="bg1"/>
                </a:solidFill>
                <a:latin typeface="+mn-ea"/>
              </a:rPr>
              <a:t>·</a:t>
            </a:r>
            <a:r>
              <a:rPr lang="zh-CN" altLang="en-US" dirty="0">
                <a:solidFill>
                  <a:schemeClr val="bg1"/>
                </a:solidFill>
                <a:ea typeface="楷体" panose="02010609060101010101" pitchFamily="49" charset="-122"/>
              </a:rPr>
              <a:t>六年级下册</a:t>
            </a:r>
          </a:p>
        </p:txBody>
      </p:sp>
      <p:sp>
        <p:nvSpPr>
          <p:cNvPr id="10244" name="标题 5">
            <a:extLst>
              <a:ext uri="{FF2B5EF4-FFF2-40B4-BE49-F238E27FC236}">
                <a16:creationId xmlns:a16="http://schemas.microsoft.com/office/drawing/2014/main" id="{49EDC8F5-9ECE-4C92-A5CB-84714236C15F}"/>
              </a:ext>
            </a:extLst>
          </p:cNvPr>
          <p:cNvSpPr>
            <a:spLocks noGrp="1" noChangeArrowheads="1"/>
          </p:cNvSpPr>
          <p:nvPr>
            <p:ph type="ctrTitle" idx="4294967295"/>
          </p:nvPr>
        </p:nvSpPr>
        <p:spPr bwMode="auto">
          <a:xfrm>
            <a:off x="3525838" y="1703388"/>
            <a:ext cx="2838450" cy="771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4000">
                <a:solidFill>
                  <a:schemeClr val="bg1"/>
                </a:solidFill>
                <a:latin typeface="幼圆" panose="02010509060101010101" pitchFamily="49" charset="-122"/>
                <a:ea typeface="幼圆" panose="02010509060101010101" pitchFamily="49" charset="-122"/>
              </a:rPr>
              <a:t>图形的运动</a:t>
            </a:r>
          </a:p>
        </p:txBody>
      </p:sp>
      <p:pic>
        <p:nvPicPr>
          <p:cNvPr id="6" name="Picture 10" descr="https://docimg5.docs.qq.com/image/AgAABsfO-eVuNsLQ97NFJo9kPCW4F0eR.png?w=904&amp;h=912">
            <a:extLst>
              <a:ext uri="{FF2B5EF4-FFF2-40B4-BE49-F238E27FC236}">
                <a16:creationId xmlns:a16="http://schemas.microsoft.com/office/drawing/2014/main" id="{1492FFF3-63CB-4B3E-8E70-76F7A154DF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576" y="1584958"/>
            <a:ext cx="1057778" cy="1067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a:extLst>
              <a:ext uri="{FF2B5EF4-FFF2-40B4-BE49-F238E27FC236}">
                <a16:creationId xmlns:a16="http://schemas.microsoft.com/office/drawing/2014/main" id="{236B3DA7-6EE9-4DCD-8827-BD30CD7480C2}"/>
              </a:ext>
            </a:extLst>
          </p:cNvPr>
          <p:cNvSpPr/>
          <p:nvPr/>
        </p:nvSpPr>
        <p:spPr bwMode="auto">
          <a:xfrm>
            <a:off x="4768850" y="3643313"/>
            <a:ext cx="927100" cy="539750"/>
          </a:xfrm>
          <a:prstGeom prst="ellipse">
            <a:avLst/>
          </a:prstGeom>
          <a:solidFill>
            <a:srgbClr val="FFFF00"/>
          </a:solidFill>
          <a:ln w="19050">
            <a:solidFill>
              <a:srgbClr val="3399FF"/>
            </a:solidFill>
            <a:miter lim="800000"/>
          </a:ln>
        </p:spPr>
        <p:txBody>
          <a:bodyPr anchor="ctr"/>
          <a:lstStyle/>
          <a:p>
            <a:pPr algn="ctr" eaLnBrk="1" fontAlgn="auto" hangingPunct="1">
              <a:lnSpc>
                <a:spcPct val="120000"/>
              </a:lnSpc>
              <a:spcBef>
                <a:spcPts val="0"/>
              </a:spcBef>
              <a:spcAft>
                <a:spcPts val="0"/>
              </a:spcAft>
              <a:defRPr/>
            </a:pPr>
            <a:endParaRPr lang="zh-CN" altLang="en-US" sz="3200" b="1" kern="0" dirty="0">
              <a:solidFill>
                <a:srgbClr val="1C1C1C"/>
              </a:solidFill>
              <a:latin typeface="宋体" panose="02010600030101010101" pitchFamily="2" charset="-122"/>
            </a:endParaRPr>
          </a:p>
        </p:txBody>
      </p:sp>
      <p:pic>
        <p:nvPicPr>
          <p:cNvPr id="2" name="Picture 5" descr="6-33-Y">
            <a:extLst>
              <a:ext uri="{FF2B5EF4-FFF2-40B4-BE49-F238E27FC236}">
                <a16:creationId xmlns:a16="http://schemas.microsoft.com/office/drawing/2014/main" id="{6B5B52BD-B0DA-4444-A902-FD359C207E23}"/>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59486" t="65074" b="5200"/>
          <a:stretch>
            <a:fillRect/>
          </a:stretch>
        </p:blipFill>
        <p:spPr bwMode="auto">
          <a:xfrm>
            <a:off x="1411288" y="981075"/>
            <a:ext cx="63023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a:extLst>
              <a:ext uri="{FF2B5EF4-FFF2-40B4-BE49-F238E27FC236}">
                <a16:creationId xmlns:a16="http://schemas.microsoft.com/office/drawing/2014/main" id="{9445B950-B710-4111-AEC2-118543234877}"/>
              </a:ext>
            </a:extLst>
          </p:cNvPr>
          <p:cNvSpPr>
            <a:spLocks noChangeArrowheads="1"/>
          </p:cNvSpPr>
          <p:nvPr/>
        </p:nvSpPr>
        <p:spPr bwMode="auto">
          <a:xfrm>
            <a:off x="1897063" y="2944813"/>
            <a:ext cx="322262"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 name="Rectangle 7">
            <a:extLst>
              <a:ext uri="{FF2B5EF4-FFF2-40B4-BE49-F238E27FC236}">
                <a16:creationId xmlns:a16="http://schemas.microsoft.com/office/drawing/2014/main" id="{C31B97D6-03E0-4846-9C2F-435E15E43E68}"/>
              </a:ext>
            </a:extLst>
          </p:cNvPr>
          <p:cNvSpPr>
            <a:spLocks noChangeArrowheads="1"/>
          </p:cNvSpPr>
          <p:nvPr/>
        </p:nvSpPr>
        <p:spPr bwMode="auto">
          <a:xfrm rot="2708602">
            <a:off x="3762376" y="2901950"/>
            <a:ext cx="342900" cy="3333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 name="Rectangle 7">
            <a:extLst>
              <a:ext uri="{FF2B5EF4-FFF2-40B4-BE49-F238E27FC236}">
                <a16:creationId xmlns:a16="http://schemas.microsoft.com/office/drawing/2014/main" id="{A0246386-61DA-49F7-9C9C-759E1580211F}"/>
              </a:ext>
            </a:extLst>
          </p:cNvPr>
          <p:cNvSpPr>
            <a:spLocks noChangeArrowheads="1"/>
          </p:cNvSpPr>
          <p:nvPr/>
        </p:nvSpPr>
        <p:spPr bwMode="auto">
          <a:xfrm>
            <a:off x="3694113" y="2817813"/>
            <a:ext cx="501650" cy="501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6" name="Rectangle 7">
            <a:extLst>
              <a:ext uri="{FF2B5EF4-FFF2-40B4-BE49-F238E27FC236}">
                <a16:creationId xmlns:a16="http://schemas.microsoft.com/office/drawing/2014/main" id="{60F77518-06A1-4382-8FC1-469C1303F940}"/>
              </a:ext>
            </a:extLst>
          </p:cNvPr>
          <p:cNvSpPr>
            <a:spLocks noChangeArrowheads="1"/>
          </p:cNvSpPr>
          <p:nvPr/>
        </p:nvSpPr>
        <p:spPr bwMode="auto">
          <a:xfrm rot="2667154">
            <a:off x="3687763" y="2827338"/>
            <a:ext cx="495300" cy="482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7" name="Rectangle 7">
            <a:extLst>
              <a:ext uri="{FF2B5EF4-FFF2-40B4-BE49-F238E27FC236}">
                <a16:creationId xmlns:a16="http://schemas.microsoft.com/office/drawing/2014/main" id="{BE974E7C-F894-403F-B1B0-EB2A4774122C}"/>
              </a:ext>
            </a:extLst>
          </p:cNvPr>
          <p:cNvSpPr>
            <a:spLocks noChangeArrowheads="1"/>
          </p:cNvSpPr>
          <p:nvPr/>
        </p:nvSpPr>
        <p:spPr bwMode="auto">
          <a:xfrm>
            <a:off x="3589338" y="2714625"/>
            <a:ext cx="704850"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8" name="Rectangle 7">
            <a:extLst>
              <a:ext uri="{FF2B5EF4-FFF2-40B4-BE49-F238E27FC236}">
                <a16:creationId xmlns:a16="http://schemas.microsoft.com/office/drawing/2014/main" id="{88B97848-92CB-4A7A-92B2-A002AF0BFFA1}"/>
              </a:ext>
            </a:extLst>
          </p:cNvPr>
          <p:cNvSpPr>
            <a:spLocks noChangeArrowheads="1"/>
          </p:cNvSpPr>
          <p:nvPr/>
        </p:nvSpPr>
        <p:spPr bwMode="auto">
          <a:xfrm rot="2674126">
            <a:off x="3594100" y="2719388"/>
            <a:ext cx="695325"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 name="TextBox 15">
            <a:extLst>
              <a:ext uri="{FF2B5EF4-FFF2-40B4-BE49-F238E27FC236}">
                <a16:creationId xmlns:a16="http://schemas.microsoft.com/office/drawing/2014/main" id="{2163A301-876D-40DA-9084-7CC73DD875A5}"/>
              </a:ext>
            </a:extLst>
          </p:cNvPr>
          <p:cNvSpPr txBox="1">
            <a:spLocks noChangeArrowheads="1"/>
          </p:cNvSpPr>
          <p:nvPr/>
        </p:nvSpPr>
        <p:spPr bwMode="auto">
          <a:xfrm>
            <a:off x="1395413" y="3630613"/>
            <a:ext cx="1646237" cy="60960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defRPr/>
            </a:pPr>
            <a:r>
              <a:rPr lang="zh-CN" altLang="en-US" sz="2800" b="1" dirty="0">
                <a:solidFill>
                  <a:srgbClr val="E15C70"/>
                </a:solidFill>
                <a:latin typeface="黑体" panose="02010609060101010101" pitchFamily="49" charset="-122"/>
                <a:ea typeface="黑体" panose="02010609060101010101" pitchFamily="49" charset="-122"/>
              </a:rPr>
              <a:t>旋转</a:t>
            </a:r>
            <a:r>
              <a:rPr lang="en-US" altLang="zh-CN" sz="2800" b="1" dirty="0">
                <a:solidFill>
                  <a:srgbClr val="E15C70"/>
                </a:solidFill>
                <a:latin typeface="+mn-lt"/>
                <a:ea typeface="黑体" panose="02010609060101010101" pitchFamily="49" charset="-122"/>
              </a:rPr>
              <a:t>45</a:t>
            </a:r>
            <a:r>
              <a:rPr lang="en-US" altLang="zh-CN" sz="2800" b="1" dirty="0">
                <a:solidFill>
                  <a:srgbClr val="E15C70"/>
                </a:solidFill>
                <a:latin typeface="黑体" panose="02010609060101010101" pitchFamily="49" charset="-122"/>
                <a:ea typeface="黑体" panose="02010609060101010101" pitchFamily="49" charset="-122"/>
              </a:rPr>
              <a:t>°</a:t>
            </a:r>
            <a:endParaRPr lang="zh-CN" altLang="en-US" sz="2800" b="1" dirty="0">
              <a:solidFill>
                <a:srgbClr val="E15C70"/>
              </a:solidFill>
              <a:latin typeface="黑体" panose="02010609060101010101" pitchFamily="49" charset="-122"/>
              <a:ea typeface="黑体" panose="02010609060101010101" pitchFamily="49" charset="-122"/>
            </a:endParaRPr>
          </a:p>
        </p:txBody>
      </p:sp>
      <p:sp>
        <p:nvSpPr>
          <p:cNvPr id="10" name="TextBox 17">
            <a:extLst>
              <a:ext uri="{FF2B5EF4-FFF2-40B4-BE49-F238E27FC236}">
                <a16:creationId xmlns:a16="http://schemas.microsoft.com/office/drawing/2014/main" id="{4358C1AF-9610-4B4A-A516-70F4CAA83CDA}"/>
              </a:ext>
            </a:extLst>
          </p:cNvPr>
          <p:cNvSpPr txBox="1">
            <a:spLocks noChangeArrowheads="1"/>
          </p:cNvSpPr>
          <p:nvPr/>
        </p:nvSpPr>
        <p:spPr bwMode="auto">
          <a:xfrm>
            <a:off x="1595438" y="4183063"/>
            <a:ext cx="10604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2800" b="1">
                <a:solidFill>
                  <a:srgbClr val="E15C70"/>
                </a:solidFill>
                <a:latin typeface="黑体" panose="02010609060101010101" pitchFamily="49" charset="-122"/>
                <a:ea typeface="黑体" panose="02010609060101010101" pitchFamily="49" charset="-122"/>
              </a:rPr>
              <a:t>放大</a:t>
            </a:r>
          </a:p>
        </p:txBody>
      </p:sp>
      <p:pic>
        <p:nvPicPr>
          <p:cNvPr id="23" name="Picture 6" descr="6-33-Y">
            <a:extLst>
              <a:ext uri="{FF2B5EF4-FFF2-40B4-BE49-F238E27FC236}">
                <a16:creationId xmlns:a16="http://schemas.microsoft.com/office/drawing/2014/main" id="{C92DF0C9-5965-4BDE-AFE6-DA4F1A44B9E1}"/>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60181" t="70271" r="33260" b="8704"/>
          <a:stretch>
            <a:fillRect/>
          </a:stretch>
        </p:blipFill>
        <p:spPr bwMode="auto">
          <a:xfrm>
            <a:off x="1544638" y="2551113"/>
            <a:ext cx="10191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6-33-Y">
            <a:extLst>
              <a:ext uri="{FF2B5EF4-FFF2-40B4-BE49-F238E27FC236}">
                <a16:creationId xmlns:a16="http://schemas.microsoft.com/office/drawing/2014/main" id="{41CB1AAD-E86B-4E74-ACA5-CCBD4F10C7F3}"/>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60181" t="70271" r="33260" b="8704"/>
          <a:stretch>
            <a:fillRect/>
          </a:stretch>
        </p:blipFill>
        <p:spPr bwMode="auto">
          <a:xfrm>
            <a:off x="1544638" y="2552700"/>
            <a:ext cx="1019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6-33-Y">
            <a:extLst>
              <a:ext uri="{FF2B5EF4-FFF2-40B4-BE49-F238E27FC236}">
                <a16:creationId xmlns:a16="http://schemas.microsoft.com/office/drawing/2014/main" id="{34C16563-F408-483A-BEA9-23843A0E3DAE}"/>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60181" t="70271" r="33260" b="8704"/>
          <a:stretch>
            <a:fillRect/>
          </a:stretch>
        </p:blipFill>
        <p:spPr bwMode="auto">
          <a:xfrm>
            <a:off x="1544638" y="2551113"/>
            <a:ext cx="1019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6-33-Y">
            <a:extLst>
              <a:ext uri="{FF2B5EF4-FFF2-40B4-BE49-F238E27FC236}">
                <a16:creationId xmlns:a16="http://schemas.microsoft.com/office/drawing/2014/main" id="{80D0350C-A0B0-4BF8-9F88-81455AC436E2}"/>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60181" t="70271" r="33260" b="8704"/>
          <a:stretch>
            <a:fillRect/>
          </a:stretch>
        </p:blipFill>
        <p:spPr bwMode="auto">
          <a:xfrm>
            <a:off x="1544638" y="2554288"/>
            <a:ext cx="1019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6-33-Y">
            <a:extLst>
              <a:ext uri="{FF2B5EF4-FFF2-40B4-BE49-F238E27FC236}">
                <a16:creationId xmlns:a16="http://schemas.microsoft.com/office/drawing/2014/main" id="{24C0169E-AF69-475C-BBE9-764C997AB586}"/>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60181" t="70271" r="33260" b="8704"/>
          <a:stretch>
            <a:fillRect/>
          </a:stretch>
        </p:blipFill>
        <p:spPr bwMode="auto">
          <a:xfrm>
            <a:off x="1541463" y="2551113"/>
            <a:ext cx="1019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6-33-Y">
            <a:extLst>
              <a:ext uri="{FF2B5EF4-FFF2-40B4-BE49-F238E27FC236}">
                <a16:creationId xmlns:a16="http://schemas.microsoft.com/office/drawing/2014/main" id="{C0197233-8D4D-4FE2-A151-40C8FEA6C3D4}"/>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60181" t="70271" r="33260" b="8704"/>
          <a:stretch>
            <a:fillRect/>
          </a:stretch>
        </p:blipFill>
        <p:spPr bwMode="auto">
          <a:xfrm>
            <a:off x="1541463" y="2548993"/>
            <a:ext cx="1019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a:extLst>
              <a:ext uri="{FF2B5EF4-FFF2-40B4-BE49-F238E27FC236}">
                <a16:creationId xmlns:a16="http://schemas.microsoft.com/office/drawing/2014/main" id="{80280B6C-F6C8-4320-98BB-D3691BF6EAD2}"/>
              </a:ext>
            </a:extLst>
          </p:cNvPr>
          <p:cNvSpPr>
            <a:spLocks noChangeArrowheads="1"/>
          </p:cNvSpPr>
          <p:nvPr/>
        </p:nvSpPr>
        <p:spPr bwMode="auto">
          <a:xfrm>
            <a:off x="3694113" y="3630613"/>
            <a:ext cx="4133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a:solidFill>
                  <a:srgbClr val="FF0000"/>
                </a:solidFill>
                <a:latin typeface="楷体" panose="02010609060101010101" pitchFamily="49" charset="-122"/>
                <a:ea typeface="楷体" panose="02010609060101010101" pitchFamily="49" charset="-122"/>
              </a:rPr>
              <a:t>平移、旋转、放大、缩小</a:t>
            </a:r>
          </a:p>
        </p:txBody>
      </p:sp>
      <p:sp>
        <p:nvSpPr>
          <p:cNvPr id="31" name="矩形 30">
            <a:extLst>
              <a:ext uri="{FF2B5EF4-FFF2-40B4-BE49-F238E27FC236}">
                <a16:creationId xmlns:a16="http://schemas.microsoft.com/office/drawing/2014/main" id="{E202605E-6CE4-4013-8C35-9532AED9267B}"/>
              </a:ext>
            </a:extLst>
          </p:cNvPr>
          <p:cNvSpPr>
            <a:spLocks noChangeArrowheads="1"/>
          </p:cNvSpPr>
          <p:nvPr/>
        </p:nvSpPr>
        <p:spPr bwMode="auto">
          <a:xfrm>
            <a:off x="4052888" y="4195763"/>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a:solidFill>
                  <a:srgbClr val="0066FF"/>
                </a:solidFill>
                <a:latin typeface="黑体" panose="02010609060101010101" pitchFamily="49" charset="-122"/>
                <a:ea typeface="黑体" panose="02010609060101010101" pitchFamily="49" charset="-122"/>
              </a:rPr>
              <a:t>中心点、方向、角度</a:t>
            </a:r>
          </a:p>
        </p:txBody>
      </p:sp>
      <p:sp>
        <p:nvSpPr>
          <p:cNvPr id="32" name="对角圆角矩形 31">
            <a:extLst>
              <a:ext uri="{FF2B5EF4-FFF2-40B4-BE49-F238E27FC236}">
                <a16:creationId xmlns:a16="http://schemas.microsoft.com/office/drawing/2014/main" id="{D3546518-7E76-4D6E-8E19-E1ADECB539AE}"/>
              </a:ext>
            </a:extLst>
          </p:cNvPr>
          <p:cNvSpPr/>
          <p:nvPr/>
        </p:nvSpPr>
        <p:spPr>
          <a:xfrm>
            <a:off x="336550" y="342900"/>
            <a:ext cx="2224088" cy="520700"/>
          </a:xfrm>
          <a:prstGeom prst="round2DiagRect">
            <a:avLst>
              <a:gd name="adj1" fmla="val 50000"/>
              <a:gd name="adj2" fmla="val 0"/>
            </a:avLst>
          </a:prstGeom>
          <a:solidFill>
            <a:srgbClr val="F492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latin typeface="字魂36号-正文宋楷" panose="02000000000000000000" charset="-122"/>
              </a:rPr>
              <a:t>巩固旧知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par>
                          <p:cTn id="25" fill="hold" nodeType="afterGroup">
                            <p:stCondLst>
                              <p:cond delay="0"/>
                            </p:stCondLst>
                            <p:childTnLst>
                              <p:par>
                                <p:cTn id="26" presetID="35" presetClass="path" presetSubtype="0" accel="50000" decel="50000" fill="hold" grpId="1" nodeType="afterEffect">
                                  <p:stCondLst>
                                    <p:cond delay="0"/>
                                  </p:stCondLst>
                                  <p:childTnLst>
                                    <p:animMotion origin="layout" path="M 3.88889E-6 -1.23457E-7 L -0.20504 0.00617 " pathEditMode="relative" rAng="0" ptsTypes="AA">
                                      <p:cBhvr>
                                        <p:cTn id="27" dur="2000" fill="hold"/>
                                        <p:tgtEl>
                                          <p:spTgt spid="4"/>
                                        </p:tgtEl>
                                        <p:attrNameLst>
                                          <p:attrName>ppt_x</p:attrName>
                                          <p:attrName>ppt_y</p:attrName>
                                        </p:attrNameLst>
                                      </p:cBhvr>
                                      <p:rCtr x="-10260" y="309"/>
                                    </p:animMotion>
                                  </p:childTnLst>
                                </p:cTn>
                              </p:par>
                            </p:childTnLst>
                          </p:cTn>
                        </p:par>
                        <p:par>
                          <p:cTn id="28" fill="hold" nodeType="afterGroup">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nodeType="afterGroup">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par>
                          <p:cTn id="34" fill="hold" nodeType="afterGroup">
                            <p:stCondLst>
                              <p:cond delay="2000"/>
                            </p:stCondLst>
                            <p:childTnLst>
                              <p:par>
                                <p:cTn id="35" presetID="35" presetClass="path" presetSubtype="0" accel="50000" decel="50000" fill="hold" grpId="1" nodeType="afterEffect">
                                  <p:stCondLst>
                                    <p:cond delay="0"/>
                                  </p:stCondLst>
                                  <p:childTnLst>
                                    <p:animMotion origin="layout" path="M -1.38889E-6 -1.23457E-7 L -0.20625 0.00617 " pathEditMode="relative" rAng="0" ptsTypes="AA">
                                      <p:cBhvr>
                                        <p:cTn id="36" dur="2000" fill="hold"/>
                                        <p:tgtEl>
                                          <p:spTgt spid="5"/>
                                        </p:tgtEl>
                                        <p:attrNameLst>
                                          <p:attrName>ppt_x</p:attrName>
                                          <p:attrName>ppt_y</p:attrName>
                                        </p:attrNameLst>
                                      </p:cBhvr>
                                      <p:rCtr x="-10312" y="309"/>
                                    </p:animMotion>
                                  </p:childTnLst>
                                </p:cTn>
                              </p:par>
                            </p:childTnLst>
                          </p:cTn>
                        </p:par>
                        <p:par>
                          <p:cTn id="37" fill="hold" nodeType="afterGroup">
                            <p:stCondLst>
                              <p:cond delay="5000"/>
                            </p:stCondLst>
                            <p:childTnLst>
                              <p:par>
                                <p:cTn id="38" presetID="1"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par>
                          <p:cTn id="40" fill="hold" nodeType="afterGroup">
                            <p:stCondLst>
                              <p:cond delay="5000"/>
                            </p:stCondLst>
                            <p:childTnLst>
                              <p:par>
                                <p:cTn id="41" presetID="35" presetClass="path" presetSubtype="0" accel="50000" decel="50000" fill="hold" grpId="1" nodeType="afterEffect">
                                  <p:stCondLst>
                                    <p:cond delay="0"/>
                                  </p:stCondLst>
                                  <p:childTnLst>
                                    <p:animMotion origin="layout" path="M 2.77778E-7 -1.23457E-7 L -0.20417 0.00617 " pathEditMode="relative" rAng="0" ptsTypes="AA">
                                      <p:cBhvr>
                                        <p:cTn id="42" dur="2000" fill="hold"/>
                                        <p:tgtEl>
                                          <p:spTgt spid="6"/>
                                        </p:tgtEl>
                                        <p:attrNameLst>
                                          <p:attrName>ppt_x</p:attrName>
                                          <p:attrName>ppt_y</p:attrName>
                                        </p:attrNameLst>
                                      </p:cBhvr>
                                      <p:rCtr x="-10208" y="309"/>
                                    </p:animMotion>
                                  </p:childTnLst>
                                </p:cTn>
                              </p:par>
                            </p:childTnLst>
                          </p:cTn>
                        </p:par>
                        <p:par>
                          <p:cTn id="43" fill="hold" nodeType="afterGroup">
                            <p:stCondLst>
                              <p:cond delay="7000"/>
                            </p:stCondLst>
                            <p:childTnLst>
                              <p:par>
                                <p:cTn id="44" presetID="1"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par>
                          <p:cTn id="46" fill="hold" nodeType="afterGroup">
                            <p:stCondLst>
                              <p:cond delay="7000"/>
                            </p:stCondLst>
                            <p:childTnLst>
                              <p:par>
                                <p:cTn id="47" presetID="35" presetClass="path" presetSubtype="0" accel="50000" decel="50000" fill="hold" grpId="1" nodeType="afterEffect">
                                  <p:stCondLst>
                                    <p:cond delay="0"/>
                                  </p:stCondLst>
                                  <p:childTnLst>
                                    <p:animMotion origin="layout" path="M 0.00434 -4.19753E-6 L -0.20486 0.00525 " pathEditMode="relative" rAng="0" ptsTypes="AA">
                                      <p:cBhvr>
                                        <p:cTn id="48" dur="2000" fill="hold"/>
                                        <p:tgtEl>
                                          <p:spTgt spid="7"/>
                                        </p:tgtEl>
                                        <p:attrNameLst>
                                          <p:attrName>ppt_x</p:attrName>
                                          <p:attrName>ppt_y</p:attrName>
                                        </p:attrNameLst>
                                      </p:cBhvr>
                                      <p:rCtr x="-10469" y="247"/>
                                    </p:animMotion>
                                  </p:childTnLst>
                                </p:cTn>
                              </p:par>
                            </p:childTnLst>
                          </p:cTn>
                        </p:par>
                        <p:par>
                          <p:cTn id="49" fill="hold" nodeType="afterGroup">
                            <p:stCondLst>
                              <p:cond delay="9000"/>
                            </p:stCondLst>
                            <p:childTnLst>
                              <p:par>
                                <p:cTn id="50" presetID="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par>
                          <p:cTn id="52" fill="hold" nodeType="afterGroup">
                            <p:stCondLst>
                              <p:cond delay="9000"/>
                            </p:stCondLst>
                            <p:childTnLst>
                              <p:par>
                                <p:cTn id="53" presetID="35" presetClass="path" presetSubtype="0" accel="50000" decel="50000" fill="hold" grpId="1" nodeType="afterEffect">
                                  <p:stCondLst>
                                    <p:cond delay="0"/>
                                  </p:stCondLst>
                                  <p:childTnLst>
                                    <p:animMotion origin="layout" path="M -4.16667E-6 -4.19753E-6 L -0.20382 0.00926 " pathEditMode="relative" rAng="0" ptsTypes="AA">
                                      <p:cBhvr>
                                        <p:cTn id="54" dur="2000" fill="hold"/>
                                        <p:tgtEl>
                                          <p:spTgt spid="8"/>
                                        </p:tgtEl>
                                        <p:attrNameLst>
                                          <p:attrName>ppt_x</p:attrName>
                                          <p:attrName>ppt_y</p:attrName>
                                        </p:attrNameLst>
                                      </p:cBhvr>
                                      <p:rCtr x="-10191" y="463"/>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4"/>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6"/>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7"/>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childTnLst>
                          </p:cTn>
                        </p:par>
                        <p:par>
                          <p:cTn id="69" fill="hold" nodeType="afterGroup">
                            <p:stCondLst>
                              <p:cond delay="0"/>
                            </p:stCondLst>
                            <p:childTnLst>
                              <p:par>
                                <p:cTn id="70" presetID="1" presetClass="entr" presetSubtype="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par>
                          <p:cTn id="72" fill="hold" nodeType="afterGroup">
                            <p:stCondLst>
                              <p:cond delay="0"/>
                            </p:stCondLst>
                            <p:childTnLst>
                              <p:par>
                                <p:cTn id="73" presetID="1"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63" presetClass="path" presetSubtype="0" accel="50000" decel="50000" fill="hold" nodeType="clickEffect">
                                  <p:stCondLst>
                                    <p:cond delay="0"/>
                                  </p:stCondLst>
                                  <p:childTnLst>
                                    <p:animMotion origin="layout" path="M -5.55556E-7 2.46914E-7 L 0.11458 2.46914E-7 " pathEditMode="relative" rAng="0" ptsTypes="AA">
                                      <p:cBhvr>
                                        <p:cTn id="78" dur="2000" fill="hold"/>
                                        <p:tgtEl>
                                          <p:spTgt spid="24"/>
                                        </p:tgtEl>
                                        <p:attrNameLst>
                                          <p:attrName>ppt_x</p:attrName>
                                          <p:attrName>ppt_y</p:attrName>
                                        </p:attrNameLst>
                                      </p:cBhvr>
                                      <p:rCtr x="5729" y="0"/>
                                    </p:animMotion>
                                  </p:childTnLst>
                                </p:cTn>
                              </p:par>
                            </p:childTnLst>
                          </p:cTn>
                        </p:par>
                        <p:par>
                          <p:cTn id="79" fill="hold" nodeType="afterGroup">
                            <p:stCondLst>
                              <p:cond delay="2000"/>
                            </p:stCondLst>
                            <p:childTnLst>
                              <p:par>
                                <p:cTn id="80" presetID="1" presetClass="entr" presetSubtype="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childTnLst>
                                </p:cTn>
                              </p:par>
                            </p:childTnLst>
                          </p:cTn>
                        </p:par>
                        <p:par>
                          <p:cTn id="82" fill="hold" nodeType="afterGroup">
                            <p:stCondLst>
                              <p:cond delay="2000"/>
                            </p:stCondLst>
                            <p:childTnLst>
                              <p:par>
                                <p:cTn id="83" presetID="63" presetClass="path" presetSubtype="0" accel="50000" decel="50000" fill="hold" nodeType="afterEffect">
                                  <p:stCondLst>
                                    <p:cond delay="0"/>
                                  </p:stCondLst>
                                  <p:childTnLst>
                                    <p:animMotion origin="layout" path="M -5.55556E-7 -1.11111E-6 L 0.22448 -1.11111E-6 " pathEditMode="relative" rAng="0" ptsTypes="AA">
                                      <p:cBhvr>
                                        <p:cTn id="84" dur="2000" fill="hold"/>
                                        <p:tgtEl>
                                          <p:spTgt spid="25"/>
                                        </p:tgtEl>
                                        <p:attrNameLst>
                                          <p:attrName>ppt_x</p:attrName>
                                          <p:attrName>ppt_y</p:attrName>
                                        </p:attrNameLst>
                                      </p:cBhvr>
                                      <p:rCtr x="11215" y="0"/>
                                    </p:animMotion>
                                  </p:childTnLst>
                                </p:cTn>
                              </p:par>
                            </p:childTnLst>
                          </p:cTn>
                        </p:par>
                        <p:par>
                          <p:cTn id="85" fill="hold" nodeType="afterGroup">
                            <p:stCondLst>
                              <p:cond delay="4000"/>
                            </p:stCondLst>
                            <p:childTnLst>
                              <p:par>
                                <p:cTn id="86" presetID="1" presetClass="entr" presetSubtype="0" fill="hold" nodeType="afterEffect">
                                  <p:stCondLst>
                                    <p:cond delay="0"/>
                                  </p:stCondLst>
                                  <p:childTnLst>
                                    <p:set>
                                      <p:cBhvr>
                                        <p:cTn id="87" dur="1" fill="hold">
                                          <p:stCondLst>
                                            <p:cond delay="0"/>
                                          </p:stCondLst>
                                        </p:cTn>
                                        <p:tgtEl>
                                          <p:spTgt spid="26"/>
                                        </p:tgtEl>
                                        <p:attrNameLst>
                                          <p:attrName>style.visibility</p:attrName>
                                        </p:attrNameLst>
                                      </p:cBhvr>
                                      <p:to>
                                        <p:strVal val="visible"/>
                                      </p:to>
                                    </p:set>
                                  </p:childTnLst>
                                </p:cTn>
                              </p:par>
                            </p:childTnLst>
                          </p:cTn>
                        </p:par>
                        <p:par>
                          <p:cTn id="88" fill="hold" nodeType="afterGroup">
                            <p:stCondLst>
                              <p:cond delay="4000"/>
                            </p:stCondLst>
                            <p:childTnLst>
                              <p:par>
                                <p:cTn id="89" presetID="63" presetClass="path" presetSubtype="0" accel="50000" decel="50000" fill="hold" nodeType="afterEffect">
                                  <p:stCondLst>
                                    <p:cond delay="0"/>
                                  </p:stCondLst>
                                  <p:childTnLst>
                                    <p:animMotion origin="layout" path="M -5.55556E-7 1.60494E-6 L 0.33681 -0.00185 " pathEditMode="relative" rAng="0" ptsTypes="AA">
                                      <p:cBhvr>
                                        <p:cTn id="90" dur="2000" fill="hold"/>
                                        <p:tgtEl>
                                          <p:spTgt spid="26"/>
                                        </p:tgtEl>
                                        <p:attrNameLst>
                                          <p:attrName>ppt_x</p:attrName>
                                          <p:attrName>ppt_y</p:attrName>
                                        </p:attrNameLst>
                                      </p:cBhvr>
                                      <p:rCtr x="16840" y="-93"/>
                                    </p:animMotion>
                                  </p:childTnLst>
                                </p:cTn>
                              </p:par>
                            </p:childTnLst>
                          </p:cTn>
                        </p:par>
                        <p:par>
                          <p:cTn id="91" fill="hold" nodeType="afterGroup">
                            <p:stCondLst>
                              <p:cond delay="6000"/>
                            </p:stCondLst>
                            <p:childTnLst>
                              <p:par>
                                <p:cTn id="92" presetID="1" presetClass="entr" presetSubtype="0"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childTnLst>
                                </p:cTn>
                              </p:par>
                            </p:childTnLst>
                          </p:cTn>
                        </p:par>
                        <p:par>
                          <p:cTn id="94" fill="hold" nodeType="afterGroup">
                            <p:stCondLst>
                              <p:cond delay="6000"/>
                            </p:stCondLst>
                            <p:childTnLst>
                              <p:par>
                                <p:cTn id="95" presetID="63" presetClass="path" presetSubtype="0" accel="50000" decel="50000" fill="hold" nodeType="afterEffect">
                                  <p:stCondLst>
                                    <p:cond delay="0"/>
                                  </p:stCondLst>
                                  <p:childTnLst>
                                    <p:animMotion origin="layout" path="M -3.33333E-6 -1.11111E-6 L 0.4467 -1.11111E-6 " pathEditMode="relative" rAng="0" ptsTypes="AA">
                                      <p:cBhvr>
                                        <p:cTn id="96" dur="2000" fill="hold"/>
                                        <p:tgtEl>
                                          <p:spTgt spid="27"/>
                                        </p:tgtEl>
                                        <p:attrNameLst>
                                          <p:attrName>ppt_x</p:attrName>
                                          <p:attrName>ppt_y</p:attrName>
                                        </p:attrNameLst>
                                      </p:cBhvr>
                                      <p:rCtr x="22326" y="0"/>
                                    </p:animMotion>
                                  </p:childTnLst>
                                </p:cTn>
                              </p:par>
                            </p:childTnLst>
                          </p:cTn>
                        </p:par>
                        <p:par>
                          <p:cTn id="97" fill="hold" nodeType="afterGroup">
                            <p:stCondLst>
                              <p:cond delay="8000"/>
                            </p:stCondLst>
                            <p:childTnLst>
                              <p:par>
                                <p:cTn id="98" presetID="1" presetClass="entr" presetSubtype="0" fill="hold" nodeType="afterEffect">
                                  <p:stCondLst>
                                    <p:cond delay="0"/>
                                  </p:stCondLst>
                                  <p:childTnLst>
                                    <p:set>
                                      <p:cBhvr>
                                        <p:cTn id="99" dur="1" fill="hold">
                                          <p:stCondLst>
                                            <p:cond delay="0"/>
                                          </p:stCondLst>
                                        </p:cTn>
                                        <p:tgtEl>
                                          <p:spTgt spid="28"/>
                                        </p:tgtEl>
                                        <p:attrNameLst>
                                          <p:attrName>style.visibility</p:attrName>
                                        </p:attrNameLst>
                                      </p:cBhvr>
                                      <p:to>
                                        <p:strVal val="visible"/>
                                      </p:to>
                                    </p:set>
                                  </p:childTnLst>
                                </p:cTn>
                              </p:par>
                            </p:childTnLst>
                          </p:cTn>
                        </p:par>
                        <p:par>
                          <p:cTn id="100" fill="hold" nodeType="afterGroup">
                            <p:stCondLst>
                              <p:cond delay="8000"/>
                            </p:stCondLst>
                            <p:childTnLst>
                              <p:par>
                                <p:cTn id="101" presetID="63" presetClass="path" presetSubtype="0" accel="50000" decel="50000" fill="hold" nodeType="afterEffect">
                                  <p:stCondLst>
                                    <p:cond delay="0"/>
                                  </p:stCondLst>
                                  <p:childTnLst>
                                    <p:animMotion origin="layout" path="M 4.44444E-6 2.71605E-6 L 0.56302 2.71605E-6 " pathEditMode="relative" rAng="0" ptsTypes="AA">
                                      <p:cBhvr>
                                        <p:cTn id="102" dur="2000" fill="hold"/>
                                        <p:tgtEl>
                                          <p:spTgt spid="28"/>
                                        </p:tgtEl>
                                        <p:attrNameLst>
                                          <p:attrName>ppt_x</p:attrName>
                                          <p:attrName>ppt_y</p:attrName>
                                        </p:attrNameLst>
                                      </p:cBhvr>
                                      <p:rCtr x="28142" y="0"/>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inVertical)">
                                      <p:cBhvr>
                                        <p:cTn id="107" dur="500"/>
                                        <p:tgtEl>
                                          <p:spTgt spid="2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childTnLst>
                          </p:cTn>
                        </p:par>
                        <p:par>
                          <p:cTn id="113" fill="hold" nodeType="afterGroup">
                            <p:stCondLst>
                              <p:cond delay="500"/>
                            </p:stCondLst>
                            <p:childTnLst>
                              <p:par>
                                <p:cTn id="114" presetID="16" presetClass="entr" presetSubtype="21"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barn(inVertical)">
                                      <p:cBhvr>
                                        <p:cTn id="1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animBg="1"/>
      <p:bldP spid="3" grpId="1"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p:bldP spid="10" grpId="0"/>
      <p:bldP spid="29" grpId="0"/>
      <p:bldP spid="31" grpId="0"/>
      <p:bldP spid="3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1">
            <a:extLst>
              <a:ext uri="{FF2B5EF4-FFF2-40B4-BE49-F238E27FC236}">
                <a16:creationId xmlns:a16="http://schemas.microsoft.com/office/drawing/2014/main" id="{A42FDC6F-979F-4F4A-9B6E-ED34613136CC}"/>
              </a:ext>
            </a:extLst>
          </p:cNvPr>
          <p:cNvSpPr>
            <a:spLocks noChangeArrowheads="1"/>
          </p:cNvSpPr>
          <p:nvPr/>
        </p:nvSpPr>
        <p:spPr bwMode="auto">
          <a:xfrm>
            <a:off x="177800" y="1171575"/>
            <a:ext cx="2921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800" b="1">
                <a:latin typeface="黑体" panose="02010609060101010101" pitchFamily="49" charset="-122"/>
                <a:ea typeface="黑体" panose="02010609060101010101" pitchFamily="49" charset="-122"/>
              </a:rPr>
              <a:t>    仔细观察这几种图形运动的方式，有什么相同的地方和不同的地方</a:t>
            </a:r>
            <a:r>
              <a:rPr lang="en-US" altLang="zh-CN" sz="2800" b="1">
                <a:latin typeface="黑体" panose="02010609060101010101" pitchFamily="49" charset="-122"/>
                <a:ea typeface="黑体" panose="02010609060101010101" pitchFamily="49" charset="-122"/>
              </a:rPr>
              <a:t>?</a:t>
            </a:r>
            <a:endParaRPr lang="zh-CN" altLang="en-US" sz="2800" b="1">
              <a:latin typeface="黑体" panose="02010609060101010101" pitchFamily="49" charset="-122"/>
              <a:ea typeface="黑体" panose="02010609060101010101" pitchFamily="49" charset="-122"/>
            </a:endParaRPr>
          </a:p>
        </p:txBody>
      </p:sp>
      <p:pic>
        <p:nvPicPr>
          <p:cNvPr id="12291" name="Picture 4">
            <a:extLst>
              <a:ext uri="{FF2B5EF4-FFF2-40B4-BE49-F238E27FC236}">
                <a16:creationId xmlns:a16="http://schemas.microsoft.com/office/drawing/2014/main" id="{0D6CF77F-7A4C-4315-9B81-2A3AC34FA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1171575"/>
            <a:ext cx="56261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10">
            <a:extLst>
              <a:ext uri="{FF2B5EF4-FFF2-40B4-BE49-F238E27FC236}">
                <a16:creationId xmlns:a16="http://schemas.microsoft.com/office/drawing/2014/main" id="{7669E055-5A1C-4EA4-9C35-9EDD03F6CFA3}"/>
              </a:ext>
            </a:extLst>
          </p:cNvPr>
          <p:cNvGrpSpPr>
            <a:grpSpLocks/>
          </p:cNvGrpSpPr>
          <p:nvPr/>
        </p:nvGrpSpPr>
        <p:grpSpPr bwMode="auto">
          <a:xfrm>
            <a:off x="712788" y="1360488"/>
            <a:ext cx="7642225" cy="2833687"/>
            <a:chOff x="840981" y="1348240"/>
            <a:chExt cx="7335224" cy="2890037"/>
          </a:xfrm>
        </p:grpSpPr>
        <p:sp>
          <p:nvSpPr>
            <p:cNvPr id="3" name="矩形 2">
              <a:extLst>
                <a:ext uri="{FF2B5EF4-FFF2-40B4-BE49-F238E27FC236}">
                  <a16:creationId xmlns:a16="http://schemas.microsoft.com/office/drawing/2014/main" id="{A4F8BB34-FA94-4705-9776-645E25B1443E}"/>
                </a:ext>
              </a:extLst>
            </p:cNvPr>
            <p:cNvSpPr/>
            <p:nvPr/>
          </p:nvSpPr>
          <p:spPr bwMode="auto">
            <a:xfrm>
              <a:off x="840981" y="1427574"/>
              <a:ext cx="7248371" cy="2810703"/>
            </a:xfrm>
            <a:prstGeom prst="rect">
              <a:avLst/>
            </a:prstGeom>
            <a:solidFill>
              <a:schemeClr val="tx2">
                <a:lumMod val="60000"/>
                <a:lumOff val="40000"/>
              </a:schemeClr>
            </a:solidFill>
            <a:ln w="19050">
              <a:noFill/>
              <a:miter lim="800000"/>
            </a:ln>
            <a:effectLst>
              <a:outerShdw blurRad="50800" dist="38100" dir="16200000" rotWithShape="0">
                <a:prstClr val="black">
                  <a:alpha val="40000"/>
                </a:prstClr>
              </a:outerShdw>
            </a:effectLst>
          </p:spPr>
          <p:txBody>
            <a:bodyPr anchor="ctr"/>
            <a:lstStyle/>
            <a:p>
              <a:pPr algn="ctr" eaLnBrk="1" fontAlgn="auto" hangingPunct="1">
                <a:lnSpc>
                  <a:spcPct val="120000"/>
                </a:lnSpc>
                <a:spcBef>
                  <a:spcPts val="0"/>
                </a:spcBef>
                <a:spcAft>
                  <a:spcPts val="0"/>
                </a:spcAft>
                <a:defRPr/>
              </a:pPr>
              <a:endParaRPr lang="zh-CN" altLang="en-US" sz="3200" b="1" kern="0" dirty="0">
                <a:solidFill>
                  <a:srgbClr val="1C1C1C"/>
                </a:solidFill>
                <a:latin typeface="宋体" panose="02010600030101010101" pitchFamily="2" charset="-122"/>
              </a:endParaRPr>
            </a:p>
          </p:txBody>
        </p:sp>
        <p:sp>
          <p:nvSpPr>
            <p:cNvPr id="4" name="矩形 3">
              <a:extLst>
                <a:ext uri="{FF2B5EF4-FFF2-40B4-BE49-F238E27FC236}">
                  <a16:creationId xmlns:a16="http://schemas.microsoft.com/office/drawing/2014/main" id="{3B4E354E-F207-4838-B86E-4C31D5A3F914}"/>
                </a:ext>
              </a:extLst>
            </p:cNvPr>
            <p:cNvSpPr/>
            <p:nvPr/>
          </p:nvSpPr>
          <p:spPr bwMode="auto">
            <a:xfrm>
              <a:off x="927833" y="1348240"/>
              <a:ext cx="7248372" cy="2810703"/>
            </a:xfrm>
            <a:prstGeom prst="rect">
              <a:avLst/>
            </a:prstGeom>
            <a:solidFill>
              <a:schemeClr val="accent5">
                <a:lumMod val="20000"/>
                <a:lumOff val="80000"/>
              </a:schemeClr>
            </a:solidFill>
            <a:ln w="19050">
              <a:noFill/>
              <a:miter lim="800000"/>
            </a:ln>
            <a:effectLst>
              <a:outerShdw blurRad="50800" dist="38100" dir="18900000" algn="bl" rotWithShape="0">
                <a:prstClr val="black">
                  <a:alpha val="40000"/>
                </a:prstClr>
              </a:outerShdw>
            </a:effectLst>
          </p:spPr>
          <p:txBody>
            <a:bodyPr anchor="ctr"/>
            <a:lstStyle/>
            <a:p>
              <a:pPr algn="ctr" eaLnBrk="1" fontAlgn="auto" hangingPunct="1">
                <a:lnSpc>
                  <a:spcPct val="120000"/>
                </a:lnSpc>
                <a:spcBef>
                  <a:spcPts val="0"/>
                </a:spcBef>
                <a:spcAft>
                  <a:spcPts val="0"/>
                </a:spcAft>
                <a:defRPr/>
              </a:pPr>
              <a:endParaRPr lang="zh-CN" altLang="en-US" sz="3200" b="1" kern="0" dirty="0">
                <a:solidFill>
                  <a:srgbClr val="1C1C1C"/>
                </a:solidFill>
                <a:latin typeface="宋体" panose="02010600030101010101" pitchFamily="2" charset="-122"/>
              </a:endParaRPr>
            </a:p>
          </p:txBody>
        </p:sp>
        <p:sp>
          <p:nvSpPr>
            <p:cNvPr id="5" name="Oval 21">
              <a:extLst>
                <a:ext uri="{FF2B5EF4-FFF2-40B4-BE49-F238E27FC236}">
                  <a16:creationId xmlns:a16="http://schemas.microsoft.com/office/drawing/2014/main" id="{46F3A87E-0239-4BCF-B95F-D0AA3129EF2A}"/>
                </a:ext>
              </a:extLst>
            </p:cNvPr>
            <p:cNvSpPr>
              <a:spLocks noChangeArrowheads="1"/>
            </p:cNvSpPr>
            <p:nvPr/>
          </p:nvSpPr>
          <p:spPr bwMode="auto">
            <a:xfrm>
              <a:off x="1054303" y="1477765"/>
              <a:ext cx="248367" cy="234764"/>
            </a:xfrm>
            <a:prstGeom prst="ellipse">
              <a:avLst/>
            </a:prstGeom>
            <a:solidFill>
              <a:schemeClr val="accent4">
                <a:lumMod val="40000"/>
                <a:lumOff val="60000"/>
              </a:schemeClr>
            </a:solidFill>
            <a:ln>
              <a:noFill/>
            </a:ln>
            <a:effectLst>
              <a:outerShdw dist="63500" dir="2700000" algn="ctr" rotWithShape="0">
                <a:schemeClr val="tx1">
                  <a:alpha val="50000"/>
                </a:schemeClr>
              </a:outerShdw>
            </a:effectLst>
          </p:spPr>
          <p:txBody>
            <a:bodyPr wrap="none" anchor="ctr"/>
            <a:lstStyle/>
            <a:p>
              <a:pPr>
                <a:defRPr/>
              </a:pPr>
              <a:endParaRPr lang="zh-CN" altLang="en-US" sz="2000" b="1">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2291" name="矩形 5">
            <a:extLst>
              <a:ext uri="{FF2B5EF4-FFF2-40B4-BE49-F238E27FC236}">
                <a16:creationId xmlns:a16="http://schemas.microsoft.com/office/drawing/2014/main" id="{597712F6-1A33-4087-A87E-E67017996EE1}"/>
              </a:ext>
            </a:extLst>
          </p:cNvPr>
          <p:cNvSpPr>
            <a:spLocks noChangeArrowheads="1"/>
          </p:cNvSpPr>
          <p:nvPr/>
        </p:nvSpPr>
        <p:spPr bwMode="auto">
          <a:xfrm>
            <a:off x="1743075" y="2511425"/>
            <a:ext cx="13589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800" b="1">
                <a:latin typeface="黑体" panose="02010609060101010101" pitchFamily="49" charset="-122"/>
                <a:ea typeface="黑体" panose="02010609060101010101" pitchFamily="49" charset="-122"/>
              </a:rPr>
              <a:t>轴对称</a:t>
            </a:r>
          </a:p>
        </p:txBody>
      </p:sp>
      <p:sp>
        <p:nvSpPr>
          <p:cNvPr id="8" name="矩形 7">
            <a:extLst>
              <a:ext uri="{FF2B5EF4-FFF2-40B4-BE49-F238E27FC236}">
                <a16:creationId xmlns:a16="http://schemas.microsoft.com/office/drawing/2014/main" id="{201A8B66-AB68-46E3-93F8-265A89BE56AF}"/>
              </a:ext>
            </a:extLst>
          </p:cNvPr>
          <p:cNvSpPr>
            <a:spLocks noChangeArrowheads="1"/>
          </p:cNvSpPr>
          <p:nvPr/>
        </p:nvSpPr>
        <p:spPr bwMode="auto">
          <a:xfrm>
            <a:off x="1849438" y="1362075"/>
            <a:ext cx="13589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800" b="1">
                <a:latin typeface="黑体" panose="02010609060101010101" pitchFamily="49" charset="-122"/>
                <a:ea typeface="黑体" panose="02010609060101010101" pitchFamily="49" charset="-122"/>
              </a:rPr>
              <a:t>平移</a:t>
            </a:r>
          </a:p>
        </p:txBody>
      </p:sp>
      <p:sp>
        <p:nvSpPr>
          <p:cNvPr id="9" name="矩形 8">
            <a:extLst>
              <a:ext uri="{FF2B5EF4-FFF2-40B4-BE49-F238E27FC236}">
                <a16:creationId xmlns:a16="http://schemas.microsoft.com/office/drawing/2014/main" id="{C631A91C-5C4D-4634-AA84-345EF88A9D34}"/>
              </a:ext>
            </a:extLst>
          </p:cNvPr>
          <p:cNvSpPr>
            <a:spLocks noChangeArrowheads="1"/>
          </p:cNvSpPr>
          <p:nvPr/>
        </p:nvSpPr>
        <p:spPr bwMode="auto">
          <a:xfrm>
            <a:off x="1874838" y="1905000"/>
            <a:ext cx="13589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800" b="1">
                <a:latin typeface="黑体" panose="02010609060101010101" pitchFamily="49" charset="-122"/>
                <a:ea typeface="黑体" panose="02010609060101010101" pitchFamily="49" charset="-122"/>
              </a:rPr>
              <a:t>旋转</a:t>
            </a:r>
          </a:p>
        </p:txBody>
      </p:sp>
      <p:sp>
        <p:nvSpPr>
          <p:cNvPr id="10" name="左大括号 9">
            <a:extLst>
              <a:ext uri="{FF2B5EF4-FFF2-40B4-BE49-F238E27FC236}">
                <a16:creationId xmlns:a16="http://schemas.microsoft.com/office/drawing/2014/main" id="{7A1DE369-4D61-479F-B7C8-BD5F007079E2}"/>
              </a:ext>
            </a:extLst>
          </p:cNvPr>
          <p:cNvSpPr/>
          <p:nvPr/>
        </p:nvSpPr>
        <p:spPr>
          <a:xfrm flipH="1">
            <a:off x="3048000" y="1557338"/>
            <a:ext cx="192088" cy="1414462"/>
          </a:xfrm>
          <a:prstGeom prst="leftBrace">
            <a:avLst>
              <a:gd name="adj1" fmla="val 34047"/>
              <a:gd name="adj2" fmla="val 50000"/>
            </a:avLst>
          </a:prstGeom>
          <a:ln w="19050">
            <a:solidFill>
              <a:srgbClr val="3399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dirty="0"/>
          </a:p>
        </p:txBody>
      </p:sp>
      <p:sp>
        <p:nvSpPr>
          <p:cNvPr id="11" name="矩形 10">
            <a:extLst>
              <a:ext uri="{FF2B5EF4-FFF2-40B4-BE49-F238E27FC236}">
                <a16:creationId xmlns:a16="http://schemas.microsoft.com/office/drawing/2014/main" id="{D3C05B3B-06D6-4143-BCF6-C3687EC1B003}"/>
              </a:ext>
            </a:extLst>
          </p:cNvPr>
          <p:cNvSpPr>
            <a:spLocks noChangeArrowheads="1"/>
          </p:cNvSpPr>
          <p:nvPr/>
        </p:nvSpPr>
        <p:spPr bwMode="auto">
          <a:xfrm>
            <a:off x="3284538" y="1938338"/>
            <a:ext cx="4325937" cy="57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800" b="1" dirty="0">
                <a:latin typeface="黑体" panose="02010609060101010101" pitchFamily="49" charset="-122"/>
                <a:ea typeface="黑体" panose="02010609060101010101" pitchFamily="49" charset="-122"/>
              </a:rPr>
              <a:t>不改变图形的形状和大小</a:t>
            </a:r>
          </a:p>
        </p:txBody>
      </p:sp>
      <p:sp>
        <p:nvSpPr>
          <p:cNvPr id="12" name="矩形 11">
            <a:extLst>
              <a:ext uri="{FF2B5EF4-FFF2-40B4-BE49-F238E27FC236}">
                <a16:creationId xmlns:a16="http://schemas.microsoft.com/office/drawing/2014/main" id="{8AEFD53B-8F2B-4D04-AE3E-5AF0882E423C}"/>
              </a:ext>
            </a:extLst>
          </p:cNvPr>
          <p:cNvSpPr>
            <a:spLocks noChangeArrowheads="1"/>
          </p:cNvSpPr>
          <p:nvPr/>
        </p:nvSpPr>
        <p:spPr bwMode="auto">
          <a:xfrm>
            <a:off x="1065213" y="3313113"/>
            <a:ext cx="7537450" cy="57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800" b="1" dirty="0">
                <a:latin typeface="黑体" panose="02010609060101010101" pitchFamily="49" charset="-122"/>
                <a:ea typeface="黑体" panose="02010609060101010101" pitchFamily="49" charset="-122"/>
              </a:rPr>
              <a:t>放大与缩小：只改变图形的大小，不改变形状。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barn(inVertical)">
                                      <p:cBhvr>
                                        <p:cTn id="15" dur="500"/>
                                        <p:tgtEl>
                                          <p:spTgt spid="12291"/>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8" grpId="0"/>
      <p:bldP spid="9" grpId="0"/>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0FEDF87-DA0B-4A84-9358-8BE8D15D9B33}"/>
              </a:ext>
            </a:extLst>
          </p:cNvPr>
          <p:cNvSpPr txBox="1"/>
          <p:nvPr/>
        </p:nvSpPr>
        <p:spPr>
          <a:xfrm>
            <a:off x="1042988" y="1181100"/>
            <a:ext cx="7058025" cy="1217641"/>
          </a:xfrm>
          <a:prstGeom prst="rect">
            <a:avLst/>
          </a:prstGeom>
          <a:noFill/>
          <a:ln w="9525">
            <a:noFill/>
          </a:ln>
        </p:spPr>
        <p:txBody>
          <a:bodyPr>
            <a:spAutoFit/>
          </a:bodyPr>
          <a:lstStyle/>
          <a:p>
            <a:pPr eaLnBrk="1" hangingPunct="1">
              <a:lnSpc>
                <a:spcPct val="120000"/>
              </a:lnSpc>
              <a:defRPr/>
            </a:pPr>
            <a:r>
              <a:rPr lang="zh-CN" altLang="en-US" sz="3200" b="1" dirty="0">
                <a:latin typeface="+mj-lt"/>
                <a:ea typeface="黑体" panose="02010600030101010101" pitchFamily="49" charset="-122"/>
              </a:rPr>
              <a:t>        用圆规和三角尺画出下面的图案。你还能设计什么图案？</a:t>
            </a:r>
          </a:p>
        </p:txBody>
      </p:sp>
      <p:pic>
        <p:nvPicPr>
          <p:cNvPr id="14339" name="图片 2">
            <a:extLst>
              <a:ext uri="{FF2B5EF4-FFF2-40B4-BE49-F238E27FC236}">
                <a16:creationId xmlns:a16="http://schemas.microsoft.com/office/drawing/2014/main" id="{53A514C1-5B62-475F-9A61-C83F6B498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2455863"/>
            <a:ext cx="54483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4AFC635-468D-4A9B-8E4A-BB6DE985A387}"/>
              </a:ext>
            </a:extLst>
          </p:cNvPr>
          <p:cNvSpPr txBox="1">
            <a:spLocks noChangeArrowheads="1"/>
          </p:cNvSpPr>
          <p:nvPr/>
        </p:nvSpPr>
        <p:spPr bwMode="auto">
          <a:xfrm>
            <a:off x="1687513" y="1427163"/>
            <a:ext cx="6543675" cy="560387"/>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defRPr/>
            </a:pPr>
            <a:r>
              <a:rPr lang="zh-CN" altLang="en-US" sz="2800" b="1" dirty="0">
                <a:latin typeface="+mn-lt"/>
                <a:ea typeface="黑体" panose="02010609060101010101" pitchFamily="49" charset="-122"/>
              </a:rPr>
              <a:t>图中</a:t>
            </a:r>
            <a:r>
              <a:rPr lang="en-US" altLang="zh-CN" sz="2800" b="1" dirty="0">
                <a:latin typeface="+mn-lt"/>
                <a:ea typeface="黑体" panose="02010609060101010101" pitchFamily="49" charset="-122"/>
              </a:rPr>
              <a:t>A</a:t>
            </a:r>
            <a:r>
              <a:rPr lang="zh-CN" altLang="en-US" sz="2800" b="1" dirty="0">
                <a:latin typeface="+mn-lt"/>
                <a:ea typeface="黑体" panose="02010609060101010101" pitchFamily="49" charset="-122"/>
              </a:rPr>
              <a:t>→</a:t>
            </a:r>
            <a:r>
              <a:rPr lang="en-US" altLang="zh-CN" sz="2800" b="1" dirty="0">
                <a:latin typeface="+mn-lt"/>
                <a:ea typeface="黑体" panose="02010609060101010101" pitchFamily="49" charset="-122"/>
              </a:rPr>
              <a:t>B</a:t>
            </a:r>
            <a:r>
              <a:rPr lang="zh-CN" altLang="en-US" sz="2800" b="1" dirty="0">
                <a:latin typeface="+mn-lt"/>
                <a:ea typeface="黑体" panose="02010609060101010101" pitchFamily="49" charset="-122"/>
              </a:rPr>
              <a:t>→</a:t>
            </a:r>
            <a:r>
              <a:rPr lang="en-US" altLang="zh-CN" sz="2800" b="1" dirty="0">
                <a:latin typeface="+mn-lt"/>
                <a:ea typeface="黑体" panose="02010609060101010101" pitchFamily="49" charset="-122"/>
              </a:rPr>
              <a:t>C</a:t>
            </a:r>
            <a:r>
              <a:rPr lang="zh-CN" altLang="en-US" sz="2800" b="1" dirty="0">
                <a:latin typeface="+mn-lt"/>
                <a:ea typeface="黑体" panose="02010609060101010101" pitchFamily="49" charset="-122"/>
              </a:rPr>
              <a:t>→</a:t>
            </a:r>
            <a:r>
              <a:rPr lang="en-US" altLang="zh-CN" sz="2800" b="1" dirty="0">
                <a:latin typeface="+mn-lt"/>
                <a:ea typeface="黑体" panose="02010609060101010101" pitchFamily="49" charset="-122"/>
              </a:rPr>
              <a:t>D</a:t>
            </a:r>
            <a:r>
              <a:rPr lang="zh-CN" altLang="en-US" sz="2800" b="1" dirty="0">
                <a:latin typeface="+mn-lt"/>
                <a:ea typeface="黑体" panose="02010609060101010101" pitchFamily="49" charset="-122"/>
              </a:rPr>
              <a:t>是怎样变化的？</a:t>
            </a:r>
          </a:p>
        </p:txBody>
      </p:sp>
      <p:pic>
        <p:nvPicPr>
          <p:cNvPr id="5" name="Picture 5">
            <a:extLst>
              <a:ext uri="{FF2B5EF4-FFF2-40B4-BE49-F238E27FC236}">
                <a16:creationId xmlns:a16="http://schemas.microsoft.com/office/drawing/2014/main" id="{EF5C32BC-A122-4BFB-AC1B-3C373C47711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1863725"/>
            <a:ext cx="4859338"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a:extLst>
              <a:ext uri="{FF2B5EF4-FFF2-40B4-BE49-F238E27FC236}">
                <a16:creationId xmlns:a16="http://schemas.microsoft.com/office/drawing/2014/main" id="{05C4060C-649E-49E3-845A-D8A7D01A66A0}"/>
              </a:ext>
            </a:extLst>
          </p:cNvPr>
          <p:cNvSpPr txBox="1"/>
          <p:nvPr/>
        </p:nvSpPr>
        <p:spPr>
          <a:xfrm>
            <a:off x="1577975" y="3278188"/>
            <a:ext cx="6545263" cy="1152525"/>
          </a:xfrm>
          <a:prstGeom prst="rect">
            <a:avLst/>
          </a:prstGeom>
          <a:noFill/>
          <a:ln w="9525">
            <a:noFill/>
          </a:ln>
        </p:spPr>
        <p:txBody>
          <a:bodyPr>
            <a:spAutoFit/>
          </a:bodyPr>
          <a:lstStyle/>
          <a:p>
            <a:pPr eaLnBrk="1" hangingPunct="1">
              <a:lnSpc>
                <a:spcPct val="130000"/>
              </a:lnSpc>
              <a:buFont typeface="Arial" panose="020B0604020202020204" pitchFamily="34" charset="0"/>
              <a:buNone/>
              <a:defRPr/>
            </a:pPr>
            <a:r>
              <a:rPr lang="en-US" altLang="zh-CN" sz="2800" b="1" dirty="0">
                <a:solidFill>
                  <a:srgbClr val="FF0000"/>
                </a:solidFill>
                <a:latin typeface="+mn-lt"/>
                <a:ea typeface="黑体" panose="02010600030101010101" pitchFamily="49" charset="-122"/>
              </a:rPr>
              <a:t>A</a:t>
            </a:r>
            <a:r>
              <a:rPr lang="zh-CN" altLang="en-US" sz="2800" b="1" dirty="0">
                <a:solidFill>
                  <a:srgbClr val="FF0000"/>
                </a:solidFill>
                <a:latin typeface="+mn-lt"/>
                <a:ea typeface="黑体" panose="02010600030101010101" pitchFamily="49" charset="-122"/>
              </a:rPr>
              <a:t>平移得到</a:t>
            </a:r>
            <a:r>
              <a:rPr lang="en-US" altLang="zh-CN" sz="2800" b="1" dirty="0">
                <a:solidFill>
                  <a:srgbClr val="FF0000"/>
                </a:solidFill>
                <a:latin typeface="+mn-lt"/>
                <a:ea typeface="黑体" panose="02010600030101010101" pitchFamily="49" charset="-122"/>
              </a:rPr>
              <a:t>B</a:t>
            </a:r>
            <a:r>
              <a:rPr lang="zh-CN" altLang="en-US" sz="2800" b="1" dirty="0">
                <a:solidFill>
                  <a:srgbClr val="FF0000"/>
                </a:solidFill>
                <a:latin typeface="+mn-lt"/>
                <a:ea typeface="黑体" panose="02010600030101010101" pitchFamily="49" charset="-122"/>
              </a:rPr>
              <a:t>，</a:t>
            </a:r>
            <a:r>
              <a:rPr lang="en-US" altLang="zh-CN" sz="2800" b="1" dirty="0">
                <a:solidFill>
                  <a:srgbClr val="FF0000"/>
                </a:solidFill>
                <a:latin typeface="+mn-lt"/>
                <a:ea typeface="黑体" panose="02010600030101010101" pitchFamily="49" charset="-122"/>
              </a:rPr>
              <a:t>B</a:t>
            </a:r>
            <a:r>
              <a:rPr lang="zh-CN" altLang="en-US" sz="2800" b="1" dirty="0">
                <a:solidFill>
                  <a:srgbClr val="FF0000"/>
                </a:solidFill>
                <a:latin typeface="+mn-lt"/>
                <a:ea typeface="黑体" panose="02010600030101010101" pitchFamily="49" charset="-122"/>
              </a:rPr>
              <a:t>平移后逆时针旋转</a:t>
            </a:r>
            <a:r>
              <a:rPr lang="en-US" altLang="zh-CN" sz="2800" b="1" dirty="0">
                <a:solidFill>
                  <a:srgbClr val="FF0000"/>
                </a:solidFill>
                <a:latin typeface="+mn-lt"/>
                <a:ea typeface="黑体" panose="02010600030101010101" pitchFamily="49" charset="-122"/>
              </a:rPr>
              <a:t>90°</a:t>
            </a:r>
            <a:r>
              <a:rPr lang="zh-CN" altLang="en-US" sz="2800" b="1" dirty="0">
                <a:solidFill>
                  <a:srgbClr val="FF0000"/>
                </a:solidFill>
                <a:latin typeface="+mn-lt"/>
                <a:ea typeface="黑体" panose="02010600030101010101" pitchFamily="49" charset="-122"/>
              </a:rPr>
              <a:t>得到</a:t>
            </a:r>
            <a:r>
              <a:rPr lang="en-US" altLang="zh-CN" sz="2800" b="1" dirty="0">
                <a:solidFill>
                  <a:srgbClr val="FF0000"/>
                </a:solidFill>
                <a:latin typeface="+mn-lt"/>
                <a:ea typeface="黑体" panose="02010600030101010101" pitchFamily="49" charset="-122"/>
              </a:rPr>
              <a:t>C</a:t>
            </a:r>
            <a:r>
              <a:rPr lang="zh-CN" altLang="en-US" sz="2800" b="1" dirty="0">
                <a:solidFill>
                  <a:srgbClr val="FF0000"/>
                </a:solidFill>
                <a:latin typeface="+mn-lt"/>
                <a:ea typeface="黑体" panose="02010600030101010101" pitchFamily="49" charset="-122"/>
              </a:rPr>
              <a:t>，</a:t>
            </a:r>
            <a:r>
              <a:rPr lang="en-US" altLang="zh-CN" sz="2800" b="1" dirty="0">
                <a:solidFill>
                  <a:srgbClr val="FF0000"/>
                </a:solidFill>
                <a:latin typeface="+mn-lt"/>
                <a:ea typeface="黑体" panose="02010600030101010101" pitchFamily="49" charset="-122"/>
              </a:rPr>
              <a:t>C</a:t>
            </a:r>
            <a:r>
              <a:rPr lang="zh-CN" altLang="en-US" sz="2800" b="1" dirty="0">
                <a:solidFill>
                  <a:srgbClr val="FF0000"/>
                </a:solidFill>
                <a:latin typeface="+mn-lt"/>
                <a:ea typeface="黑体" panose="02010600030101010101" pitchFamily="49" charset="-122"/>
              </a:rPr>
              <a:t>平移后逆时针旋转</a:t>
            </a:r>
            <a:r>
              <a:rPr lang="en-US" altLang="zh-CN" sz="2800" b="1" dirty="0">
                <a:solidFill>
                  <a:srgbClr val="FF0000"/>
                </a:solidFill>
                <a:latin typeface="+mn-lt"/>
                <a:ea typeface="黑体" panose="02010600030101010101" pitchFamily="49" charset="-122"/>
              </a:rPr>
              <a:t>90°</a:t>
            </a:r>
            <a:r>
              <a:rPr lang="zh-CN" altLang="en-US" sz="2800" b="1" dirty="0">
                <a:solidFill>
                  <a:srgbClr val="FF0000"/>
                </a:solidFill>
                <a:latin typeface="+mn-lt"/>
                <a:ea typeface="黑体" panose="02010600030101010101" pitchFamily="49" charset="-122"/>
              </a:rPr>
              <a:t>得到</a:t>
            </a:r>
            <a:r>
              <a:rPr lang="en-US" altLang="zh-CN" sz="2800" b="1" dirty="0">
                <a:solidFill>
                  <a:srgbClr val="FF0000"/>
                </a:solidFill>
                <a:latin typeface="+mn-lt"/>
                <a:ea typeface="黑体" panose="02010600030101010101" pitchFamily="49" charset="-122"/>
              </a:rPr>
              <a:t>D</a:t>
            </a:r>
            <a:r>
              <a:rPr lang="zh-CN" altLang="en-US" sz="2800" b="1" dirty="0">
                <a:solidFill>
                  <a:srgbClr val="FF0000"/>
                </a:solidFill>
                <a:latin typeface="+mn-lt"/>
                <a:ea typeface="黑体" panose="02010600030101010101" pitchFamily="49" charset="-122"/>
              </a:rPr>
              <a:t>。</a:t>
            </a:r>
          </a:p>
        </p:txBody>
      </p:sp>
      <p:pic>
        <p:nvPicPr>
          <p:cNvPr id="7" name="Picture 6" descr="https://docimg3.docs.qq.com/image/AgAABsfO-eWs6cjOxWJIUYopHa2HhVT2.png?w=266&amp;h=84">
            <a:extLst>
              <a:ext uri="{FF2B5EF4-FFF2-40B4-BE49-F238E27FC236}">
                <a16:creationId xmlns:a16="http://schemas.microsoft.com/office/drawing/2014/main" id="{27C3A2AC-27F3-4373-AB54-FF50910B804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076" y="749534"/>
            <a:ext cx="1903568" cy="601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DABE10F-BB72-4305-ACDF-34E0F922BD51}"/>
              </a:ext>
            </a:extLst>
          </p:cNvPr>
          <p:cNvSpPr txBox="1"/>
          <p:nvPr/>
        </p:nvSpPr>
        <p:spPr>
          <a:xfrm>
            <a:off x="422275" y="1497013"/>
            <a:ext cx="8418513" cy="558800"/>
          </a:xfrm>
          <a:prstGeom prst="rect">
            <a:avLst/>
          </a:prstGeom>
          <a:noFill/>
          <a:ln w="9525">
            <a:noFill/>
          </a:ln>
        </p:spPr>
        <p:txBody>
          <a:bodyPr>
            <a:spAutoFit/>
          </a:bodyPr>
          <a:lstStyle/>
          <a:p>
            <a:pPr eaLnBrk="1" hangingPunct="1">
              <a:lnSpc>
                <a:spcPct val="120000"/>
              </a:lnSpc>
              <a:defRPr/>
            </a:pPr>
            <a:r>
              <a:rPr lang="en-US" altLang="zh-CN" sz="2800" b="1" dirty="0">
                <a:latin typeface="+mj-lt"/>
                <a:ea typeface="黑体" panose="02010600030101010101" pitchFamily="49" charset="-122"/>
              </a:rPr>
              <a:t>1. </a:t>
            </a:r>
            <a:r>
              <a:rPr lang="zh-CN" altLang="en-US" sz="2800" b="1" dirty="0">
                <a:latin typeface="+mj-lt"/>
                <a:ea typeface="黑体" panose="02010600030101010101" pitchFamily="49" charset="-122"/>
              </a:rPr>
              <a:t>下面哪些图形是轴对称图形？画出它们的对称轴。</a:t>
            </a:r>
          </a:p>
        </p:txBody>
      </p:sp>
      <p:pic>
        <p:nvPicPr>
          <p:cNvPr id="17411" name="图片 7">
            <a:extLst>
              <a:ext uri="{FF2B5EF4-FFF2-40B4-BE49-F238E27FC236}">
                <a16:creationId xmlns:a16="http://schemas.microsoft.com/office/drawing/2014/main" id="{37655FCF-0172-43BA-AFD3-24E70A5CC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189163"/>
            <a:ext cx="75565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a:extLst>
              <a:ext uri="{FF2B5EF4-FFF2-40B4-BE49-F238E27FC236}">
                <a16:creationId xmlns:a16="http://schemas.microsoft.com/office/drawing/2014/main" id="{07877368-0AA7-4B08-8F3A-6CC29D313D27}"/>
              </a:ext>
            </a:extLst>
          </p:cNvPr>
          <p:cNvCxnSpPr>
            <a:cxnSpLocks/>
          </p:cNvCxnSpPr>
          <p:nvPr/>
        </p:nvCxnSpPr>
        <p:spPr>
          <a:xfrm flipH="1">
            <a:off x="5846763" y="2055813"/>
            <a:ext cx="53975" cy="18335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388B4039-C282-45D1-B190-F8A0D1B06774}"/>
              </a:ext>
            </a:extLst>
          </p:cNvPr>
          <p:cNvCxnSpPr>
            <a:cxnSpLocks/>
          </p:cNvCxnSpPr>
          <p:nvPr/>
        </p:nvCxnSpPr>
        <p:spPr>
          <a:xfrm flipH="1">
            <a:off x="4989513" y="2746375"/>
            <a:ext cx="1851025" cy="61436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43B7BDA3-2DA9-4E08-9470-C89931CBC5F1}"/>
              </a:ext>
            </a:extLst>
          </p:cNvPr>
          <p:cNvCxnSpPr>
            <a:cxnSpLocks/>
          </p:cNvCxnSpPr>
          <p:nvPr/>
        </p:nvCxnSpPr>
        <p:spPr>
          <a:xfrm>
            <a:off x="4960938" y="2717800"/>
            <a:ext cx="1851025" cy="7127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12B9AC4D-E394-43BD-80D3-CD1AE52D9C57}"/>
              </a:ext>
            </a:extLst>
          </p:cNvPr>
          <p:cNvCxnSpPr>
            <a:cxnSpLocks/>
          </p:cNvCxnSpPr>
          <p:nvPr/>
        </p:nvCxnSpPr>
        <p:spPr>
          <a:xfrm flipH="1">
            <a:off x="5338763" y="2352675"/>
            <a:ext cx="1057275" cy="144621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3DE9ACE6-98B0-4795-A7E1-AE7CAC919B69}"/>
              </a:ext>
            </a:extLst>
          </p:cNvPr>
          <p:cNvCxnSpPr>
            <a:cxnSpLocks/>
          </p:cNvCxnSpPr>
          <p:nvPr/>
        </p:nvCxnSpPr>
        <p:spPr>
          <a:xfrm>
            <a:off x="5311775" y="2262188"/>
            <a:ext cx="1084263" cy="15684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8B43974A-F5B7-4900-8C0F-D2CE4A95F3B6}"/>
              </a:ext>
            </a:extLst>
          </p:cNvPr>
          <p:cNvCxnSpPr>
            <a:cxnSpLocks/>
          </p:cNvCxnSpPr>
          <p:nvPr/>
        </p:nvCxnSpPr>
        <p:spPr>
          <a:xfrm>
            <a:off x="6931025" y="3130550"/>
            <a:ext cx="169068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对角圆角矩形 12">
            <a:extLst>
              <a:ext uri="{FF2B5EF4-FFF2-40B4-BE49-F238E27FC236}">
                <a16:creationId xmlns:a16="http://schemas.microsoft.com/office/drawing/2014/main" id="{4B9B4636-181C-4EC1-B012-43ECBD5CA0F7}"/>
              </a:ext>
            </a:extLst>
          </p:cNvPr>
          <p:cNvSpPr/>
          <p:nvPr/>
        </p:nvSpPr>
        <p:spPr>
          <a:xfrm>
            <a:off x="146050" y="590550"/>
            <a:ext cx="2224088" cy="520700"/>
          </a:xfrm>
          <a:prstGeom prst="round2DiagRect">
            <a:avLst>
              <a:gd name="adj1" fmla="val 50000"/>
              <a:gd name="adj2" fmla="val 0"/>
            </a:avLst>
          </a:prstGeom>
          <a:solidFill>
            <a:srgbClr val="FDCC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latin typeface="字魂36号-正文宋楷" panose="02000000000000000000" charset="-122"/>
              </a:rPr>
              <a:t>随堂练习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27A1A1C-9BE1-407D-A4CE-DFC2350C5253}"/>
              </a:ext>
            </a:extLst>
          </p:cNvPr>
          <p:cNvSpPr txBox="1"/>
          <p:nvPr/>
        </p:nvSpPr>
        <p:spPr>
          <a:xfrm>
            <a:off x="858838" y="1096963"/>
            <a:ext cx="7597775" cy="627062"/>
          </a:xfrm>
          <a:prstGeom prst="rect">
            <a:avLst/>
          </a:prstGeom>
          <a:noFill/>
          <a:ln w="9525">
            <a:noFill/>
          </a:ln>
        </p:spPr>
        <p:txBody>
          <a:bodyPr wrap="none">
            <a:spAutoFit/>
          </a:bodyPr>
          <a:lstStyle/>
          <a:p>
            <a:pPr eaLnBrk="1" hangingPunct="1">
              <a:lnSpc>
                <a:spcPct val="120000"/>
              </a:lnSpc>
              <a:defRPr/>
            </a:pPr>
            <a:r>
              <a:rPr lang="en-US" altLang="zh-CN" sz="3200" b="1" dirty="0">
                <a:latin typeface="+mj-lt"/>
                <a:ea typeface="黑体" panose="02010600030101010101" pitchFamily="49" charset="-122"/>
              </a:rPr>
              <a:t>2. </a:t>
            </a:r>
            <a:r>
              <a:rPr lang="zh-CN" altLang="en-US" sz="3200" b="1" dirty="0">
                <a:latin typeface="+mj-lt"/>
                <a:ea typeface="黑体" panose="02010600030101010101" pitchFamily="49" charset="-122"/>
              </a:rPr>
              <a:t>根据给定的对称轴画出图形的另一半。</a:t>
            </a:r>
          </a:p>
        </p:txBody>
      </p:sp>
      <p:pic>
        <p:nvPicPr>
          <p:cNvPr id="18435" name="图片 2">
            <a:extLst>
              <a:ext uri="{FF2B5EF4-FFF2-40B4-BE49-F238E27FC236}">
                <a16:creationId xmlns:a16="http://schemas.microsoft.com/office/drawing/2014/main" id="{9DE0DAB0-0918-4EC2-BA43-FBA879CBD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833563"/>
            <a:ext cx="340360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a:extLst>
              <a:ext uri="{FF2B5EF4-FFF2-40B4-BE49-F238E27FC236}">
                <a16:creationId xmlns:a16="http://schemas.microsoft.com/office/drawing/2014/main" id="{0AD994BC-6253-4126-85F0-246F331AEFEF}"/>
              </a:ext>
            </a:extLst>
          </p:cNvPr>
          <p:cNvGrpSpPr>
            <a:grpSpLocks/>
          </p:cNvGrpSpPr>
          <p:nvPr/>
        </p:nvGrpSpPr>
        <p:grpSpPr bwMode="auto">
          <a:xfrm>
            <a:off x="4452939" y="2165350"/>
            <a:ext cx="1054099" cy="1847850"/>
            <a:chOff x="4188401" y="2045511"/>
            <a:chExt cx="1052891" cy="1847833"/>
          </a:xfrm>
        </p:grpSpPr>
        <p:cxnSp>
          <p:nvCxnSpPr>
            <p:cNvPr id="5" name="直接连接符 4">
              <a:extLst>
                <a:ext uri="{FF2B5EF4-FFF2-40B4-BE49-F238E27FC236}">
                  <a16:creationId xmlns:a16="http://schemas.microsoft.com/office/drawing/2014/main" id="{8AA75647-32D0-4319-8BAE-993F92805C14}"/>
                </a:ext>
              </a:extLst>
            </p:cNvPr>
            <p:cNvCxnSpPr>
              <a:cxnSpLocks/>
            </p:cNvCxnSpPr>
            <p:nvPr/>
          </p:nvCxnSpPr>
          <p:spPr>
            <a:xfrm>
              <a:off x="4191571" y="2305859"/>
              <a:ext cx="5185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F84034E9-1E4E-4E53-B491-1E37B419AB14}"/>
                </a:ext>
              </a:extLst>
            </p:cNvPr>
            <p:cNvCxnSpPr>
              <a:cxnSpLocks/>
            </p:cNvCxnSpPr>
            <p:nvPr/>
          </p:nvCxnSpPr>
          <p:spPr>
            <a:xfrm flipH="1">
              <a:off x="4710088" y="2045511"/>
              <a:ext cx="266394" cy="2603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622FE13-E5DF-47CE-8D13-0742CFDC6CF4}"/>
                </a:ext>
              </a:extLst>
            </p:cNvPr>
            <p:cNvCxnSpPr>
              <a:cxnSpLocks/>
            </p:cNvCxnSpPr>
            <p:nvPr/>
          </p:nvCxnSpPr>
          <p:spPr>
            <a:xfrm flipH="1">
              <a:off x="4976483" y="2305859"/>
              <a:ext cx="252124" cy="2587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F56289FF-3CB7-429F-80ED-12ED0348AFDC}"/>
                </a:ext>
              </a:extLst>
            </p:cNvPr>
            <p:cNvCxnSpPr>
              <a:cxnSpLocks/>
            </p:cNvCxnSpPr>
            <p:nvPr/>
          </p:nvCxnSpPr>
          <p:spPr>
            <a:xfrm flipH="1" flipV="1">
              <a:off x="4976483" y="2045511"/>
              <a:ext cx="264809" cy="2603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CFC0ED84-29F9-4B13-8668-74F63F843DEE}"/>
                </a:ext>
              </a:extLst>
            </p:cNvPr>
            <p:cNvCxnSpPr>
              <a:cxnSpLocks/>
            </p:cNvCxnSpPr>
            <p:nvPr/>
          </p:nvCxnSpPr>
          <p:spPr>
            <a:xfrm flipH="1" flipV="1">
              <a:off x="4708503" y="2305859"/>
              <a:ext cx="266394" cy="2587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6BA5B41F-00C3-418B-8EDB-5B9FF3A563EC}"/>
                </a:ext>
              </a:extLst>
            </p:cNvPr>
            <p:cNvCxnSpPr>
              <a:cxnSpLocks/>
            </p:cNvCxnSpPr>
            <p:nvPr/>
          </p:nvCxnSpPr>
          <p:spPr>
            <a:xfrm flipV="1">
              <a:off x="4974898" y="2564619"/>
              <a:ext cx="1585" cy="10683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635BBD2F-1391-4A70-83CC-A7CD6391CF36}"/>
                </a:ext>
              </a:extLst>
            </p:cNvPr>
            <p:cNvCxnSpPr>
              <a:cxnSpLocks/>
            </p:cNvCxnSpPr>
            <p:nvPr/>
          </p:nvCxnSpPr>
          <p:spPr>
            <a:xfrm flipH="1">
              <a:off x="4714846" y="3632996"/>
              <a:ext cx="253709" cy="2603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7633409-BCE8-4D1F-9966-293DA24F72F8}"/>
                </a:ext>
              </a:extLst>
            </p:cNvPr>
            <p:cNvCxnSpPr>
              <a:cxnSpLocks/>
            </p:cNvCxnSpPr>
            <p:nvPr/>
          </p:nvCxnSpPr>
          <p:spPr>
            <a:xfrm>
              <a:off x="4191571" y="3893344"/>
              <a:ext cx="5185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D49F950-F3D3-4801-9091-DA3DA0624883}"/>
                </a:ext>
              </a:extLst>
            </p:cNvPr>
            <p:cNvCxnSpPr>
              <a:cxnSpLocks/>
            </p:cNvCxnSpPr>
            <p:nvPr/>
          </p:nvCxnSpPr>
          <p:spPr>
            <a:xfrm flipH="1">
              <a:off x="4188401" y="3632996"/>
              <a:ext cx="0" cy="2603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4D779D17-C95B-4A68-B306-BA56A7B9F584}"/>
                </a:ext>
              </a:extLst>
            </p:cNvPr>
            <p:cNvCxnSpPr>
              <a:cxnSpLocks/>
            </p:cNvCxnSpPr>
            <p:nvPr/>
          </p:nvCxnSpPr>
          <p:spPr>
            <a:xfrm flipH="1">
              <a:off x="4194743" y="3374237"/>
              <a:ext cx="253709" cy="2587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3F2DD8DF-4186-49AA-A783-D3E54236BAA6}"/>
                </a:ext>
              </a:extLst>
            </p:cNvPr>
            <p:cNvCxnSpPr>
              <a:cxnSpLocks/>
            </p:cNvCxnSpPr>
            <p:nvPr/>
          </p:nvCxnSpPr>
          <p:spPr>
            <a:xfrm>
              <a:off x="4189985" y="3364712"/>
              <a:ext cx="2584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F2EB337-546A-46C7-870F-21B2231D571E}"/>
                </a:ext>
              </a:extLst>
            </p:cNvPr>
            <p:cNvCxnSpPr>
              <a:cxnSpLocks/>
            </p:cNvCxnSpPr>
            <p:nvPr/>
          </p:nvCxnSpPr>
          <p:spPr>
            <a:xfrm>
              <a:off x="4194743" y="2836079"/>
              <a:ext cx="0" cy="5381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AC54EF0A-6378-43E8-8C22-B7E2170F646D}"/>
                </a:ext>
              </a:extLst>
            </p:cNvPr>
            <p:cNvSpPr/>
            <p:nvPr/>
          </p:nvSpPr>
          <p:spPr>
            <a:xfrm>
              <a:off x="4462722" y="2855129"/>
              <a:ext cx="231509" cy="23653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19050">
          <a:solidFill>
            <a:srgbClr val="3399FF"/>
          </a:solidFill>
          <a:miter lim="800000"/>
        </a:ln>
      </a:spPr>
      <a:bodyPr anchor="ctr"/>
      <a:lstStyle>
        <a:defPPr eaLnBrk="1" fontAlgn="auto" hangingPunct="1">
          <a:lnSpc>
            <a:spcPct val="120000"/>
          </a:lnSpc>
          <a:spcBef>
            <a:spcPts val="0"/>
          </a:spcBef>
          <a:spcAft>
            <a:spcPts val="0"/>
          </a:spcAft>
          <a:defRPr sz="3200" b="1" kern="0" dirty="0">
            <a:solidFill>
              <a:srgbClr val="1C1C1C"/>
            </a:solidFill>
            <a:latin typeface="宋体" panose="02010600030101010101" pitchFamily="2" charset="-122"/>
          </a:defRPr>
        </a:defPPr>
      </a:lstStyle>
    </a:spDef>
    <a:txDef>
      <a:spPr>
        <a:noFill/>
      </a:spPr>
      <a:bodyPr wrap="square" rtlCol="0">
        <a:spAutoFit/>
      </a:bodyPr>
      <a:lstStyle>
        <a:defPPr>
          <a:lnSpc>
            <a:spcPct val="150000"/>
          </a:lnSpc>
          <a:defRPr sz="3200" b="1" dirty="0" smtClean="0">
            <a:latin typeface="+mj-lt"/>
            <a:ea typeface="+mj-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2097</TotalTime>
  <Pages>0</Pages>
  <Words>305</Words>
  <Characters>0</Characters>
  <Application>Microsoft Office PowerPoint</Application>
  <DocSecurity>0</DocSecurity>
  <PresentationFormat>全屏显示(16:9)</PresentationFormat>
  <Lines>0</Lines>
  <Paragraphs>29</Paragraphs>
  <Slides>12</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等线</vt:lpstr>
      <vt:lpstr>黑体</vt:lpstr>
      <vt:lpstr>楷体</vt:lpstr>
      <vt:lpstr>宋体</vt:lpstr>
      <vt:lpstr>幼圆</vt:lpstr>
      <vt:lpstr>字魂36号-正文宋楷</vt:lpstr>
      <vt:lpstr>Arial</vt:lpstr>
      <vt:lpstr>Times New Roman</vt:lpstr>
      <vt:lpstr>3_Office 主题​​</vt:lpstr>
      <vt:lpstr>PowerPoint 演示文稿</vt:lpstr>
      <vt:lpstr>图形的运动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User</dc:creator>
  <cp:keywords/>
  <dc:description/>
  <cp:lastModifiedBy>魏洲 许</cp:lastModifiedBy>
  <cp:revision>362</cp:revision>
  <dcterms:created xsi:type="dcterms:W3CDTF">2016-01-14T07:05:12Z</dcterms:created>
  <dcterms:modified xsi:type="dcterms:W3CDTF">2023-02-12T16:04:32Z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