
<file path=[Content_Types].xml><?xml version="1.0" encoding="utf-8"?>
<Types xmlns="http://schemas.openxmlformats.org/package/2006/content-types"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322" r:id="rId3"/>
    <p:sldId id="335" r:id="rId5"/>
    <p:sldId id="389" r:id="rId6"/>
    <p:sldId id="278" r:id="rId7"/>
    <p:sldId id="343" r:id="rId8"/>
    <p:sldId id="337" r:id="rId9"/>
    <p:sldId id="394" r:id="rId10"/>
    <p:sldId id="368" r:id="rId11"/>
    <p:sldId id="338" r:id="rId12"/>
    <p:sldId id="395" r:id="rId13"/>
    <p:sldId id="369" r:id="rId14"/>
    <p:sldId id="355" r:id="rId15"/>
  </p:sldIdLst>
  <p:sldSz cx="9144000" cy="5143500" type="screen16x9"/>
  <p:notesSz cx="6858000" cy="9144000"/>
  <p:custDataLst>
    <p:tags r:id="rId20"/>
  </p:custData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7" userDrawn="1">
          <p15:clr>
            <a:srgbClr val="A4A3A4"/>
          </p15:clr>
        </p15:guide>
        <p15:guide id="2" pos="28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FF2FC"/>
    <a:srgbClr val="0000FF"/>
    <a:srgbClr val="D10DCA"/>
    <a:srgbClr val="B10BAB"/>
    <a:srgbClr val="F016E6"/>
    <a:srgbClr val="F0F0F0"/>
    <a:srgbClr val="B3B3B3"/>
    <a:srgbClr val="17C913"/>
    <a:srgbClr val="0085B0"/>
    <a:srgbClr val="009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64" autoAdjust="0"/>
    <p:restoredTop sz="71746" autoAdjust="0"/>
  </p:normalViewPr>
  <p:slideViewPr>
    <p:cSldViewPr showGuides="1">
      <p:cViewPr varScale="1">
        <p:scale>
          <a:sx n="149" d="100"/>
          <a:sy n="149" d="100"/>
        </p:scale>
        <p:origin x="384" y="108"/>
      </p:cViewPr>
      <p:guideLst>
        <p:guide orient="horz" pos="1687"/>
        <p:guide pos="28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9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buFontTx/>
              <a:buNone/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buFontTx/>
              <a:buNone/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buFontTx/>
              <a:buNone/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58C6F22-4EB5-47A6-BF47-4C13331D141A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921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92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AF9A0D1E-12D2-4C31-ACC3-3B68B6EBF932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126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12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1773A533-B53B-4BB5-BB5D-5C84AB06DCC8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8B20E131-9050-45B1-8C9A-B049792D295A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53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8E0AAE33-8710-4F3B-9199-C6EEC4B983C2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741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74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3B640B7E-4E30-46E1-86A1-80398E0B48BC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945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94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EDEDAFAE-D8A7-4BEB-AF62-356BBBFB4596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150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15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2AC85A58-E54E-4003-A907-85A019F3EAC9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765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76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5B7C4449-2997-4612-BD57-D413BCF82BC8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11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09"/>
            <a:stretch>
              <a:fillRect/>
            </a:stretch>
          </p:blipFill>
          <p:spPr bwMode="auto">
            <a:xfrm>
              <a:off x="0" y="4371949"/>
              <a:ext cx="9144000" cy="764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" b="88689"/>
            <a:stretch>
              <a:fillRect/>
            </a:stretch>
          </p:blipFill>
          <p:spPr bwMode="auto">
            <a:xfrm>
              <a:off x="-9899" y="0"/>
              <a:ext cx="9153899" cy="41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8" b="25883"/>
          <a:stretch>
            <a:fillRect/>
          </a:stretch>
        </p:blipFill>
        <p:spPr bwMode="auto">
          <a:xfrm>
            <a:off x="368300" y="211138"/>
            <a:ext cx="8135938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7" t="10567" b="79710"/>
          <a:stretch>
            <a:fillRect/>
          </a:stretch>
        </p:blipFill>
        <p:spPr bwMode="auto">
          <a:xfrm>
            <a:off x="5580063" y="2849563"/>
            <a:ext cx="26130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66219"/>
          <a:stretch>
            <a:fillRect/>
          </a:stretch>
        </p:blipFill>
        <p:spPr bwMode="auto">
          <a:xfrm>
            <a:off x="-33338" y="2955925"/>
            <a:ext cx="3092451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4" b="82214"/>
          <a:stretch>
            <a:fillRect/>
          </a:stretch>
        </p:blipFill>
        <p:spPr bwMode="auto">
          <a:xfrm>
            <a:off x="900113" y="1827213"/>
            <a:ext cx="1995487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/>
          <p:nvPr/>
        </p:nvSpPr>
        <p:spPr>
          <a:xfrm rot="19730992">
            <a:off x="3297238" y="2011363"/>
            <a:ext cx="30241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chemeClr val="bg2">
                    <a:lumMod val="20000"/>
                    <a:lumOff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3600" dirty="0">
              <a:solidFill>
                <a:schemeClr val="bg2">
                  <a:lumMod val="20000"/>
                  <a:lumOff val="8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9144000" cy="5154613"/>
            <a:chOff x="0" y="0"/>
            <a:chExt cx="9144000" cy="515402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9144000" cy="5142912"/>
            </a:xfrm>
            <a:prstGeom prst="rect">
              <a:avLst/>
            </a:prstGeom>
            <a:solidFill>
              <a:srgbClr val="01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24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60338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/>
          <p:nvPr/>
        </p:nvSpPr>
        <p:spPr>
          <a:xfrm rot="19730992">
            <a:off x="3297238" y="2011363"/>
            <a:ext cx="30241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ko-KR"/>
            </a:defPPr>
            <a:lvl1pPr marL="0" defTabSz="914400" eaLnBrk="1" latinLnBrk="0" hangingPunct="1">
              <a:defRPr sz="3600">
                <a:solidFill>
                  <a:schemeClr val="bg2">
                    <a:lumMod val="20000"/>
                    <a:lumOff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CN" altLang="en-US" dirty="0"/>
              <a:t>状元成才路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algun Gothic" panose="020B050302000002000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algun Gothic" panose="020B050302000002000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algun Gothic" panose="020B050302000002000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algun Gothic" panose="020B050302000002000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algun Gothic" panose="020B0503020000020004" charset="-127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1.png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hyperlink" Target="&#20117;&#30422;.swf" TargetMode="Externa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image" Target="../media/image16.png"/><Relationship Id="rId4" Type="http://schemas.openxmlformats.org/officeDocument/2006/relationships/image" Target="../media/image13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audio" Target="../media/audio4.wav"/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5.wav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13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5" name="图片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文本框 5"/>
          <p:cNvSpPr txBox="1">
            <a:spLocks noChangeArrowheads="1"/>
          </p:cNvSpPr>
          <p:nvPr/>
        </p:nvSpPr>
        <p:spPr bwMode="auto">
          <a:xfrm>
            <a:off x="1541463" y="838200"/>
            <a:ext cx="4857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4100" b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5</a:t>
            </a:r>
            <a:endParaRPr lang="zh-CN" altLang="en-US" sz="4100" b="1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197" name="矩形 2"/>
          <p:cNvSpPr>
            <a:spLocks noChangeArrowheads="1"/>
          </p:cNvSpPr>
          <p:nvPr/>
        </p:nvSpPr>
        <p:spPr bwMode="auto">
          <a:xfrm>
            <a:off x="1474788" y="1443038"/>
            <a:ext cx="619283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latinLnBrk="1">
              <a:buFont typeface="Arial" panose="020B0604020202020204" pitchFamily="34" charset="0"/>
              <a:buNone/>
            </a:pPr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4000" b="1">
                <a:latin typeface="Times New Roman" panose="02020603050405020304" pitchFamily="18" charset="0"/>
                <a:ea typeface="黑体" panose="02010609060101010101" pitchFamily="49" charset="-122"/>
              </a:rPr>
              <a:t>圆的面积</a:t>
            </a:r>
            <a:endParaRPr lang="en-US" altLang="zh-CN" sz="40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 latinLnBrk="1">
              <a:buFont typeface="Arial" panose="020B0604020202020204" pitchFamily="34" charset="0"/>
              <a:buNone/>
            </a:pPr>
            <a:r>
              <a:rPr lang="zh-CN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   第</a:t>
            </a:r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课时 </a:t>
            </a:r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4000" b="1">
                <a:latin typeface="Times New Roman" panose="02020603050405020304" pitchFamily="18" charset="0"/>
                <a:ea typeface="黑体" panose="02010609060101010101" pitchFamily="49" charset="-122"/>
              </a:rPr>
              <a:t>练习课（</a:t>
            </a:r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40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zh-CN" altLang="en-US" sz="40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6"/>
          <p:cNvSpPr>
            <a:spLocks noChangeArrowheads="1"/>
          </p:cNvSpPr>
          <p:nvPr/>
        </p:nvSpPr>
        <p:spPr bwMode="auto">
          <a:xfrm>
            <a:off x="971550" y="268288"/>
            <a:ext cx="2373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宋体" panose="02010600030101010101" pitchFamily="2" charset="-122"/>
                <a:ea typeface="黑体" panose="02010609060101010101" pitchFamily="49" charset="-122"/>
              </a:rPr>
              <a:t>四、拓展提升</a:t>
            </a:r>
            <a:endParaRPr lang="zh-CN" altLang="en-US" sz="2400" b="1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30723" name="文本框 2"/>
          <p:cNvSpPr txBox="1">
            <a:spLocks noChangeArrowheads="1"/>
          </p:cNvSpPr>
          <p:nvPr/>
        </p:nvSpPr>
        <p:spPr bwMode="auto">
          <a:xfrm>
            <a:off x="680470" y="1156697"/>
            <a:ext cx="7347770" cy="91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下表中的圆是从正方形中画出的最大的圆，请根据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它们的关系完成下表。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5"/>
          <p:cNvSpPr>
            <a:spLocks noChangeArrowheads="1"/>
          </p:cNvSpPr>
          <p:nvPr/>
        </p:nvSpPr>
        <p:spPr bwMode="auto">
          <a:xfrm>
            <a:off x="1059460" y="771625"/>
            <a:ext cx="3732112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[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cs typeface="Times New Roman" panose="02020603050405020304" pitchFamily="18" charset="0"/>
              </a:rPr>
              <a:t>教科书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P71 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练习十五 第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15</a:t>
            </a:r>
            <a:r>
              <a:rPr lang="en-US" altLang="zh-CN" sz="2000" baseline="30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*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题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]</a:t>
            </a:r>
            <a:endParaRPr lang="zh-CN" altLang="en-US" sz="2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52995" y="733440"/>
            <a:ext cx="175006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思考中。。。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165" y="3797368"/>
            <a:ext cx="891355" cy="111108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19795" y="3974041"/>
            <a:ext cx="5184360" cy="795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在任意一个正方形中画一个最大的圆，正方形的面积与圆的面积之比都是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1.27 : 1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0" name="表格 15"/>
          <p:cNvGraphicFramePr>
            <a:graphicFrameLocks noGrp="1"/>
          </p:cNvGraphicFramePr>
          <p:nvPr/>
        </p:nvGraphicFramePr>
        <p:xfrm>
          <a:off x="683729" y="2161545"/>
          <a:ext cx="7704534" cy="1548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119"/>
                <a:gridCol w="1060343"/>
                <a:gridCol w="1060343"/>
                <a:gridCol w="1060343"/>
                <a:gridCol w="1060343"/>
                <a:gridCol w="648043"/>
              </a:tblGrid>
              <a:tr h="387208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正方形的边长</a:t>
                      </a:r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F2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 cm</a:t>
                      </a:r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 cm</a:t>
                      </a:r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 cm</a:t>
                      </a:r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 cm</a:t>
                      </a:r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7208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正方形的面积</a:t>
                      </a:r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F2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7208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圆的面积</a:t>
                      </a:r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F2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7208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正方形和圆的面积之比</a:t>
                      </a:r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F2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3563930" y="2549525"/>
            <a:ext cx="7889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 cm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sz="2000" b="1" baseline="30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3438356" y="2939483"/>
            <a:ext cx="1133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0.785 cm</a:t>
            </a:r>
            <a:r>
              <a:rPr lang="en-US" altLang="zh-CN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b="1" baseline="30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3488041" y="3326861"/>
            <a:ext cx="896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1.27 : 1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4626279" y="2549525"/>
            <a:ext cx="7889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 cm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sz="2000" b="1" baseline="30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4539990" y="2939483"/>
            <a:ext cx="10182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3.14 cm</a:t>
            </a:r>
            <a:r>
              <a:rPr lang="en-US" altLang="zh-CN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b="1" baseline="30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4569411" y="3326861"/>
            <a:ext cx="896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1.27 : 1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5688628" y="2549525"/>
            <a:ext cx="7889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 cm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sz="2000" b="1" baseline="30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5583357" y="2939483"/>
            <a:ext cx="1133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7.065 cm</a:t>
            </a:r>
            <a:r>
              <a:rPr lang="en-US" altLang="zh-CN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b="1" baseline="30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5650781" y="3326861"/>
            <a:ext cx="896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1.27 : 1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6750976" y="2549525"/>
            <a:ext cx="9172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16 cm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sz="2000" b="1" baseline="30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6627841" y="2939483"/>
            <a:ext cx="1133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12.56 cm</a:t>
            </a:r>
            <a:r>
              <a:rPr lang="en-US" altLang="zh-CN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b="1" baseline="30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6732150" y="3326861"/>
            <a:ext cx="896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1.27 : 1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6"/>
          <p:cNvSpPr>
            <a:spLocks noChangeArrowheads="1"/>
          </p:cNvSpPr>
          <p:nvPr/>
        </p:nvSpPr>
        <p:spPr bwMode="auto">
          <a:xfrm>
            <a:off x="971550" y="309563"/>
            <a:ext cx="2330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宋体" panose="02010600030101010101" pitchFamily="2" charset="-122"/>
                <a:ea typeface="黑体" panose="02010609060101010101" pitchFamily="49" charset="-122"/>
              </a:rPr>
              <a:t>五、课堂小结</a:t>
            </a:r>
            <a:endParaRPr lang="zh-CN" altLang="en-US" sz="2400" b="1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32771" name="矩形 4"/>
          <p:cNvSpPr>
            <a:spLocks noChangeArrowheads="1"/>
          </p:cNvSpPr>
          <p:nvPr/>
        </p:nvSpPr>
        <p:spPr bwMode="auto">
          <a:xfrm>
            <a:off x="3563938" y="1096963"/>
            <a:ext cx="1598612" cy="159702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772" name="椭圆 1"/>
          <p:cNvSpPr>
            <a:spLocks noChangeArrowheads="1"/>
          </p:cNvSpPr>
          <p:nvPr/>
        </p:nvSpPr>
        <p:spPr bwMode="auto">
          <a:xfrm>
            <a:off x="3563938" y="1093788"/>
            <a:ext cx="1598612" cy="15986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32773" name="直接连接符 6"/>
          <p:cNvCxnSpPr>
            <a:cxnSpLocks noChangeShapeType="1"/>
          </p:cNvCxnSpPr>
          <p:nvPr/>
        </p:nvCxnSpPr>
        <p:spPr bwMode="auto">
          <a:xfrm>
            <a:off x="4319588" y="1892300"/>
            <a:ext cx="84296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4" name="椭圆 3"/>
          <p:cNvSpPr>
            <a:spLocks noChangeArrowheads="1"/>
          </p:cNvSpPr>
          <p:nvPr/>
        </p:nvSpPr>
        <p:spPr bwMode="auto">
          <a:xfrm flipV="1">
            <a:off x="4319588" y="1849438"/>
            <a:ext cx="87312" cy="873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775" name="文本框 12"/>
          <p:cNvSpPr txBox="1">
            <a:spLocks noChangeArrowheads="1"/>
          </p:cNvSpPr>
          <p:nvPr/>
        </p:nvSpPr>
        <p:spPr bwMode="auto">
          <a:xfrm>
            <a:off x="4581525" y="1479550"/>
            <a:ext cx="5032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endParaRPr lang="en-US" altLang="zh-CN" sz="2400" b="1" i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76" name="文本框 28"/>
          <p:cNvSpPr txBox="1">
            <a:spLocks noChangeArrowheads="1"/>
          </p:cNvSpPr>
          <p:nvPr/>
        </p:nvSpPr>
        <p:spPr bwMode="auto">
          <a:xfrm>
            <a:off x="3679825" y="2790825"/>
            <a:ext cx="1620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外方内圆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544638" y="3411538"/>
            <a:ext cx="320516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en-US" sz="28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正 </a:t>
            </a: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en-US" sz="28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圆</a:t>
            </a:r>
            <a:r>
              <a:rPr lang="en-US" altLang="zh-CN" sz="28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=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0.86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5218113" y="3149600"/>
            <a:ext cx="947737" cy="1054100"/>
            <a:chOff x="1220" y="4714"/>
            <a:chExt cx="439" cy="1138"/>
          </a:xfrm>
        </p:grpSpPr>
        <p:sp>
          <p:nvSpPr>
            <p:cNvPr id="39967" name="文本框 19"/>
            <p:cNvSpPr txBox="1"/>
            <p:nvPr/>
          </p:nvSpPr>
          <p:spPr>
            <a:xfrm>
              <a:off x="1240" y="4714"/>
              <a:ext cx="419" cy="5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800" b="1" i="1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</a:t>
              </a:r>
              <a:r>
                <a:rPr lang="zh-CN" altLang="en-US" sz="2800" b="1" baseline="-25000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正</a:t>
              </a:r>
              <a:endParaRPr lang="zh-CN" altLang="en-US" sz="2800" b="1" baseline="-250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2781" name="文本框 20"/>
            <p:cNvSpPr txBox="1">
              <a:spLocks noChangeArrowheads="1"/>
            </p:cNvSpPr>
            <p:nvPr/>
          </p:nvSpPr>
          <p:spPr bwMode="auto">
            <a:xfrm>
              <a:off x="1238" y="5288"/>
              <a:ext cx="407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800" b="1" i="1">
                  <a:latin typeface="Times New Roman" panose="02020603050405020304" pitchFamily="18" charset="0"/>
                  <a:ea typeface="黑体" panose="02010609060101010101" pitchFamily="49" charset="-122"/>
                </a:rPr>
                <a:t>S</a:t>
              </a:r>
              <a:r>
                <a:rPr lang="zh-CN" altLang="en-US" sz="2800" b="1" baseline="-25000">
                  <a:latin typeface="楷体" panose="02010609060101010101" pitchFamily="49" charset="-122"/>
                  <a:ea typeface="楷体" panose="02010609060101010101" pitchFamily="49" charset="-122"/>
                </a:rPr>
                <a:t>圆</a:t>
              </a:r>
              <a:endParaRPr lang="zh-CN" altLang="en-US" sz="2800" b="1" baseline="-25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2782" name="直接连接符 22"/>
            <p:cNvCxnSpPr>
              <a:cxnSpLocks noChangeShapeType="1"/>
            </p:cNvCxnSpPr>
            <p:nvPr/>
          </p:nvCxnSpPr>
          <p:spPr bwMode="auto">
            <a:xfrm>
              <a:off x="1220" y="5320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816600" y="3449638"/>
            <a:ext cx="1841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8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=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1.27 : 1</a:t>
            </a:r>
            <a:endParaRPr lang="en-US" altLang="zh-CN" sz="2800" b="1" i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ChangeArrowheads="1"/>
          </p:cNvSpPr>
          <p:nvPr/>
        </p:nvSpPr>
        <p:spPr bwMode="auto">
          <a:xfrm>
            <a:off x="755650" y="268288"/>
            <a:ext cx="388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latinLnBrk="1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六、课后作业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2266950" y="2211388"/>
            <a:ext cx="49688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</a:rPr>
              <a:t>完成对应课时的练习。</a:t>
            </a:r>
            <a:endParaRPr lang="en-US" altLang="zh-CN" sz="36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3796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3797" name="图片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/>
          <p:cNvSpPr>
            <a:spLocks noChangeArrowheads="1"/>
          </p:cNvSpPr>
          <p:nvPr/>
        </p:nvSpPr>
        <p:spPr bwMode="auto">
          <a:xfrm>
            <a:off x="971550" y="268288"/>
            <a:ext cx="4143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宋体" panose="02010600030101010101" pitchFamily="2" charset="-122"/>
                <a:ea typeface="黑体" panose="02010609060101010101" pitchFamily="49" charset="-122"/>
              </a:rPr>
              <a:t>一、激趣导入，揭示课题</a:t>
            </a:r>
            <a:endParaRPr lang="zh-CN" altLang="en-US" sz="2400" b="1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10243" name="文本框 2"/>
          <p:cNvSpPr txBox="1">
            <a:spLocks noChangeArrowheads="1"/>
          </p:cNvSpPr>
          <p:nvPr/>
        </p:nvSpPr>
        <p:spPr bwMode="auto">
          <a:xfrm>
            <a:off x="1003300" y="1185863"/>
            <a:ext cx="4364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生活中圆形的物体很多，如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172" name="文本框 10"/>
          <p:cNvSpPr txBox="1">
            <a:spLocks noChangeArrowheads="1"/>
          </p:cNvSpPr>
          <p:nvPr/>
        </p:nvSpPr>
        <p:spPr bwMode="auto">
          <a:xfrm>
            <a:off x="2038350" y="3976688"/>
            <a:ext cx="5753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你知道车轮和井盖为什么要做成圆的吗？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/>
          <a:srcRect l="51292" t="2807" r="1024" b="2281"/>
          <a:stretch>
            <a:fillRect/>
          </a:stretch>
        </p:blipFill>
        <p:spPr>
          <a:xfrm>
            <a:off x="4660777" y="1713389"/>
            <a:ext cx="3275860" cy="2210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print"/>
          <a:srcRect l="1670" t="2886" r="51938" b="1439"/>
          <a:stretch>
            <a:fillRect/>
          </a:stretch>
        </p:blipFill>
        <p:spPr>
          <a:xfrm>
            <a:off x="1251751" y="1722258"/>
            <a:ext cx="3187084" cy="2228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3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446088"/>
            <a:ext cx="7556500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39" name="图片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16"/>
          <p:cNvSpPr>
            <a:spLocks noChangeArrowheads="1"/>
          </p:cNvSpPr>
          <p:nvPr/>
        </p:nvSpPr>
        <p:spPr bwMode="auto">
          <a:xfrm>
            <a:off x="971550" y="268288"/>
            <a:ext cx="53292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宋体" panose="02010600030101010101" pitchFamily="2" charset="-122"/>
                <a:ea typeface="黑体" panose="02010609060101010101" pitchFamily="49" charset="-122"/>
              </a:rPr>
              <a:t>二、基础练习</a:t>
            </a:r>
            <a:endParaRPr lang="zh-CN" altLang="en-US" sz="2400" b="1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14341" name="文本框 1"/>
          <p:cNvSpPr txBox="1">
            <a:spLocks noChangeArrowheads="1"/>
          </p:cNvSpPr>
          <p:nvPr/>
        </p:nvSpPr>
        <p:spPr bwMode="auto">
          <a:xfrm>
            <a:off x="715480" y="957938"/>
            <a:ext cx="7731125" cy="9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一个圆形养鱼池的周长是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62.8 m</a:t>
            </a:r>
            <a:r>
              <a:rPr lang="zh-CN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。如果每平方米要投放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鱼苗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18 </a:t>
            </a:r>
            <a:r>
              <a:rPr lang="zh-CN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尾，那么这个养鱼池一共要投放鱼苗多少尾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zh-CN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384550" y="2149475"/>
            <a:ext cx="9220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=π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sz="2400" b="1" baseline="30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3565525" y="2555875"/>
            <a:ext cx="1182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=π×10</a:t>
            </a:r>
            <a:r>
              <a:rPr lang="en-US" altLang="zh-CN" sz="24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sz="2400" b="1" baseline="300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3565525" y="2981325"/>
            <a:ext cx="1385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=314(m</a:t>
            </a:r>
            <a:r>
              <a:rPr lang="en-US" altLang="zh-CN" sz="24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138820" y="4082702"/>
            <a:ext cx="59041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</a:t>
            </a:r>
            <a:r>
              <a:rPr lang="zh-CN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这个养鱼池一共要投放鱼苗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 5652 </a:t>
            </a:r>
            <a:r>
              <a:rPr lang="zh-CN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尾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4346" name="图片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402" y="2057558"/>
            <a:ext cx="1987233" cy="191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>
            <a:cxnSpLocks noChangeShapeType="1"/>
          </p:cNvCxnSpPr>
          <p:nvPr/>
        </p:nvCxnSpPr>
        <p:spPr bwMode="auto">
          <a:xfrm>
            <a:off x="3467000" y="1412860"/>
            <a:ext cx="185737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文本框 27"/>
          <p:cNvSpPr txBox="1">
            <a:spLocks noChangeArrowheads="1"/>
          </p:cNvSpPr>
          <p:nvPr/>
        </p:nvSpPr>
        <p:spPr bwMode="auto">
          <a:xfrm>
            <a:off x="1419225" y="2128838"/>
            <a:ext cx="6127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800" b="1" i="1">
                <a:latin typeface="Times New Roman" panose="02020603050405020304" pitchFamily="18" charset="0"/>
                <a:ea typeface="楷体" panose="02010609060101010101" pitchFamily="49" charset="-122"/>
              </a:rPr>
              <a:t>r =        </a:t>
            </a:r>
            <a:endParaRPr lang="zh-CN" altLang="en-US" sz="2800" b="1" i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1958975" y="1984375"/>
            <a:ext cx="601663" cy="781050"/>
            <a:chOff x="1158" y="4590"/>
            <a:chExt cx="659" cy="1408"/>
          </a:xfrm>
        </p:grpSpPr>
        <p:sp>
          <p:nvSpPr>
            <p:cNvPr id="39967" name="文本框 19"/>
            <p:cNvSpPr txBox="1"/>
            <p:nvPr/>
          </p:nvSpPr>
          <p:spPr>
            <a:xfrm>
              <a:off x="1208" y="4590"/>
              <a:ext cx="506" cy="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i="1" noProof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lang="en-US" altLang="zh-CN" sz="2400" b="1" i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361" name="文本框 20"/>
            <p:cNvSpPr txBox="1">
              <a:spLocks noChangeArrowheads="1"/>
            </p:cNvSpPr>
            <p:nvPr/>
          </p:nvSpPr>
          <p:spPr bwMode="auto">
            <a:xfrm>
              <a:off x="1158" y="5168"/>
              <a:ext cx="659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</a:rPr>
                <a:t>2π</a:t>
              </a:r>
              <a:endPara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14362" name="直接连接符 22"/>
            <p:cNvCxnSpPr>
              <a:cxnSpLocks noChangeShapeType="1"/>
            </p:cNvCxnSpPr>
            <p:nvPr/>
          </p:nvCxnSpPr>
          <p:spPr bwMode="auto">
            <a:xfrm>
              <a:off x="1220" y="5320"/>
              <a:ext cx="45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495425" y="2773363"/>
            <a:ext cx="1239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</a:rPr>
              <a:t>  =</a:t>
            </a:r>
            <a:endParaRPr lang="en-US" altLang="zh-CN" sz="2400" b="1" i="1" baseline="300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1990725" y="2654300"/>
            <a:ext cx="768350" cy="681038"/>
            <a:chOff x="1209" y="4700"/>
            <a:chExt cx="554" cy="1229"/>
          </a:xfrm>
        </p:grpSpPr>
        <p:sp>
          <p:nvSpPr>
            <p:cNvPr id="15" name="文本框 19"/>
            <p:cNvSpPr txBox="1"/>
            <p:nvPr/>
          </p:nvSpPr>
          <p:spPr>
            <a:xfrm>
              <a:off x="1209" y="4700"/>
              <a:ext cx="554" cy="7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b="1" noProof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62.8</a:t>
              </a:r>
              <a:endParaRPr lang="en-US" altLang="zh-CN" sz="20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358" name="文本框 20"/>
            <p:cNvSpPr txBox="1">
              <a:spLocks noChangeArrowheads="1"/>
            </p:cNvSpPr>
            <p:nvPr/>
          </p:nvSpPr>
          <p:spPr bwMode="auto">
            <a:xfrm>
              <a:off x="1218" y="5210"/>
              <a:ext cx="509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000" b="1">
                  <a:latin typeface="Times New Roman" panose="02020603050405020304" pitchFamily="18" charset="0"/>
                  <a:ea typeface="黑体" panose="02010609060101010101" pitchFamily="49" charset="-122"/>
                </a:rPr>
                <a:t>6.28</a:t>
              </a:r>
              <a:endPara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14359" name="直接连接符 22"/>
            <p:cNvCxnSpPr>
              <a:cxnSpLocks noChangeShapeType="1"/>
            </p:cNvCxnSpPr>
            <p:nvPr/>
          </p:nvCxnSpPr>
          <p:spPr bwMode="auto">
            <a:xfrm>
              <a:off x="1220" y="5320"/>
              <a:ext cx="45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1489075" y="3298825"/>
            <a:ext cx="128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  =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10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(m)</a:t>
            </a:r>
            <a:endParaRPr lang="en-US" altLang="zh-CN" sz="2400" b="1" baseline="30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406775" y="3463925"/>
            <a:ext cx="2492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18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×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314=5652(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尾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>
            <a:off x="6204585" y="1400160"/>
            <a:ext cx="12065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直接连接符 5"/>
          <p:cNvCxnSpPr>
            <a:cxnSpLocks noChangeShapeType="1"/>
          </p:cNvCxnSpPr>
          <p:nvPr/>
        </p:nvCxnSpPr>
        <p:spPr bwMode="auto">
          <a:xfrm>
            <a:off x="1079400" y="1844660"/>
            <a:ext cx="1289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文本框 6"/>
          <p:cNvSpPr txBox="1"/>
          <p:nvPr/>
        </p:nvSpPr>
        <p:spPr>
          <a:xfrm>
            <a:off x="3777932" y="462718"/>
            <a:ext cx="175006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思考中。。。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3" grpId="0"/>
      <p:bldP spid="5" grpId="0"/>
      <p:bldP spid="13" grpId="0"/>
      <p:bldP spid="2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9051" y="1983616"/>
            <a:ext cx="2413249" cy="1820793"/>
          </a:xfrm>
          <a:prstGeom prst="rect">
            <a:avLst/>
          </a:prstGeom>
        </p:spPr>
      </p:pic>
      <p:sp>
        <p:nvSpPr>
          <p:cNvPr id="16387" name="文本框 2"/>
          <p:cNvSpPr txBox="1">
            <a:spLocks noChangeArrowheads="1"/>
          </p:cNvSpPr>
          <p:nvPr/>
        </p:nvSpPr>
        <p:spPr bwMode="auto">
          <a:xfrm>
            <a:off x="467715" y="676101"/>
            <a:ext cx="705649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土楼是福建、广东等地的一种民居建筑，外围形状有圆形、  </a:t>
            </a:r>
            <a:endParaRPr lang="en-US" altLang="zh-CN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方形、椭圆形等。有两座底面是圆环形的土楼，其中一座</a:t>
            </a:r>
            <a:endParaRPr lang="en-US" altLang="zh-CN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外直径 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34 m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，内直径 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 m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；另一座外直径 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26 m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，内直径</a:t>
            </a:r>
            <a:endParaRPr lang="en-US" altLang="zh-CN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也是 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 m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。两座土楼的房屋占地面积相差多少？</a:t>
            </a:r>
            <a:endParaRPr lang="en-US" altLang="zh-CN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52488" y="2878138"/>
            <a:ext cx="13525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>
              <a:defRPr/>
            </a:pPr>
            <a:r>
              <a:rPr lang="en-US" altLang="zh-CN" sz="2000" b="1" i="1" noProof="1">
                <a:latin typeface="Times New Roman" panose="02020603050405020304" pitchFamily="18" charset="0"/>
                <a:ea typeface="黑体" panose="02010609060101010101" pitchFamily="49" charset="-122"/>
              </a:rPr>
              <a:t>S=</a:t>
            </a:r>
            <a:r>
              <a:rPr lang="en-US" altLang="zh-CN" sz="2000" b="1" i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zh-CN" altLang="zh-CN" sz="2000" b="1" baseline="-25000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环</a:t>
            </a:r>
            <a:r>
              <a:rPr lang="en-US" altLang="zh-CN" sz="2000" b="1" baseline="-25000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en-US" altLang="zh-CN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  <a:r>
              <a:rPr lang="en-US" altLang="zh-CN" sz="2000" b="1" i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zh-CN" altLang="zh-CN" sz="2000" b="1" baseline="-25000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环</a:t>
            </a:r>
            <a:r>
              <a:rPr lang="en-US" altLang="zh-CN" sz="2000" b="1" baseline="-25000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endParaRPr lang="en-US" altLang="zh-CN" sz="2000" b="1" baseline="-25000" noProof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82800" y="2924175"/>
            <a:ext cx="4121150" cy="398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zh-CN" sz="2000" b="1" noProof="1">
                <a:latin typeface="Times New Roman" panose="02020603050405020304" pitchFamily="18" charset="0"/>
                <a:ea typeface="黑体" panose="02010609060101010101" pitchFamily="49" charset="-122"/>
              </a:rPr>
              <a:t>=π</a:t>
            </a:r>
            <a:r>
              <a:rPr lang="zh-CN" altLang="en-US" sz="2000" b="1" noProof="1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000" b="1" noProof="1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000" b="1" i="1" noProof="1">
                <a:solidFill>
                  <a:srgbClr val="D10D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r</a:t>
            </a:r>
            <a:r>
              <a:rPr lang="zh-CN" altLang="en-US" sz="2000" b="1" baseline="-25000" noProof="1">
                <a:solidFill>
                  <a:srgbClr val="D10D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外</a:t>
            </a:r>
            <a:r>
              <a:rPr lang="en-US" altLang="zh-CN" sz="2000" b="1" baseline="30000" noProof="1">
                <a:solidFill>
                  <a:srgbClr val="D10D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en-US" altLang="zh-CN" sz="2000" b="1" i="1" baseline="30000" noProof="1">
                <a:solidFill>
                  <a:srgbClr val="D10D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 </a:t>
            </a:r>
            <a:r>
              <a:rPr lang="en-US" altLang="zh-CN" sz="2000" b="1" i="1" noProof="1">
                <a:solidFill>
                  <a:srgbClr val="D10D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r</a:t>
            </a:r>
            <a:r>
              <a:rPr lang="zh-CN" altLang="en-US" sz="2000" b="1" baseline="-25000" noProof="1">
                <a:solidFill>
                  <a:srgbClr val="D10D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内</a:t>
            </a:r>
            <a:r>
              <a:rPr lang="en-US" altLang="zh-CN" sz="2000" b="1" baseline="30000" noProof="1">
                <a:solidFill>
                  <a:srgbClr val="D10D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en-US" altLang="zh-CN" sz="2000" b="1" noProof="1">
                <a:latin typeface="楷体" panose="02010609060101010101" pitchFamily="49" charset="-122"/>
                <a:ea typeface="楷体" panose="02010609060101010101" pitchFamily="49" charset="-122"/>
              </a:rPr>
              <a:t>)- </a:t>
            </a:r>
            <a:r>
              <a:rPr lang="en-US" altLang="zh-CN" sz="2000" b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π</a:t>
            </a:r>
            <a:r>
              <a:rPr lang="en-US" altLang="zh-CN" sz="2000" b="1" noProof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0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en-US" altLang="zh-CN" sz="2000" b="1" i="1" noProof="1">
                <a:solidFill>
                  <a:srgbClr val="008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r</a:t>
            </a:r>
            <a:r>
              <a:rPr lang="zh-CN" altLang="en-US" sz="2000" b="1" baseline="-25000" noProof="1">
                <a:solidFill>
                  <a:srgbClr val="008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外</a:t>
            </a:r>
            <a:r>
              <a:rPr lang="en-US" altLang="zh-CN" sz="2000" b="1" baseline="30000" noProof="1">
                <a:solidFill>
                  <a:srgbClr val="008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 </a:t>
            </a:r>
            <a:r>
              <a:rPr lang="en-US" altLang="zh-CN" sz="2000" b="1" noProof="1">
                <a:solidFill>
                  <a:srgbClr val="008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 </a:t>
            </a:r>
            <a:r>
              <a:rPr lang="en-US" altLang="zh-CN" sz="2000" b="1" i="1" noProof="1">
                <a:solidFill>
                  <a:srgbClr val="008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r</a:t>
            </a:r>
            <a:r>
              <a:rPr lang="zh-CN" altLang="en-US" sz="2000" b="1" baseline="-25000" noProof="1">
                <a:solidFill>
                  <a:srgbClr val="008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内</a:t>
            </a:r>
            <a:r>
              <a:rPr lang="en-US" altLang="zh-CN" sz="2000" b="1" baseline="30000" noProof="1">
                <a:solidFill>
                  <a:srgbClr val="008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en-US" altLang="zh-CN" sz="20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lang="en-US" altLang="zh-CN" sz="2000" b="1" noProof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087563" y="4038600"/>
            <a:ext cx="1376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=376.8(m</a:t>
            </a:r>
            <a:r>
              <a:rPr lang="en-US" altLang="zh-CN" sz="20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zh-CN" altLang="en-US" sz="20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087563" y="3290888"/>
            <a:ext cx="2813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=π×(17</a:t>
            </a:r>
            <a:r>
              <a:rPr lang="en-US" altLang="zh-CN" sz="20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- 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r>
            <a:r>
              <a:rPr lang="en-US" altLang="zh-CN" sz="20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- 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13</a:t>
            </a:r>
            <a:r>
              <a:rPr lang="en-US" altLang="zh-CN" sz="20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+ 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r>
            <a:r>
              <a:rPr lang="en-US" altLang="zh-CN" sz="20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 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en-US" altLang="zh-CN" sz="20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357313" y="4448175"/>
            <a:ext cx="59340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答：两座土楼的房屋占地面积相差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376.8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平方米。</a:t>
            </a:r>
            <a:endParaRPr lang="zh-CN" altLang="en-US" sz="2000" b="1" baseline="30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439" name="矩形 5"/>
          <p:cNvSpPr>
            <a:spLocks noChangeArrowheads="1"/>
          </p:cNvSpPr>
          <p:nvPr/>
        </p:nvSpPr>
        <p:spPr bwMode="auto">
          <a:xfrm>
            <a:off x="728662" y="1358725"/>
            <a:ext cx="1470025" cy="282575"/>
          </a:xfrm>
          <a:prstGeom prst="rect">
            <a:avLst/>
          </a:prstGeom>
          <a:solidFill>
            <a:srgbClr val="F6A2AE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5"/>
          <p:cNvSpPr>
            <a:spLocks noChangeArrowheads="1"/>
          </p:cNvSpPr>
          <p:nvPr/>
        </p:nvSpPr>
        <p:spPr bwMode="auto">
          <a:xfrm>
            <a:off x="2331244" y="1352375"/>
            <a:ext cx="1427956" cy="282575"/>
          </a:xfrm>
          <a:prstGeom prst="rect">
            <a:avLst/>
          </a:prstGeom>
          <a:solidFill>
            <a:srgbClr val="F6A2AE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764883" y="1330944"/>
            <a:ext cx="1356517" cy="285750"/>
          </a:xfrm>
          <a:prstGeom prst="rect">
            <a:avLst/>
          </a:prstGeom>
          <a:solidFill>
            <a:srgbClr val="33CCF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35013" y="1658203"/>
            <a:ext cx="1125537" cy="293688"/>
          </a:xfrm>
          <a:prstGeom prst="rect">
            <a:avLst/>
          </a:prstGeom>
          <a:solidFill>
            <a:srgbClr val="33CCF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30275" y="1949450"/>
            <a:ext cx="2862263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>
              <a:defRPr/>
            </a:pPr>
            <a:r>
              <a:rPr lang="en-US" altLang="zh-CN" sz="2000" b="1" i="1" noProof="1">
                <a:solidFill>
                  <a:srgbClr val="D10D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r</a:t>
            </a:r>
            <a:r>
              <a:rPr lang="zh-CN" altLang="en-US" sz="2000" b="1" baseline="-25000" noProof="1">
                <a:solidFill>
                  <a:srgbClr val="D10D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外</a:t>
            </a:r>
            <a:r>
              <a:rPr lang="en-US" altLang="zh-CN" sz="2000" b="1" noProof="1">
                <a:solidFill>
                  <a:srgbClr val="D10D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000" b="1" i="1" noProof="1">
                <a:solidFill>
                  <a:srgbClr val="D10D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lang="zh-CN" altLang="en-US" sz="2000" b="1" baseline="-25000" noProof="1">
                <a:solidFill>
                  <a:srgbClr val="D10D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外</a:t>
            </a:r>
            <a:r>
              <a:rPr lang="zh-CN" altLang="en-US" sz="2000" b="1" noProof="1">
                <a:solidFill>
                  <a:srgbClr val="D10D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÷</a:t>
            </a:r>
            <a:r>
              <a:rPr lang="en-US" altLang="zh-CN" sz="2000" b="1" noProof="1">
                <a:solidFill>
                  <a:srgbClr val="D10D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2=34</a:t>
            </a:r>
            <a:r>
              <a:rPr lang="zh-CN" altLang="en-US" sz="2000" b="1" noProof="1">
                <a:solidFill>
                  <a:srgbClr val="D10D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÷</a:t>
            </a:r>
            <a:r>
              <a:rPr lang="en-US" altLang="zh-CN" sz="2000" b="1" noProof="1">
                <a:solidFill>
                  <a:srgbClr val="D10D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2=17(m)</a:t>
            </a:r>
            <a:endParaRPr lang="en-US" altLang="zh-CN" sz="2000" b="1" baseline="-25000" noProof="1">
              <a:solidFill>
                <a:srgbClr val="D10DC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749675" y="2241550"/>
            <a:ext cx="2733675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>
              <a:defRPr/>
            </a:pPr>
            <a:r>
              <a:rPr lang="en-US" altLang="zh-CN" sz="2000" b="1" i="1" noProof="1">
                <a:solidFill>
                  <a:srgbClr val="D10D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r</a:t>
            </a:r>
            <a:r>
              <a:rPr lang="zh-CN" altLang="en-US" sz="2000" b="1" baseline="-25000" noProof="1">
                <a:solidFill>
                  <a:srgbClr val="D10D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内</a:t>
            </a:r>
            <a:r>
              <a:rPr lang="en-US" altLang="zh-CN" sz="2000" b="1" noProof="1">
                <a:solidFill>
                  <a:srgbClr val="D10D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000" b="1" i="1" noProof="1">
                <a:solidFill>
                  <a:srgbClr val="D10D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lang="zh-CN" altLang="en-US" sz="2000" b="1" baseline="-25000" noProof="1">
                <a:solidFill>
                  <a:srgbClr val="D10D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内</a:t>
            </a:r>
            <a:r>
              <a:rPr lang="zh-CN" altLang="en-US" sz="2000" b="1" noProof="1">
                <a:solidFill>
                  <a:srgbClr val="D10D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÷</a:t>
            </a:r>
            <a:r>
              <a:rPr lang="en-US" altLang="zh-CN" sz="2000" b="1" noProof="1">
                <a:solidFill>
                  <a:srgbClr val="D10D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2=14</a:t>
            </a:r>
            <a:r>
              <a:rPr lang="zh-CN" altLang="en-US" sz="2000" b="1" noProof="1">
                <a:solidFill>
                  <a:srgbClr val="D10D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÷</a:t>
            </a:r>
            <a:r>
              <a:rPr lang="en-US" altLang="zh-CN" sz="2000" b="1" noProof="1">
                <a:solidFill>
                  <a:srgbClr val="D10D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2=7(m)</a:t>
            </a:r>
            <a:endParaRPr lang="en-US" altLang="zh-CN" sz="2000" b="1" baseline="-25000" noProof="1">
              <a:solidFill>
                <a:srgbClr val="D10DC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900113" y="2460625"/>
            <a:ext cx="2862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 i="1">
                <a:solidFill>
                  <a:srgbClr val="0085B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</a:t>
            </a:r>
            <a:r>
              <a:rPr lang="zh-CN" altLang="en-US" sz="2000" b="1" baseline="-25000">
                <a:solidFill>
                  <a:srgbClr val="0085B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</a:t>
            </a:r>
            <a:r>
              <a:rPr lang="en-US" altLang="zh-CN" sz="2000" b="1">
                <a:solidFill>
                  <a:srgbClr val="0085B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000" b="1" i="1">
                <a:solidFill>
                  <a:srgbClr val="0085B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lang="zh-CN" altLang="en-US" sz="2000" b="1" baseline="-25000">
                <a:solidFill>
                  <a:srgbClr val="0085B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</a:t>
            </a:r>
            <a:r>
              <a:rPr lang="zh-CN" altLang="en-US" sz="2000" b="1">
                <a:solidFill>
                  <a:srgbClr val="0085B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÷</a:t>
            </a:r>
            <a:r>
              <a:rPr lang="en-US" altLang="zh-CN" sz="2000" b="1">
                <a:solidFill>
                  <a:srgbClr val="0085B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2=26</a:t>
            </a:r>
            <a:r>
              <a:rPr lang="zh-CN" altLang="en-US" sz="2000" b="1">
                <a:solidFill>
                  <a:srgbClr val="0085B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÷</a:t>
            </a:r>
            <a:r>
              <a:rPr lang="en-US" altLang="zh-CN" sz="2000" b="1">
                <a:solidFill>
                  <a:srgbClr val="0085B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2=13(m)</a:t>
            </a:r>
            <a:endParaRPr lang="en-US" altLang="zh-CN" sz="2000" b="1" baseline="-25000">
              <a:solidFill>
                <a:srgbClr val="0085B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089150" y="3695700"/>
            <a:ext cx="8477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=120π</a:t>
            </a:r>
            <a:endParaRPr lang="en-US" altLang="zh-CN" sz="20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16401" name="直接连接符 25"/>
          <p:cNvCxnSpPr>
            <a:cxnSpLocks noChangeShapeType="1"/>
          </p:cNvCxnSpPr>
          <p:nvPr/>
        </p:nvCxnSpPr>
        <p:spPr bwMode="auto">
          <a:xfrm>
            <a:off x="735013" y="2911475"/>
            <a:ext cx="5475287" cy="0"/>
          </a:xfrm>
          <a:prstGeom prst="line">
            <a:avLst/>
          </a:prstGeom>
          <a:noFill/>
          <a:ln w="19050">
            <a:solidFill>
              <a:srgbClr val="89A4A7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矩形 5"/>
          <p:cNvSpPr>
            <a:spLocks noChangeArrowheads="1"/>
          </p:cNvSpPr>
          <p:nvPr/>
        </p:nvSpPr>
        <p:spPr bwMode="auto">
          <a:xfrm>
            <a:off x="669925" y="279400"/>
            <a:ext cx="3647152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[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cs typeface="Times New Roman" panose="02020603050405020304" pitchFamily="18" charset="0"/>
              </a:rPr>
              <a:t>教科书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P71 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练习十五 第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12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题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]</a:t>
            </a:r>
            <a:endParaRPr lang="zh-CN" altLang="en-US" sz="2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41975" y="3918585"/>
            <a:ext cx="175006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思考中。。。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6301584" y="1330944"/>
            <a:ext cx="934602" cy="285750"/>
          </a:xfrm>
          <a:prstGeom prst="rect">
            <a:avLst/>
          </a:prstGeom>
          <a:solidFill>
            <a:srgbClr val="33CCF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1" grpId="0"/>
      <p:bldP spid="13" grpId="0"/>
      <p:bldP spid="18439" grpId="0" bldLvl="0" animBg="1"/>
      <p:bldP spid="3" grpId="0" bldLvl="0" animBg="1"/>
      <p:bldP spid="6" grpId="0" bldLvl="0" animBg="1"/>
      <p:bldP spid="7" grpId="0" bldLvl="0" animBg="1"/>
      <p:bldP spid="10" grpId="0"/>
      <p:bldP spid="21" grpId="0"/>
      <p:bldP spid="22" grpId="0"/>
      <p:bldP spid="24" grpId="0"/>
      <p:bldP spid="2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1347665"/>
            <a:ext cx="18510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"/>
          <p:cNvSpPr txBox="1">
            <a:spLocks noChangeArrowheads="1"/>
          </p:cNvSpPr>
          <p:nvPr/>
        </p:nvSpPr>
        <p:spPr bwMode="auto">
          <a:xfrm>
            <a:off x="971750" y="267590"/>
            <a:ext cx="6370430" cy="137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一张可折叠的餐桌，半径是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0.6 m</a:t>
            </a:r>
            <a:r>
              <a:rPr lang="zh-CN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，折叠后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成了正方形。折叠部分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阴影部分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的面积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约是多少平方米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zh-CN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331913" y="2218050"/>
            <a:ext cx="20152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正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 dr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÷2×2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548365" y="2653025"/>
            <a:ext cx="2595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  =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1.2×0.6÷2×2</a:t>
            </a:r>
            <a:endParaRPr lang="en-US" altLang="zh-CN" sz="2400" b="1" i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548365" y="3113400"/>
            <a:ext cx="1693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  =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0.72(m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568450" y="1741800"/>
            <a:ext cx="36022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d 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= r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×2 = 0.6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×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2 =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1.2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(m)</a:t>
            </a:r>
            <a:endParaRPr lang="en-US" altLang="zh-CN" sz="2400" b="1" i="1" dirty="0">
              <a:latin typeface="Times New Roman" panose="02020603050405020304" pitchFamily="18" charset="0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053263" y="1676278"/>
            <a:ext cx="1182687" cy="1192212"/>
          </a:xfrm>
          <a:prstGeom prst="rect">
            <a:avLst/>
          </a:prstGeom>
          <a:solidFill>
            <a:srgbClr val="F016E6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455452" y="2218050"/>
            <a:ext cx="1205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圆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π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endParaRPr lang="en-US" altLang="zh-CN" sz="24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4679290" y="2653025"/>
            <a:ext cx="2628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  =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3.14×0.6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endParaRPr lang="en-US" altLang="zh-CN" sz="2400" b="1" i="1" baseline="30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684052" y="3107050"/>
            <a:ext cx="2000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  =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1.1304(m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331913" y="3761438"/>
            <a:ext cx="1933543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defRPr/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阴影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 S</a:t>
            </a:r>
            <a:r>
              <a:rPr lang="zh-CN" alt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圆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-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正</a:t>
            </a:r>
            <a:endParaRPr lang="en-US" altLang="zh-CN" sz="2400" b="1" baseline="-25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2915885" y="3766200"/>
            <a:ext cx="54720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  =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1.1304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0.72 = 0.4104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≈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0.41(m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endParaRPr lang="en-US" altLang="zh-CN" sz="2400" b="1" i="1" baseline="30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286298" y="4333997"/>
            <a:ext cx="55178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答：折叠部分的面积约是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0.41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平方米。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" grpId="0"/>
      <p:bldP spid="7" grpId="0" bldLvl="0" animBg="1"/>
      <p:bldP spid="7" grpId="1" bldLvl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483" name="图片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16"/>
          <p:cNvSpPr>
            <a:spLocks noChangeArrowheads="1"/>
          </p:cNvSpPr>
          <p:nvPr/>
        </p:nvSpPr>
        <p:spPr bwMode="auto">
          <a:xfrm>
            <a:off x="971550" y="268288"/>
            <a:ext cx="53292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宋体" panose="02010600030101010101" pitchFamily="2" charset="-122"/>
                <a:ea typeface="黑体" panose="02010609060101010101" pitchFamily="49" charset="-122"/>
              </a:rPr>
              <a:t>三、综合运用</a:t>
            </a:r>
            <a:endParaRPr lang="zh-CN" altLang="en-US" sz="2400" b="1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20485" name="文本框 1"/>
          <p:cNvSpPr txBox="1">
            <a:spLocks noChangeArrowheads="1"/>
          </p:cNvSpPr>
          <p:nvPr/>
        </p:nvSpPr>
        <p:spPr bwMode="auto">
          <a:xfrm>
            <a:off x="971750" y="760175"/>
            <a:ext cx="6835315" cy="137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某广场修建了一个周长为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37.68 m </a:t>
            </a:r>
            <a:r>
              <a:rPr lang="zh-CN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的圆形花坛，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沿花坛一周在里面铺了一条宽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1 m </a:t>
            </a:r>
            <a:r>
              <a:rPr lang="zh-CN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的圆环草坪。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草坪的面积是多少平方米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zh-CN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439" name="矩形 5"/>
          <p:cNvSpPr>
            <a:spLocks noChangeArrowheads="1"/>
          </p:cNvSpPr>
          <p:nvPr/>
        </p:nvSpPr>
        <p:spPr bwMode="auto">
          <a:xfrm>
            <a:off x="3721326" y="830494"/>
            <a:ext cx="2074759" cy="366712"/>
          </a:xfrm>
          <a:prstGeom prst="rect">
            <a:avLst/>
          </a:prstGeom>
          <a:solidFill>
            <a:srgbClr val="F6A2AE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5"/>
          <p:cNvSpPr>
            <a:spLocks noChangeArrowheads="1"/>
          </p:cNvSpPr>
          <p:nvPr/>
        </p:nvSpPr>
        <p:spPr bwMode="auto">
          <a:xfrm>
            <a:off x="3133061" y="1254436"/>
            <a:ext cx="626140" cy="368300"/>
          </a:xfrm>
          <a:prstGeom prst="rect">
            <a:avLst/>
          </a:prstGeom>
          <a:solidFill>
            <a:srgbClr val="33CCF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481846" y="2501125"/>
            <a:ext cx="2514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zh-C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环</a:t>
            </a:r>
            <a:r>
              <a:rPr lang="zh-CN" altLang="en-US" sz="2400" b="1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=π(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zh-C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外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-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zh-CN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内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937458" y="2907525"/>
            <a:ext cx="15859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=π×(6</a:t>
            </a:r>
            <a:r>
              <a:rPr lang="en-US" altLang="zh-CN" sz="24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-5</a:t>
            </a:r>
            <a:r>
              <a:rPr lang="en-US" altLang="zh-CN" sz="24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940633" y="3299638"/>
            <a:ext cx="812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=11π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530061" y="4461688"/>
            <a:ext cx="4743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答：草坪的面积是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34.54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平方米。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27"/>
          <p:cNvSpPr txBox="1">
            <a:spLocks noChangeArrowheads="1"/>
          </p:cNvSpPr>
          <p:nvPr/>
        </p:nvSpPr>
        <p:spPr bwMode="auto">
          <a:xfrm>
            <a:off x="3538746" y="2275700"/>
            <a:ext cx="750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zh-C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外</a:t>
            </a:r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</a:rPr>
              <a:t> =        </a:t>
            </a:r>
            <a:endParaRPr lang="en-US" altLang="zh-CN" sz="2400" b="1" i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4261058" y="2096313"/>
            <a:ext cx="601663" cy="781050"/>
            <a:chOff x="1158" y="4590"/>
            <a:chExt cx="659" cy="1408"/>
          </a:xfrm>
        </p:grpSpPr>
        <p:sp>
          <p:nvSpPr>
            <p:cNvPr id="39967" name="文本框 19"/>
            <p:cNvSpPr txBox="1"/>
            <p:nvPr/>
          </p:nvSpPr>
          <p:spPr>
            <a:xfrm>
              <a:off x="1208" y="4590"/>
              <a:ext cx="506" cy="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i="1" noProof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lang="en-US" altLang="zh-CN" sz="2400" b="1" i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512" name="文本框 20"/>
            <p:cNvSpPr txBox="1">
              <a:spLocks noChangeArrowheads="1"/>
            </p:cNvSpPr>
            <p:nvPr/>
          </p:nvSpPr>
          <p:spPr bwMode="auto">
            <a:xfrm>
              <a:off x="1158" y="5168"/>
              <a:ext cx="659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</a:rPr>
                <a:t>2π</a:t>
              </a:r>
              <a:endPara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20513" name="直接连接符 22"/>
            <p:cNvCxnSpPr>
              <a:cxnSpLocks noChangeShapeType="1"/>
            </p:cNvCxnSpPr>
            <p:nvPr/>
          </p:nvCxnSpPr>
          <p:spPr bwMode="auto">
            <a:xfrm>
              <a:off x="1220" y="5320"/>
              <a:ext cx="45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797508" y="2853550"/>
            <a:ext cx="1239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</a:rPr>
              <a:t>  =</a:t>
            </a:r>
            <a:endParaRPr lang="en-US" altLang="zh-CN" sz="2400" b="1" i="1" baseline="300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4259471" y="2734488"/>
            <a:ext cx="768350" cy="681037"/>
            <a:chOff x="1185" y="4700"/>
            <a:chExt cx="554" cy="1229"/>
          </a:xfrm>
        </p:grpSpPr>
        <p:sp>
          <p:nvSpPr>
            <p:cNvPr id="15" name="文本框 19"/>
            <p:cNvSpPr txBox="1"/>
            <p:nvPr/>
          </p:nvSpPr>
          <p:spPr>
            <a:xfrm>
              <a:off x="1185" y="4700"/>
              <a:ext cx="554" cy="7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b="1" noProof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37.68</a:t>
              </a:r>
              <a:endParaRPr lang="en-US" altLang="zh-CN" sz="20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509" name="文本框 20"/>
            <p:cNvSpPr txBox="1">
              <a:spLocks noChangeArrowheads="1"/>
            </p:cNvSpPr>
            <p:nvPr/>
          </p:nvSpPr>
          <p:spPr bwMode="auto">
            <a:xfrm>
              <a:off x="1218" y="5210"/>
              <a:ext cx="509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000" b="1">
                  <a:latin typeface="Times New Roman" panose="02020603050405020304" pitchFamily="18" charset="0"/>
                  <a:ea typeface="黑体" panose="02010609060101010101" pitchFamily="49" charset="-122"/>
                </a:rPr>
                <a:t>6.28</a:t>
              </a:r>
              <a:endPara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20510" name="直接连接符 22"/>
            <p:cNvCxnSpPr>
              <a:cxnSpLocks noChangeShapeType="1"/>
            </p:cNvCxnSpPr>
            <p:nvPr/>
          </p:nvCxnSpPr>
          <p:spPr bwMode="auto">
            <a:xfrm>
              <a:off x="1220" y="5320"/>
              <a:ext cx="45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3791158" y="3334563"/>
            <a:ext cx="1128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</a:rPr>
              <a:t>  =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6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(m)</a:t>
            </a:r>
            <a:endParaRPr lang="en-US" altLang="zh-CN" sz="2400" b="1" baseline="300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2" name="椭圆 11"/>
          <p:cNvSpPr>
            <a:spLocks noChangeArrowheads="1"/>
          </p:cNvSpPr>
          <p:nvPr/>
        </p:nvSpPr>
        <p:spPr bwMode="auto">
          <a:xfrm>
            <a:off x="1115775" y="2427755"/>
            <a:ext cx="2016125" cy="2016125"/>
          </a:xfrm>
          <a:prstGeom prst="ellipse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椭圆 20"/>
          <p:cNvSpPr>
            <a:spLocks noChangeArrowheads="1"/>
          </p:cNvSpPr>
          <p:nvPr/>
        </p:nvSpPr>
        <p:spPr bwMode="auto">
          <a:xfrm>
            <a:off x="1115775" y="2427755"/>
            <a:ext cx="2016125" cy="2016125"/>
          </a:xfrm>
          <a:prstGeom prst="ellipse">
            <a:avLst/>
          </a:prstGeom>
          <a:solidFill>
            <a:srgbClr val="17C913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椭圆 17"/>
          <p:cNvSpPr>
            <a:spLocks noChangeArrowheads="1"/>
          </p:cNvSpPr>
          <p:nvPr/>
        </p:nvSpPr>
        <p:spPr bwMode="auto">
          <a:xfrm>
            <a:off x="1261825" y="2572217"/>
            <a:ext cx="1724025" cy="1725613"/>
          </a:xfrm>
          <a:prstGeom prst="ellipse">
            <a:avLst/>
          </a:prstGeom>
          <a:solidFill>
            <a:srgbClr val="B3B3B3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5"/>
          <p:cNvSpPr>
            <a:spLocks noChangeArrowheads="1"/>
          </p:cNvSpPr>
          <p:nvPr/>
        </p:nvSpPr>
        <p:spPr bwMode="auto">
          <a:xfrm>
            <a:off x="5355176" y="1292456"/>
            <a:ext cx="512224" cy="368300"/>
          </a:xfrm>
          <a:prstGeom prst="rect">
            <a:avLst/>
          </a:prstGeom>
          <a:solidFill>
            <a:srgbClr val="33CCF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1296750" y="1706546"/>
            <a:ext cx="1533525" cy="366713"/>
          </a:xfrm>
          <a:prstGeom prst="rect">
            <a:avLst/>
          </a:prstGeom>
          <a:solidFill>
            <a:srgbClr val="F6A2AE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20" name="直接连接符 19"/>
          <p:cNvCxnSpPr>
            <a:cxnSpLocks noChangeShapeType="1"/>
            <a:stCxn id="18" idx="7"/>
            <a:endCxn id="21" idx="7"/>
          </p:cNvCxnSpPr>
          <p:nvPr/>
        </p:nvCxnSpPr>
        <p:spPr bwMode="auto">
          <a:xfrm flipV="1">
            <a:off x="2733438" y="2723030"/>
            <a:ext cx="103187" cy="10318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直接箭头连接符 23"/>
          <p:cNvCxnSpPr>
            <a:cxnSpLocks noChangeShapeType="1"/>
            <a:stCxn id="18" idx="7"/>
            <a:endCxn id="21" idx="7"/>
          </p:cNvCxnSpPr>
          <p:nvPr/>
        </p:nvCxnSpPr>
        <p:spPr bwMode="auto">
          <a:xfrm>
            <a:off x="2657238" y="2388067"/>
            <a:ext cx="84137" cy="3143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文本框 24"/>
          <p:cNvSpPr txBox="1"/>
          <p:nvPr/>
        </p:nvSpPr>
        <p:spPr>
          <a:xfrm>
            <a:off x="2621360" y="2148666"/>
            <a:ext cx="487680" cy="36830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en-US" altLang="zh-CN" b="1" noProof="1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1m</a:t>
            </a:r>
            <a:endParaRPr lang="en-US" altLang="zh-CN" b="1" noProof="1">
              <a:ln>
                <a:solidFill>
                  <a:srgbClr val="0000FF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6" name="文本框 27"/>
          <p:cNvSpPr txBox="1">
            <a:spLocks noChangeArrowheads="1"/>
          </p:cNvSpPr>
          <p:nvPr/>
        </p:nvSpPr>
        <p:spPr bwMode="auto">
          <a:xfrm>
            <a:off x="3538746" y="3845738"/>
            <a:ext cx="2733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zh-CN" alt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内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 =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6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-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1=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(m)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        </a:t>
            </a:r>
            <a:endParaRPr lang="en-US" altLang="zh-CN" sz="2400" b="1" i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5929521" y="3683813"/>
            <a:ext cx="161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=34.54(m</a:t>
            </a:r>
            <a:r>
              <a:rPr lang="en-US" altLang="zh-CN" sz="24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07258" y="4117835"/>
            <a:ext cx="175006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思考中。。。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bldLvl="0" animBg="1"/>
      <p:bldP spid="4" grpId="0" bldLvl="0" animBg="1"/>
      <p:bldP spid="5" grpId="0"/>
      <p:bldP spid="6" grpId="0"/>
      <p:bldP spid="7" grpId="0"/>
      <p:bldP spid="8" grpId="0"/>
      <p:bldP spid="9" grpId="0"/>
      <p:bldP spid="13" grpId="0"/>
      <p:bldP spid="23" grpId="0"/>
      <p:bldP spid="12" grpId="0" bldLvl="0" animBg="1"/>
      <p:bldP spid="21" grpId="0" bldLvl="0" animBg="1"/>
      <p:bldP spid="18" grpId="0" bldLvl="0" animBg="1"/>
      <p:bldP spid="3" grpId="0" bldLvl="0" animBg="1"/>
      <p:bldP spid="11" grpId="0" bldLvl="0" animBg="1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2"/>
          <p:cNvSpPr>
            <a:spLocks noChangeArrowheads="1"/>
          </p:cNvSpPr>
          <p:nvPr/>
        </p:nvSpPr>
        <p:spPr bwMode="auto">
          <a:xfrm>
            <a:off x="751570" y="915635"/>
            <a:ext cx="5404540" cy="137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如右图，公园有两块半圆形的草坪， 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它们的周长都是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128.5 m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，这两块草 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坪的总面积是多少？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5"/>
          <p:cNvSpPr>
            <a:spLocks noChangeArrowheads="1"/>
          </p:cNvSpPr>
          <p:nvPr/>
        </p:nvSpPr>
        <p:spPr bwMode="auto">
          <a:xfrm>
            <a:off x="996853" y="515525"/>
            <a:ext cx="3647152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[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cs typeface="Times New Roman" panose="02020603050405020304" pitchFamily="18" charset="0"/>
              </a:rPr>
              <a:t>教科书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P71 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练习十五 第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14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题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]</a:t>
            </a:r>
            <a:endParaRPr lang="zh-CN" altLang="en-US" sz="2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67937" y="3239547"/>
            <a:ext cx="175006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思考中。。。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7723" y="837613"/>
            <a:ext cx="2124527" cy="187814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80729" y="2283730"/>
            <a:ext cx="3275256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半圆周长 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2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 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+ 2π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÷2</a:t>
            </a:r>
            <a:endParaRPr lang="en-US" altLang="zh-CN" sz="2400" b="1" noProof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29534" y="2744790"/>
            <a:ext cx="2714205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128.5 = 2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 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+ 2π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÷2</a:t>
            </a:r>
            <a:endParaRPr lang="en-US" altLang="zh-CN" sz="2400" b="1" noProof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01033" y="3173305"/>
            <a:ext cx="1816523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= 25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b="1" noProof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72374" y="3584305"/>
            <a:ext cx="1091966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= π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2400" b="1" baseline="30000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400" b="1" baseline="30000" noProof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172374" y="4003405"/>
            <a:ext cx="2560316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= 1962.5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30000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b="1" baseline="30000" noProof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22110" y="4469280"/>
            <a:ext cx="620080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答：这两块草坪的总面积是 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1962.5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平方米。</a:t>
            </a:r>
            <a:endParaRPr lang="en-US" altLang="zh-CN" sz="2400" b="1" baseline="30000" noProof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1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1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1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1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1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格 15"/>
          <p:cNvGraphicFramePr>
            <a:graphicFrameLocks noGrp="1"/>
          </p:cNvGraphicFramePr>
          <p:nvPr/>
        </p:nvGraphicFramePr>
        <p:xfrm>
          <a:off x="683729" y="2161545"/>
          <a:ext cx="7704534" cy="1548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119"/>
                <a:gridCol w="1060343"/>
                <a:gridCol w="1060343"/>
                <a:gridCol w="1060343"/>
                <a:gridCol w="1060343"/>
                <a:gridCol w="648043"/>
              </a:tblGrid>
              <a:tr h="387208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正方形的边长</a:t>
                      </a:r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F2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 cm</a:t>
                      </a:r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 cm</a:t>
                      </a:r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 cm</a:t>
                      </a:r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 cm</a:t>
                      </a:r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7208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正方形的面积</a:t>
                      </a:r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F2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7208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圆的面积</a:t>
                      </a:r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F2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7208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正方形和圆的面积之比</a:t>
                      </a:r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F2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0722" name="Rectangle 16"/>
          <p:cNvSpPr>
            <a:spLocks noChangeArrowheads="1"/>
          </p:cNvSpPr>
          <p:nvPr/>
        </p:nvSpPr>
        <p:spPr bwMode="auto">
          <a:xfrm>
            <a:off x="971550" y="268288"/>
            <a:ext cx="2373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宋体" panose="02010600030101010101" pitchFamily="2" charset="-122"/>
                <a:ea typeface="黑体" panose="02010609060101010101" pitchFamily="49" charset="-122"/>
              </a:rPr>
              <a:t>四、拓展提升</a:t>
            </a:r>
            <a:endParaRPr lang="zh-CN" altLang="en-US" sz="2400" b="1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30723" name="文本框 2"/>
          <p:cNvSpPr txBox="1">
            <a:spLocks noChangeArrowheads="1"/>
          </p:cNvSpPr>
          <p:nvPr/>
        </p:nvSpPr>
        <p:spPr bwMode="auto">
          <a:xfrm>
            <a:off x="680470" y="1156697"/>
            <a:ext cx="7347770" cy="91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下表中的圆是从正方形中画出的最大的圆，请根据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它们的关系完成下表。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5"/>
          <p:cNvSpPr>
            <a:spLocks noChangeArrowheads="1"/>
          </p:cNvSpPr>
          <p:nvPr/>
        </p:nvSpPr>
        <p:spPr bwMode="auto">
          <a:xfrm>
            <a:off x="1059460" y="771625"/>
            <a:ext cx="3732112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[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cs typeface="Times New Roman" panose="02020603050405020304" pitchFamily="18" charset="0"/>
              </a:rPr>
              <a:t>教科书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P71 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练习十五 第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15</a:t>
            </a:r>
            <a:r>
              <a:rPr lang="en-US" altLang="zh-CN" sz="2000" baseline="30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*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题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]</a:t>
            </a:r>
            <a:endParaRPr lang="zh-CN" altLang="en-US" sz="2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52995" y="733440"/>
            <a:ext cx="175006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思考中。。。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211975" y="3797368"/>
            <a:ext cx="3627545" cy="1111084"/>
            <a:chOff x="4211975" y="3822768"/>
            <a:chExt cx="3627545" cy="1111084"/>
          </a:xfrm>
        </p:grpSpPr>
        <p:sp>
          <p:nvSpPr>
            <p:cNvPr id="30729" name="AutoShape 27"/>
            <p:cNvSpPr>
              <a:spLocks noChangeArrowheads="1"/>
            </p:cNvSpPr>
            <p:nvPr/>
          </p:nvSpPr>
          <p:spPr bwMode="auto">
            <a:xfrm>
              <a:off x="4211975" y="4094640"/>
              <a:ext cx="2304160" cy="518650"/>
            </a:xfrm>
            <a:prstGeom prst="wedgeRoundRectCallout">
              <a:avLst>
                <a:gd name="adj1" fmla="val 62248"/>
                <a:gd name="adj2" fmla="val 2153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zh-CN" altLang="en-US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你发现了什么？</a:t>
              </a:r>
              <a:endParaRPr lang="zh-CN" altLang="en-US" b="1" dirty="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165" y="3822768"/>
              <a:ext cx="891355" cy="1111084"/>
            </a:xfrm>
            <a:prstGeom prst="rect">
              <a:avLst/>
            </a:prstGeom>
          </p:spPr>
        </p:pic>
      </p:grp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3563930" y="2549525"/>
            <a:ext cx="7889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 cm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sz="2000" b="1" baseline="30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3438356" y="2939483"/>
            <a:ext cx="1133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0.785 cm</a:t>
            </a:r>
            <a:r>
              <a:rPr lang="en-US" altLang="zh-CN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b="1" baseline="30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488041" y="3326861"/>
            <a:ext cx="896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1.27 : 1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4626279" y="2549525"/>
            <a:ext cx="7889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 cm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sz="2000" b="1" baseline="30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4539990" y="2939483"/>
            <a:ext cx="10182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3.14 cm</a:t>
            </a:r>
            <a:r>
              <a:rPr lang="en-US" altLang="zh-CN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b="1" baseline="30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4569411" y="3326861"/>
            <a:ext cx="896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1.27 : 1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5688628" y="2549525"/>
            <a:ext cx="7889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 cm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sz="2000" b="1" baseline="30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5583357" y="2939483"/>
            <a:ext cx="1133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7.065 cm</a:t>
            </a:r>
            <a:r>
              <a:rPr lang="en-US" altLang="zh-CN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b="1" baseline="30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5650781" y="3326861"/>
            <a:ext cx="896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1.27 : 1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6750976" y="2549525"/>
            <a:ext cx="9172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16 cm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sz="2000" b="1" baseline="30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6627841" y="2939483"/>
            <a:ext cx="1133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12.56 cm</a:t>
            </a:r>
            <a:r>
              <a:rPr lang="en-US" altLang="zh-CN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b="1" baseline="30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6732150" y="3326861"/>
            <a:ext cx="896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1.27 : 1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tags/tag1.xml><?xml version="1.0" encoding="utf-8"?>
<p:tagLst xmlns:p="http://schemas.openxmlformats.org/presentationml/2006/main">
  <p:tag name="ISLIDE.ADDREMOVEWATERMARK" val="WUJeiYwDy6"/>
</p:tagLst>
</file>

<file path=ppt/tags/tag2.xml><?xml version="1.0" encoding="utf-8"?>
<p:tagLst xmlns:p="http://schemas.openxmlformats.org/presentationml/2006/main">
  <p:tag name="ISLIDE.ADDREMOVEWATERMARK" val="fbekeoproS"/>
</p:tagLst>
</file>

<file path=ppt/tags/tag3.xml><?xml version="1.0" encoding="utf-8"?>
<p:tagLst xmlns:p="http://schemas.openxmlformats.org/presentationml/2006/main">
  <p:tag name="ISLIDE.ADDREMOVEWATERMARK" val="WUJeiYwDy6"/>
</p:tagLst>
</file>

<file path=ppt/tags/tag4.xml><?xml version="1.0" encoding="utf-8"?>
<p:tagLst xmlns:p="http://schemas.openxmlformats.org/presentationml/2006/main">
  <p:tag name="ISLIDE.ADDREMOVEWATERMARK" val="fbekeoproS"/>
</p:tagLst>
</file>

<file path=ppt/tags/tag5.xml><?xml version="1.0" encoding="utf-8"?>
<p:tagLst xmlns:p="http://schemas.openxmlformats.org/presentationml/2006/main">
  <p:tag name="ISLIDE.ADDREMOVEWATERMARK" val="WUJeiYwDy6"/>
</p:tagLst>
</file>

<file path=ppt/tags/tag6.xml><?xml version="1.0" encoding="utf-8"?>
<p:tagLst xmlns:p="http://schemas.openxmlformats.org/presentationml/2006/main">
  <p:tag name="ISLIDE.ADDREMOVEWATERMARK" val="fbekeoproS"/>
</p:tagLst>
</file>

<file path=ppt/tags/tag7.xml><?xml version="1.0" encoding="utf-8"?>
<p:tagLst xmlns:p="http://schemas.openxmlformats.org/presentationml/2006/main">
  <p:tag name="ISLIDE.ADDREMOVEWATERMARK" val="ndDjqKPMGN"/>
</p:tagLst>
</file>

<file path=ppt/tags/tag8.xml><?xml version="1.0" encoding="utf-8"?>
<p:tagLst xmlns:p="http://schemas.openxmlformats.org/presentationml/2006/main">
  <p:tag name="ISLIDE.ADDREMOVEWATERMARK" val="4J2DWMeMGz"/>
</p:tagLst>
</file>

<file path=ppt/tags/tag9.xml><?xml version="1.0" encoding="utf-8"?>
<p:tagLst xmlns:p="http://schemas.openxmlformats.org/presentationml/2006/main">
  <p:tag name="COMMONDATA" val="eyJoZGlkIjoiYzJmYmM0OTc5ZTFiNzBkNzQzODgwOGQyYTI1NDgyMGUifQ==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宋体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宋体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choco</Template>
  <TotalTime>0</TotalTime>
  <Words>1649</Words>
  <Application>WPS 演示</Application>
  <PresentationFormat>全屏显示(16:9)</PresentationFormat>
  <Paragraphs>277</Paragraphs>
  <Slides>12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Gulim</vt:lpstr>
      <vt:lpstr>Malgun Gothic</vt:lpstr>
      <vt:lpstr>Calibri</vt:lpstr>
      <vt:lpstr>楷体</vt:lpstr>
      <vt:lpstr>Times New Roman</vt:lpstr>
      <vt:lpstr>幼圆</vt:lpstr>
      <vt:lpstr>黑体</vt:lpstr>
      <vt:lpstr>微软雅黑</vt:lpstr>
      <vt:lpstr>Arial Unicode MS</vt:lpstr>
      <vt:lpstr>디자인 사용자 지정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creator>sookhyun</dc:creator>
  <cp:lastModifiedBy>Administrator</cp:lastModifiedBy>
  <cp:revision>687</cp:revision>
  <dcterms:created xsi:type="dcterms:W3CDTF">2008-03-19T06:41:00Z</dcterms:created>
  <dcterms:modified xsi:type="dcterms:W3CDTF">2023-09-06T13:04:59Z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A973A0C4EFE2403B956208154FAC95E6</vt:lpwstr>
  </property>
</Properties>
</file>