
<file path=[Content_Types].xml><?xml version="1.0" encoding="utf-8"?>
<Types xmlns="http://schemas.openxmlformats.org/package/2006/content-types">
  <Default Extension="wav" ContentType="audio/x-wav"/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22" r:id="rId3"/>
    <p:sldId id="335" r:id="rId5"/>
    <p:sldId id="345" r:id="rId6"/>
    <p:sldId id="344" r:id="rId7"/>
    <p:sldId id="394" r:id="rId8"/>
    <p:sldId id="337" r:id="rId9"/>
    <p:sldId id="336" r:id="rId10"/>
    <p:sldId id="338" r:id="rId11"/>
    <p:sldId id="340" r:id="rId12"/>
    <p:sldId id="339" r:id="rId13"/>
    <p:sldId id="357" r:id="rId14"/>
    <p:sldId id="392" r:id="rId15"/>
    <p:sldId id="393" r:id="rId16"/>
  </p:sldIdLst>
  <p:sldSz cx="9144000" cy="5143500" type="screen16x9"/>
  <p:notesSz cx="6858000" cy="9144000"/>
  <p:custDataLst>
    <p:tags r:id="rId20"/>
  </p:custDataLst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ulim" panose="020B0600000101010101" pitchFamily="34" charset="-127"/>
        <a:ea typeface="Gulim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 userDrawn="1">
          <p15:clr>
            <a:srgbClr val="A4A3A4"/>
          </p15:clr>
        </p15:guide>
        <p15:guide id="2" pos="27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33CCFF"/>
    <a:srgbClr val="FC9F7A"/>
    <a:srgbClr val="DFE591"/>
    <a:srgbClr val="CCFF99"/>
    <a:srgbClr val="6600CC"/>
    <a:srgbClr val="0099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71746" autoAdjust="0"/>
  </p:normalViewPr>
  <p:slideViewPr>
    <p:cSldViewPr showGuides="1">
      <p:cViewPr varScale="1">
        <p:scale>
          <a:sx n="149" d="100"/>
          <a:sy n="149" d="100"/>
        </p:scale>
        <p:origin x="552" y="108"/>
      </p:cViewPr>
      <p:guideLst>
        <p:guide orient="horz" pos="1728"/>
        <p:guide pos="27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gs" Target="tags/tag5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buFontTx/>
              <a:buNone/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C17C005-23EF-45D6-912F-A4611D8D36CF}" type="slidenum">
              <a:rPr lang="en-US" altLang="en-US"/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algun Gothic" panose="020B0503020000020004" charset="-127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372913A-6EAB-4D51-8F67-29E979B996E6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D22993AD-AE10-422E-934F-F73C93845711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BD149418-1277-4823-9E67-641CD0AAF0FA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397BD485-11C4-478E-8B24-6D1D8D3F57C2}" type="slidenum">
              <a:rPr lang="en-US" altLang="zh-CN" smtClean="0">
                <a:ea typeface="宋体" panose="02010600030101010101" pitchFamily="2" charset="-122"/>
              </a:rPr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16FDBD26-9679-4BAE-A14F-BE8397110938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4579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45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8BF99849-A979-4C00-9909-A574876614EB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ln>
            <a:solidFill>
              <a:srgbClr val="000000"/>
            </a:solidFill>
            <a:miter lim="800000"/>
          </a:ln>
        </p:spPr>
      </p:sp>
      <p:sp>
        <p:nvSpPr>
          <p:cNvPr id="26627" name="备注占位符 2"/>
          <p:cNvSpPr>
            <a:spLocks noGrp="1" noChangeArrowheads="1"/>
          </p:cNvSpPr>
          <p:nvPr>
            <p:ph type="body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/>
          </a:p>
        </p:txBody>
      </p:sp>
      <p:sp>
        <p:nvSpPr>
          <p:cNvPr id="266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buFont typeface="Arial" panose="020B0604020202020204" pitchFamily="34" charset="0"/>
              <a:buNone/>
            </a:pPr>
            <a:fld id="{5C3D63DC-D696-4950-81E7-49046F77D53A}" type="slidenum">
              <a:rPr altLang="zh-CN" noProof="1" smtClean="0">
                <a:ea typeface="宋体" panose="02010600030101010101" pitchFamily="2" charset="-122"/>
              </a:rPr>
            </a:fld>
            <a:endParaRPr lang="zh-CN" altLang="zh-CN" noProof="1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5" Type="http://schemas.openxmlformats.org/officeDocument/2006/relationships/image" Target="../media/image10.png"/><Relationship Id="rId4" Type="http://schemas.openxmlformats.org/officeDocument/2006/relationships/image" Target="../media/image11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-9525" y="0"/>
            <a:ext cx="9153525" cy="5143500"/>
            <a:chOff x="-9899" y="0"/>
            <a:chExt cx="9153899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009"/>
            <a:stretch>
              <a:fillRect/>
            </a:stretch>
          </p:blipFill>
          <p:spPr bwMode="auto">
            <a:xfrm>
              <a:off x="0" y="4371949"/>
              <a:ext cx="9144000" cy="764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图片 4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8" b="88689"/>
            <a:stretch>
              <a:fillRect/>
            </a:stretch>
          </p:blipFill>
          <p:spPr bwMode="auto">
            <a:xfrm>
              <a:off x="-9899" y="0"/>
              <a:ext cx="9153899" cy="411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图片 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18" b="25883"/>
          <a:stretch>
            <a:fillRect/>
          </a:stretch>
        </p:blipFill>
        <p:spPr bwMode="auto">
          <a:xfrm>
            <a:off x="395288" y="252413"/>
            <a:ext cx="8135937" cy="410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47" t="10567" b="79710"/>
          <a:stretch>
            <a:fillRect/>
          </a:stretch>
        </p:blipFill>
        <p:spPr bwMode="auto">
          <a:xfrm>
            <a:off x="5580063" y="2849563"/>
            <a:ext cx="2613025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24" r="66219"/>
          <a:stretch>
            <a:fillRect/>
          </a:stretch>
        </p:blipFill>
        <p:spPr bwMode="auto">
          <a:xfrm>
            <a:off x="-33338" y="2955925"/>
            <a:ext cx="3092451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24" b="82214"/>
          <a:stretch>
            <a:fillRect/>
          </a:stretch>
        </p:blipFill>
        <p:spPr bwMode="auto">
          <a:xfrm>
            <a:off x="900113" y="1827213"/>
            <a:ext cx="1995487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3600" dirty="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3600" dirty="0">
              <a:solidFill>
                <a:schemeClr val="bg2">
                  <a:lumMod val="20000"/>
                  <a:lumOff val="80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54613"/>
            <a:chOff x="0" y="0"/>
            <a:chExt cx="9144000" cy="515402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9144000" cy="5142912"/>
            </a:xfrm>
            <a:prstGeom prst="rect">
              <a:avLst/>
            </a:prstGeom>
            <a:solidFill>
              <a:srgbClr val="01A0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524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0" y="0"/>
            <a:ext cx="9144000" cy="5143500"/>
            <a:chOff x="3956" y="10683"/>
            <a:chExt cx="9144000" cy="5143500"/>
          </a:xfrm>
        </p:grpSpPr>
        <p:pic>
          <p:nvPicPr>
            <p:cNvPr id="3" name="图片 2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图片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" y="10683"/>
              <a:ext cx="91440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八边形 4"/>
          <p:cNvSpPr/>
          <p:nvPr/>
        </p:nvSpPr>
        <p:spPr>
          <a:xfrm>
            <a:off x="187325" y="171450"/>
            <a:ext cx="8769350" cy="4800600"/>
          </a:xfrm>
          <a:prstGeom prst="octagon">
            <a:avLst>
              <a:gd name="adj" fmla="val 11060"/>
            </a:avLst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7" name="图片 6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t="5600" r="6203" b="11801"/>
          <a:stretch>
            <a:fillRect/>
          </a:stretch>
        </p:blipFill>
        <p:spPr bwMode="auto">
          <a:xfrm>
            <a:off x="79375" y="63500"/>
            <a:ext cx="1000125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50" y="3748088"/>
            <a:ext cx="936625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11"/>
          <p:cNvSpPr txBox="1"/>
          <p:nvPr/>
        </p:nvSpPr>
        <p:spPr>
          <a:xfrm rot="19730992">
            <a:off x="3297238" y="2011363"/>
            <a:ext cx="3024187" cy="646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defPPr>
              <a:defRPr lang="ko-KR"/>
            </a:defPPr>
            <a:lvl1pPr marL="0" defTabSz="914400" eaLnBrk="1" latinLnBrk="0" hangingPunct="1">
              <a:defRPr sz="3600">
                <a:solidFill>
                  <a:schemeClr val="bg2">
                    <a:lumMod val="20000"/>
                    <a:lumOff val="80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defTabSz="914400" eaLnBrk="1" latinLnBrk="0" hangingPunct="1">
              <a:defRPr sz="1800">
                <a:latin typeface="+mn-lt"/>
                <a:ea typeface="+mn-ea"/>
              </a:defRPr>
            </a:lvl2pPr>
            <a:lvl3pPr defTabSz="914400" eaLnBrk="1" latinLnBrk="0" hangingPunct="1">
              <a:defRPr sz="1800">
                <a:latin typeface="+mn-lt"/>
                <a:ea typeface="+mn-ea"/>
              </a:defRPr>
            </a:lvl3pPr>
            <a:lvl4pPr defTabSz="914400" eaLnBrk="1" latinLnBrk="0" hangingPunct="1">
              <a:defRPr sz="1800">
                <a:latin typeface="+mn-lt"/>
                <a:ea typeface="+mn-ea"/>
              </a:defRPr>
            </a:lvl4pPr>
            <a:lvl5pPr defTabSz="914400" eaLnBrk="1" latinLnBrk="0" hangingPunct="1">
              <a:defRPr sz="1800">
                <a:latin typeface="+mn-lt"/>
                <a:ea typeface="+mn-ea"/>
              </a:defRPr>
            </a:lvl5pPr>
            <a:lvl6pPr>
              <a:defRPr sz="1800">
                <a:latin typeface="+mn-lt"/>
                <a:ea typeface="+mn-ea"/>
              </a:defRPr>
            </a:lvl6pPr>
            <a:lvl7pPr>
              <a:defRPr sz="1800">
                <a:latin typeface="+mn-lt"/>
                <a:ea typeface="+mn-ea"/>
              </a:defRPr>
            </a:lvl7pPr>
            <a:lvl8pPr>
              <a:defRPr sz="1800">
                <a:latin typeface="+mn-lt"/>
                <a:ea typeface="+mn-ea"/>
              </a:defRPr>
            </a:lvl8pPr>
            <a:lvl9pPr>
              <a:defRPr sz="1800"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zh-CN" altLang="en-US" dirty="0"/>
              <a:t>状元成才路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Malgun Gothic" panose="020B0503020000020004" charset="-127"/>
        </a:defRPr>
      </a:lvl5pPr>
      <a:lvl6pPr marL="4572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6pPr>
      <a:lvl7pPr marL="9144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7pPr>
      <a:lvl8pPr marL="13716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8pPr>
      <a:lvl9pPr marL="1828800"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anose="020B0600000101010101" pitchFamily="34" charset="-127"/>
          <a:ea typeface="Gulim" panose="020B0600000101010101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algun Gothic" panose="020B050302000002000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algun Gothic" panose="020B050302000002000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algun Gothic" panose="020B050302000002000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algun Gothic" panose="020B0503020000020004" charset="-127"/>
        </a:defRPr>
      </a:lvl5pPr>
      <a:lvl6pPr marL="25146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3.xml"/><Relationship Id="rId4" Type="http://schemas.openxmlformats.org/officeDocument/2006/relationships/audio" Target="../media/audio3.wav"/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463" y="-1588"/>
            <a:ext cx="1008062" cy="18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8195" name="图片 3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文本框 5"/>
          <p:cNvSpPr txBox="1">
            <a:spLocks noChangeArrowheads="1"/>
          </p:cNvSpPr>
          <p:nvPr/>
        </p:nvSpPr>
        <p:spPr bwMode="auto">
          <a:xfrm>
            <a:off x="1541463" y="838200"/>
            <a:ext cx="48577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4100" b="1">
                <a:solidFill>
                  <a:srgbClr val="0070C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5</a:t>
            </a:r>
            <a:endParaRPr lang="zh-CN" altLang="en-US" sz="4100" b="1">
              <a:solidFill>
                <a:srgbClr val="0070C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197" name="矩形 2"/>
          <p:cNvSpPr>
            <a:spLocks noChangeArrowheads="1"/>
          </p:cNvSpPr>
          <p:nvPr/>
        </p:nvSpPr>
        <p:spPr bwMode="auto">
          <a:xfrm>
            <a:off x="1474788" y="1443038"/>
            <a:ext cx="6192837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圆的面积</a:t>
            </a:r>
            <a:endParaRPr lang="en-US" altLang="zh-CN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latinLnBrk="1" hangingPunct="1">
              <a:buFont typeface="Arial" panose="020B0604020202020204" pitchFamily="34" charset="0"/>
              <a:buNone/>
            </a:pP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   第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课时 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练习课（</a:t>
            </a:r>
            <a:r>
              <a:rPr lang="en-US" altLang="zh-CN" sz="4000" b="1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4000" b="1"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endParaRPr lang="zh-CN" altLang="en-US" sz="40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文本框 3"/>
          <p:cNvSpPr txBox="1">
            <a:spLocks noChangeArrowheads="1"/>
          </p:cNvSpPr>
          <p:nvPr/>
        </p:nvSpPr>
        <p:spPr bwMode="auto">
          <a:xfrm>
            <a:off x="971600" y="1141733"/>
            <a:ext cx="7704856" cy="795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右图中的花瓣状门洞的边是由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4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个直径都是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 m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的半圆组成的。 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这个门洞的周长和面积分别是多少？</a:t>
            </a:r>
            <a:endParaRPr lang="en-US" altLang="zh-CN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25603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538" y="1635125"/>
            <a:ext cx="25082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本框 5"/>
          <p:cNvSpPr txBox="1"/>
          <p:nvPr/>
        </p:nvSpPr>
        <p:spPr>
          <a:xfrm>
            <a:off x="1122363" y="2008188"/>
            <a:ext cx="1112837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周长：</a:t>
            </a:r>
            <a:endParaRPr lang="zh-CN" altLang="en-US" sz="2400" b="1" noProof="1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1179513" y="2447925"/>
            <a:ext cx="1285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C=πd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×2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1371600" y="2838450"/>
            <a:ext cx="13382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=π×1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=2π</a:t>
            </a:r>
            <a:endParaRPr lang="en-US" altLang="zh-C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60488" y="3573463"/>
            <a:ext cx="13477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=6.28(m)</a:t>
            </a:r>
            <a:endParaRPr lang="zh-CN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286125" y="2008188"/>
            <a:ext cx="1112838" cy="46196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noProof="1">
                <a:solidFill>
                  <a:schemeClr val="accent6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面积：</a:t>
            </a:r>
            <a:endParaRPr lang="zh-CN" altLang="en-US" sz="2400" b="1" noProof="1">
              <a:solidFill>
                <a:schemeClr val="accent6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336925" y="2792413"/>
            <a:ext cx="1743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</a:rPr>
              <a:t>S=πr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sym typeface="宋体" panose="02010600030101010101" pitchFamily="2" charset="-122"/>
              </a:rPr>
              <a:t>×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+a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509963" y="3176588"/>
            <a:ext cx="2092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=π×0.5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</a:rPr>
              <a:t>×2+1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endParaRPr lang="en-US" altLang="zh-CN" sz="2400" b="1" baseline="30000"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529013" y="3592513"/>
            <a:ext cx="14620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</a:rPr>
              <a:t>=2.57(m</a:t>
            </a:r>
            <a:r>
              <a:rPr lang="en-US" altLang="zh-CN" sz="24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400" b="1">
                <a:latin typeface="Times New Roman" panose="02020603050405020304" pitchFamily="18" charset="0"/>
              </a:rPr>
              <a:t>)</a:t>
            </a:r>
            <a:endParaRPr lang="en-US" altLang="zh-CN" sz="2400" b="1"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187624" y="4141788"/>
            <a:ext cx="62424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答：这个门洞的周长是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6.28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米，面积是 </a:t>
            </a:r>
            <a:r>
              <a:rPr lang="en-US" altLang="zh-CN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2.57 </a:t>
            </a:r>
            <a:r>
              <a:rPr lang="zh-CN" altLang="en-US" sz="20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平方米。</a:t>
            </a:r>
            <a:endParaRPr lang="zh-CN" altLang="en-US" sz="20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5613" name="Rectangle 16"/>
          <p:cNvSpPr>
            <a:spLocks noChangeArrowheads="1"/>
          </p:cNvSpPr>
          <p:nvPr/>
        </p:nvSpPr>
        <p:spPr bwMode="auto">
          <a:xfrm>
            <a:off x="971550" y="268288"/>
            <a:ext cx="5329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五、自主练习，拓展提升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" name="矩形 1"/>
          <p:cNvSpPr>
            <a:spLocks noChangeArrowheads="1"/>
          </p:cNvSpPr>
          <p:nvPr/>
        </p:nvSpPr>
        <p:spPr bwMode="auto">
          <a:xfrm>
            <a:off x="6877050" y="2211388"/>
            <a:ext cx="1079500" cy="1081087"/>
          </a:xfrm>
          <a:prstGeom prst="rect">
            <a:avLst/>
          </a:prstGeom>
          <a:solidFill>
            <a:schemeClr val="accent1">
              <a:alpha val="59999"/>
            </a:schemeClr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3" name="弧形 2"/>
          <p:cNvSpPr>
            <a:spLocks noChangeArrowheads="1"/>
          </p:cNvSpPr>
          <p:nvPr/>
        </p:nvSpPr>
        <p:spPr bwMode="auto">
          <a:xfrm>
            <a:off x="6877050" y="1706563"/>
            <a:ext cx="1079500" cy="1004887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5 h 1005205"/>
              <a:gd name="T6" fmla="*/ 539750 w 1079500"/>
              <a:gd name="T7" fmla="*/ 502125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5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2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2"/>
                  <a:pt x="1079499" y="502602"/>
                </a:cubicBezTo>
              </a:path>
            </a:pathLst>
          </a:custGeom>
          <a:solidFill>
            <a:srgbClr val="FFC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弧形 3"/>
          <p:cNvSpPr>
            <a:spLocks noChangeArrowheads="1"/>
          </p:cNvSpPr>
          <p:nvPr/>
        </p:nvSpPr>
        <p:spPr bwMode="auto">
          <a:xfrm rot="-5400000">
            <a:off x="6342857" y="2248694"/>
            <a:ext cx="1079500" cy="1004887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5 h 1005205"/>
              <a:gd name="T6" fmla="*/ 539750 w 1079500"/>
              <a:gd name="T7" fmla="*/ 502125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5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</a:path>
            </a:pathLst>
          </a:custGeom>
          <a:solidFill>
            <a:srgbClr val="FFC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" name="弧形 4"/>
          <p:cNvSpPr>
            <a:spLocks noChangeArrowheads="1"/>
          </p:cNvSpPr>
          <p:nvPr/>
        </p:nvSpPr>
        <p:spPr bwMode="auto">
          <a:xfrm rot="10800000">
            <a:off x="6877050" y="2803525"/>
            <a:ext cx="1079500" cy="1004888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8 h 1005205"/>
              <a:gd name="T6" fmla="*/ 539750 w 1079500"/>
              <a:gd name="T7" fmla="*/ 502128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8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</a:path>
            </a:pathLst>
          </a:custGeom>
          <a:solidFill>
            <a:srgbClr val="FFC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弧形 14"/>
          <p:cNvSpPr>
            <a:spLocks noChangeArrowheads="1"/>
          </p:cNvSpPr>
          <p:nvPr/>
        </p:nvSpPr>
        <p:spPr bwMode="auto">
          <a:xfrm rot="5400000">
            <a:off x="7422357" y="2248694"/>
            <a:ext cx="1079500" cy="1004887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5 h 1005205"/>
              <a:gd name="T6" fmla="*/ 539750 w 1079500"/>
              <a:gd name="T7" fmla="*/ 502125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5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</a:path>
            </a:pathLst>
          </a:custGeom>
          <a:solidFill>
            <a:srgbClr val="FFC000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16" name="直接连接符 15"/>
          <p:cNvCxnSpPr>
            <a:cxnSpLocks noChangeShapeType="1"/>
            <a:stCxn id="4" idx="0"/>
          </p:cNvCxnSpPr>
          <p:nvPr/>
        </p:nvCxnSpPr>
        <p:spPr bwMode="auto">
          <a:xfrm>
            <a:off x="6880225" y="3290888"/>
            <a:ext cx="1076325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16"/>
          <p:cNvSpPr txBox="1"/>
          <p:nvPr/>
        </p:nvSpPr>
        <p:spPr>
          <a:xfrm>
            <a:off x="7081838" y="3184525"/>
            <a:ext cx="665162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1 </a:t>
            </a:r>
            <a:r>
              <a:rPr lang="en-US" altLang="zh-CN" sz="24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</a:t>
            </a:r>
            <a:endParaRPr lang="en-US" altLang="zh-CN" sz="2400" b="1" noProof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8" name="弧形 17"/>
          <p:cNvSpPr>
            <a:spLocks noChangeArrowheads="1"/>
          </p:cNvSpPr>
          <p:nvPr/>
        </p:nvSpPr>
        <p:spPr bwMode="auto">
          <a:xfrm>
            <a:off x="6873875" y="1706563"/>
            <a:ext cx="1079500" cy="1004887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5 h 1005205"/>
              <a:gd name="T6" fmla="*/ 539750 w 1079500"/>
              <a:gd name="T7" fmla="*/ 502125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5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</a:path>
            </a:pathLst>
          </a:custGeom>
          <a:noFill/>
          <a:ln w="254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9" name="弧形 18"/>
          <p:cNvSpPr>
            <a:spLocks noChangeArrowheads="1"/>
          </p:cNvSpPr>
          <p:nvPr/>
        </p:nvSpPr>
        <p:spPr bwMode="auto">
          <a:xfrm rot="-5400000">
            <a:off x="6342857" y="2248694"/>
            <a:ext cx="1079500" cy="1004887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5 h 1005205"/>
              <a:gd name="T6" fmla="*/ 539750 w 1079500"/>
              <a:gd name="T7" fmla="*/ 502125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5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</a:path>
            </a:pathLst>
          </a:custGeom>
          <a:noFill/>
          <a:ln w="254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0" name="弧形 19"/>
          <p:cNvSpPr>
            <a:spLocks noChangeArrowheads="1"/>
          </p:cNvSpPr>
          <p:nvPr/>
        </p:nvSpPr>
        <p:spPr bwMode="auto">
          <a:xfrm rot="10800000">
            <a:off x="6891338" y="2790825"/>
            <a:ext cx="1079500" cy="1006475"/>
          </a:xfrm>
          <a:custGeom>
            <a:avLst/>
            <a:gdLst>
              <a:gd name="T0" fmla="*/ 163 w 1079500"/>
              <a:gd name="T1" fmla="*/ 516935 h 1005205"/>
              <a:gd name="T2" fmla="*/ -1 w 1079500"/>
              <a:gd name="T3" fmla="*/ 504510 h 1005205"/>
              <a:gd name="T4" fmla="*/ 539749 w 1079500"/>
              <a:gd name="T5" fmla="*/ 0 h 1005205"/>
              <a:gd name="T6" fmla="*/ 1079499 w 1079500"/>
              <a:gd name="T7" fmla="*/ 504510 h 1005205"/>
              <a:gd name="T8" fmla="*/ 539750 w 1079500"/>
              <a:gd name="T9" fmla="*/ 504510 h 1005205"/>
              <a:gd name="T10" fmla="*/ 163 w 1079500"/>
              <a:gd name="T11" fmla="*/ 516935 h 1005205"/>
              <a:gd name="T12" fmla="*/ -1 w 1079500"/>
              <a:gd name="T13" fmla="*/ 504510 h 1005205"/>
              <a:gd name="T14" fmla="*/ 539749 w 1079500"/>
              <a:gd name="T15" fmla="*/ 0 h 1005205"/>
              <a:gd name="T16" fmla="*/ 1079499 w 1079500"/>
              <a:gd name="T17" fmla="*/ 504510 h 100520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79500" h="1005205" stroke="0">
                <a:moveTo>
                  <a:pt x="163" y="514981"/>
                </a:moveTo>
                <a:cubicBezTo>
                  <a:pt x="53" y="510869"/>
                  <a:pt x="-1" y="506741"/>
                  <a:pt x="-1" y="502602"/>
                </a:cubicBezTo>
                <a:cubicBezTo>
                  <a:pt x="-1" y="225023"/>
                  <a:pt x="241653" y="0"/>
                  <a:pt x="539749" y="0"/>
                </a:cubicBezTo>
                <a:cubicBezTo>
                  <a:pt x="837845" y="0"/>
                  <a:pt x="1079499" y="225022"/>
                  <a:pt x="1079499" y="502602"/>
                </a:cubicBezTo>
                <a:lnTo>
                  <a:pt x="539750" y="502602"/>
                </a:lnTo>
                <a:lnTo>
                  <a:pt x="163" y="514981"/>
                </a:lnTo>
                <a:close/>
              </a:path>
              <a:path w="1079500" h="1005205" fill="none">
                <a:moveTo>
                  <a:pt x="163" y="514981"/>
                </a:moveTo>
                <a:cubicBezTo>
                  <a:pt x="53" y="510869"/>
                  <a:pt x="-1" y="506741"/>
                  <a:pt x="-1" y="502602"/>
                </a:cubicBezTo>
                <a:cubicBezTo>
                  <a:pt x="-1" y="225023"/>
                  <a:pt x="241653" y="0"/>
                  <a:pt x="539749" y="0"/>
                </a:cubicBezTo>
                <a:cubicBezTo>
                  <a:pt x="837845" y="0"/>
                  <a:pt x="1079499" y="225022"/>
                  <a:pt x="1079499" y="502602"/>
                </a:cubicBezTo>
              </a:path>
            </a:pathLst>
          </a:custGeom>
          <a:noFill/>
          <a:ln w="254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弧形 20"/>
          <p:cNvSpPr>
            <a:spLocks noChangeArrowheads="1"/>
          </p:cNvSpPr>
          <p:nvPr/>
        </p:nvSpPr>
        <p:spPr bwMode="auto">
          <a:xfrm rot="5400000">
            <a:off x="7428707" y="2235994"/>
            <a:ext cx="1079500" cy="1004887"/>
          </a:xfrm>
          <a:custGeom>
            <a:avLst/>
            <a:gdLst>
              <a:gd name="T0" fmla="*/ 8 w 1079500"/>
              <a:gd name="T1" fmla="*/ 499299 h 1005205"/>
              <a:gd name="T2" fmla="*/ 539749 w 1079500"/>
              <a:gd name="T3" fmla="*/ 0 h 1005205"/>
              <a:gd name="T4" fmla="*/ 1079499 w 1079500"/>
              <a:gd name="T5" fmla="*/ 502125 h 1005205"/>
              <a:gd name="T6" fmla="*/ 539750 w 1079500"/>
              <a:gd name="T7" fmla="*/ 502125 h 1005205"/>
              <a:gd name="T8" fmla="*/ 8 w 1079500"/>
              <a:gd name="T9" fmla="*/ 499299 h 1005205"/>
              <a:gd name="T10" fmla="*/ 539749 w 1079500"/>
              <a:gd name="T11" fmla="*/ 0 h 1005205"/>
              <a:gd name="T12" fmla="*/ 1079499 w 1079500"/>
              <a:gd name="T13" fmla="*/ 502125 h 100520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79500" h="1005205" stroke="0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  <a:lnTo>
                  <a:pt x="539750" y="502602"/>
                </a:lnTo>
                <a:lnTo>
                  <a:pt x="8" y="499773"/>
                </a:lnTo>
                <a:close/>
              </a:path>
              <a:path w="1079500" h="1005205" fill="none">
                <a:moveTo>
                  <a:pt x="8" y="499773"/>
                </a:moveTo>
                <a:cubicBezTo>
                  <a:pt x="1651" y="223487"/>
                  <a:pt x="242672" y="0"/>
                  <a:pt x="539749" y="0"/>
                </a:cubicBezTo>
                <a:cubicBezTo>
                  <a:pt x="837845" y="0"/>
                  <a:pt x="1079499" y="225023"/>
                  <a:pt x="1079499" y="502602"/>
                </a:cubicBezTo>
              </a:path>
            </a:pathLst>
          </a:custGeom>
          <a:noFill/>
          <a:ln w="25400">
            <a:solidFill>
              <a:srgbClr val="FFC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5"/>
          <p:cNvSpPr>
            <a:spLocks noChangeArrowheads="1"/>
          </p:cNvSpPr>
          <p:nvPr/>
        </p:nvSpPr>
        <p:spPr bwMode="auto">
          <a:xfrm>
            <a:off x="971550" y="755650"/>
            <a:ext cx="364715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P71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11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文本框 30"/>
          <p:cNvSpPr txBox="1">
            <a:spLocks noChangeArrowheads="1"/>
          </p:cNvSpPr>
          <p:nvPr/>
        </p:nvSpPr>
        <p:spPr bwMode="auto">
          <a:xfrm>
            <a:off x="3328988" y="2378075"/>
            <a:ext cx="2959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</a:rPr>
              <a:t>r </a:t>
            </a:r>
            <a:r>
              <a:rPr lang="en-US" altLang="zh-CN" sz="2400" b="1" i="1">
                <a:latin typeface="Times New Roman" panose="02020603050405020304" pitchFamily="18" charset="0"/>
              </a:rPr>
              <a:t>=d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÷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2=</a:t>
            </a:r>
            <a:r>
              <a:rPr lang="en-US" altLang="zh-CN" sz="2400" b="1">
                <a:latin typeface="Times New Roman" panose="02020603050405020304" pitchFamily="18" charset="0"/>
              </a:rPr>
              <a:t>1</a:t>
            </a:r>
            <a:r>
              <a:rPr lang="zh-CN" altLang="en-US" sz="2400" b="1">
                <a:latin typeface="Times New Roman" panose="02020603050405020304" pitchFamily="18" charset="0"/>
                <a:ea typeface="宋体" panose="02010600030101010101" pitchFamily="2" charset="-122"/>
              </a:rPr>
              <a:t>÷</a:t>
            </a:r>
            <a:r>
              <a:rPr lang="en-US" altLang="zh-CN" sz="2400" b="1">
                <a:latin typeface="Times New Roman" panose="02020603050405020304" pitchFamily="18" charset="0"/>
                <a:ea typeface="宋体" panose="02010600030101010101" pitchFamily="2" charset="-122"/>
              </a:rPr>
              <a:t>2=0.5(m)</a:t>
            </a:r>
            <a:endParaRPr lang="en-US" altLang="zh-CN" sz="2400" b="1" i="1" baseline="300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 animBg="1"/>
      <p:bldP spid="17" grpId="0"/>
      <p:bldP spid="3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文本框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156200" y="131763"/>
            <a:ext cx="10080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600">
                <a:solidFill>
                  <a:srgbClr val="81C6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</a:t>
            </a:r>
            <a:endParaRPr lang="zh-CN" altLang="en-US" sz="600">
              <a:solidFill>
                <a:srgbClr val="81C6FF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1" name="图片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475" y="131763"/>
            <a:ext cx="184150" cy="5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16"/>
          <p:cNvSpPr>
            <a:spLocks noChangeArrowheads="1"/>
          </p:cNvSpPr>
          <p:nvPr/>
        </p:nvSpPr>
        <p:spPr bwMode="auto">
          <a:xfrm>
            <a:off x="1074738" y="384175"/>
            <a:ext cx="4433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latin typeface="黑体" panose="02010609060101010101" pitchFamily="49" charset="-122"/>
                <a:ea typeface="黑体" panose="02010609060101010101" pitchFamily="49" charset="-122"/>
              </a:rPr>
              <a:t>六、课后作业</a:t>
            </a:r>
            <a:endParaRPr lang="zh-CN" altLang="en-US" sz="24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266950" y="2211388"/>
            <a:ext cx="49688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r>
              <a:rPr lang="zh-CN" altLang="en-US" sz="36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完成对应课时的练习。</a:t>
            </a:r>
            <a:endParaRPr lang="en-US" altLang="zh-CN" sz="36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09" y="-1"/>
            <a:ext cx="9140382" cy="514527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53525" cy="514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ChangeArrowheads="1"/>
          </p:cNvSpPr>
          <p:nvPr/>
        </p:nvSpPr>
        <p:spPr bwMode="auto">
          <a:xfrm>
            <a:off x="971550" y="268288"/>
            <a:ext cx="376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一、提出问题，启发思考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4306888" y="265112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244" name="Oval 2"/>
          <p:cNvSpPr>
            <a:spLocks noChangeArrowheads="1"/>
          </p:cNvSpPr>
          <p:nvPr/>
        </p:nvSpPr>
        <p:spPr bwMode="auto">
          <a:xfrm>
            <a:off x="2992438" y="1319213"/>
            <a:ext cx="2681287" cy="2681287"/>
          </a:xfrm>
          <a:prstGeom prst="ellipse">
            <a:avLst/>
          </a:prstGeom>
          <a:noFill/>
          <a:ln w="25400">
            <a:solidFill>
              <a:schemeClr val="tx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buFont typeface="Arial" panose="020B0604020202020204" pitchFamily="34" charset="0"/>
              <a:buNone/>
            </a:pPr>
            <a:endParaRPr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38925" name="Line 7"/>
          <p:cNvSpPr>
            <a:spLocks noChangeShapeType="1"/>
          </p:cNvSpPr>
          <p:nvPr/>
        </p:nvSpPr>
        <p:spPr bwMode="auto">
          <a:xfrm>
            <a:off x="4332288" y="1319213"/>
            <a:ext cx="1587" cy="133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429125" y="1827213"/>
            <a:ext cx="373063" cy="522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endParaRPr kumimoji="1" lang="en-US" altLang="zh-CN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4237038" y="2105025"/>
            <a:ext cx="192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endParaRPr lang="en-US" altLang="zh-CN" sz="660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2"/>
          <p:cNvSpPr/>
          <p:nvPr/>
        </p:nvSpPr>
        <p:spPr>
          <a:xfrm>
            <a:off x="2992438" y="1319213"/>
            <a:ext cx="2681287" cy="2681287"/>
          </a:xfrm>
          <a:prstGeom prst="ellipse">
            <a:avLst/>
          </a:prstGeom>
          <a:solidFill>
            <a:schemeClr val="accent5"/>
          </a:solidFill>
          <a:ln w="25400" cap="flat" cmpd="sng">
            <a:noFill/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1" latinLnBrk="1" hangingPunct="1">
              <a:buFont typeface="Arial" panose="020B0604020202020204" pitchFamily="34" charset="0"/>
              <a:buNone/>
              <a:defRPr/>
            </a:pPr>
            <a:endParaRPr lang="zh-CN" altLang="zh-CN" sz="2400" noProof="1">
              <a:latin typeface="Times New Roman" panose="02020603050405020304" pitchFamily="18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306888" y="2651125"/>
            <a:ext cx="536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b="1" i="1">
                <a:latin typeface="Times New Roman" panose="02020603050405020304" pitchFamily="18" charset="0"/>
                <a:ea typeface="宋体" panose="02010600030101010101" pitchFamily="2" charset="-122"/>
              </a:rPr>
              <a:t>O</a:t>
            </a:r>
            <a:endParaRPr lang="en-US" altLang="zh-CN" b="1" i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992438" y="1319213"/>
            <a:ext cx="2679700" cy="2679700"/>
            <a:chOff x="4261" y="2078"/>
            <a:chExt cx="4220" cy="4220"/>
          </a:xfrm>
        </p:grpSpPr>
        <p:sp>
          <p:nvSpPr>
            <p:cNvPr id="12297" name="Oval 2"/>
            <p:cNvSpPr>
              <a:spLocks noChangeArrowheads="1"/>
            </p:cNvSpPr>
            <p:nvPr/>
          </p:nvSpPr>
          <p:spPr bwMode="auto">
            <a:xfrm>
              <a:off x="4261" y="2078"/>
              <a:ext cx="4221" cy="4221"/>
            </a:xfrm>
            <a:prstGeom prst="ellipse">
              <a:avLst/>
            </a:prstGeom>
            <a:noFill/>
            <a:ln w="2540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pPr latinLnBrk="1">
                <a:buFont typeface="Arial" panose="020B0604020202020204" pitchFamily="34" charset="0"/>
                <a:buNone/>
              </a:pPr>
              <a:endParaRPr lang="zh-CN" altLang="zh-CN" sz="2400">
                <a:latin typeface="Times New Roman" panose="02020603050405020304" pitchFamily="18" charset="0"/>
              </a:endParaRPr>
            </a:p>
          </p:txBody>
        </p:sp>
        <p:sp>
          <p:nvSpPr>
            <p:cNvPr id="12298" name="Line 7"/>
            <p:cNvSpPr>
              <a:spLocks noChangeShapeType="1"/>
            </p:cNvSpPr>
            <p:nvPr/>
          </p:nvSpPr>
          <p:spPr bwMode="auto">
            <a:xfrm>
              <a:off x="6376" y="2096"/>
              <a:ext cx="1" cy="209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4429125" y="1827213"/>
            <a:ext cx="373063" cy="5222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  <a:defRPr/>
            </a:pPr>
            <a:r>
              <a:rPr kumimoji="1" lang="en-US" altLang="zh-CN" sz="28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</a:t>
            </a:r>
            <a:endParaRPr kumimoji="1" lang="en-US" altLang="zh-CN" sz="2800" b="1" i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742950" y="4106863"/>
            <a:ext cx="76898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圆的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表面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或围成的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圆形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</a:rPr>
              <a:t>的大小，叫做圆的面积。</a:t>
            </a:r>
            <a:endParaRPr lang="zh-CN" altLang="en-US" sz="28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4337050" y="1330325"/>
            <a:ext cx="0" cy="133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6" name="Text Box 4"/>
          <p:cNvSpPr txBox="1">
            <a:spLocks noChangeArrowheads="1"/>
          </p:cNvSpPr>
          <p:nvPr/>
        </p:nvSpPr>
        <p:spPr bwMode="auto">
          <a:xfrm>
            <a:off x="4237038" y="2105025"/>
            <a:ext cx="19208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latinLnBrk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6600">
                <a:solidFill>
                  <a:srgbClr val="FF505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·</a:t>
            </a:r>
            <a:endParaRPr lang="en-US" altLang="zh-CN" sz="6600">
              <a:solidFill>
                <a:srgbClr val="FF505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7" grpId="0" bldLvl="0" animBg="1"/>
      <p:bldP spid="17" grpId="1" bldLvl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1"/>
          <p:cNvSpPr txBox="1">
            <a:spLocks noChangeArrowheads="1"/>
          </p:cNvSpPr>
          <p:nvPr/>
        </p:nvSpPr>
        <p:spPr bwMode="auto">
          <a:xfrm>
            <a:off x="795338" y="2309813"/>
            <a:ext cx="181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3200" b="1">
                <a:latin typeface="楷体" panose="02010609060101010101" pitchFamily="49" charset="-122"/>
                <a:ea typeface="楷体" panose="02010609060101010101" pitchFamily="49" charset="-122"/>
              </a:rPr>
              <a:t>圆的面积</a:t>
            </a:r>
            <a:endParaRPr lang="zh-CN" altLang="en-US" sz="32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25" name="文本框 25"/>
          <p:cNvSpPr txBox="1">
            <a:spLocks noChangeArrowheads="1"/>
          </p:cNvSpPr>
          <p:nvPr/>
        </p:nvSpPr>
        <p:spPr bwMode="auto">
          <a:xfrm>
            <a:off x="3602038" y="1079500"/>
            <a:ext cx="2356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已知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zh-CN" altLang="en-US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     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800" b="1" i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126" name="文本框 26"/>
          <p:cNvSpPr txBox="1">
            <a:spLocks noChangeArrowheads="1"/>
          </p:cNvSpPr>
          <p:nvPr/>
        </p:nvSpPr>
        <p:spPr bwMode="auto">
          <a:xfrm>
            <a:off x="3602038" y="2311400"/>
            <a:ext cx="13414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已知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zh-CN" altLang="en-US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  </a:t>
            </a:r>
            <a:endParaRPr lang="zh-CN" altLang="en-US" sz="28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127" name="文本框 27"/>
          <p:cNvSpPr txBox="1">
            <a:spLocks noChangeArrowheads="1"/>
          </p:cNvSpPr>
          <p:nvPr/>
        </p:nvSpPr>
        <p:spPr bwMode="auto">
          <a:xfrm>
            <a:off x="3602038" y="3648075"/>
            <a:ext cx="123031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楷体" panose="02010609060101010101" pitchFamily="49" charset="-122"/>
              </a:rPr>
              <a:t>已知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C</a:t>
            </a:r>
            <a:endParaRPr lang="en-US" altLang="zh-CN" sz="28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文本框 26"/>
          <p:cNvSpPr txBox="1">
            <a:spLocks noChangeArrowheads="1"/>
          </p:cNvSpPr>
          <p:nvPr/>
        </p:nvSpPr>
        <p:spPr bwMode="auto">
          <a:xfrm>
            <a:off x="4943475" y="2309813"/>
            <a:ext cx="14160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r = </a:t>
            </a:r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d</a:t>
            </a:r>
            <a:r>
              <a:rPr lang="en-US" altLang="zh-CN" sz="2800" b="1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÷2</a:t>
            </a:r>
            <a:endParaRPr lang="zh-CN" altLang="en-US" sz="28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3" name="文本框 27"/>
          <p:cNvSpPr txBox="1">
            <a:spLocks noChangeArrowheads="1"/>
          </p:cNvSpPr>
          <p:nvPr/>
        </p:nvSpPr>
        <p:spPr bwMode="auto">
          <a:xfrm>
            <a:off x="4946650" y="3662363"/>
            <a:ext cx="6127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latin typeface="Times New Roman" panose="02020603050405020304" pitchFamily="18" charset="0"/>
                <a:ea typeface="楷体" panose="02010609060101010101" pitchFamily="49" charset="-122"/>
              </a:rPr>
              <a:t>r =        </a:t>
            </a:r>
            <a:endParaRPr lang="zh-CN" altLang="en-US" sz="2800" b="1" i="1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5494338" y="3517900"/>
            <a:ext cx="601662" cy="781050"/>
            <a:chOff x="1158" y="4590"/>
            <a:chExt cx="659" cy="1408"/>
          </a:xfrm>
        </p:grpSpPr>
        <p:sp>
          <p:nvSpPr>
            <p:cNvPr id="39967" name="文本框 19"/>
            <p:cNvSpPr txBox="1"/>
            <p:nvPr/>
          </p:nvSpPr>
          <p:spPr>
            <a:xfrm>
              <a:off x="1208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i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349" name="文本框 20"/>
            <p:cNvSpPr txBox="1">
              <a:spLocks noChangeArrowheads="1"/>
            </p:cNvSpPr>
            <p:nvPr/>
          </p:nvSpPr>
          <p:spPr bwMode="auto">
            <a:xfrm>
              <a:off x="1158" y="5168"/>
              <a:ext cx="65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endParaRPr lang="en-US" altLang="zh-CN" sz="24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14350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左大括号 6"/>
          <p:cNvSpPr/>
          <p:nvPr/>
        </p:nvSpPr>
        <p:spPr bwMode="auto">
          <a:xfrm>
            <a:off x="2749550" y="1349375"/>
            <a:ext cx="754063" cy="2576513"/>
          </a:xfrm>
          <a:prstGeom prst="leftBrace">
            <a:avLst>
              <a:gd name="adj1" fmla="val 26338"/>
              <a:gd name="adj2" fmla="val 47509"/>
            </a:avLst>
          </a:prstGeom>
          <a:noFill/>
          <a:ln w="2857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8" name="文本框 27"/>
          <p:cNvSpPr txBox="1">
            <a:spLocks noChangeArrowheads="1"/>
          </p:cNvSpPr>
          <p:nvPr/>
        </p:nvSpPr>
        <p:spPr bwMode="auto">
          <a:xfrm>
            <a:off x="6619875" y="3648075"/>
            <a:ext cx="10663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S=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π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800" b="1" baseline="30000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2</a:t>
            </a:r>
            <a:endParaRPr lang="zh-CN" altLang="en-US" sz="2800" b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26"/>
          <p:cNvSpPr txBox="1">
            <a:spLocks noChangeArrowheads="1"/>
          </p:cNvSpPr>
          <p:nvPr/>
        </p:nvSpPr>
        <p:spPr bwMode="auto">
          <a:xfrm>
            <a:off x="6619875" y="2311400"/>
            <a:ext cx="11368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</a:rPr>
              <a:t>S=</a:t>
            </a:r>
            <a:r>
              <a:rPr lang="en-US" altLang="zh-CN" sz="2800" b="1" dirty="0"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en-US" altLang="zh-CN" sz="2800" b="1" i="1" dirty="0">
                <a:latin typeface="Times New Roman" panose="02020603050405020304" pitchFamily="18" charset="0"/>
                <a:ea typeface="楷体" panose="02010609060101010101" pitchFamily="49" charset="-122"/>
                <a:sym typeface="宋体" panose="02010600030101010101" pitchFamily="2" charset="-122"/>
              </a:rPr>
              <a:t>r</a:t>
            </a:r>
            <a:r>
              <a:rPr lang="en-US" altLang="zh-CN" sz="2800" b="1" i="1" baseline="30000" dirty="0"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zh-CN" altLang="en-US" sz="2800" b="1" i="1" dirty="0"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5" grpId="0"/>
      <p:bldP spid="5126" grpId="0"/>
      <p:bldP spid="5127" grpId="0"/>
      <p:bldP spid="2" grpId="0"/>
      <p:bldP spid="3" grpId="0"/>
      <p:bldP spid="7" grpId="0" animBg="1"/>
      <p:bldP spid="8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2501" y="1724612"/>
            <a:ext cx="8183175" cy="2159207"/>
          </a:xfrm>
          <a:prstGeom prst="rect">
            <a:avLst/>
          </a:prstGeom>
        </p:spPr>
      </p:pic>
      <p:sp>
        <p:nvSpPr>
          <p:cNvPr id="4" name="Rectangle 16"/>
          <p:cNvSpPr>
            <a:spLocks noChangeArrowheads="1"/>
          </p:cNvSpPr>
          <p:nvPr/>
        </p:nvSpPr>
        <p:spPr bwMode="auto">
          <a:xfrm>
            <a:off x="971550" y="268288"/>
            <a:ext cx="5329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 dirty="0">
                <a:ea typeface="黑体" panose="02010609060101010101" pitchFamily="49" charset="-122"/>
              </a:rPr>
              <a:t>二、基础运用，巩固理解</a:t>
            </a:r>
            <a:endParaRPr lang="zh-CN" altLang="en-US" sz="2400" b="1" dirty="0">
              <a:ea typeface="黑体" panose="02010609060101010101" pitchFamily="49" charset="-122"/>
            </a:endParaRPr>
          </a:p>
        </p:txBody>
      </p:sp>
      <p:sp>
        <p:nvSpPr>
          <p:cNvPr id="5" name="文本框 1"/>
          <p:cNvSpPr txBox="1">
            <a:spLocks noChangeArrowheads="1"/>
          </p:cNvSpPr>
          <p:nvPr/>
        </p:nvSpPr>
        <p:spPr bwMode="auto">
          <a:xfrm>
            <a:off x="1257300" y="1131888"/>
            <a:ext cx="29706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把表格补充完整。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231900" y="728663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83321" y="4192995"/>
            <a:ext cx="1750060" cy="3987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6937722" y="2139950"/>
            <a:ext cx="1449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50.24 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148064" y="2149475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 cm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927154" y="2611140"/>
            <a:ext cx="10390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4.5 cm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6803628" y="2595265"/>
            <a:ext cx="1603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63.585 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170686" y="2966681"/>
            <a:ext cx="8082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cm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6988522" y="2985203"/>
            <a:ext cx="14494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28.26 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5015509" y="3399432"/>
            <a:ext cx="9621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40 cm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085232" y="3399879"/>
            <a:ext cx="13724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1256 cm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400" b="1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文本框 2"/>
          <p:cNvSpPr txBox="1">
            <a:spLocks noChangeArrowheads="1"/>
          </p:cNvSpPr>
          <p:nvPr/>
        </p:nvSpPr>
        <p:spPr bwMode="auto">
          <a:xfrm>
            <a:off x="855663" y="842963"/>
            <a:ext cx="7244729" cy="919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公园草地上一个自动旋转喷灌装置的射程是</a:t>
            </a:r>
            <a:r>
              <a:rPr lang="en-US" altLang="zh-CN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10m</a:t>
            </a:r>
            <a:r>
              <a:rPr lang="zh-CN" altLang="en-US" sz="2400" b="1" dirty="0">
                <a:latin typeface="楷体" panose="02010609060101010101" pitchFamily="49" charset="-122"/>
                <a:ea typeface="楷体" panose="02010609060101010101" pitchFamily="49" charset="-122"/>
              </a:rPr>
              <a:t>，它能喷灌的面积是多少？</a:t>
            </a:r>
            <a:endParaRPr lang="zh-CN" altLang="en-US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1331640" y="2067694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S=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</a:t>
            </a:r>
            <a:r>
              <a:rPr lang="en-US" altLang="zh-CN" sz="2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i="1" baseline="30000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490390" y="2591569"/>
            <a:ext cx="16177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=3.14×10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1498328" y="3144019"/>
            <a:ext cx="17986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=314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（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）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19346" y="4101146"/>
            <a:ext cx="49685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答：它能喷灌的面积是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314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平方米。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787400" y="431800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3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5254625" y="936625"/>
            <a:ext cx="2362200" cy="366713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3" name="下箭头 2"/>
          <p:cNvSpPr>
            <a:spLocks noChangeArrowheads="1"/>
          </p:cNvSpPr>
          <p:nvPr/>
        </p:nvSpPr>
        <p:spPr bwMode="auto">
          <a:xfrm>
            <a:off x="6372225" y="1419225"/>
            <a:ext cx="215900" cy="288925"/>
          </a:xfrm>
          <a:prstGeom prst="downArrow">
            <a:avLst>
              <a:gd name="adj1" fmla="val 50000"/>
              <a:gd name="adj2" fmla="val 50345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/>
            <a:endParaRPr lang="ko-KR" altLang="en-US"/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118225" y="1785938"/>
            <a:ext cx="693738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半径</a:t>
            </a:r>
            <a:endParaRPr lang="zh-CN" altLang="en-US" sz="2000" b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57950" y="4101146"/>
            <a:ext cx="1750060" cy="3987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23928" y="2314124"/>
            <a:ext cx="4692318" cy="1562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8439" grpId="0" bldLvl="0" animBg="1"/>
      <p:bldP spid="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6"/>
          <p:cNvSpPr>
            <a:spLocks noChangeArrowheads="1"/>
          </p:cNvSpPr>
          <p:nvPr/>
        </p:nvSpPr>
        <p:spPr bwMode="auto">
          <a:xfrm>
            <a:off x="971550" y="268288"/>
            <a:ext cx="3998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三、以题为例，灵活运用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0483" name="矩形 2"/>
          <p:cNvSpPr>
            <a:spLocks noChangeArrowheads="1"/>
          </p:cNvSpPr>
          <p:nvPr/>
        </p:nvSpPr>
        <p:spPr bwMode="auto">
          <a:xfrm>
            <a:off x="926066" y="1161427"/>
            <a:ext cx="7128792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小刚量得一棵树的树干横截面的周长是 125.6 cm。树干的横截面近似于圆，它的面积大约是多少？</a:t>
            </a:r>
            <a:endParaRPr lang="zh-CN" altLang="en-US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1187624" y="4126309"/>
            <a:ext cx="51379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答：它的面积大约是</a:t>
            </a:r>
            <a:r>
              <a:rPr lang="en-US" altLang="zh-CN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1256</a:t>
            </a:r>
            <a:r>
              <a:rPr lang="zh-CN" altLang="en-US" sz="24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平方厘米。</a:t>
            </a:r>
            <a:endParaRPr lang="zh-CN" altLang="en-US" sz="24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971550" y="755650"/>
            <a:ext cx="3518912" cy="40011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P69 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4</a:t>
            </a:r>
            <a:r>
              <a:rPr lang="zh-CN" altLang="en-US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</a:t>
            </a:r>
            <a:r>
              <a:rPr lang="en-US" altLang="zh-CN" sz="2000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sz="2000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文本框 27"/>
          <p:cNvSpPr txBox="1">
            <a:spLocks noChangeArrowheads="1"/>
          </p:cNvSpPr>
          <p:nvPr/>
        </p:nvSpPr>
        <p:spPr bwMode="auto">
          <a:xfrm>
            <a:off x="1602854" y="2296393"/>
            <a:ext cx="13372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r =        </a:t>
            </a:r>
            <a:endParaRPr lang="zh-CN" altLang="en-US" sz="28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9" name="组合 18"/>
          <p:cNvGrpSpPr/>
          <p:nvPr/>
        </p:nvGrpSpPr>
        <p:grpSpPr bwMode="auto">
          <a:xfrm>
            <a:off x="2152129" y="2151930"/>
            <a:ext cx="601663" cy="781050"/>
            <a:chOff x="1158" y="4590"/>
            <a:chExt cx="659" cy="1408"/>
          </a:xfrm>
        </p:grpSpPr>
        <p:sp>
          <p:nvSpPr>
            <p:cNvPr id="39967" name="文本框 19"/>
            <p:cNvSpPr txBox="1"/>
            <p:nvPr/>
          </p:nvSpPr>
          <p:spPr>
            <a:xfrm>
              <a:off x="1208" y="4590"/>
              <a:ext cx="506" cy="83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400" b="1" i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4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03" name="文本框 20"/>
            <p:cNvSpPr txBox="1">
              <a:spLocks noChangeArrowheads="1"/>
            </p:cNvSpPr>
            <p:nvPr/>
          </p:nvSpPr>
          <p:spPr bwMode="auto">
            <a:xfrm>
              <a:off x="1158" y="5168"/>
              <a:ext cx="659" cy="8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4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endPara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0504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41204" y="2313855"/>
            <a:ext cx="922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S=πr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41204" y="2766293"/>
            <a:ext cx="1771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3.14×20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641204" y="3201268"/>
            <a:ext cx="1806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3.14×400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626917" y="3621955"/>
            <a:ext cx="1881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1256(cm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)</a:t>
            </a:r>
            <a:endParaRPr lang="en-US" altLang="zh-CN" sz="2400" b="1" i="1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1679054" y="2977430"/>
            <a:ext cx="5132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endParaRPr lang="en-US" altLang="zh-CN" sz="2400" b="1" i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2141017" y="2856780"/>
            <a:ext cx="768350" cy="681038"/>
            <a:chOff x="1185" y="4700"/>
            <a:chExt cx="554" cy="1229"/>
          </a:xfrm>
        </p:grpSpPr>
        <p:sp>
          <p:nvSpPr>
            <p:cNvPr id="15" name="文本框 19"/>
            <p:cNvSpPr txBox="1"/>
            <p:nvPr/>
          </p:nvSpPr>
          <p:spPr>
            <a:xfrm>
              <a:off x="1185" y="4700"/>
              <a:ext cx="554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noProof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125.6</a:t>
              </a:r>
              <a:endParaRPr lang="en-US" altLang="zh-CN" sz="2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500" name="文本框 20"/>
            <p:cNvSpPr txBox="1">
              <a:spLocks noChangeArrowheads="1"/>
            </p:cNvSpPr>
            <p:nvPr/>
          </p:nvSpPr>
          <p:spPr bwMode="auto">
            <a:xfrm>
              <a:off x="1230" y="5210"/>
              <a:ext cx="50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rPr>
                <a:t>6.28</a:t>
              </a:r>
              <a:endPara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0501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1672704" y="3539405"/>
            <a:ext cx="1419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 i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  =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楷体" panose="02010609060101010101" pitchFamily="49" charset="-122"/>
              </a:rPr>
              <a:t>20(cm)</a:t>
            </a:r>
            <a:endParaRPr lang="en-US" altLang="zh-CN" sz="2400" b="1" baseline="30000">
              <a:solidFill>
                <a:srgbClr val="FF0000"/>
              </a:solidFill>
              <a:latin typeface="Times New Roman" panose="02020603050405020304" pitchFamily="18" charset="0"/>
              <a:ea typeface="楷体" panose="02010609060101010101" pitchFamily="49" charset="-122"/>
            </a:endParaRPr>
          </a:p>
        </p:txBody>
      </p:sp>
      <p:sp>
        <p:nvSpPr>
          <p:cNvPr id="18439" name="矩形 5"/>
          <p:cNvSpPr>
            <a:spLocks noChangeArrowheads="1"/>
          </p:cNvSpPr>
          <p:nvPr/>
        </p:nvSpPr>
        <p:spPr bwMode="auto">
          <a:xfrm>
            <a:off x="1910879" y="1650350"/>
            <a:ext cx="2191494" cy="366713"/>
          </a:xfrm>
          <a:prstGeom prst="rect">
            <a:avLst/>
          </a:prstGeom>
          <a:solidFill>
            <a:srgbClr val="F6A2AE">
              <a:alpha val="3882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latinLnBrk="1"/>
            <a:endParaRPr lang="en-US" altLang="zh-CN"/>
          </a:p>
        </p:txBody>
      </p:sp>
      <p:sp>
        <p:nvSpPr>
          <p:cNvPr id="8" name="文本框 7"/>
          <p:cNvSpPr txBox="1"/>
          <p:nvPr/>
        </p:nvSpPr>
        <p:spPr>
          <a:xfrm>
            <a:off x="6228184" y="2886549"/>
            <a:ext cx="1750060" cy="3987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4" grpId="0"/>
      <p:bldP spid="10" grpId="0"/>
      <p:bldP spid="11" grpId="0"/>
      <p:bldP spid="12" grpId="0"/>
      <p:bldP spid="13" grpId="0"/>
      <p:bldP spid="23" grpId="0"/>
      <p:bldP spid="18439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6"/>
          <p:cNvSpPr>
            <a:spLocks noChangeArrowheads="1"/>
          </p:cNvSpPr>
          <p:nvPr/>
        </p:nvSpPr>
        <p:spPr bwMode="auto">
          <a:xfrm>
            <a:off x="971550" y="268288"/>
            <a:ext cx="3773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eaLnBrk="1" latinLnBrk="1" hangingPunct="1">
              <a:buFont typeface="Arial" panose="020B0604020202020204" pitchFamily="34" charset="0"/>
              <a:buNone/>
            </a:pPr>
            <a:r>
              <a:rPr lang="zh-CN" altLang="en-US" sz="2400" b="1">
                <a:ea typeface="黑体" panose="02010609060101010101" pitchFamily="49" charset="-122"/>
              </a:rPr>
              <a:t>四、探究学习，提升认识</a:t>
            </a:r>
            <a:endParaRPr lang="zh-CN" altLang="en-US" sz="2400" b="1">
              <a:ea typeface="黑体" panose="02010609060101010101" pitchFamily="49" charset="-122"/>
            </a:endParaRPr>
          </a:p>
        </p:txBody>
      </p:sp>
      <p:sp>
        <p:nvSpPr>
          <p:cNvPr id="21507" name="文本框 2"/>
          <p:cNvSpPr txBox="1">
            <a:spLocks noChangeArrowheads="1"/>
          </p:cNvSpPr>
          <p:nvPr/>
        </p:nvSpPr>
        <p:spPr bwMode="auto">
          <a:xfrm>
            <a:off x="755576" y="1131590"/>
            <a:ext cx="8064896" cy="936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一根绳子长 </a:t>
            </a: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31.4 m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，用这根绳子在操场上围出一块地。  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怎样围面积最大？请你画一画，算一算。</a:t>
            </a:r>
            <a:endParaRPr lang="en-US" altLang="zh-CN" sz="2400" b="1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" name="矩形 5"/>
          <p:cNvSpPr>
            <a:spLocks noChangeArrowheads="1"/>
          </p:cNvSpPr>
          <p:nvPr/>
        </p:nvSpPr>
        <p:spPr bwMode="auto">
          <a:xfrm>
            <a:off x="1009630" y="755650"/>
            <a:ext cx="457048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P72 </a:t>
            </a:r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18</a:t>
            </a:r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题第（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</a:t>
            </a:r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）小题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998611" y="2115045"/>
            <a:ext cx="1420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正方形：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54186" y="2508745"/>
            <a:ext cx="2208213" cy="39846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=</a:t>
            </a:r>
            <a:r>
              <a:rPr lang="en-US" altLang="zh-CN" sz="2000" b="1" noProof="1">
                <a:latin typeface="Times New Roman" panose="02020603050405020304" pitchFamily="18" charset="0"/>
              </a:rPr>
              <a:t>31.4÷4=7.85(m)</a:t>
            </a:r>
            <a:endParaRPr lang="en-US" altLang="zh-CN" sz="2000" b="1" baseline="30000" noProof="1">
              <a:latin typeface="Times New Roman" panose="02020603050405020304" pitchFamily="18" charset="0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351036" y="3142158"/>
            <a:ext cx="1371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≈61.62</a:t>
            </a:r>
            <a:r>
              <a:rPr lang="en-US" altLang="zh-CN" sz="2000" b="1">
                <a:latin typeface="Times New Roman" panose="02020603050405020304" pitchFamily="18" charset="0"/>
              </a:rPr>
              <a:t>(m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endParaRPr lang="zh-CN" altLang="en-US" sz="2000" b="1">
              <a:latin typeface="Times New Roman" panose="02020603050405020304" pitchFamily="18" charset="0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1152599" y="3704133"/>
            <a:ext cx="11128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圆形：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561086" y="3766045"/>
            <a:ext cx="7207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=25π</a:t>
            </a:r>
            <a:endParaRPr lang="en-US" altLang="zh-CN" sz="2000" b="1" baseline="30000">
              <a:latin typeface="Times New Roman" panose="02020603050405020304" pitchFamily="18" charset="0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172274" y="3761283"/>
            <a:ext cx="1247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>
                <a:latin typeface="Times New Roman" panose="02020603050405020304" pitchFamily="18" charset="0"/>
              </a:rPr>
              <a:t>=</a:t>
            </a:r>
            <a:r>
              <a:rPr lang="en-US" altLang="zh-CN" sz="2000" b="1">
                <a:solidFill>
                  <a:srgbClr val="FF0000"/>
                </a:solidFill>
                <a:latin typeface="Times New Roman" panose="02020603050405020304" pitchFamily="18" charset="0"/>
              </a:rPr>
              <a:t>78.5</a:t>
            </a:r>
            <a:r>
              <a:rPr lang="en-US" altLang="zh-CN" sz="2000" b="1">
                <a:latin typeface="Times New Roman" panose="02020603050405020304" pitchFamily="18" charset="0"/>
              </a:rPr>
              <a:t>(m</a:t>
            </a:r>
            <a:r>
              <a:rPr lang="en-US" altLang="zh-CN" sz="2000" b="1" baseline="30000">
                <a:latin typeface="Times New Roman" panose="02020603050405020304" pitchFamily="18" charset="0"/>
              </a:rPr>
              <a:t>2</a:t>
            </a:r>
            <a:r>
              <a:rPr lang="en-US" altLang="zh-CN" sz="2000" b="1">
                <a:latin typeface="Times New Roman" panose="02020603050405020304" pitchFamily="18" charset="0"/>
              </a:rPr>
              <a:t>)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13" name="文本框 12"/>
          <p:cNvSpPr txBox="1">
            <a:spLocks noChangeArrowheads="1"/>
          </p:cNvSpPr>
          <p:nvPr/>
        </p:nvSpPr>
        <p:spPr bwMode="auto">
          <a:xfrm>
            <a:off x="3681486" y="4213720"/>
            <a:ext cx="17065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61.62</a:t>
            </a: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＜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78.5</a:t>
            </a:r>
            <a:endParaRPr lang="en-US" altLang="zh-C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580112" y="4455020"/>
            <a:ext cx="2735263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000" b="1">
                <a:latin typeface="楷体" panose="02010609060101010101" pitchFamily="49" charset="-122"/>
                <a:ea typeface="楷体" panose="02010609060101010101" pitchFamily="49" charset="-122"/>
              </a:rPr>
              <a:t>答：围成圆面积最大。</a:t>
            </a: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54186" y="2834183"/>
            <a:ext cx="1624163" cy="40011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i="1" noProof="1">
                <a:latin typeface="Times New Roman" panose="02020603050405020304" pitchFamily="18" charset="0"/>
              </a:rPr>
              <a:t>S = </a:t>
            </a:r>
            <a:r>
              <a:rPr lang="en-US" altLang="zh-CN" sz="2000" b="1" i="1" noProof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r>
              <a:rPr lang="en-US" altLang="zh-CN" sz="2000" b="1" baseline="30000" noProof="1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r>
              <a:rPr lang="en-US" altLang="zh-CN" sz="2000" b="1" i="1" baseline="30000" noProof="1">
                <a:latin typeface="Times New Roman" panose="02020603050405020304" pitchFamily="18" charset="0"/>
              </a:rPr>
              <a:t>   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=</a:t>
            </a:r>
            <a:r>
              <a:rPr lang="en-US" altLang="zh-CN" sz="2000" b="1" noProof="1">
                <a:latin typeface="Times New Roman" panose="02020603050405020304" pitchFamily="18" charset="0"/>
              </a:rPr>
              <a:t>7.85</a:t>
            </a:r>
            <a:r>
              <a:rPr lang="en-US" altLang="zh-CN" sz="2000" b="1" baseline="30000" noProof="1">
                <a:latin typeface="Times New Roman" panose="02020603050405020304" pitchFamily="18" charset="0"/>
              </a:rPr>
              <a:t>2</a:t>
            </a:r>
            <a:endParaRPr lang="en-US" altLang="zh-CN" sz="2000" b="1" baseline="30000" noProof="1">
              <a:latin typeface="Times New Roman" panose="02020603050405020304" pitchFamily="18" charset="0"/>
            </a:endParaRP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3751336" y="2116633"/>
            <a:ext cx="1408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zh-CN" altLang="en-US" sz="2400" b="1">
                <a:latin typeface="楷体" panose="02010609060101010101" pitchFamily="49" charset="-122"/>
                <a:ea typeface="楷体" panose="02010609060101010101" pitchFamily="49" charset="-122"/>
              </a:rPr>
              <a:t>长方形：</a:t>
            </a:r>
            <a:endParaRPr lang="zh-CN" altLang="en-US" sz="24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3624336" y="2486520"/>
            <a:ext cx="2497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>
                <a:latin typeface="Times New Roman" panose="02020603050405020304" pitchFamily="18" charset="0"/>
              </a:rPr>
              <a:t>a+b</a:t>
            </a:r>
            <a:r>
              <a:rPr lang="en-US" altLang="zh-CN" sz="2000" b="1">
                <a:latin typeface="Times New Roman" panose="02020603050405020304" pitchFamily="18" charset="0"/>
              </a:rPr>
              <a:t>=31.4÷2=15.7(m)</a:t>
            </a:r>
            <a:endParaRPr lang="en-US" altLang="zh-CN" sz="2000" b="1" baseline="30000">
              <a:latin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21161" y="2799258"/>
            <a:ext cx="2460625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en-US" altLang="zh-CN" sz="2000" b="1" noProof="1">
                <a:latin typeface="Times New Roman" panose="02020603050405020304" pitchFamily="18" charset="0"/>
              </a:rPr>
              <a:t>=7.9 (m)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   </a:t>
            </a:r>
            <a:r>
              <a:rPr lang="en-US" altLang="zh-CN" sz="20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b</a:t>
            </a:r>
            <a:r>
              <a:rPr lang="en-US" altLang="zh-CN" sz="2000" b="1" noProof="1">
                <a:latin typeface="Times New Roman" panose="02020603050405020304" pitchFamily="18" charset="0"/>
              </a:rPr>
              <a:t>=7.8(m)</a:t>
            </a:r>
            <a:endParaRPr lang="en-US" altLang="zh-CN" sz="2000" b="1" baseline="30000" noProof="1">
              <a:latin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592586" y="3186608"/>
            <a:ext cx="2328863" cy="4000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000" b="1" i="1" noProof="1">
                <a:latin typeface="Times New Roman" panose="02020603050405020304" pitchFamily="18" charset="0"/>
              </a:rPr>
              <a:t>S= </a:t>
            </a:r>
            <a:r>
              <a:rPr lang="en-US" altLang="zh-CN" sz="20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a</a:t>
            </a:r>
            <a:r>
              <a:rPr lang="zh-CN" altLang="en-US" sz="2000" b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×</a:t>
            </a:r>
            <a:r>
              <a:rPr lang="en-US" altLang="zh-CN" sz="2000" b="1" i="1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2000" b="1" i="1" baseline="30000" noProof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zh-CN" sz="2000" b="1" i="1" baseline="30000" noProof="1">
                <a:latin typeface="Times New Roman" panose="02020603050405020304" pitchFamily="18" charset="0"/>
              </a:rPr>
              <a:t> </a:t>
            </a:r>
            <a:r>
              <a: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=</a:t>
            </a:r>
            <a:r>
              <a:rPr lang="en-US" altLang="zh-CN" sz="2000" b="1" noProof="1">
                <a:solidFill>
                  <a:srgbClr val="FF0000"/>
                </a:solidFill>
                <a:latin typeface="Times New Roman" panose="02020603050405020304" pitchFamily="18" charset="0"/>
              </a:rPr>
              <a:t>61.62</a:t>
            </a:r>
            <a:r>
              <a:rPr lang="en-US" altLang="zh-CN" sz="2000" b="1" noProof="1">
                <a:latin typeface="Times New Roman" panose="02020603050405020304" pitchFamily="18" charset="0"/>
                <a:sym typeface="+mn-ea"/>
              </a:rPr>
              <a:t>(m</a:t>
            </a:r>
            <a:r>
              <a:rPr lang="en-US" altLang="zh-CN" sz="2000" b="1" baseline="30000" noProof="1">
                <a:latin typeface="Times New Roman" panose="02020603050405020304" pitchFamily="18" charset="0"/>
                <a:sym typeface="+mn-ea"/>
              </a:rPr>
              <a:t>2</a:t>
            </a:r>
            <a:r>
              <a:rPr lang="en-US" altLang="zh-CN" sz="2000" b="1" noProof="1">
                <a:latin typeface="Times New Roman" panose="02020603050405020304" pitchFamily="18" charset="0"/>
                <a:sym typeface="+mn-ea"/>
              </a:rPr>
              <a:t>)</a:t>
            </a:r>
            <a:endParaRPr lang="en-US" altLang="zh-CN" sz="2000" b="1" i="1" baseline="30000" noProof="1">
              <a:latin typeface="Times New Roman" panose="02020603050405020304" pitchFamily="18" charset="0"/>
            </a:endParaRP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4864174" y="3766045"/>
            <a:ext cx="796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 dirty="0">
                <a:latin typeface="Times New Roman" panose="02020603050405020304" pitchFamily="18" charset="0"/>
              </a:rPr>
              <a:t>S=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zh-CN" sz="2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r</a:t>
            </a:r>
            <a:r>
              <a:rPr lang="en-US" altLang="zh-CN" sz="2000" b="1" baseline="30000" dirty="0">
                <a:solidFill>
                  <a:srgbClr val="FF0000"/>
                </a:solidFill>
                <a:latin typeface="Times New Roman" panose="02020603050405020304" pitchFamily="18" charset="0"/>
              </a:rPr>
              <a:t>2</a:t>
            </a:r>
            <a:endParaRPr lang="en-US" altLang="zh-CN" sz="2000" b="1" baseline="30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文本框 20"/>
          <p:cNvSpPr txBox="1">
            <a:spLocks noChangeArrowheads="1"/>
          </p:cNvSpPr>
          <p:nvPr/>
        </p:nvSpPr>
        <p:spPr bwMode="auto">
          <a:xfrm>
            <a:off x="2165424" y="3766045"/>
            <a:ext cx="2493962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r>
              <a:rPr lang="en-US" altLang="zh-CN" sz="2000" b="1" i="1">
                <a:solidFill>
                  <a:srgbClr val="FF0000"/>
                </a:solidFill>
                <a:latin typeface="Times New Roman" panose="02020603050405020304" pitchFamily="18" charset="0"/>
              </a:rPr>
              <a:t>r </a:t>
            </a:r>
            <a:r>
              <a:rPr lang="en-US" altLang="zh-CN" sz="2000" b="1" i="1">
                <a:latin typeface="Times New Roman" panose="02020603050405020304" pitchFamily="18" charset="0"/>
              </a:rPr>
              <a:t>=        =           =</a:t>
            </a:r>
            <a:r>
              <a:rPr lang="en-US" altLang="zh-CN" sz="2000" b="1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5(m)</a:t>
            </a:r>
            <a:endParaRPr lang="en-US" altLang="zh-CN" sz="2000" b="1" i="1" baseline="3000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 bwMode="auto">
          <a:xfrm>
            <a:off x="3213174" y="3600945"/>
            <a:ext cx="758825" cy="661988"/>
            <a:chOff x="1168" y="4695"/>
            <a:chExt cx="670" cy="1192"/>
          </a:xfrm>
        </p:grpSpPr>
        <p:sp>
          <p:nvSpPr>
            <p:cNvPr id="23" name="文本框 19"/>
            <p:cNvSpPr txBox="1"/>
            <p:nvPr/>
          </p:nvSpPr>
          <p:spPr>
            <a:xfrm>
              <a:off x="1178" y="4695"/>
              <a:ext cx="660" cy="72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31.4</a:t>
              </a:r>
              <a:endParaRPr lang="en-US" altLang="zh-CN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文本框 20"/>
            <p:cNvSpPr txBox="1">
              <a:spLocks noChangeArrowheads="1"/>
            </p:cNvSpPr>
            <p:nvPr/>
          </p:nvSpPr>
          <p:spPr bwMode="auto">
            <a:xfrm>
              <a:off x="1168" y="5168"/>
              <a:ext cx="65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>
                  <a:latin typeface="Times New Roman" panose="02020603050405020304" pitchFamily="18" charset="0"/>
                  <a:ea typeface="黑体" panose="02010609060101010101" pitchFamily="49" charset="-122"/>
                </a:rPr>
                <a:t>6.28</a:t>
              </a:r>
              <a:endParaRPr lang="en-US" altLang="zh-CN" sz="2000" b="1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5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458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6" name="组合 25"/>
          <p:cNvGrpSpPr/>
          <p:nvPr/>
        </p:nvGrpSpPr>
        <p:grpSpPr bwMode="auto">
          <a:xfrm>
            <a:off x="2538486" y="3591420"/>
            <a:ext cx="496888" cy="696913"/>
            <a:chOff x="1148" y="4672"/>
            <a:chExt cx="439" cy="1257"/>
          </a:xfrm>
        </p:grpSpPr>
        <p:sp>
          <p:nvSpPr>
            <p:cNvPr id="27" name="文本框 19"/>
            <p:cNvSpPr txBox="1"/>
            <p:nvPr/>
          </p:nvSpPr>
          <p:spPr>
            <a:xfrm>
              <a:off x="1206" y="4672"/>
              <a:ext cx="355" cy="719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2000" b="1" i="1" noProof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en-US" altLang="zh-CN" sz="2000" b="1" i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文本框 20"/>
            <p:cNvSpPr txBox="1">
              <a:spLocks noChangeArrowheads="1"/>
            </p:cNvSpPr>
            <p:nvPr/>
          </p:nvSpPr>
          <p:spPr bwMode="auto">
            <a:xfrm>
              <a:off x="1148" y="5210"/>
              <a:ext cx="439" cy="7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ulim" panose="020B0600000101010101" pitchFamily="34" charset="-127"/>
                  <a:ea typeface="Gulim" panose="020B0600000101010101" pitchFamily="34" charset="-127"/>
                </a:defRPr>
              </a:lvl9pPr>
            </a:lstStyle>
            <a:p>
              <a:r>
                <a:rPr lang="en-US" altLang="zh-CN" sz="2000" b="1" dirty="0">
                  <a:latin typeface="Times New Roman" panose="02020603050405020304" pitchFamily="18" charset="0"/>
                  <a:ea typeface="黑体" panose="02010609060101010101" pitchFamily="49" charset="-122"/>
                </a:rPr>
                <a:t>2π</a:t>
              </a:r>
              <a:endParaRPr lang="en-US" altLang="zh-CN" sz="2000" b="1" dirty="0">
                <a:latin typeface="Times New Roman" panose="02020603050405020304" pitchFamily="18" charset="0"/>
                <a:ea typeface="黑体" panose="02010609060101010101" pitchFamily="49" charset="-122"/>
              </a:endParaRPr>
            </a:p>
          </p:txBody>
        </p:sp>
        <p:cxnSp>
          <p:nvCxnSpPr>
            <p:cNvPr id="29" name="直接连接符 22"/>
            <p:cNvCxnSpPr>
              <a:cxnSpLocks noChangeShapeType="1"/>
            </p:cNvCxnSpPr>
            <p:nvPr/>
          </p:nvCxnSpPr>
          <p:spPr bwMode="auto">
            <a:xfrm>
              <a:off x="1220" y="5320"/>
              <a:ext cx="284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30" name="文本框 29"/>
          <p:cNvSpPr txBox="1"/>
          <p:nvPr/>
        </p:nvSpPr>
        <p:spPr>
          <a:xfrm>
            <a:off x="6876256" y="2743377"/>
            <a:ext cx="1750060" cy="3987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文本框 4"/>
          <p:cNvSpPr txBox="1">
            <a:spLocks noChangeArrowheads="1"/>
          </p:cNvSpPr>
          <p:nvPr/>
        </p:nvSpPr>
        <p:spPr bwMode="auto">
          <a:xfrm>
            <a:off x="755576" y="1141733"/>
            <a:ext cx="7776864" cy="7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2.</a:t>
            </a:r>
            <a:r>
              <a:rPr lang="zh-CN" altLang="en-US" sz="2000" b="1" dirty="0">
                <a:latin typeface="楷体" panose="02010609060101010101" pitchFamily="49" charset="-122"/>
                <a:ea typeface="楷体" panose="02010609060101010101" pitchFamily="49" charset="-122"/>
              </a:rPr>
              <a:t>为什么草原上蒙古包的底面是圆形的？为什么绝大多数植物的根和茎的横截面是圆形的？根据上面的研究，请你试着解释一下。</a:t>
            </a:r>
            <a:endParaRPr lang="zh-CN" altLang="en-US" sz="20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30493" y="4371950"/>
            <a:ext cx="1750060" cy="39878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zh-CN" altLang="en-US" sz="2000" noProof="1">
                <a:solidFill>
                  <a:srgbClr val="0099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思考中。。。</a:t>
            </a:r>
            <a:endParaRPr lang="zh-CN" altLang="en-US" sz="2000" noProof="1">
              <a:solidFill>
                <a:srgbClr val="0099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1009630" y="755650"/>
            <a:ext cx="4570482" cy="369332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</a:defRPr>
            </a:lvl9pPr>
          </a:lstStyle>
          <a:p>
            <a:pPr eaLnBrk="1" hangingPunct="1">
              <a:defRPr/>
            </a:pP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[</a:t>
            </a:r>
            <a:r>
              <a:rPr lang="zh-CN" altLang="en-US" dirty="0">
                <a:solidFill>
                  <a:srgbClr val="FF6600"/>
                </a:solidFill>
                <a:latin typeface="+mn-ea"/>
                <a:cs typeface="Times New Roman" panose="02020603050405020304" pitchFamily="18" charset="0"/>
              </a:rPr>
              <a:t>教科书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P72 </a:t>
            </a:r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练习十五 第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18</a:t>
            </a:r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题第（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2</a:t>
            </a:r>
            <a:r>
              <a:rPr lang="zh-CN" altLang="en-US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）小题</a:t>
            </a:r>
            <a:r>
              <a:rPr lang="en-US" altLang="zh-CN" dirty="0">
                <a:solidFill>
                  <a:srgbClr val="FF6600"/>
                </a:solidFill>
                <a:latin typeface="+mn-ea"/>
                <a:ea typeface="+mn-ea"/>
                <a:cs typeface="Times New Roman" panose="02020603050405020304" pitchFamily="18" charset="0"/>
              </a:rPr>
              <a:t>]</a:t>
            </a:r>
            <a:endParaRPr lang="zh-CN" altLang="en-US" dirty="0"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640" y="2067694"/>
            <a:ext cx="3209139" cy="20962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069115"/>
            <a:ext cx="2133333" cy="20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LIDE.ADDREMOVEWATERMARK" val="WUJeiYwDy6"/>
</p:tagLst>
</file>

<file path=ppt/tags/tag2.xml><?xml version="1.0" encoding="utf-8"?>
<p:tagLst xmlns:p="http://schemas.openxmlformats.org/presentationml/2006/main">
  <p:tag name="ISLIDE.ADDREMOVEWATERMARK" val="fbekeoproS"/>
</p:tagLst>
</file>

<file path=ppt/tags/tag3.xml><?xml version="1.0" encoding="utf-8"?>
<p:tagLst xmlns:p="http://schemas.openxmlformats.org/presentationml/2006/main">
  <p:tag name="ISLIDE.ADDREMOVEWATERMARK" val="p0gX0pwmFm"/>
</p:tagLst>
</file>

<file path=ppt/tags/tag4.xml><?xml version="1.0" encoding="utf-8"?>
<p:tagLst xmlns:p="http://schemas.openxmlformats.org/presentationml/2006/main">
  <p:tag name="ISLIDE.ADDREMOVEWATERMARK" val="3671hqmmtl"/>
</p:tagLst>
</file>

<file path=ppt/tags/tag5.xml><?xml version="1.0" encoding="utf-8"?>
<p:tagLst xmlns:p="http://schemas.openxmlformats.org/presentationml/2006/main">
  <p:tag name="COMMONDATA" val="eyJoZGlkIjoiYzJmYmM0OTc5ZTFiNzBkNzQzODgwOGQyYTI1NDgyMGUifQ=="/>
</p:tagLst>
</file>

<file path=ppt/theme/theme1.xml><?xml version="1.0" encoding="utf-8"?>
<a:theme xmlns:a="http://schemas.openxmlformats.org/drawingml/2006/main" name="3_디자인 사용자 지정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ko-K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" panose="020B0600000101010101" pitchFamily="34" charset="-127"/>
            <a:ea typeface="Gulim" panose="020B0600000101010101" pitchFamily="34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choco</Template>
  <TotalTime>0</TotalTime>
  <Words>1075</Words>
  <Application>WPS 演示</Application>
  <PresentationFormat>全屏显示(16:9)</PresentationFormat>
  <Paragraphs>204</Paragraphs>
  <Slides>13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Gulim</vt:lpstr>
      <vt:lpstr>Malgun Gothic</vt:lpstr>
      <vt:lpstr>Calibri</vt:lpstr>
      <vt:lpstr>等线</vt:lpstr>
      <vt:lpstr>楷体</vt:lpstr>
      <vt:lpstr>Times New Roman</vt:lpstr>
      <vt:lpstr>幼圆</vt:lpstr>
      <vt:lpstr>黑体</vt:lpstr>
      <vt:lpstr>微软雅黑</vt:lpstr>
      <vt:lpstr>Arial Unicode MS</vt:lpstr>
      <vt:lpstr>3_디자인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P.P.TEMPLATE KOREA</dc:title>
  <dc:creator>sookhyun</dc:creator>
  <cp:lastModifiedBy>Administrator</cp:lastModifiedBy>
  <cp:revision>648</cp:revision>
  <dcterms:created xsi:type="dcterms:W3CDTF">2008-03-19T06:41:00Z</dcterms:created>
  <dcterms:modified xsi:type="dcterms:W3CDTF">2023-09-06T13:05:56Z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324E3472CDA843F5A951E2FB2B888CC5_12</vt:lpwstr>
  </property>
</Properties>
</file>