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8" r:id="rId1"/>
  </p:sldMasterIdLst>
  <p:notesMasterIdLst>
    <p:notesMasterId r:id="rId18"/>
  </p:notesMasterIdLst>
  <p:sldIdLst>
    <p:sldId id="256" r:id="rId2"/>
    <p:sldId id="310" r:id="rId3"/>
    <p:sldId id="268" r:id="rId4"/>
    <p:sldId id="347" r:id="rId5"/>
    <p:sldId id="341" r:id="rId6"/>
    <p:sldId id="270" r:id="rId7"/>
    <p:sldId id="315" r:id="rId8"/>
    <p:sldId id="316" r:id="rId9"/>
    <p:sldId id="363" r:id="rId10"/>
    <p:sldId id="336" r:id="rId11"/>
    <p:sldId id="362" r:id="rId12"/>
    <p:sldId id="340" r:id="rId13"/>
    <p:sldId id="361" r:id="rId14"/>
    <p:sldId id="335" r:id="rId15"/>
    <p:sldId id="342" r:id="rId16"/>
    <p:sldId id="328" r:id="rId17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748">
          <p15:clr>
            <a:srgbClr val="A4A3A4"/>
          </p15:clr>
        </p15:guide>
        <p15:guide id="4" orient="horz" pos="1212">
          <p15:clr>
            <a:srgbClr val="A4A3A4"/>
          </p15:clr>
        </p15:guide>
        <p15:guide id="5" pos="32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879F0"/>
    <a:srgbClr val="F25C7C"/>
    <a:srgbClr val="F3994F"/>
    <a:srgbClr val="F3F666"/>
    <a:srgbClr val="52EC6F"/>
    <a:srgbClr val="F268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8" autoAdjust="0"/>
  </p:normalViewPr>
  <p:slideViewPr>
    <p:cSldViewPr snapToGrid="0">
      <p:cViewPr varScale="1">
        <p:scale>
          <a:sx n="108" d="100"/>
          <a:sy n="108" d="100"/>
        </p:scale>
        <p:origin x="730" y="72"/>
      </p:cViewPr>
      <p:guideLst>
        <p:guide orient="horz" pos="1620"/>
        <p:guide pos="2880"/>
        <p:guide pos="748"/>
        <p:guide orient="horz" pos="1212"/>
        <p:guide pos="32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8D0952A3-0525-460C-A457-340C80EB7D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0440679-DA4E-4DAB-B4C2-6960381F9A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11C75C2-D595-41FF-B5C0-0820CB240E67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9D917106-FCBF-4709-989C-4E859A1F4D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49269D46-74B3-435C-B34D-726CBC455E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CDD7E3C-1A83-4CE2-BB2E-8254DE4164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A4811B-EC06-41E7-9C49-44B471202E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0CCC62F-2E78-446D-A033-872B5CC144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>
            <a:extLst>
              <a:ext uri="{FF2B5EF4-FFF2-40B4-BE49-F238E27FC236}">
                <a16:creationId xmlns:a16="http://schemas.microsoft.com/office/drawing/2014/main" id="{88944113-D909-425B-A848-404EE37DC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>
            <a:extLst>
              <a:ext uri="{FF2B5EF4-FFF2-40B4-BE49-F238E27FC236}">
                <a16:creationId xmlns:a16="http://schemas.microsoft.com/office/drawing/2014/main" id="{AE560047-87ED-4587-8735-127ADF9DC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1268" name="灯片编号占位符 3">
            <a:extLst>
              <a:ext uri="{FF2B5EF4-FFF2-40B4-BE49-F238E27FC236}">
                <a16:creationId xmlns:a16="http://schemas.microsoft.com/office/drawing/2014/main" id="{005B6CF7-D0F6-467E-BF7E-F42AD75C48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CDF7043-0B5F-4E08-B09E-54E8652023B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>
            <a:extLst>
              <a:ext uri="{FF2B5EF4-FFF2-40B4-BE49-F238E27FC236}">
                <a16:creationId xmlns:a16="http://schemas.microsoft.com/office/drawing/2014/main" id="{3D1D0C6C-C8BF-4269-B91F-5B283281C6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>
            <a:extLst>
              <a:ext uri="{FF2B5EF4-FFF2-40B4-BE49-F238E27FC236}">
                <a16:creationId xmlns:a16="http://schemas.microsoft.com/office/drawing/2014/main" id="{09961315-5989-41ED-A1A5-591317E4B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16" name="灯片编号占位符 3">
            <a:extLst>
              <a:ext uri="{FF2B5EF4-FFF2-40B4-BE49-F238E27FC236}">
                <a16:creationId xmlns:a16="http://schemas.microsoft.com/office/drawing/2014/main" id="{B8A6841B-50CE-45E4-AE79-75E6D3091B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C18791D-71DE-47FE-A749-32343A094D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>
            <a:extLst>
              <a:ext uri="{FF2B5EF4-FFF2-40B4-BE49-F238E27FC236}">
                <a16:creationId xmlns:a16="http://schemas.microsoft.com/office/drawing/2014/main" id="{2BD591E6-DA80-4F06-852C-B2FFB42671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>
            <a:extLst>
              <a:ext uri="{FF2B5EF4-FFF2-40B4-BE49-F238E27FC236}">
                <a16:creationId xmlns:a16="http://schemas.microsoft.com/office/drawing/2014/main" id="{436B1772-728A-4670-BD92-55823A17F8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64" name="灯片编号占位符 3">
            <a:extLst>
              <a:ext uri="{FF2B5EF4-FFF2-40B4-BE49-F238E27FC236}">
                <a16:creationId xmlns:a16="http://schemas.microsoft.com/office/drawing/2014/main" id="{E4774838-8503-4901-B971-C84C4FCDB5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3215117-3E73-426A-8CC4-6E263E9162A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>
            <a:extLst>
              <a:ext uri="{FF2B5EF4-FFF2-40B4-BE49-F238E27FC236}">
                <a16:creationId xmlns:a16="http://schemas.microsoft.com/office/drawing/2014/main" id="{A128F99D-2296-4975-B17D-901ABC89B4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>
            <a:extLst>
              <a:ext uri="{FF2B5EF4-FFF2-40B4-BE49-F238E27FC236}">
                <a16:creationId xmlns:a16="http://schemas.microsoft.com/office/drawing/2014/main" id="{90583257-02AD-4038-A30B-DC83EE1AEA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436" name="灯片编号占位符 3">
            <a:extLst>
              <a:ext uri="{FF2B5EF4-FFF2-40B4-BE49-F238E27FC236}">
                <a16:creationId xmlns:a16="http://schemas.microsoft.com/office/drawing/2014/main" id="{FBD259F1-5668-476B-84C5-56554C61D6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D638F5B-1000-4873-816B-8D49FFE1EF7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>
            <a:extLst>
              <a:ext uri="{FF2B5EF4-FFF2-40B4-BE49-F238E27FC236}">
                <a16:creationId xmlns:a16="http://schemas.microsoft.com/office/drawing/2014/main" id="{9A415566-6BAD-44DF-9232-3CA23982F9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>
            <a:extLst>
              <a:ext uri="{FF2B5EF4-FFF2-40B4-BE49-F238E27FC236}">
                <a16:creationId xmlns:a16="http://schemas.microsoft.com/office/drawing/2014/main" id="{8AA05561-6FBF-4251-8461-4A4AB9164D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08" name="灯片编号占位符 3">
            <a:extLst>
              <a:ext uri="{FF2B5EF4-FFF2-40B4-BE49-F238E27FC236}">
                <a16:creationId xmlns:a16="http://schemas.microsoft.com/office/drawing/2014/main" id="{6B0D5EB0-CC02-45F4-8D30-45C9382CD1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FE0E774-A816-4593-B083-5F9D3A4A1BC6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431C6D45-47DA-455F-938F-1BD21BE6B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688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DD92AA6A-0356-4545-B6F6-9EE279A37E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0"/>
            <a:ext cx="5165725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B5C9F8C6-DA16-4C28-B390-8BA90E6AB9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D1D382F9-66DA-4CF0-9B85-816097E320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AE73907-AAC9-43D1-AE8B-383D27C42C80}"/>
              </a:ext>
            </a:extLst>
          </p:cNvPr>
          <p:cNvSpPr/>
          <p:nvPr userDrawn="1"/>
        </p:nvSpPr>
        <p:spPr>
          <a:xfrm>
            <a:off x="1020763" y="1042988"/>
            <a:ext cx="7286625" cy="2794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9">
            <a:extLst>
              <a:ext uri="{FF2B5EF4-FFF2-40B4-BE49-F238E27FC236}">
                <a16:creationId xmlns:a16="http://schemas.microsoft.com/office/drawing/2014/main" id="{3B2AE3C2-086C-4B49-BA6F-0F65D8A53EC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39838" y="1198563"/>
            <a:ext cx="6883400" cy="412750"/>
            <a:chOff x="2257425" y="1552575"/>
            <a:chExt cx="3829050" cy="852487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53105056-52FD-478E-8A6F-575BA7C3D0B2}"/>
                </a:ext>
              </a:extLst>
            </p:cNvPr>
            <p:cNvCxnSpPr/>
            <p:nvPr/>
          </p:nvCxnSpPr>
          <p:spPr>
            <a:xfrm>
              <a:off x="2271554" y="1552575"/>
              <a:ext cx="0" cy="849207"/>
            </a:xfrm>
            <a:prstGeom prst="line">
              <a:avLst/>
            </a:prstGeom>
            <a:ln w="25400">
              <a:solidFill>
                <a:srgbClr val="77BC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D5C359A5-77ED-4647-8F2B-4CAD6D12CC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7425" y="1572248"/>
              <a:ext cx="3829050" cy="0"/>
            </a:xfrm>
            <a:prstGeom prst="line">
              <a:avLst/>
            </a:prstGeom>
            <a:ln w="25400">
              <a:solidFill>
                <a:srgbClr val="77BC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C5C0781B-4B89-4F64-BE7A-EEA53950E197}"/>
                </a:ext>
              </a:extLst>
            </p:cNvPr>
            <p:cNvCxnSpPr/>
            <p:nvPr/>
          </p:nvCxnSpPr>
          <p:spPr>
            <a:xfrm>
              <a:off x="6067047" y="1555853"/>
              <a:ext cx="0" cy="849209"/>
            </a:xfrm>
            <a:prstGeom prst="line">
              <a:avLst/>
            </a:prstGeom>
            <a:ln w="25400">
              <a:solidFill>
                <a:srgbClr val="77BC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3">
            <a:extLst>
              <a:ext uri="{FF2B5EF4-FFF2-40B4-BE49-F238E27FC236}">
                <a16:creationId xmlns:a16="http://schemas.microsoft.com/office/drawing/2014/main" id="{BFF86EC2-DE5A-4F44-B116-2F0BE2B00CB3}"/>
              </a:ext>
            </a:extLst>
          </p:cNvPr>
          <p:cNvGrpSpPr>
            <a:grpSpLocks/>
          </p:cNvGrpSpPr>
          <p:nvPr userDrawn="1"/>
        </p:nvGrpSpPr>
        <p:grpSpPr bwMode="auto">
          <a:xfrm flipV="1">
            <a:off x="1239838" y="3132138"/>
            <a:ext cx="6883400" cy="411162"/>
            <a:chOff x="2257425" y="1552575"/>
            <a:chExt cx="3829050" cy="852487"/>
          </a:xfrm>
        </p:grpSpPr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C13BDAA6-EB5A-4213-82D3-BB340D0DDBF6}"/>
                </a:ext>
              </a:extLst>
            </p:cNvPr>
            <p:cNvCxnSpPr/>
            <p:nvPr/>
          </p:nvCxnSpPr>
          <p:spPr>
            <a:xfrm>
              <a:off x="2271554" y="1552575"/>
              <a:ext cx="0" cy="849197"/>
            </a:xfrm>
            <a:prstGeom prst="line">
              <a:avLst/>
            </a:prstGeom>
            <a:ln w="25400">
              <a:solidFill>
                <a:srgbClr val="77BC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1561667B-D27A-4CFA-88CD-49C129DFFD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7425" y="1572324"/>
              <a:ext cx="3829050" cy="0"/>
            </a:xfrm>
            <a:prstGeom prst="line">
              <a:avLst/>
            </a:prstGeom>
            <a:ln w="25400">
              <a:solidFill>
                <a:srgbClr val="77BC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190BE191-3E01-4457-B00B-7452E4EFD7B8}"/>
                </a:ext>
              </a:extLst>
            </p:cNvPr>
            <p:cNvCxnSpPr/>
            <p:nvPr/>
          </p:nvCxnSpPr>
          <p:spPr>
            <a:xfrm>
              <a:off x="6067047" y="1555865"/>
              <a:ext cx="0" cy="849197"/>
            </a:xfrm>
            <a:prstGeom prst="line">
              <a:avLst/>
            </a:prstGeom>
            <a:ln w="25400">
              <a:solidFill>
                <a:srgbClr val="77BC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8272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892A7D39-DD2B-49F8-AB85-189FF7B33A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688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91AAA138-DDEF-4615-A4A7-261E88F8E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0"/>
            <a:ext cx="5165725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004D7CE3-5553-4E9B-B6D6-002A321A79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F4C65728-FF9E-43D6-B12F-8C2A883ADC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DC047AB-0CA0-4EF1-8B0C-11E9D9E6F413}"/>
              </a:ext>
            </a:extLst>
          </p:cNvPr>
          <p:cNvSpPr/>
          <p:nvPr userDrawn="1"/>
        </p:nvSpPr>
        <p:spPr>
          <a:xfrm>
            <a:off x="0" y="377825"/>
            <a:ext cx="9155113" cy="436562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E42C564-F8AC-4995-8469-6A00A5799748}"/>
              </a:ext>
            </a:extLst>
          </p:cNvPr>
          <p:cNvSpPr/>
          <p:nvPr userDrawn="1"/>
        </p:nvSpPr>
        <p:spPr>
          <a:xfrm>
            <a:off x="0" y="368300"/>
            <a:ext cx="9155113" cy="92075"/>
          </a:xfrm>
          <a:prstGeom prst="rect">
            <a:avLst/>
          </a:prstGeom>
          <a:solidFill>
            <a:srgbClr val="ABD6B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0AAEAF2-6965-44EC-8D4C-EE9C67AC0A4E}"/>
              </a:ext>
            </a:extLst>
          </p:cNvPr>
          <p:cNvSpPr/>
          <p:nvPr userDrawn="1"/>
        </p:nvSpPr>
        <p:spPr>
          <a:xfrm>
            <a:off x="0" y="4660900"/>
            <a:ext cx="9155113" cy="93663"/>
          </a:xfrm>
          <a:prstGeom prst="rect">
            <a:avLst/>
          </a:prstGeom>
          <a:solidFill>
            <a:srgbClr val="ABD6B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1071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DFEF65EE-E66B-443B-9B7E-6036314DF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688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FA71D17C-B94A-4A5A-AA01-D28A56E158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0"/>
            <a:ext cx="5165725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AE124484-AB05-4A44-BD44-A7E7A99FEB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11A7FF47-90FC-427B-8D39-05B1B8D5DF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8">
            <a:extLst>
              <a:ext uri="{FF2B5EF4-FFF2-40B4-BE49-F238E27FC236}">
                <a16:creationId xmlns:a16="http://schemas.microsoft.com/office/drawing/2014/main" id="{025F6418-60BC-48FA-A6FE-F5A6E1168F47}"/>
              </a:ext>
            </a:extLst>
          </p:cNvPr>
          <p:cNvSpPr/>
          <p:nvPr userDrawn="1"/>
        </p:nvSpPr>
        <p:spPr>
          <a:xfrm>
            <a:off x="207963" y="200025"/>
            <a:ext cx="8724900" cy="4743450"/>
          </a:xfrm>
          <a:prstGeom prst="roundRect">
            <a:avLst>
              <a:gd name="adj" fmla="val 6508"/>
            </a:avLst>
          </a:prstGeom>
          <a:solidFill>
            <a:schemeClr val="bg1"/>
          </a:solidFill>
          <a:ln w="50800">
            <a:solidFill>
              <a:srgbClr val="ABD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4965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>
            <a:extLst>
              <a:ext uri="{FF2B5EF4-FFF2-40B4-BE49-F238E27FC236}">
                <a16:creationId xmlns:a16="http://schemas.microsoft.com/office/drawing/2014/main" id="{0B4239C4-4E35-427C-A6EE-388DBD5BA84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矩形 6">
            <a:extLst>
              <a:ext uri="{FF2B5EF4-FFF2-40B4-BE49-F238E27FC236}">
                <a16:creationId xmlns:a16="http://schemas.microsoft.com/office/drawing/2014/main" id="{B4C93DAF-4DB7-423A-8239-D9A36C0DB66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1028" name="图片 1">
            <a:extLst>
              <a:ext uri="{FF2B5EF4-FFF2-40B4-BE49-F238E27FC236}">
                <a16:creationId xmlns:a16="http://schemas.microsoft.com/office/drawing/2014/main" id="{92138439-13C2-43D3-B492-AB51B93AB36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s://docimg5.docs.qq.com/image/AgAABsfO-eVuNsLQ97NFJo9kPCW4F0eR.png?w=904&amp;h=912">
            <a:extLst>
              <a:ext uri="{FF2B5EF4-FFF2-40B4-BE49-F238E27FC236}">
                <a16:creationId xmlns:a16="http://schemas.microsoft.com/office/drawing/2014/main" id="{EC1A4263-DE29-48AD-8A05-38A98903B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48" y="1661584"/>
            <a:ext cx="961616" cy="9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42" name="组合 9">
            <a:extLst>
              <a:ext uri="{FF2B5EF4-FFF2-40B4-BE49-F238E27FC236}">
                <a16:creationId xmlns:a16="http://schemas.microsoft.com/office/drawing/2014/main" id="{9170602A-B98E-406F-8E63-7250862FF5BB}"/>
              </a:ext>
            </a:extLst>
          </p:cNvPr>
          <p:cNvGrpSpPr>
            <a:grpSpLocks/>
          </p:cNvGrpSpPr>
          <p:nvPr/>
        </p:nvGrpSpPr>
        <p:grpSpPr bwMode="auto">
          <a:xfrm>
            <a:off x="2668587" y="1809751"/>
            <a:ext cx="4478363" cy="1227138"/>
            <a:chOff x="2128538" y="1740941"/>
            <a:chExt cx="4478224" cy="1227306"/>
          </a:xfrm>
        </p:grpSpPr>
        <p:sp>
          <p:nvSpPr>
            <p:cNvPr id="11" name="TextBox 1">
              <a:extLst>
                <a:ext uri="{FF2B5EF4-FFF2-40B4-BE49-F238E27FC236}">
                  <a16:creationId xmlns:a16="http://schemas.microsoft.com/office/drawing/2014/main" id="{1E7575A3-152B-4AAA-A6A4-D7A0F1A1AA9A}"/>
                </a:ext>
              </a:extLst>
            </p:cNvPr>
            <p:cNvSpPr txBox="1"/>
            <p:nvPr/>
          </p:nvSpPr>
          <p:spPr>
            <a:xfrm>
              <a:off x="2879402" y="1740941"/>
              <a:ext cx="3727360" cy="7081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4000" b="1" dirty="0">
                  <a:latin typeface="幼圆" panose="02010509060101010101" pitchFamily="49" charset="-122"/>
                  <a:ea typeface="幼圆" panose="02010509060101010101" pitchFamily="49" charset="-122"/>
                  <a:cs typeface="+mj-cs"/>
                </a:rPr>
                <a:t>数的运算（</a:t>
              </a:r>
              <a:r>
                <a:rPr lang="en-US" altLang="zh-CN" sz="4000" b="1" dirty="0">
                  <a:latin typeface="幼圆" panose="02010509060101010101" pitchFamily="49" charset="-122"/>
                  <a:ea typeface="幼圆" panose="02010509060101010101" pitchFamily="49" charset="-122"/>
                  <a:cs typeface="+mj-cs"/>
                </a:rPr>
                <a:t>3</a:t>
              </a:r>
              <a:r>
                <a:rPr lang="zh-CN" altLang="en-US" sz="4000" b="1" dirty="0">
                  <a:latin typeface="幼圆" panose="02010509060101010101" pitchFamily="49" charset="-122"/>
                  <a:ea typeface="幼圆" panose="02010509060101010101" pitchFamily="49" charset="-122"/>
                  <a:cs typeface="+mj-cs"/>
                </a:rPr>
                <a:t>）</a:t>
              </a:r>
            </a:p>
          </p:txBody>
        </p:sp>
        <p:sp>
          <p:nvSpPr>
            <p:cNvPr id="12" name="副标题 6">
              <a:extLst>
                <a:ext uri="{FF2B5EF4-FFF2-40B4-BE49-F238E27FC236}">
                  <a16:creationId xmlns:a16="http://schemas.microsoft.com/office/drawing/2014/main" id="{F45DE80A-4A57-46EC-B3A7-91AE7CED93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7035" y="2496694"/>
              <a:ext cx="2497111" cy="471553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en-US" altLang="zh-CN" sz="2400" b="1" dirty="0">
                  <a:latin typeface="+mj-lt"/>
                  <a:ea typeface="楷体" panose="02010609060101010101" pitchFamily="49" charset="-122"/>
                </a:rPr>
                <a:t>R</a:t>
              </a:r>
              <a:r>
                <a:rPr lang="zh-CN" altLang="en-US" sz="2400" b="1" dirty="0">
                  <a:latin typeface="+mj-lt"/>
                  <a:ea typeface="楷体" panose="02010609060101010101" pitchFamily="49" charset="-122"/>
                </a:rPr>
                <a:t>·六年级下册</a:t>
              </a: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6667644F-1806-4759-83FF-5AC2E34CAE12}"/>
                </a:ext>
              </a:extLst>
            </p:cNvPr>
            <p:cNvCxnSpPr>
              <a:cxnSpLocks/>
            </p:cNvCxnSpPr>
            <p:nvPr/>
          </p:nvCxnSpPr>
          <p:spPr>
            <a:xfrm>
              <a:off x="2128538" y="2530037"/>
              <a:ext cx="395433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docimg3.docs.qq.com/image/AgAABsfO-eWs6cjOxWJIUYopHa2HhVT2.png?w=266&amp;h=84">
            <a:extLst>
              <a:ext uri="{FF2B5EF4-FFF2-40B4-BE49-F238E27FC236}">
                <a16:creationId xmlns:a16="http://schemas.microsoft.com/office/drawing/2014/main" id="{73E81854-BB78-414E-8DBE-517CD7C6C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20" y="635726"/>
            <a:ext cx="1903568" cy="60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8203">
            <a:extLst>
              <a:ext uri="{FF2B5EF4-FFF2-40B4-BE49-F238E27FC236}">
                <a16:creationId xmlns:a16="http://schemas.microsoft.com/office/drawing/2014/main" id="{47CB3F09-D72F-468F-AF41-0795A15AD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531" y="1505585"/>
            <a:ext cx="7173570" cy="19495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2800" b="1" dirty="0">
                <a:latin typeface="+mj-lt"/>
                <a:ea typeface="黑体" panose="02010609060101010101" pitchFamily="49" charset="-122"/>
              </a:rPr>
              <a:t>        六年级有</a:t>
            </a:r>
            <a:r>
              <a:rPr lang="en-US" altLang="zh-CN" sz="2800" b="1" dirty="0">
                <a:latin typeface="+mj-lt"/>
                <a:ea typeface="黑体" panose="02010609060101010101" pitchFamily="49" charset="-122"/>
              </a:rPr>
              <a:t>5</a:t>
            </a:r>
            <a:r>
              <a:rPr lang="zh-CN" altLang="en-US" sz="2800" b="1" dirty="0">
                <a:latin typeface="+mj-lt"/>
                <a:ea typeface="黑体" panose="02010609060101010101" pitchFamily="49" charset="-122"/>
              </a:rPr>
              <a:t>个班，人数依次为：</a:t>
            </a:r>
            <a:r>
              <a:rPr lang="en-US" altLang="zh-CN" sz="2800" b="1" dirty="0">
                <a:latin typeface="+mj-lt"/>
                <a:ea typeface="黑体" panose="02010609060101010101" pitchFamily="49" charset="-122"/>
              </a:rPr>
              <a:t>43</a:t>
            </a:r>
            <a:r>
              <a:rPr lang="zh-CN" altLang="en-US" sz="2800" b="1" dirty="0">
                <a:latin typeface="+mj-lt"/>
                <a:ea typeface="黑体" panose="02010609060101010101" pitchFamily="49" charset="-122"/>
              </a:rPr>
              <a:t>、</a:t>
            </a:r>
            <a:r>
              <a:rPr lang="en-US" altLang="zh-CN" sz="2800" b="1" dirty="0">
                <a:latin typeface="+mj-lt"/>
                <a:ea typeface="黑体" panose="02010609060101010101" pitchFamily="49" charset="-122"/>
              </a:rPr>
              <a:t>40</a:t>
            </a:r>
            <a:r>
              <a:rPr lang="zh-CN" altLang="en-US" sz="2800" b="1" dirty="0">
                <a:latin typeface="+mj-lt"/>
                <a:ea typeface="黑体" panose="02010609060101010101" pitchFamily="49" charset="-122"/>
              </a:rPr>
              <a:t>、</a:t>
            </a:r>
            <a:r>
              <a:rPr lang="en-US" altLang="zh-CN" sz="2800" b="1" dirty="0">
                <a:latin typeface="+mj-lt"/>
                <a:ea typeface="黑体" panose="02010609060101010101" pitchFamily="49" charset="-122"/>
              </a:rPr>
              <a:t>41</a:t>
            </a:r>
            <a:r>
              <a:rPr lang="zh-CN" altLang="en-US" sz="2800" b="1" dirty="0">
                <a:latin typeface="+mj-lt"/>
                <a:ea typeface="黑体" panose="02010609060101010101" pitchFamily="49" charset="-122"/>
              </a:rPr>
              <a:t>、</a:t>
            </a:r>
            <a:r>
              <a:rPr lang="en-US" altLang="zh-CN" sz="2800" b="1" dirty="0">
                <a:latin typeface="+mj-lt"/>
                <a:ea typeface="黑体" panose="02010609060101010101" pitchFamily="49" charset="-122"/>
              </a:rPr>
              <a:t>44</a:t>
            </a:r>
            <a:r>
              <a:rPr lang="zh-CN" altLang="en-US" sz="2800" b="1" dirty="0">
                <a:latin typeface="+mj-lt"/>
                <a:ea typeface="黑体" panose="02010609060101010101" pitchFamily="49" charset="-122"/>
              </a:rPr>
              <a:t>、</a:t>
            </a:r>
            <a:r>
              <a:rPr lang="en-US" altLang="zh-CN" sz="2800" b="1" dirty="0">
                <a:latin typeface="+mj-lt"/>
                <a:ea typeface="黑体" panose="02010609060101010101" pitchFamily="49" charset="-122"/>
              </a:rPr>
              <a:t>42</a:t>
            </a:r>
            <a:r>
              <a:rPr lang="zh-CN" altLang="en-US" sz="2800" b="1" dirty="0">
                <a:latin typeface="+mj-lt"/>
                <a:ea typeface="黑体" panose="02010609060101010101" pitchFamily="49" charset="-122"/>
              </a:rPr>
              <a:t>。学校小礼堂有</a:t>
            </a:r>
            <a:r>
              <a:rPr lang="en-US" altLang="zh-CN" sz="2800" b="1" dirty="0">
                <a:latin typeface="+mj-lt"/>
                <a:ea typeface="黑体" panose="02010609060101010101" pitchFamily="49" charset="-122"/>
              </a:rPr>
              <a:t>200</a:t>
            </a:r>
            <a:r>
              <a:rPr lang="zh-CN" altLang="en-US" sz="2800" b="1" dirty="0">
                <a:latin typeface="+mj-lt"/>
                <a:ea typeface="黑体" panose="02010609060101010101" pitchFamily="49" charset="-122"/>
              </a:rPr>
              <a:t>个座位，如果召开六年级毕业典礼，需要加椅子吗？</a:t>
            </a:r>
            <a:endParaRPr lang="en-US" altLang="zh-CN" sz="2800" b="1" dirty="0">
              <a:latin typeface="+mj-lt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8203">
            <a:extLst>
              <a:ext uri="{FF2B5EF4-FFF2-40B4-BE49-F238E27FC236}">
                <a16:creationId xmlns:a16="http://schemas.microsoft.com/office/drawing/2014/main" id="{E74FDF84-CED4-42CA-99CD-781B1208C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059" y="912193"/>
            <a:ext cx="7853883" cy="33191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43+40+41+44+42≈40×5=200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（人）</a:t>
            </a:r>
            <a:endParaRPr lang="en-US" altLang="zh-CN" sz="2800" b="1" dirty="0">
              <a:solidFill>
                <a:srgbClr val="FF0000"/>
              </a:solidFill>
              <a:latin typeface="+mj-lt"/>
              <a:ea typeface="楷体" panose="02010609060101010101" pitchFamily="49" charset="-122"/>
            </a:endParaRP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因为把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43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、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41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、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44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、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42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看成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40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计算时，都把原数看小了，所以这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个数的和的准确值要比近似值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200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大，说明开会的人数比椅子数多。因此需要加椅子。</a:t>
            </a:r>
          </a:p>
        </p:txBody>
      </p:sp>
    </p:spTree>
    <p:extLst>
      <p:ext uri="{BB962C8B-B14F-4D97-AF65-F5344CB8AC3E}">
        <p14:creationId xmlns:p14="http://schemas.microsoft.com/office/powerpoint/2010/main" val="14142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1">
            <a:extLst>
              <a:ext uri="{FF2B5EF4-FFF2-40B4-BE49-F238E27FC236}">
                <a16:creationId xmlns:a16="http://schemas.microsoft.com/office/drawing/2014/main" id="{D6C9F7CA-DE44-48B8-B20D-924CE4D80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010" y="1363140"/>
            <a:ext cx="7037980" cy="259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下表是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2022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年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11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日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G121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次列车途经站点的相关信息。你能估算一下这趟列车在行驶全程中（扣除停留时间）的平均速度大约是多少吗？</a:t>
            </a:r>
          </a:p>
        </p:txBody>
      </p:sp>
      <p:grpSp>
        <p:nvGrpSpPr>
          <p:cNvPr id="23556" name="组合 9">
            <a:extLst>
              <a:ext uri="{FF2B5EF4-FFF2-40B4-BE49-F238E27FC236}">
                <a16:creationId xmlns:a16="http://schemas.microsoft.com/office/drawing/2014/main" id="{16E74CA5-35FA-4DBC-93D4-4DA677CCA858}"/>
              </a:ext>
            </a:extLst>
          </p:cNvPr>
          <p:cNvGrpSpPr>
            <a:grpSpLocks/>
          </p:cNvGrpSpPr>
          <p:nvPr/>
        </p:nvGrpSpPr>
        <p:grpSpPr bwMode="auto">
          <a:xfrm>
            <a:off x="355600" y="292100"/>
            <a:ext cx="1890713" cy="617538"/>
            <a:chOff x="238327" y="512359"/>
            <a:chExt cx="1890373" cy="617034"/>
          </a:xfrm>
        </p:grpSpPr>
        <p:sp>
          <p:nvSpPr>
            <p:cNvPr id="11" name="圆角矩形 34">
              <a:extLst>
                <a:ext uri="{FF2B5EF4-FFF2-40B4-BE49-F238E27FC236}">
                  <a16:creationId xmlns:a16="http://schemas.microsoft.com/office/drawing/2014/main" id="{793F24FE-E748-4D33-A1E4-105220C2A665}"/>
                </a:ext>
              </a:extLst>
            </p:cNvPr>
            <p:cNvSpPr/>
            <p:nvPr/>
          </p:nvSpPr>
          <p:spPr>
            <a:xfrm>
              <a:off x="238327" y="556773"/>
              <a:ext cx="1868152" cy="572620"/>
            </a:xfrm>
            <a:prstGeom prst="roundRect">
              <a:avLst>
                <a:gd name="adj" fmla="val 17501"/>
              </a:avLst>
            </a:prstGeom>
            <a:solidFill>
              <a:srgbClr val="ABD6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18A815A8-97E1-4790-AA7F-722948848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327" y="512359"/>
              <a:ext cx="1890373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随堂练习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AB70D43-5EDD-46AE-BC36-0B5A4C371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645" y="546816"/>
            <a:ext cx="6298672" cy="417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94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8203">
            <a:extLst>
              <a:ext uri="{FF2B5EF4-FFF2-40B4-BE49-F238E27FC236}">
                <a16:creationId xmlns:a16="http://schemas.microsoft.com/office/drawing/2014/main" id="{2EC677FE-12D9-41C4-96F7-82476A822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271" y="826987"/>
            <a:ext cx="5297487" cy="527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15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时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42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分－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10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时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分＝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小时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37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分</a:t>
            </a:r>
            <a:endParaRPr lang="en-US" altLang="zh-CN" sz="2800" b="1" dirty="0">
              <a:solidFill>
                <a:srgbClr val="FF0000"/>
              </a:solidFill>
              <a:latin typeface="+mj-lt"/>
              <a:ea typeface="楷体" panose="02010609060101010101" pitchFamily="49" charset="-122"/>
            </a:endParaRPr>
          </a:p>
        </p:txBody>
      </p:sp>
      <p:sp>
        <p:nvSpPr>
          <p:cNvPr id="6" name="文本框 8203">
            <a:extLst>
              <a:ext uri="{FF2B5EF4-FFF2-40B4-BE49-F238E27FC236}">
                <a16:creationId xmlns:a16="http://schemas.microsoft.com/office/drawing/2014/main" id="{1AAFAD79-3339-4661-A4B1-7A28C188D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271" y="1388962"/>
            <a:ext cx="4739672" cy="5275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6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20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分</a:t>
            </a:r>
            <a:endParaRPr lang="en-US" altLang="zh-CN" sz="2800" b="1" dirty="0">
              <a:solidFill>
                <a:srgbClr val="FF0000"/>
              </a:solidFill>
              <a:latin typeface="+mj-lt"/>
              <a:ea typeface="楷体" panose="02010609060101010101" pitchFamily="49" charset="-122"/>
            </a:endParaRPr>
          </a:p>
        </p:txBody>
      </p:sp>
      <p:sp>
        <p:nvSpPr>
          <p:cNvPr id="7" name="文本框 8203">
            <a:extLst>
              <a:ext uri="{FF2B5EF4-FFF2-40B4-BE49-F238E27FC236}">
                <a16:creationId xmlns:a16="http://schemas.microsoft.com/office/drawing/2014/main" id="{8F55C805-8513-486E-B7EA-68272BE28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271" y="1950937"/>
            <a:ext cx="3951287" cy="527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小时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37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分－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20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分≈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小时</a:t>
            </a:r>
            <a:endParaRPr lang="en-US" altLang="zh-CN" sz="2800" b="1" dirty="0">
              <a:solidFill>
                <a:srgbClr val="FF0000"/>
              </a:solidFill>
              <a:latin typeface="+mj-lt"/>
              <a:ea typeface="楷体" panose="02010609060101010101" pitchFamily="49" charset="-122"/>
            </a:endParaRPr>
          </a:p>
        </p:txBody>
      </p:sp>
      <p:sp>
        <p:nvSpPr>
          <p:cNvPr id="8" name="文本框 8203">
            <a:extLst>
              <a:ext uri="{FF2B5EF4-FFF2-40B4-BE49-F238E27FC236}">
                <a16:creationId xmlns:a16="http://schemas.microsoft.com/office/drawing/2014/main" id="{B79EB02B-9330-4C71-A710-6AF268AF1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271" y="2512912"/>
            <a:ext cx="3951287" cy="527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1318÷5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≈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260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（千米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/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时）</a:t>
            </a:r>
            <a:endParaRPr lang="en-US" altLang="zh-CN" sz="2800" b="1" dirty="0">
              <a:solidFill>
                <a:srgbClr val="FF0000"/>
              </a:solidFill>
              <a:latin typeface="+mj-lt"/>
              <a:ea typeface="楷体" panose="02010609060101010101" pitchFamily="49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0E13929-AEF1-48FF-A1D6-9902076E5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283" y="3074887"/>
            <a:ext cx="7373938" cy="9540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答：这趟列车在行驶全程中（扣除停留时间）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的平均速度大约是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260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千米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时。</a:t>
            </a:r>
            <a:endParaRPr lang="zh-CN" altLang="en-US" sz="1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1">
            <a:extLst>
              <a:ext uri="{FF2B5EF4-FFF2-40B4-BE49-F238E27FC236}">
                <a16:creationId xmlns:a16="http://schemas.microsoft.com/office/drawing/2014/main" id="{D850A3EF-59D6-4312-B19C-5DA9E06CE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8406"/>
            <a:ext cx="7950200" cy="194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2.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小红家客厅的顶灯需要更换一个灯泡。已知灯泡距地面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2.6m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，爸爸身高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1.80m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，小红搬来了一个高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0.6m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的凳子。这能帮助爸爸成功更换灯泡吗？</a:t>
            </a:r>
          </a:p>
        </p:txBody>
      </p:sp>
      <p:sp>
        <p:nvSpPr>
          <p:cNvPr id="22531" name="文本框 1">
            <a:extLst>
              <a:ext uri="{FF2B5EF4-FFF2-40B4-BE49-F238E27FC236}">
                <a16:creationId xmlns:a16="http://schemas.microsoft.com/office/drawing/2014/main" id="{EDEB10AB-A7FA-430F-A7F8-262511F0D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215" y="2554397"/>
            <a:ext cx="32734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1.8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22532" name="文本框 2">
            <a:extLst>
              <a:ext uri="{FF2B5EF4-FFF2-40B4-BE49-F238E27FC236}">
                <a16:creationId xmlns:a16="http://schemas.microsoft.com/office/drawing/2014/main" id="{5520EB17-CB8C-45E6-9AD8-616FF4DC5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954" y="3246547"/>
            <a:ext cx="5712269" cy="10769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答：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2.4m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加上爸爸的手臂长度的一半大于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2.6m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，所以爸爸能换成灯泡。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8">
            <a:extLst>
              <a:ext uri="{FF2B5EF4-FFF2-40B4-BE49-F238E27FC236}">
                <a16:creationId xmlns:a16="http://schemas.microsoft.com/office/drawing/2014/main" id="{C4CE0FCE-215E-40A5-8EF1-E7EED27C1D50}"/>
              </a:ext>
            </a:extLst>
          </p:cNvPr>
          <p:cNvGrpSpPr>
            <a:grpSpLocks/>
          </p:cNvGrpSpPr>
          <p:nvPr/>
        </p:nvGrpSpPr>
        <p:grpSpPr bwMode="auto">
          <a:xfrm>
            <a:off x="808038" y="598488"/>
            <a:ext cx="7645400" cy="3554412"/>
            <a:chOff x="619562" y="677303"/>
            <a:chExt cx="7645526" cy="3553943"/>
          </a:xfrm>
        </p:grpSpPr>
        <p:pic>
          <p:nvPicPr>
            <p:cNvPr id="26631" name="图片 9">
              <a:extLst>
                <a:ext uri="{FF2B5EF4-FFF2-40B4-BE49-F238E27FC236}">
                  <a16:creationId xmlns:a16="http://schemas.microsoft.com/office/drawing/2014/main" id="{8A69F9A8-F8A4-4CCC-9F43-DE50B4369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4" t="23866" r="10719" b="22557"/>
            <a:stretch>
              <a:fillRect/>
            </a:stretch>
          </p:blipFill>
          <p:spPr bwMode="auto">
            <a:xfrm>
              <a:off x="619562" y="677303"/>
              <a:ext cx="7645526" cy="35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矩形 2">
              <a:extLst>
                <a:ext uri="{FF2B5EF4-FFF2-40B4-BE49-F238E27FC236}">
                  <a16:creationId xmlns:a16="http://schemas.microsoft.com/office/drawing/2014/main" id="{6489C0F9-FDC3-4B32-8BA4-8D6E8D1BB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66" y="1551336"/>
              <a:ext cx="522876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32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同学们，今天的数学课你们有哪些收获呢？</a:t>
              </a:r>
            </a:p>
          </p:txBody>
        </p:sp>
      </p:grpSp>
      <p:grpSp>
        <p:nvGrpSpPr>
          <p:cNvPr id="26628" name="组合 12">
            <a:extLst>
              <a:ext uri="{FF2B5EF4-FFF2-40B4-BE49-F238E27FC236}">
                <a16:creationId xmlns:a16="http://schemas.microsoft.com/office/drawing/2014/main" id="{A60B215A-8F52-45CF-A09C-280E589EE444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512763"/>
            <a:ext cx="1890713" cy="615950"/>
            <a:chOff x="238327" y="512359"/>
            <a:chExt cx="1890373" cy="617034"/>
          </a:xfrm>
        </p:grpSpPr>
        <p:sp>
          <p:nvSpPr>
            <p:cNvPr id="14" name="圆角矩形 34">
              <a:extLst>
                <a:ext uri="{FF2B5EF4-FFF2-40B4-BE49-F238E27FC236}">
                  <a16:creationId xmlns:a16="http://schemas.microsoft.com/office/drawing/2014/main" id="{45799E37-724E-4369-8365-0EC7154DBE2D}"/>
                </a:ext>
              </a:extLst>
            </p:cNvPr>
            <p:cNvSpPr/>
            <p:nvPr/>
          </p:nvSpPr>
          <p:spPr>
            <a:xfrm>
              <a:off x="238327" y="556887"/>
              <a:ext cx="1868152" cy="572506"/>
            </a:xfrm>
            <a:prstGeom prst="roundRect">
              <a:avLst>
                <a:gd name="adj" fmla="val 17501"/>
              </a:avLst>
            </a:prstGeom>
            <a:solidFill>
              <a:srgbClr val="ABD6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1DC31C82-66D1-48FC-8FF3-1C352BE61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327" y="512359"/>
              <a:ext cx="1890373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课堂小结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2">
            <a:extLst>
              <a:ext uri="{FF2B5EF4-FFF2-40B4-BE49-F238E27FC236}">
                <a16:creationId xmlns:a16="http://schemas.microsoft.com/office/drawing/2014/main" id="{883F4AB7-E94C-48B6-87F5-D8418659E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525" y="1660525"/>
            <a:ext cx="2669292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803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207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≈</a:t>
            </a:r>
          </a:p>
        </p:txBody>
      </p:sp>
      <p:sp>
        <p:nvSpPr>
          <p:cNvPr id="9219" name="文本框 3">
            <a:extLst>
              <a:ext uri="{FF2B5EF4-FFF2-40B4-BE49-F238E27FC236}">
                <a16:creationId xmlns:a16="http://schemas.microsoft.com/office/drawing/2014/main" id="{56EFFD00-7878-44C5-9A81-4ECF5852A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188" y="1660525"/>
            <a:ext cx="2669292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798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205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≈</a:t>
            </a:r>
          </a:p>
        </p:txBody>
      </p:sp>
      <p:sp>
        <p:nvSpPr>
          <p:cNvPr id="9220" name="文本框 4">
            <a:extLst>
              <a:ext uri="{FF2B5EF4-FFF2-40B4-BE49-F238E27FC236}">
                <a16:creationId xmlns:a16="http://schemas.microsoft.com/office/drawing/2014/main" id="{1ABF39ED-7EF5-4E8C-8165-05CEA876A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899" y="2679700"/>
            <a:ext cx="240112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23×498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≈</a:t>
            </a:r>
          </a:p>
        </p:txBody>
      </p:sp>
      <p:sp>
        <p:nvSpPr>
          <p:cNvPr id="9221" name="文本框 5">
            <a:extLst>
              <a:ext uri="{FF2B5EF4-FFF2-40B4-BE49-F238E27FC236}">
                <a16:creationId xmlns:a16="http://schemas.microsoft.com/office/drawing/2014/main" id="{F33C06A2-C360-446E-88C7-999748487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562" y="2679700"/>
            <a:ext cx="240112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632÷69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≈</a:t>
            </a:r>
          </a:p>
        </p:txBody>
      </p:sp>
      <p:grpSp>
        <p:nvGrpSpPr>
          <p:cNvPr id="9222" name="组合 8">
            <a:extLst>
              <a:ext uri="{FF2B5EF4-FFF2-40B4-BE49-F238E27FC236}">
                <a16:creationId xmlns:a16="http://schemas.microsoft.com/office/drawing/2014/main" id="{3964C299-63D5-4B48-880F-0709822A7B31}"/>
              </a:ext>
            </a:extLst>
          </p:cNvPr>
          <p:cNvGrpSpPr>
            <a:grpSpLocks/>
          </p:cNvGrpSpPr>
          <p:nvPr/>
        </p:nvGrpSpPr>
        <p:grpSpPr bwMode="auto">
          <a:xfrm>
            <a:off x="-3162" y="512763"/>
            <a:ext cx="2373288" cy="615950"/>
            <a:chOff x="-2917" y="512359"/>
            <a:chExt cx="2372861" cy="617034"/>
          </a:xfrm>
        </p:grpSpPr>
        <p:sp>
          <p:nvSpPr>
            <p:cNvPr id="10" name="圆角矩形 34">
              <a:extLst>
                <a:ext uri="{FF2B5EF4-FFF2-40B4-BE49-F238E27FC236}">
                  <a16:creationId xmlns:a16="http://schemas.microsoft.com/office/drawing/2014/main" id="{B9AABF52-1D6F-4DB4-A103-A2ECAFBB7D4B}"/>
                </a:ext>
              </a:extLst>
            </p:cNvPr>
            <p:cNvSpPr/>
            <p:nvPr/>
          </p:nvSpPr>
          <p:spPr>
            <a:xfrm>
              <a:off x="238327" y="556887"/>
              <a:ext cx="1868152" cy="572506"/>
            </a:xfrm>
            <a:prstGeom prst="roundRect">
              <a:avLst>
                <a:gd name="adj" fmla="val 17501"/>
              </a:avLst>
            </a:prstGeom>
            <a:solidFill>
              <a:srgbClr val="ABD6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Rectangle 16">
              <a:extLst>
                <a:ext uri="{FF2B5EF4-FFF2-40B4-BE49-F238E27FC236}">
                  <a16:creationId xmlns:a16="http://schemas.microsoft.com/office/drawing/2014/main" id="{582286A8-0D81-4834-87C8-0BECC513A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7" y="512359"/>
              <a:ext cx="2372861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估  算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59A271E-50E8-482E-8E2C-4D9821AB199C}"/>
              </a:ext>
            </a:extLst>
          </p:cNvPr>
          <p:cNvSpPr txBox="1"/>
          <p:nvPr/>
        </p:nvSpPr>
        <p:spPr bwMode="auto">
          <a:xfrm>
            <a:off x="527050" y="937959"/>
            <a:ext cx="8007350" cy="147617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 hangingPunct="1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        举例说明估算的应用，你知道哪些估算策略？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F4D9BA7-613E-41C2-BEDA-C2D2113D7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2958999"/>
            <a:ext cx="8059738" cy="147617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      （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）由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8×10=80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，而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7.99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＜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8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，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9.99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＜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10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，所以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80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比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7.99×9.99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大。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3251CD4-C3C5-44E5-9731-3AC445D52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7" y="2203450"/>
            <a:ext cx="7105027" cy="7366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+mj-lt"/>
                <a:ea typeface="黑体" panose="02010609060101010101" pitchFamily="49" charset="-122"/>
              </a:rPr>
              <a:t>（</a:t>
            </a:r>
            <a:r>
              <a:rPr lang="en-US" altLang="zh-CN" sz="3200" b="1" dirty="0">
                <a:latin typeface="+mj-lt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latin typeface="+mj-lt"/>
                <a:ea typeface="黑体" panose="02010609060101010101" pitchFamily="49" charset="-122"/>
              </a:rPr>
              <a:t>）</a:t>
            </a:r>
            <a:r>
              <a:rPr lang="en-US" altLang="zh-CN" sz="3200" b="1" dirty="0">
                <a:latin typeface="+mj-lt"/>
                <a:ea typeface="黑体" panose="02010609060101010101" pitchFamily="49" charset="-122"/>
              </a:rPr>
              <a:t>7.99×9.99</a:t>
            </a:r>
            <a:r>
              <a:rPr lang="zh-CN" altLang="en-US" sz="3200" b="1" dirty="0">
                <a:latin typeface="+mj-lt"/>
                <a:ea typeface="黑体" panose="02010609060101010101" pitchFamily="49" charset="-122"/>
              </a:rPr>
              <a:t>与</a:t>
            </a:r>
            <a:r>
              <a:rPr lang="en-US" altLang="zh-CN" sz="3200" b="1" dirty="0">
                <a:latin typeface="+mj-lt"/>
                <a:ea typeface="黑体" panose="02010609060101010101" pitchFamily="49" charset="-122"/>
              </a:rPr>
              <a:t>80</a:t>
            </a:r>
            <a:r>
              <a:rPr lang="zh-CN" altLang="en-US" sz="3200" b="1" dirty="0">
                <a:latin typeface="+mj-lt"/>
                <a:ea typeface="黑体" panose="02010609060101010101" pitchFamily="49" charset="-122"/>
              </a:rPr>
              <a:t>比，哪个大？</a:t>
            </a:r>
            <a:endParaRPr lang="en-US" altLang="zh-CN" sz="3200" b="1" dirty="0">
              <a:latin typeface="+mj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">
            <a:extLst>
              <a:ext uri="{FF2B5EF4-FFF2-40B4-BE49-F238E27FC236}">
                <a16:creationId xmlns:a16="http://schemas.microsoft.com/office/drawing/2014/main" id="{FC456AB2-E1DE-4385-A42D-58039F8F45C1}"/>
              </a:ext>
            </a:extLst>
          </p:cNvPr>
          <p:cNvGrpSpPr>
            <a:grpSpLocks/>
          </p:cNvGrpSpPr>
          <p:nvPr/>
        </p:nvGrpSpPr>
        <p:grpSpPr bwMode="auto">
          <a:xfrm>
            <a:off x="512763" y="2092325"/>
            <a:ext cx="7281862" cy="1003300"/>
            <a:chOff x="899031" y="179054"/>
            <a:chExt cx="7282333" cy="1004887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1764736-F440-4DCD-A47E-B9AFF8A318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9031" y="225165"/>
              <a:ext cx="7282333" cy="73776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3200" b="1" dirty="0">
                  <a:latin typeface="+mj-lt"/>
                  <a:ea typeface="黑体" panose="02010609060101010101" pitchFamily="49" charset="-122"/>
                </a:rPr>
                <a:t>   </a:t>
              </a:r>
              <a:r>
                <a:rPr lang="en-US" altLang="zh-CN" sz="3200" b="1" dirty="0">
                  <a:latin typeface="+mj-lt"/>
                  <a:ea typeface="黑体" panose="02010609060101010101" pitchFamily="49" charset="-122"/>
                </a:rPr>
                <a:t>   </a:t>
              </a:r>
              <a:r>
                <a:rPr lang="zh-CN" altLang="en-US" sz="3200" b="1" dirty="0">
                  <a:latin typeface="+mj-lt"/>
                  <a:ea typeface="黑体" panose="02010609060101010101" pitchFamily="49" charset="-122"/>
                </a:rPr>
                <a:t>（</a:t>
              </a:r>
              <a:r>
                <a:rPr lang="en-US" altLang="zh-CN" sz="3200" b="1" dirty="0">
                  <a:latin typeface="+mj-lt"/>
                  <a:ea typeface="黑体" panose="02010609060101010101" pitchFamily="49" charset="-122"/>
                </a:rPr>
                <a:t>2</a:t>
              </a:r>
              <a:r>
                <a:rPr lang="zh-CN" altLang="en-US" sz="3200" b="1" dirty="0">
                  <a:latin typeface="+mj-lt"/>
                  <a:ea typeface="黑体" panose="02010609060101010101" pitchFamily="49" charset="-122"/>
                </a:rPr>
                <a:t>）          比</a:t>
              </a:r>
              <a:r>
                <a:rPr lang="en-US" altLang="zh-CN" sz="3200" b="1" dirty="0">
                  <a:latin typeface="+mj-lt"/>
                  <a:ea typeface="黑体" panose="02010609060101010101" pitchFamily="49" charset="-122"/>
                </a:rPr>
                <a:t>1</a:t>
              </a:r>
              <a:r>
                <a:rPr lang="zh-CN" altLang="en-US" sz="3200" b="1" dirty="0">
                  <a:latin typeface="+mj-lt"/>
                  <a:ea typeface="黑体" panose="02010609060101010101" pitchFamily="49" charset="-122"/>
                </a:rPr>
                <a:t>大吗？</a:t>
              </a:r>
              <a:endParaRPr lang="en-US" altLang="zh-CN" sz="3200" b="1" dirty="0">
                <a:latin typeface="+mj-lt"/>
                <a:ea typeface="黑体" panose="02010609060101010101" pitchFamily="49" charset="-122"/>
              </a:endParaRPr>
            </a:p>
          </p:txBody>
        </p:sp>
        <p:graphicFrame>
          <p:nvGraphicFramePr>
            <p:cNvPr id="14347" name="对象 18">
              <a:extLst>
                <a:ext uri="{FF2B5EF4-FFF2-40B4-BE49-F238E27FC236}">
                  <a16:creationId xmlns:a16="http://schemas.microsoft.com/office/drawing/2014/main" id="{E8A450A0-55BA-40CE-AD0F-9F250DB740A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17027" y="179054"/>
            <a:ext cx="989013" cy="1004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93529" imgH="393529" progId="Equation.DSMT4">
                    <p:embed/>
                  </p:oleObj>
                </mc:Choice>
                <mc:Fallback>
                  <p:oleObj name="Equation" r:id="rId3" imgW="393529" imgH="393529" progId="Equation.DSMT4">
                    <p:embed/>
                    <p:pic>
                      <p:nvPicPr>
                        <p:cNvPr id="0" name="对象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7027" y="179054"/>
                          <a:ext cx="989013" cy="1004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37C8805-A7B8-4809-B195-4ABEF067B6E2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006725"/>
            <a:ext cx="7813675" cy="1487488"/>
            <a:chOff x="766080" y="1827620"/>
            <a:chExt cx="7813177" cy="1488558"/>
          </a:xfrm>
        </p:grpSpPr>
        <p:grpSp>
          <p:nvGrpSpPr>
            <p:cNvPr id="14341" name="组合 3">
              <a:extLst>
                <a:ext uri="{FF2B5EF4-FFF2-40B4-BE49-F238E27FC236}">
                  <a16:creationId xmlns:a16="http://schemas.microsoft.com/office/drawing/2014/main" id="{A765EB37-0FEB-4488-A590-37F4D8A5B8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6080" y="1827620"/>
              <a:ext cx="7532946" cy="1488558"/>
              <a:chOff x="825347" y="1785287"/>
              <a:chExt cx="7532946" cy="1488558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90BF969-A1FA-4AE0-B8AD-5A0DC532DD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5347" y="1945740"/>
                <a:ext cx="7532208" cy="13281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  <a:defRPr/>
                </a:pPr>
                <a:r>
                  <a:rPr lang="zh-CN" altLang="en-US" sz="3200" b="1" dirty="0">
                    <a:solidFill>
                      <a:srgbClr val="FF0000"/>
                    </a:solidFill>
                    <a:latin typeface="+mj-lt"/>
                    <a:ea typeface="黑体" panose="02010609060101010101" pitchFamily="49" charset="-122"/>
                  </a:rPr>
                  <a:t>     （</a:t>
                </a:r>
                <a:r>
                  <a:rPr lang="en-US" altLang="zh-CN" sz="3200" b="1" dirty="0">
                    <a:solidFill>
                      <a:srgbClr val="FF0000"/>
                    </a:solidFill>
                    <a:latin typeface="+mj-lt"/>
                    <a:ea typeface="黑体" panose="02010609060101010101" pitchFamily="49" charset="-122"/>
                  </a:rPr>
                  <a:t>2</a:t>
                </a:r>
                <a:r>
                  <a:rPr lang="zh-CN" altLang="en-US" sz="3200" b="1" dirty="0">
                    <a:solidFill>
                      <a:srgbClr val="FF0000"/>
                    </a:solidFill>
                    <a:latin typeface="+mj-lt"/>
                    <a:ea typeface="黑体" panose="02010609060101010101" pitchFamily="49" charset="-122"/>
                  </a:rPr>
                  <a:t>）由                ，而           ，所以         </a:t>
                </a:r>
                <a:endParaRPr lang="en-US" altLang="zh-CN" sz="3200" b="1" dirty="0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</a:endParaRP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None/>
                  <a:defRPr/>
                </a:pPr>
                <a:r>
                  <a:rPr lang="zh-CN" altLang="en-US" sz="3200" b="1" dirty="0">
                    <a:solidFill>
                      <a:srgbClr val="FF0000"/>
                    </a:solidFill>
                    <a:latin typeface="+mj-lt"/>
                    <a:ea typeface="黑体" panose="02010609060101010101" pitchFamily="49" charset="-122"/>
                  </a:rPr>
                  <a:t>大于</a:t>
                </a:r>
                <a:r>
                  <a:rPr lang="en-US" altLang="zh-CN" sz="3200" b="1" dirty="0">
                    <a:solidFill>
                      <a:srgbClr val="FF0000"/>
                    </a:solidFill>
                    <a:latin typeface="+mj-lt"/>
                    <a:ea typeface="黑体" panose="02010609060101010101" pitchFamily="49" charset="-122"/>
                  </a:rPr>
                  <a:t>1</a:t>
                </a:r>
                <a:r>
                  <a:rPr lang="zh-CN" altLang="en-US" sz="3200" b="1" dirty="0">
                    <a:solidFill>
                      <a:srgbClr val="FF0000"/>
                    </a:solidFill>
                    <a:latin typeface="+mj-lt"/>
                    <a:ea typeface="黑体" panose="02010609060101010101" pitchFamily="49" charset="-122"/>
                  </a:rPr>
                  <a:t>。</a:t>
                </a:r>
                <a:endParaRPr lang="en-US" altLang="zh-CN" sz="3200" b="1" dirty="0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</a:endParaRPr>
              </a:p>
            </p:txBody>
          </p:sp>
          <p:graphicFrame>
            <p:nvGraphicFramePr>
              <p:cNvPr id="14344" name="对象 18">
                <a:extLst>
                  <a:ext uri="{FF2B5EF4-FFF2-40B4-BE49-F238E27FC236}">
                    <a16:creationId xmlns:a16="http://schemas.microsoft.com/office/drawing/2014/main" id="{6E3D0C1E-DF5A-4C85-80AC-F38D0B91493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40049" y="1796126"/>
              <a:ext cx="1530350" cy="10048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609336" imgH="393529" progId="Equation.DSMT4">
                      <p:embed/>
                    </p:oleObj>
                  </mc:Choice>
                  <mc:Fallback>
                    <p:oleObj name="Equation" r:id="rId5" imgW="609336" imgH="393529" progId="Equation.DSMT4">
                      <p:embed/>
                      <p:pic>
                        <p:nvPicPr>
                          <p:cNvPr id="0" name="对象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0049" y="1796126"/>
                            <a:ext cx="1530350" cy="10048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345" name="对象 18">
                <a:extLst>
                  <a:ext uri="{FF2B5EF4-FFF2-40B4-BE49-F238E27FC236}">
                    <a16:creationId xmlns:a16="http://schemas.microsoft.com/office/drawing/2014/main" id="{6E49A428-E141-4664-854C-F71893A7E06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314815" y="1785287"/>
              <a:ext cx="1020762" cy="10048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406048" imgH="393359" progId="Equation.DSMT4">
                      <p:embed/>
                    </p:oleObj>
                  </mc:Choice>
                  <mc:Fallback>
                    <p:oleObj name="Equation" r:id="rId7" imgW="406048" imgH="393359" progId="Equation.DSMT4">
                      <p:embed/>
                      <p:pic>
                        <p:nvPicPr>
                          <p:cNvPr id="0" name="对象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14815" y="1785287"/>
                            <a:ext cx="1020762" cy="10048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4342" name="对象 18">
              <a:extLst>
                <a:ext uri="{FF2B5EF4-FFF2-40B4-BE49-F238E27FC236}">
                  <a16:creationId xmlns:a16="http://schemas.microsoft.com/office/drawing/2014/main" id="{1D2C41CD-4A5F-498F-8BAE-86C500F27CB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590244" y="1827621"/>
            <a:ext cx="989013" cy="1004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93529" imgH="393529" progId="Equation.DSMT4">
                    <p:embed/>
                  </p:oleObj>
                </mc:Choice>
                <mc:Fallback>
                  <p:oleObj name="Equation" r:id="rId9" imgW="393529" imgH="393529" progId="Equation.DSMT4">
                    <p:embed/>
                    <p:pic>
                      <p:nvPicPr>
                        <p:cNvPr id="0" name="对象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90244" y="1827621"/>
                          <a:ext cx="989013" cy="1004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7274B987-A91E-45AD-B503-0CE0199E8B75}"/>
              </a:ext>
            </a:extLst>
          </p:cNvPr>
          <p:cNvSpPr txBox="1"/>
          <p:nvPr/>
        </p:nvSpPr>
        <p:spPr bwMode="auto">
          <a:xfrm>
            <a:off x="527050" y="937959"/>
            <a:ext cx="8007350" cy="147617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 hangingPunct="1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        举例说明估算的应用，你知道哪些估算策略？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1">
            <a:extLst>
              <a:ext uri="{FF2B5EF4-FFF2-40B4-BE49-F238E27FC236}">
                <a16:creationId xmlns:a16="http://schemas.microsoft.com/office/drawing/2014/main" id="{6142A0F5-F55C-47FF-BEE8-B864D97FA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063" y="1546225"/>
            <a:ext cx="71882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估一估，在○里填上“＞”或“＜”。</a:t>
            </a:r>
          </a:p>
        </p:txBody>
      </p:sp>
      <p:grpSp>
        <p:nvGrpSpPr>
          <p:cNvPr id="16387" name="组合 4">
            <a:extLst>
              <a:ext uri="{FF2B5EF4-FFF2-40B4-BE49-F238E27FC236}">
                <a16:creationId xmlns:a16="http://schemas.microsoft.com/office/drawing/2014/main" id="{4670905A-0340-4C2A-9A69-523375639562}"/>
              </a:ext>
            </a:extLst>
          </p:cNvPr>
          <p:cNvGrpSpPr>
            <a:grpSpLocks/>
          </p:cNvGrpSpPr>
          <p:nvPr/>
        </p:nvGrpSpPr>
        <p:grpSpPr bwMode="auto">
          <a:xfrm>
            <a:off x="1135062" y="2438400"/>
            <a:ext cx="3093123" cy="638175"/>
            <a:chOff x="1014516" y="1401635"/>
            <a:chExt cx="3092981" cy="637184"/>
          </a:xfrm>
        </p:grpSpPr>
        <p:sp>
          <p:nvSpPr>
            <p:cNvPr id="16404" name="文本框 2">
              <a:extLst>
                <a:ext uri="{FF2B5EF4-FFF2-40B4-BE49-F238E27FC236}">
                  <a16:creationId xmlns:a16="http://schemas.microsoft.com/office/drawing/2014/main" id="{9144E06E-3B50-4BFF-8A6C-AFF15E2AF9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516" y="1401635"/>
              <a:ext cx="3092981" cy="62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32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5.9×9.9        60</a:t>
              </a:r>
              <a:endPara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A072F210-D4CA-44DF-B96F-3095FB6668B8}"/>
                </a:ext>
              </a:extLst>
            </p:cNvPr>
            <p:cNvSpPr/>
            <p:nvPr/>
          </p:nvSpPr>
          <p:spPr>
            <a:xfrm>
              <a:off x="2616775" y="1446016"/>
              <a:ext cx="606397" cy="592803"/>
            </a:xfrm>
            <a:prstGeom prst="ellipse">
              <a:avLst/>
            </a:prstGeom>
            <a:solidFill>
              <a:srgbClr val="FFD9EF"/>
            </a:solidFill>
            <a:ln>
              <a:solidFill>
                <a:srgbClr val="FF9F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388" name="组合 5">
            <a:extLst>
              <a:ext uri="{FF2B5EF4-FFF2-40B4-BE49-F238E27FC236}">
                <a16:creationId xmlns:a16="http://schemas.microsoft.com/office/drawing/2014/main" id="{4694ACF2-E92A-4F29-B410-9C9A75CFD4E4}"/>
              </a:ext>
            </a:extLst>
          </p:cNvPr>
          <p:cNvGrpSpPr>
            <a:grpSpLocks/>
          </p:cNvGrpSpPr>
          <p:nvPr/>
        </p:nvGrpSpPr>
        <p:grpSpPr bwMode="auto">
          <a:xfrm>
            <a:off x="5046663" y="2438400"/>
            <a:ext cx="3124415" cy="638175"/>
            <a:chOff x="1014517" y="1401635"/>
            <a:chExt cx="3124272" cy="637778"/>
          </a:xfrm>
        </p:grpSpPr>
        <p:sp>
          <p:nvSpPr>
            <p:cNvPr id="16402" name="文本框 6">
              <a:extLst>
                <a:ext uri="{FF2B5EF4-FFF2-40B4-BE49-F238E27FC236}">
                  <a16:creationId xmlns:a16="http://schemas.microsoft.com/office/drawing/2014/main" id="{FA2C6AE2-87B1-4B9E-B74F-27E2A1489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517" y="1401635"/>
              <a:ext cx="3124272" cy="626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32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32÷1.2        32</a:t>
              </a:r>
              <a:endPara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6D6E2C92-871F-41D1-BC38-8B8F347DF406}"/>
                </a:ext>
              </a:extLst>
            </p:cNvPr>
            <p:cNvSpPr/>
            <p:nvPr/>
          </p:nvSpPr>
          <p:spPr>
            <a:xfrm>
              <a:off x="2543209" y="1446057"/>
              <a:ext cx="606397" cy="593356"/>
            </a:xfrm>
            <a:prstGeom prst="ellipse">
              <a:avLst/>
            </a:prstGeom>
            <a:solidFill>
              <a:srgbClr val="FFD9EF"/>
            </a:solidFill>
            <a:ln>
              <a:solidFill>
                <a:srgbClr val="FF9F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389" name="组合 8">
            <a:extLst>
              <a:ext uri="{FF2B5EF4-FFF2-40B4-BE49-F238E27FC236}">
                <a16:creationId xmlns:a16="http://schemas.microsoft.com/office/drawing/2014/main" id="{CD560E27-D5D4-4904-83E9-C75911DFC53D}"/>
              </a:ext>
            </a:extLst>
          </p:cNvPr>
          <p:cNvGrpSpPr>
            <a:grpSpLocks/>
          </p:cNvGrpSpPr>
          <p:nvPr/>
        </p:nvGrpSpPr>
        <p:grpSpPr bwMode="auto">
          <a:xfrm>
            <a:off x="1135063" y="3452813"/>
            <a:ext cx="3085807" cy="638175"/>
            <a:chOff x="1014517" y="1401635"/>
            <a:chExt cx="3085666" cy="637778"/>
          </a:xfrm>
        </p:grpSpPr>
        <p:sp>
          <p:nvSpPr>
            <p:cNvPr id="16400" name="文本框 9">
              <a:extLst>
                <a:ext uri="{FF2B5EF4-FFF2-40B4-BE49-F238E27FC236}">
                  <a16:creationId xmlns:a16="http://schemas.microsoft.com/office/drawing/2014/main" id="{3A0BF2AC-F683-4542-ACF4-BA66C3D5C9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517" y="1401635"/>
              <a:ext cx="3085666" cy="626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32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57×0.8        57</a:t>
              </a:r>
              <a:endPara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18AD9BB4-E0BF-4197-99E0-DFC9C8A543A1}"/>
                </a:ext>
              </a:extLst>
            </p:cNvPr>
            <p:cNvSpPr/>
            <p:nvPr/>
          </p:nvSpPr>
          <p:spPr>
            <a:xfrm>
              <a:off x="2543209" y="1446057"/>
              <a:ext cx="606397" cy="593356"/>
            </a:xfrm>
            <a:prstGeom prst="ellipse">
              <a:avLst/>
            </a:prstGeom>
            <a:solidFill>
              <a:srgbClr val="FFD9EF"/>
            </a:solidFill>
            <a:ln>
              <a:solidFill>
                <a:srgbClr val="FF9F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390" name="组合 11">
            <a:extLst>
              <a:ext uri="{FF2B5EF4-FFF2-40B4-BE49-F238E27FC236}">
                <a16:creationId xmlns:a16="http://schemas.microsoft.com/office/drawing/2014/main" id="{B881D742-CC5E-4753-A9CC-4D76CDAA0BCD}"/>
              </a:ext>
            </a:extLst>
          </p:cNvPr>
          <p:cNvGrpSpPr>
            <a:grpSpLocks/>
          </p:cNvGrpSpPr>
          <p:nvPr/>
        </p:nvGrpSpPr>
        <p:grpSpPr bwMode="auto">
          <a:xfrm>
            <a:off x="5046662" y="3468688"/>
            <a:ext cx="3424339" cy="638175"/>
            <a:chOff x="1014516" y="1401635"/>
            <a:chExt cx="3424202" cy="637778"/>
          </a:xfrm>
        </p:grpSpPr>
        <p:sp>
          <p:nvSpPr>
            <p:cNvPr id="16398" name="文本框 12">
              <a:extLst>
                <a:ext uri="{FF2B5EF4-FFF2-40B4-BE49-F238E27FC236}">
                  <a16:creationId xmlns:a16="http://schemas.microsoft.com/office/drawing/2014/main" id="{C0E3FBA5-3994-45EE-9451-97217BB97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516" y="1401635"/>
              <a:ext cx="3424202" cy="626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32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10.1×37        370</a:t>
              </a:r>
              <a:endPara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9B78C937-B813-445D-9BB6-3816439D7DEF}"/>
                </a:ext>
              </a:extLst>
            </p:cNvPr>
            <p:cNvSpPr/>
            <p:nvPr/>
          </p:nvSpPr>
          <p:spPr>
            <a:xfrm>
              <a:off x="2730536" y="1446057"/>
              <a:ext cx="607989" cy="593356"/>
            </a:xfrm>
            <a:prstGeom prst="ellipse">
              <a:avLst/>
            </a:prstGeom>
            <a:solidFill>
              <a:srgbClr val="FFD9EF"/>
            </a:solidFill>
            <a:ln>
              <a:solidFill>
                <a:srgbClr val="FF9F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E41AD85C-BB68-4CD4-9F77-CE2F0A0F5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538" y="2444750"/>
            <a:ext cx="596638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＜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8CF56AF-F716-4C8F-8598-9FAB937D5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138" y="2460625"/>
            <a:ext cx="5969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＜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5645FEF-4EAB-468C-8264-1041AAC91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2075" y="3468688"/>
            <a:ext cx="5969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＜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ABF548C-51CA-4686-BABD-110F1D845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3471863"/>
            <a:ext cx="5969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＞</a:t>
            </a:r>
          </a:p>
        </p:txBody>
      </p:sp>
      <p:grpSp>
        <p:nvGrpSpPr>
          <p:cNvPr id="22" name="组合 16">
            <a:extLst>
              <a:ext uri="{FF2B5EF4-FFF2-40B4-BE49-F238E27FC236}">
                <a16:creationId xmlns:a16="http://schemas.microsoft.com/office/drawing/2014/main" id="{13A94267-5D49-437A-95D2-2953043EE9C6}"/>
              </a:ext>
            </a:extLst>
          </p:cNvPr>
          <p:cNvGrpSpPr>
            <a:grpSpLocks/>
          </p:cNvGrpSpPr>
          <p:nvPr/>
        </p:nvGrpSpPr>
        <p:grpSpPr bwMode="auto">
          <a:xfrm>
            <a:off x="291109" y="660892"/>
            <a:ext cx="1868488" cy="583175"/>
            <a:chOff x="238327" y="528776"/>
            <a:chExt cx="1868152" cy="584201"/>
          </a:xfrm>
        </p:grpSpPr>
        <p:sp>
          <p:nvSpPr>
            <p:cNvPr id="23" name="圆角矩形 34">
              <a:extLst>
                <a:ext uri="{FF2B5EF4-FFF2-40B4-BE49-F238E27FC236}">
                  <a16:creationId xmlns:a16="http://schemas.microsoft.com/office/drawing/2014/main" id="{8F63AAF8-25B2-42E6-BB29-FEC6167BAFB6}"/>
                </a:ext>
              </a:extLst>
            </p:cNvPr>
            <p:cNvSpPr/>
            <p:nvPr/>
          </p:nvSpPr>
          <p:spPr>
            <a:xfrm>
              <a:off x="238327" y="534623"/>
              <a:ext cx="1868152" cy="572506"/>
            </a:xfrm>
            <a:prstGeom prst="roundRect">
              <a:avLst>
                <a:gd name="adj" fmla="val 17501"/>
              </a:avLst>
            </a:prstGeom>
            <a:noFill/>
            <a:ln>
              <a:solidFill>
                <a:srgbClr val="ABD6B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Rectangle 16">
              <a:extLst>
                <a:ext uri="{FF2B5EF4-FFF2-40B4-BE49-F238E27FC236}">
                  <a16:creationId xmlns:a16="http://schemas.microsoft.com/office/drawing/2014/main" id="{DDE0D51B-94D8-4066-B308-FB34FEA11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423" y="528776"/>
              <a:ext cx="1627960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hangingPunct="1"/>
              <a:r>
                <a:rPr lang="zh-CN" altLang="en-US" sz="32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练与学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11">
            <a:extLst>
              <a:ext uri="{FF2B5EF4-FFF2-40B4-BE49-F238E27FC236}">
                <a16:creationId xmlns:a16="http://schemas.microsoft.com/office/drawing/2014/main" id="{F22EE83E-E810-4824-9B84-9A12EFDE2CCE}"/>
              </a:ext>
            </a:extLst>
          </p:cNvPr>
          <p:cNvGrpSpPr>
            <a:grpSpLocks/>
          </p:cNvGrpSpPr>
          <p:nvPr/>
        </p:nvGrpSpPr>
        <p:grpSpPr bwMode="auto">
          <a:xfrm>
            <a:off x="1262063" y="1303338"/>
            <a:ext cx="2027237" cy="942975"/>
            <a:chOff x="1201738" y="1012825"/>
            <a:chExt cx="2027237" cy="942975"/>
          </a:xfrm>
        </p:grpSpPr>
        <p:graphicFrame>
          <p:nvGraphicFramePr>
            <p:cNvPr id="17424" name="Object 14">
              <a:extLst>
                <a:ext uri="{FF2B5EF4-FFF2-40B4-BE49-F238E27FC236}">
                  <a16:creationId xmlns:a16="http://schemas.microsoft.com/office/drawing/2014/main" id="{AD315766-16CE-46F0-8B84-A1F0B025122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01738" y="1012825"/>
            <a:ext cx="2027237" cy="942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850531" imgH="393529" progId="Equation.DSMT4">
                    <p:embed/>
                  </p:oleObj>
                </mc:Choice>
                <mc:Fallback>
                  <p:oleObj name="Equation" r:id="rId3" imgW="850531" imgH="393529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1738" y="1012825"/>
                          <a:ext cx="2027237" cy="942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7E5E41A1-208A-4BA5-B144-7AEAE6946D13}"/>
                </a:ext>
              </a:extLst>
            </p:cNvPr>
            <p:cNvSpPr/>
            <p:nvPr/>
          </p:nvSpPr>
          <p:spPr>
            <a:xfrm>
              <a:off x="2205038" y="1187450"/>
              <a:ext cx="608012" cy="593725"/>
            </a:xfrm>
            <a:prstGeom prst="ellipse">
              <a:avLst/>
            </a:prstGeom>
            <a:solidFill>
              <a:srgbClr val="FFD9EF"/>
            </a:solidFill>
            <a:ln>
              <a:solidFill>
                <a:srgbClr val="FF9F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411" name="组合 12">
            <a:extLst>
              <a:ext uri="{FF2B5EF4-FFF2-40B4-BE49-F238E27FC236}">
                <a16:creationId xmlns:a16="http://schemas.microsoft.com/office/drawing/2014/main" id="{819FAAA2-AEFF-403F-9C73-B96B2242013F}"/>
              </a:ext>
            </a:extLst>
          </p:cNvPr>
          <p:cNvGrpSpPr>
            <a:grpSpLocks/>
          </p:cNvGrpSpPr>
          <p:nvPr/>
        </p:nvGrpSpPr>
        <p:grpSpPr bwMode="auto">
          <a:xfrm>
            <a:off x="5148263" y="1303338"/>
            <a:ext cx="2571750" cy="942975"/>
            <a:chOff x="929755" y="1012212"/>
            <a:chExt cx="2571750" cy="942975"/>
          </a:xfrm>
        </p:grpSpPr>
        <p:graphicFrame>
          <p:nvGraphicFramePr>
            <p:cNvPr id="17422" name="Object 14">
              <a:extLst>
                <a:ext uri="{FF2B5EF4-FFF2-40B4-BE49-F238E27FC236}">
                  <a16:creationId xmlns:a16="http://schemas.microsoft.com/office/drawing/2014/main" id="{59147194-F041-42DC-A761-184D61F1D54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29755" y="1012212"/>
            <a:ext cx="2571750" cy="942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079032" imgH="393529" progId="Equation.DSMT4">
                    <p:embed/>
                  </p:oleObj>
                </mc:Choice>
                <mc:Fallback>
                  <p:oleObj name="Equation" r:id="rId5" imgW="1079032" imgH="393529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9755" y="1012212"/>
                          <a:ext cx="2571750" cy="942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3D8ABAD9-0B6E-4128-85CD-940D9CD76711}"/>
                </a:ext>
              </a:extLst>
            </p:cNvPr>
            <p:cNvSpPr/>
            <p:nvPr/>
          </p:nvSpPr>
          <p:spPr>
            <a:xfrm>
              <a:off x="2204517" y="1186837"/>
              <a:ext cx="608013" cy="595312"/>
            </a:xfrm>
            <a:prstGeom prst="ellipse">
              <a:avLst/>
            </a:prstGeom>
            <a:solidFill>
              <a:srgbClr val="FFD9EF"/>
            </a:solidFill>
            <a:ln>
              <a:solidFill>
                <a:srgbClr val="FF9F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412" name="组合 15">
            <a:extLst>
              <a:ext uri="{FF2B5EF4-FFF2-40B4-BE49-F238E27FC236}">
                <a16:creationId xmlns:a16="http://schemas.microsoft.com/office/drawing/2014/main" id="{BB84BCCF-B42F-4C28-A523-3276F49ABF51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2571750"/>
            <a:ext cx="2390775" cy="942975"/>
            <a:chOff x="1021139" y="1012444"/>
            <a:chExt cx="2390775" cy="942975"/>
          </a:xfrm>
        </p:grpSpPr>
        <p:graphicFrame>
          <p:nvGraphicFramePr>
            <p:cNvPr id="17420" name="Object 14">
              <a:extLst>
                <a:ext uri="{FF2B5EF4-FFF2-40B4-BE49-F238E27FC236}">
                  <a16:creationId xmlns:a16="http://schemas.microsoft.com/office/drawing/2014/main" id="{DC96A231-F65A-402B-9ED0-1860B725143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21139" y="1012444"/>
            <a:ext cx="2390775" cy="942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002865" imgH="393529" progId="Equation.DSMT4">
                    <p:embed/>
                  </p:oleObj>
                </mc:Choice>
                <mc:Fallback>
                  <p:oleObj name="Equation" r:id="rId7" imgW="1002865" imgH="393529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1139" y="1012444"/>
                          <a:ext cx="2390775" cy="942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C20F9E6C-0167-4147-8E20-2CEB953B4A0C}"/>
                </a:ext>
              </a:extLst>
            </p:cNvPr>
            <p:cNvSpPr/>
            <p:nvPr/>
          </p:nvSpPr>
          <p:spPr>
            <a:xfrm>
              <a:off x="2205414" y="1187069"/>
              <a:ext cx="606425" cy="593725"/>
            </a:xfrm>
            <a:prstGeom prst="ellipse">
              <a:avLst/>
            </a:prstGeom>
            <a:solidFill>
              <a:srgbClr val="FFD9EF"/>
            </a:solidFill>
            <a:ln>
              <a:solidFill>
                <a:srgbClr val="FF9F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413" name="组合 18">
            <a:extLst>
              <a:ext uri="{FF2B5EF4-FFF2-40B4-BE49-F238E27FC236}">
                <a16:creationId xmlns:a16="http://schemas.microsoft.com/office/drawing/2014/main" id="{B021C047-0034-4935-B659-C1BC09D59F8B}"/>
              </a:ext>
            </a:extLst>
          </p:cNvPr>
          <p:cNvGrpSpPr>
            <a:grpSpLocks/>
          </p:cNvGrpSpPr>
          <p:nvPr/>
        </p:nvGrpSpPr>
        <p:grpSpPr bwMode="auto">
          <a:xfrm>
            <a:off x="5148263" y="2571750"/>
            <a:ext cx="2208212" cy="942975"/>
            <a:chOff x="1111419" y="1012444"/>
            <a:chExt cx="2208212" cy="942975"/>
          </a:xfrm>
        </p:grpSpPr>
        <p:graphicFrame>
          <p:nvGraphicFramePr>
            <p:cNvPr id="17418" name="Object 14">
              <a:extLst>
                <a:ext uri="{FF2B5EF4-FFF2-40B4-BE49-F238E27FC236}">
                  <a16:creationId xmlns:a16="http://schemas.microsoft.com/office/drawing/2014/main" id="{27AECF3A-7947-48CD-87F8-63E32A312E6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11419" y="1012444"/>
            <a:ext cx="2208212" cy="942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926698" imgH="393529" progId="Equation.DSMT4">
                    <p:embed/>
                  </p:oleObj>
                </mc:Choice>
                <mc:Fallback>
                  <p:oleObj name="Equation" r:id="rId9" imgW="926698" imgH="393529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1419" y="1012444"/>
                          <a:ext cx="2208212" cy="942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BCD7C49A-AE8D-4B87-A5BA-1F8101692A02}"/>
                </a:ext>
              </a:extLst>
            </p:cNvPr>
            <p:cNvSpPr/>
            <p:nvPr/>
          </p:nvSpPr>
          <p:spPr>
            <a:xfrm>
              <a:off x="2205206" y="1187069"/>
              <a:ext cx="608013" cy="593725"/>
            </a:xfrm>
            <a:prstGeom prst="ellipse">
              <a:avLst/>
            </a:prstGeom>
            <a:solidFill>
              <a:srgbClr val="FFD9EF"/>
            </a:solidFill>
            <a:ln>
              <a:solidFill>
                <a:srgbClr val="FF9F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47FA37C0-D42C-4F66-8D15-AD4EBB766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525" y="1447800"/>
            <a:ext cx="59531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＞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BE275A05-91DD-48A2-8D9A-CB137019C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475" y="1446213"/>
            <a:ext cx="5969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＞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0F0D6E5A-1A46-4D8E-B2DA-8D142DBB1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888" y="2722563"/>
            <a:ext cx="5969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＞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51F3775A-6998-4A97-ADC7-E2C677422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6175" y="2714625"/>
            <a:ext cx="59531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">
            <a:extLst>
              <a:ext uri="{FF2B5EF4-FFF2-40B4-BE49-F238E27FC236}">
                <a16:creationId xmlns:a16="http://schemas.microsoft.com/office/drawing/2014/main" id="{9E026F14-8855-459B-A78C-77F0E9874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89698"/>
            <a:ext cx="9267825" cy="30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估一估下面各题的计算结果，把错误的改正过来。</a:t>
            </a:r>
          </a:p>
          <a:p>
            <a:pPr algn="ctr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3500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700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3200</a:t>
            </a:r>
          </a:p>
          <a:p>
            <a:pPr algn="ctr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791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118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809</a:t>
            </a:r>
          </a:p>
          <a:p>
            <a:pPr algn="ctr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110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41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410</a:t>
            </a:r>
          </a:p>
          <a:p>
            <a:pPr algn="ctr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204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÷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12</a:t>
            </a:r>
            <a:endParaRPr lang="zh-CN" altLang="zh-CN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16">
            <a:extLst>
              <a:ext uri="{FF2B5EF4-FFF2-40B4-BE49-F238E27FC236}">
                <a16:creationId xmlns:a16="http://schemas.microsoft.com/office/drawing/2014/main" id="{21BE002C-43CC-4873-BD03-643F95D5D978}"/>
              </a:ext>
            </a:extLst>
          </p:cNvPr>
          <p:cNvGrpSpPr>
            <a:grpSpLocks/>
          </p:cNvGrpSpPr>
          <p:nvPr/>
        </p:nvGrpSpPr>
        <p:grpSpPr bwMode="auto">
          <a:xfrm>
            <a:off x="175495" y="629361"/>
            <a:ext cx="1868488" cy="583175"/>
            <a:chOff x="238327" y="528776"/>
            <a:chExt cx="1868152" cy="584201"/>
          </a:xfrm>
        </p:grpSpPr>
        <p:sp>
          <p:nvSpPr>
            <p:cNvPr id="7" name="圆角矩形 34">
              <a:extLst>
                <a:ext uri="{FF2B5EF4-FFF2-40B4-BE49-F238E27FC236}">
                  <a16:creationId xmlns:a16="http://schemas.microsoft.com/office/drawing/2014/main" id="{1C00ED83-F207-479B-8C4E-9BBAB51DD743}"/>
                </a:ext>
              </a:extLst>
            </p:cNvPr>
            <p:cNvSpPr/>
            <p:nvPr/>
          </p:nvSpPr>
          <p:spPr>
            <a:xfrm>
              <a:off x="238327" y="534623"/>
              <a:ext cx="1868152" cy="572506"/>
            </a:xfrm>
            <a:prstGeom prst="roundRect">
              <a:avLst>
                <a:gd name="adj" fmla="val 17501"/>
              </a:avLst>
            </a:prstGeom>
            <a:noFill/>
            <a:ln>
              <a:solidFill>
                <a:srgbClr val="ABD6B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Rectangle 16">
              <a:extLst>
                <a:ext uri="{FF2B5EF4-FFF2-40B4-BE49-F238E27FC236}">
                  <a16:creationId xmlns:a16="http://schemas.microsoft.com/office/drawing/2014/main" id="{A39E3AF5-8ED3-4033-BB6C-A2BADE9CE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423" y="528776"/>
              <a:ext cx="1627960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hangingPunct="1"/>
              <a:r>
                <a:rPr lang="zh-CN" altLang="en-US" sz="32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练与学</a:t>
              </a: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1869246A-578B-4FEB-B515-DADE95F999C0}"/>
              </a:ext>
            </a:extLst>
          </p:cNvPr>
          <p:cNvSpPr txBox="1"/>
          <p:nvPr/>
        </p:nvSpPr>
        <p:spPr>
          <a:xfrm>
            <a:off x="4801799" y="1939789"/>
            <a:ext cx="545342" cy="656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highlight>
                  <a:srgbClr val="FFFFFF"/>
                </a:highlight>
                <a:latin typeface="+mj-lt"/>
                <a:ea typeface="+mj-ea"/>
              </a:rPr>
              <a:t>＜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799F8B9-E097-40F9-AF7A-42977EB019B7}"/>
              </a:ext>
            </a:extLst>
          </p:cNvPr>
          <p:cNvSpPr txBox="1"/>
          <p:nvPr/>
        </p:nvSpPr>
        <p:spPr>
          <a:xfrm>
            <a:off x="4810039" y="2540728"/>
            <a:ext cx="545342" cy="656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highlight>
                  <a:srgbClr val="FFFFFF"/>
                </a:highlight>
                <a:latin typeface="+mj-lt"/>
                <a:ea typeface="+mj-ea"/>
              </a:rPr>
              <a:t>＞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FFE2D79-C689-4C58-8D2F-10C28CFD8DAB}"/>
              </a:ext>
            </a:extLst>
          </p:cNvPr>
          <p:cNvSpPr txBox="1"/>
          <p:nvPr/>
        </p:nvSpPr>
        <p:spPr>
          <a:xfrm>
            <a:off x="4738736" y="3020084"/>
            <a:ext cx="1189749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highlight>
                  <a:srgbClr val="FFFFFF"/>
                </a:highlight>
                <a:latin typeface="+mj-lt"/>
                <a:ea typeface="+mj-ea"/>
              </a:rPr>
              <a:t>≈ </a:t>
            </a:r>
            <a:r>
              <a:rPr lang="en-US" altLang="zh-CN" sz="2800" b="1" dirty="0">
                <a:solidFill>
                  <a:srgbClr val="FF0000"/>
                </a:solidFill>
                <a:highlight>
                  <a:srgbClr val="FFFFFF"/>
                </a:highlight>
                <a:latin typeface="+mj-lt"/>
                <a:ea typeface="+mj-ea"/>
              </a:rPr>
              <a:t>4000</a:t>
            </a:r>
            <a:endParaRPr lang="zh-CN" altLang="en-US" sz="2800" b="1" dirty="0">
              <a:solidFill>
                <a:srgbClr val="FF0000"/>
              </a:solidFill>
              <a:highlight>
                <a:srgbClr val="FFFFFF"/>
              </a:highlight>
              <a:latin typeface="+mj-lt"/>
              <a:ea typeface="+mj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B80E76D-245D-438C-ABB5-EB33DA731681}"/>
              </a:ext>
            </a:extLst>
          </p:cNvPr>
          <p:cNvSpPr txBox="1"/>
          <p:nvPr/>
        </p:nvSpPr>
        <p:spPr>
          <a:xfrm>
            <a:off x="4752441" y="3598152"/>
            <a:ext cx="1010213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highlight>
                  <a:srgbClr val="FFFFFF"/>
                </a:highlight>
                <a:latin typeface="+mj-lt"/>
                <a:ea typeface="+mj-ea"/>
              </a:rPr>
              <a:t>≈ </a:t>
            </a:r>
            <a:r>
              <a:rPr lang="en-US" altLang="zh-CN" sz="2800" b="1" dirty="0">
                <a:solidFill>
                  <a:srgbClr val="FF0000"/>
                </a:solidFill>
                <a:highlight>
                  <a:srgbClr val="FFFFFF"/>
                </a:highlight>
                <a:latin typeface="+mj-lt"/>
                <a:ea typeface="+mj-ea"/>
              </a:rPr>
              <a:t>100</a:t>
            </a:r>
            <a:endParaRPr lang="zh-CN" altLang="en-US" sz="2800" b="1" dirty="0">
              <a:solidFill>
                <a:srgbClr val="FF0000"/>
              </a:solidFill>
              <a:highlight>
                <a:srgbClr val="FFFFFF"/>
              </a:highlight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560D92DA-A995-44F5-B00B-0579CC91A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987" y="998423"/>
            <a:ext cx="7812113" cy="301723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600" b="1" dirty="0">
                <a:latin typeface="+mj-lt"/>
                <a:ea typeface="黑体" panose="02010609060101010101" pitchFamily="49" charset="-122"/>
              </a:rPr>
              <a:t>        小兰带</a:t>
            </a:r>
            <a:r>
              <a:rPr lang="en-US" altLang="zh-CN" sz="2600" b="1" dirty="0">
                <a:latin typeface="+mj-lt"/>
                <a:ea typeface="黑体" panose="02010609060101010101" pitchFamily="49" charset="-122"/>
              </a:rPr>
              <a:t>100</a:t>
            </a:r>
            <a:r>
              <a:rPr lang="zh-CN" altLang="en-US" sz="2600" b="1" dirty="0">
                <a:latin typeface="+mj-lt"/>
                <a:ea typeface="黑体" panose="02010609060101010101" pitchFamily="49" charset="-122"/>
              </a:rPr>
              <a:t>元去书店买书，她买了两本文学书，每本</a:t>
            </a:r>
            <a:r>
              <a:rPr lang="en-US" altLang="zh-CN" sz="2600" b="1" dirty="0">
                <a:latin typeface="+mj-lt"/>
                <a:ea typeface="黑体" panose="02010609060101010101" pitchFamily="49" charset="-122"/>
              </a:rPr>
              <a:t>20.6</a:t>
            </a:r>
            <a:r>
              <a:rPr lang="zh-CN" altLang="en-US" sz="2600" b="1" dirty="0">
                <a:latin typeface="+mj-lt"/>
                <a:ea typeface="黑体" panose="02010609060101010101" pitchFamily="49" charset="-122"/>
              </a:rPr>
              <a:t>元；又花</a:t>
            </a:r>
            <a:r>
              <a:rPr lang="en-US" altLang="zh-CN" sz="2600" b="1" dirty="0">
                <a:latin typeface="+mj-lt"/>
                <a:ea typeface="黑体" panose="02010609060101010101" pitchFamily="49" charset="-122"/>
              </a:rPr>
              <a:t>39.6</a:t>
            </a:r>
            <a:r>
              <a:rPr lang="zh-CN" altLang="en-US" sz="2600" b="1" dirty="0">
                <a:latin typeface="+mj-lt"/>
                <a:ea typeface="黑体" panose="02010609060101010101" pitchFamily="49" charset="-122"/>
              </a:rPr>
              <a:t>元买了一本词典；之后，她还想给妈妈买一本家庭菜谱，有两本菜谱可供选择：简装的</a:t>
            </a:r>
            <a:r>
              <a:rPr lang="en-US" altLang="zh-CN" sz="2600" b="1" dirty="0">
                <a:latin typeface="+mj-lt"/>
                <a:ea typeface="黑体" panose="02010609060101010101" pitchFamily="49" charset="-122"/>
              </a:rPr>
              <a:t>13.7</a:t>
            </a:r>
            <a:r>
              <a:rPr lang="zh-CN" altLang="en-US" sz="2600" b="1" dirty="0">
                <a:latin typeface="+mj-lt"/>
                <a:ea typeface="黑体" panose="02010609060101010101" pitchFamily="49" charset="-122"/>
              </a:rPr>
              <a:t>元，精装的</a:t>
            </a:r>
            <a:r>
              <a:rPr lang="en-US" altLang="zh-CN" sz="2600" b="1" dirty="0">
                <a:latin typeface="+mj-lt"/>
                <a:ea typeface="黑体" panose="02010609060101010101" pitchFamily="49" charset="-122"/>
              </a:rPr>
              <a:t>23.8</a:t>
            </a:r>
            <a:r>
              <a:rPr lang="zh-CN" altLang="en-US" sz="2600" b="1" dirty="0">
                <a:latin typeface="+mj-lt"/>
                <a:ea typeface="黑体" panose="02010609060101010101" pitchFamily="49" charset="-122"/>
              </a:rPr>
              <a:t>元。请帮小兰估算一下，这时她的钱够买哪一本？</a:t>
            </a:r>
            <a:endParaRPr lang="en-US" altLang="zh-CN" sz="2600" b="1" dirty="0">
              <a:latin typeface="+mj-lt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A9F8A98-8CD8-484B-A2DE-7AC1C6D1C104}"/>
              </a:ext>
            </a:extLst>
          </p:cNvPr>
          <p:cNvSpPr/>
          <p:nvPr/>
        </p:nvSpPr>
        <p:spPr>
          <a:xfrm>
            <a:off x="1657718" y="1385660"/>
            <a:ext cx="6827913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20.6×2＋39.6≈20×2＋40＝80（元）</a:t>
            </a:r>
            <a:endParaRPr lang="en-US" altLang="zh-CN" sz="2800" b="1" dirty="0">
              <a:solidFill>
                <a:srgbClr val="FF0000"/>
              </a:solidFill>
              <a:latin typeface="+mj-lt"/>
              <a:ea typeface="楷体" panose="02010609060101010101" pitchFamily="49" charset="-122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100－80＝20（元）</a:t>
            </a:r>
            <a:endParaRPr lang="en-US" altLang="zh-CN" sz="2800" b="1" dirty="0">
              <a:solidFill>
                <a:srgbClr val="FF0000"/>
              </a:solidFill>
              <a:latin typeface="+mj-lt"/>
              <a:ea typeface="楷体" panose="02010609060101010101" pitchFamily="49" charset="-122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小兰的钱够买简装的。</a:t>
            </a:r>
          </a:p>
        </p:txBody>
      </p:sp>
    </p:spTree>
    <p:extLst>
      <p:ext uri="{BB962C8B-B14F-4D97-AF65-F5344CB8AC3E}">
        <p14:creationId xmlns:p14="http://schemas.microsoft.com/office/powerpoint/2010/main" val="32523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19050">
          <a:solidFill>
            <a:srgbClr val="3399FF"/>
          </a:solidFill>
          <a:miter lim="800000"/>
        </a:ln>
      </a:spPr>
      <a:bodyPr anchor="ctr"/>
      <a:lstStyle>
        <a:defPPr eaLnBrk="1" fontAlgn="auto" hangingPunct="1">
          <a:lnSpc>
            <a:spcPct val="120000"/>
          </a:lnSpc>
          <a:spcBef>
            <a:spcPts val="0"/>
          </a:spcBef>
          <a:spcAft>
            <a:spcPts val="0"/>
          </a:spcAft>
          <a:defRPr sz="3200" b="1" kern="0" dirty="0">
            <a:solidFill>
              <a:srgbClr val="1C1C1C"/>
            </a:solidFill>
            <a:latin typeface="宋体" panose="02010600030101010101" pitchFamily="2" charset="-122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3200" b="1" dirty="0" smtClean="0">
            <a:latin typeface="+mj-lt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604</Words>
  <Application>Microsoft Office PowerPoint</Application>
  <PresentationFormat>全屏显示(16:9)</PresentationFormat>
  <Paragraphs>63</Paragraphs>
  <Slides>16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等线</vt:lpstr>
      <vt:lpstr>黑体</vt:lpstr>
      <vt:lpstr>楷体</vt:lpstr>
      <vt:lpstr>宋体</vt:lpstr>
      <vt:lpstr>幼圆</vt:lpstr>
      <vt:lpstr>Arial</vt:lpstr>
      <vt:lpstr>Times New Roman</vt:lpstr>
      <vt:lpstr>3_Office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dc:description>声  明_x000d_
_x000d_
本文件仅用于个人学习、研究或欣赏，以及其他非商业性或非盈利性用途，但同时应遵守著作权法及其他相关法律的规定，不得侵犯本司及相关权利人的合法权利。_x000d_
除此以外，将本文件任何内容用于其他用途时，应获得授权，如发现未经授权用于商业或盈利用途将追加侵权者的法律责任。_x000d_
_x000d_
武汉天成贵龙文化传播有限公司_x000d_
湖北山河律师事务所</dc:description>
  <cp:lastModifiedBy>魏洲 许</cp:lastModifiedBy>
  <cp:revision>218</cp:revision>
  <dcterms:created xsi:type="dcterms:W3CDTF">2017-09-12T01:24:55Z</dcterms:created>
  <dcterms:modified xsi:type="dcterms:W3CDTF">2023-02-12T15:45:35Z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