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322" r:id="rId3"/>
    <p:sldId id="278" r:id="rId5"/>
    <p:sldId id="377" r:id="rId6"/>
    <p:sldId id="376" r:id="rId7"/>
    <p:sldId id="323" r:id="rId8"/>
    <p:sldId id="346" r:id="rId9"/>
    <p:sldId id="357" r:id="rId10"/>
    <p:sldId id="360" r:id="rId11"/>
    <p:sldId id="359" r:id="rId12"/>
    <p:sldId id="324" r:id="rId13"/>
    <p:sldId id="337" r:id="rId14"/>
    <p:sldId id="334" r:id="rId15"/>
    <p:sldId id="325" r:id="rId16"/>
    <p:sldId id="362" r:id="rId17"/>
  </p:sldIdLst>
  <p:sldSz cx="9144000" cy="5143500" type="screen16x9"/>
  <p:notesSz cx="6858000" cy="9144000"/>
  <p:custDataLst>
    <p:tags r:id="rId22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7" userDrawn="1">
          <p15:clr>
            <a:srgbClr val="A4A3A4"/>
          </p15:clr>
        </p15:guide>
        <p15:guide id="2" pos="2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FF"/>
    <a:srgbClr val="0000FF"/>
    <a:srgbClr val="CCFF99"/>
    <a:srgbClr val="6600CC"/>
    <a:srgbClr val="009900"/>
    <a:srgbClr val="FF00FF"/>
    <a:srgbClr val="FFCC66"/>
    <a:srgbClr val="EF8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72567" autoAdjust="0"/>
  </p:normalViewPr>
  <p:slideViewPr>
    <p:cSldViewPr showGuides="1">
      <p:cViewPr varScale="1">
        <p:scale>
          <a:sx n="149" d="100"/>
          <a:sy n="149" d="100"/>
        </p:scale>
        <p:origin x="504" y="108"/>
      </p:cViewPr>
      <p:guideLst>
        <p:guide orient="horz" pos="1807"/>
        <p:guide pos="27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6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68A6D0D-1E6A-4013-AE31-609DCAA1C0EC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218F81B6-EC70-4F6D-BC77-4E2CB46044E0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zh-CN" altLang="en-US"/>
              <a:t>添加答</a:t>
            </a:r>
            <a:endParaRPr lang="en-US" altLang="zh-CN"/>
          </a:p>
          <a:p>
            <a:endParaRPr lang="zh-CN" altLang="en-US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0B8D7E1-6386-46E9-A155-76C826F26F7F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306BEDF2-F069-4C89-9704-31FB25E029AD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7C56A3A-2531-4260-99AE-8532F836BF0C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zh-CN" altLang="en-US"/>
              <a:t>添加操场图，</a:t>
            </a:r>
            <a:endParaRPr lang="en-US" altLang="zh-CN"/>
          </a:p>
          <a:p>
            <a:r>
              <a:rPr lang="zh-CN" altLang="en-US"/>
              <a:t>添加文字：每两条跑道的距离差：</a:t>
            </a:r>
            <a:endParaRPr lang="en-US" altLang="zh-CN"/>
          </a:p>
          <a:p>
            <a:r>
              <a:rPr lang="zh-CN" altLang="en-US"/>
              <a:t>出示公式。</a:t>
            </a:r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EC6F2D81-8C4D-4D04-B270-820B08790D4E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49273A4B-C726-42CB-8BB4-3D5C8FE2ABAA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0F6AB0B6-5EEE-4ED5-80D9-AE1AFCD3A621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DF85E58D-9F51-43D9-92CD-04D9B760B6DF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C649C7CC-8285-403F-BFA8-0EF4EC5F459F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9C2DE165-9474-4031-809F-2AED3DFD785B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26C09970-7BE4-45C7-AF49-9CDD87614AD0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CAFEB1A4-62AC-4B40-B7C2-C28C20C01C17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2F49CD5-A0C7-48E8-B3B6-28ED1C5C0691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D63D4640-7DC6-40B2-8E5D-F240EB4AFED4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>
                  <a:lumMod val="20000"/>
                  <a:lumOff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marL="0" defTabSz="914400" eaLnBrk="1" latinLnBrk="0" hangingPunct="1">
              <a:defRPr sz="360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状元成才路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54613"/>
            <a:chOff x="0" y="0"/>
            <a:chExt cx="9144000" cy="515402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9144000" cy="5142912"/>
            </a:xfrm>
            <a:prstGeom prst="rect">
              <a:avLst/>
            </a:prstGeom>
            <a:solidFill>
              <a:srgbClr val="01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4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587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3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audio1.wav"/><Relationship Id="rId3" Type="http://schemas.openxmlformats.org/officeDocument/2006/relationships/audio" Target="../media/audio5.wav"/><Relationship Id="rId2" Type="http://schemas.openxmlformats.org/officeDocument/2006/relationships/image" Target="../media/image24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6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tags" Target="../tags/tag2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microsoft.com/office/2007/relationships/media" Target="file:///E:\23&#26149;&#19979;&#20876;\&#24917;&#35838;&#35270;&#39057;\R6&#25968;&#19978;&#12304;&#26032;&#30693;&#24917;&#35838;&#12305;\R6&#25968;&#19978;&#26032;&#30693;&#24917;&#35838;PPT\5%20&#22278;\&#32508;&#21512;&#19982;&#23454;&#36341;%20&#30830;&#23450;&#36215;&#36305;&#32447;\&#30000;&#24452;&#27604;&#36187;.mp4" TargetMode="External"/><Relationship Id="rId5" Type="http://schemas.openxmlformats.org/officeDocument/2006/relationships/video" Target="file:///E:\23&#26149;&#19979;&#20876;\&#24917;&#35838;&#35270;&#39057;\R6&#25968;&#19978;&#12304;&#26032;&#30693;&#24917;&#35838;&#12305;\R6&#25968;&#19978;&#26032;&#30693;&#24917;&#35838;PPT\5%20&#22278;\&#32508;&#21512;&#19982;&#23454;&#36341;%20&#30830;&#23450;&#36215;&#36305;&#32447;\&#30000;&#24452;&#27604;&#36187;.mp4" TargetMode="External"/><Relationship Id="rId4" Type="http://schemas.openxmlformats.org/officeDocument/2006/relationships/image" Target="../media/image13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19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19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2.xml"/><Relationship Id="rId12" Type="http://schemas.openxmlformats.org/officeDocument/2006/relationships/audio" Target="../media/audio5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audio" Target="../media/audio6.wav"/><Relationship Id="rId6" Type="http://schemas.openxmlformats.org/officeDocument/2006/relationships/image" Target="../media/image13.png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5.xml"/><Relationship Id="rId7" Type="http://schemas.openxmlformats.org/officeDocument/2006/relationships/audio" Target="../media/audio6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3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2"/>
          <p:cNvSpPr>
            <a:spLocks noChangeArrowheads="1"/>
          </p:cNvSpPr>
          <p:nvPr/>
        </p:nvSpPr>
        <p:spPr bwMode="auto">
          <a:xfrm>
            <a:off x="1116013" y="1779588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综合与实践 确定起跑线</a:t>
            </a:r>
            <a:endParaRPr lang="zh-CN" altLang="en-US" sz="4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9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20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文本框 5"/>
          <p:cNvSpPr txBox="1">
            <a:spLocks noChangeArrowheads="1"/>
          </p:cNvSpPr>
          <p:nvPr/>
        </p:nvSpPr>
        <p:spPr bwMode="auto">
          <a:xfrm>
            <a:off x="1487488" y="792163"/>
            <a:ext cx="4857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63339" y="2613025"/>
            <a:ext cx="3572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 1×2×3.14 = 6.28 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41053" y="3190875"/>
            <a:ext cx="4035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π = 1.2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.14 ≈ 7.54(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755576" y="866775"/>
            <a:ext cx="727280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校园运动会的跑道宽比成人比赛的跑道宽要窄些， 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400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米的跑步比赛，跑道宽为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米，你能帮裁判计  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算出相邻两条跑道的起跑线应该依次提前多少米吗？  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如果跑道宽是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1.2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米呢？（圆周率取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3.14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653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4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16"/>
          <p:cNvSpPr>
            <a:spLocks noChangeArrowheads="1"/>
          </p:cNvSpPr>
          <p:nvPr/>
        </p:nvSpPr>
        <p:spPr bwMode="auto">
          <a:xfrm>
            <a:off x="954088" y="261938"/>
            <a:ext cx="3600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三、拓展延伸</a:t>
            </a:r>
            <a:endParaRPr lang="zh-CN" altLang="en-US" sz="2400" b="1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20415" y="3821736"/>
            <a:ext cx="7725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答：跑道宽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 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，提前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6.28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米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;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宽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1.2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米，提前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7.54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米。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3851796" y="1643063"/>
            <a:ext cx="18398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1690092" y="2397125"/>
            <a:ext cx="210289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20415" y="2590800"/>
            <a:ext cx="101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π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96136" y="2929090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717625"/>
            <a:ext cx="36925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351160" y="954174"/>
            <a:ext cx="8685336" cy="46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400 m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比赛时，第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道起跑线应在第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道起跑线前多少米？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41425" y="2466646"/>
            <a:ext cx="3165475" cy="115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π = 2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3.14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=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31.4 (m)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39552" y="3867894"/>
            <a:ext cx="7015112" cy="46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答：第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道起跑线应在第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道起跑线前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31.4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9702" name="组合 6"/>
          <p:cNvGrpSpPr/>
          <p:nvPr/>
        </p:nvGrpSpPr>
        <p:grpSpPr bwMode="auto">
          <a:xfrm>
            <a:off x="6759575" y="1563638"/>
            <a:ext cx="1819275" cy="752475"/>
            <a:chOff x="1179" y="5594"/>
            <a:chExt cx="2154" cy="1281"/>
          </a:xfrm>
        </p:grpSpPr>
        <p:pic>
          <p:nvPicPr>
            <p:cNvPr id="29706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" y="5645"/>
              <a:ext cx="156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椭圆形标注 1"/>
            <p:cNvSpPr>
              <a:spLocks noChangeArrowheads="1"/>
            </p:cNvSpPr>
            <p:nvPr/>
          </p:nvSpPr>
          <p:spPr bwMode="auto">
            <a:xfrm>
              <a:off x="1179" y="5594"/>
              <a:ext cx="2154" cy="1247"/>
            </a:xfrm>
            <a:prstGeom prst="wedgeEllipseCallout">
              <a:avLst>
                <a:gd name="adj1" fmla="val -40301"/>
                <a:gd name="adj2" fmla="val 58023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" name="左大括号 7"/>
          <p:cNvSpPr/>
          <p:nvPr/>
        </p:nvSpPr>
        <p:spPr bwMode="auto">
          <a:xfrm flipH="1">
            <a:off x="5637213" y="2190700"/>
            <a:ext cx="268287" cy="1068388"/>
          </a:xfrm>
          <a:prstGeom prst="leftBrace">
            <a:avLst>
              <a:gd name="adj1" fmla="val 24318"/>
              <a:gd name="adj2" fmla="val 50000"/>
            </a:avLst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988050" y="2474863"/>
            <a:ext cx="1479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个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1.25m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241425" y="1851670"/>
            <a:ext cx="2436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1.25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 =5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(m)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bldLvl="0" animBg="1"/>
      <p:bldP spid="31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747" name="矩形 4"/>
          <p:cNvSpPr>
            <a:spLocks noChangeArrowheads="1"/>
          </p:cNvSpPr>
          <p:nvPr/>
        </p:nvSpPr>
        <p:spPr bwMode="auto">
          <a:xfrm>
            <a:off x="1004889" y="843558"/>
            <a:ext cx="6663455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3. 200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的比赛，跑道宽为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1.25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米，起跑线要依次  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提前多少米？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279525" y="2246313"/>
            <a:ext cx="5064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π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58938" y="2284413"/>
            <a:ext cx="1822935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 1.25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3.14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≈ 3.93 (m)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1751" name="图片 9" descr="跑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1366838"/>
            <a:ext cx="423703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23"/>
          <p:cNvCxnSpPr>
            <a:cxnSpLocks noChangeShapeType="1"/>
          </p:cNvCxnSpPr>
          <p:nvPr/>
        </p:nvCxnSpPr>
        <p:spPr bwMode="auto">
          <a:xfrm>
            <a:off x="5524500" y="1982788"/>
            <a:ext cx="17891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弧形 11"/>
          <p:cNvSpPr/>
          <p:nvPr/>
        </p:nvSpPr>
        <p:spPr bwMode="auto">
          <a:xfrm rot="5400000">
            <a:off x="6549231" y="2028032"/>
            <a:ext cx="1360487" cy="1270000"/>
          </a:xfrm>
          <a:prstGeom prst="arc">
            <a:avLst>
              <a:gd name="adj1" fmla="val 10864074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6823075" y="3871913"/>
            <a:ext cx="1368425" cy="804862"/>
            <a:chOff x="1304" y="5184"/>
            <a:chExt cx="2154" cy="1266"/>
          </a:xfrm>
        </p:grpSpPr>
        <p:pic>
          <p:nvPicPr>
            <p:cNvPr id="31756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5220"/>
              <a:ext cx="156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7" name="椭圆形标注 3"/>
            <p:cNvSpPr>
              <a:spLocks noChangeArrowheads="1"/>
            </p:cNvSpPr>
            <p:nvPr/>
          </p:nvSpPr>
          <p:spPr bwMode="auto">
            <a:xfrm>
              <a:off x="1304" y="5184"/>
              <a:ext cx="2154" cy="1247"/>
            </a:xfrm>
            <a:prstGeom prst="wedgeEllipseCallout">
              <a:avLst>
                <a:gd name="adj1" fmla="val -58171"/>
                <a:gd name="adj2" fmla="val -79991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283494" y="1885255"/>
            <a:ext cx="30940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一条弯道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 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一条直道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155296" y="3607943"/>
            <a:ext cx="43692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答：起跑线要依次提前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3.93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米。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3795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16"/>
          <p:cNvSpPr>
            <a:spLocks noChangeArrowheads="1"/>
          </p:cNvSpPr>
          <p:nvPr/>
        </p:nvSpPr>
        <p:spPr bwMode="auto">
          <a:xfrm>
            <a:off x="954088" y="261938"/>
            <a:ext cx="2544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四、课堂小结</a:t>
            </a:r>
            <a:endParaRPr lang="zh-CN" altLang="en-US" sz="2400" b="1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pic>
        <p:nvPicPr>
          <p:cNvPr id="33797" name="Picture 7" descr="QQ图片201410151223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8"/>
          <a:stretch>
            <a:fillRect/>
          </a:stretch>
        </p:blipFill>
        <p:spPr bwMode="auto">
          <a:xfrm>
            <a:off x="2619375" y="892175"/>
            <a:ext cx="35369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798" name="直接连接符 7"/>
          <p:cNvCxnSpPr>
            <a:cxnSpLocks noChangeShapeType="1"/>
          </p:cNvCxnSpPr>
          <p:nvPr/>
        </p:nvCxnSpPr>
        <p:spPr bwMode="auto">
          <a:xfrm>
            <a:off x="3649663" y="1428750"/>
            <a:ext cx="14779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9" name="直接连接符 8"/>
          <p:cNvCxnSpPr>
            <a:cxnSpLocks noChangeShapeType="1"/>
          </p:cNvCxnSpPr>
          <p:nvPr/>
        </p:nvCxnSpPr>
        <p:spPr bwMode="auto">
          <a:xfrm>
            <a:off x="3649663" y="2551113"/>
            <a:ext cx="1444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弧形 9"/>
          <p:cNvSpPr/>
          <p:nvPr/>
        </p:nvSpPr>
        <p:spPr bwMode="auto">
          <a:xfrm rot="16200000">
            <a:off x="3120231" y="1443832"/>
            <a:ext cx="1122363" cy="1092200"/>
          </a:xfrm>
          <a:prstGeom prst="arc">
            <a:avLst>
              <a:gd name="adj1" fmla="val 10864074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弧形 10"/>
          <p:cNvSpPr/>
          <p:nvPr/>
        </p:nvSpPr>
        <p:spPr bwMode="auto">
          <a:xfrm rot="5400000">
            <a:off x="4498182" y="1432719"/>
            <a:ext cx="1109662" cy="1104900"/>
          </a:xfrm>
          <a:prstGeom prst="arc">
            <a:avLst>
              <a:gd name="adj1" fmla="val 10864074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85863" y="3365500"/>
            <a:ext cx="3243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相邻两条跑道的长度差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5864225" y="869950"/>
            <a:ext cx="1368425" cy="803275"/>
            <a:chOff x="1304" y="5184"/>
            <a:chExt cx="2154" cy="1266"/>
          </a:xfrm>
        </p:grpSpPr>
        <p:pic>
          <p:nvPicPr>
            <p:cNvPr id="33808" name="图片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5220"/>
              <a:ext cx="156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9" name="椭圆形标注 5"/>
            <p:cNvSpPr>
              <a:spLocks noChangeArrowheads="1"/>
            </p:cNvSpPr>
            <p:nvPr/>
          </p:nvSpPr>
          <p:spPr bwMode="auto">
            <a:xfrm>
              <a:off x="1304" y="5184"/>
              <a:ext cx="2154" cy="1247"/>
            </a:xfrm>
            <a:prstGeom prst="wedgeEllipseCallout">
              <a:avLst>
                <a:gd name="adj1" fmla="val -61653"/>
                <a:gd name="adj2" fmla="val 37009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929188" y="3365500"/>
            <a:ext cx="2324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相邻起跑线相差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2476500" y="4014788"/>
            <a:ext cx="434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如果跑道宽为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，就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相差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5" name="上箭头 34"/>
          <p:cNvSpPr>
            <a:spLocks noChangeArrowheads="1"/>
          </p:cNvSpPr>
          <p:nvPr/>
        </p:nvSpPr>
        <p:spPr bwMode="auto">
          <a:xfrm rot="8880000">
            <a:off x="4033838" y="3763963"/>
            <a:ext cx="142875" cy="287337"/>
          </a:xfrm>
          <a:prstGeom prst="upArrow">
            <a:avLst>
              <a:gd name="adj1" fmla="val 50000"/>
              <a:gd name="adj2" fmla="val 50138"/>
            </a:avLst>
          </a:prstGeom>
          <a:solidFill>
            <a:schemeClr val="tx2"/>
          </a:solidFill>
          <a:ln w="9525">
            <a:solidFill>
              <a:srgbClr val="0070C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上箭头 35"/>
          <p:cNvSpPr>
            <a:spLocks noChangeArrowheads="1"/>
          </p:cNvSpPr>
          <p:nvPr/>
        </p:nvSpPr>
        <p:spPr bwMode="auto">
          <a:xfrm rot="-8820000">
            <a:off x="5160963" y="3765550"/>
            <a:ext cx="142875" cy="287338"/>
          </a:xfrm>
          <a:prstGeom prst="upArrow">
            <a:avLst>
              <a:gd name="adj1" fmla="val 50000"/>
              <a:gd name="adj2" fmla="val 50138"/>
            </a:avLst>
          </a:prstGeom>
          <a:solidFill>
            <a:schemeClr val="tx2"/>
          </a:solidFill>
          <a:ln w="9525">
            <a:solidFill>
              <a:srgbClr val="0070C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7" grpId="0"/>
      <p:bldP spid="35" grpId="0" bldLvl="0" animBg="1"/>
      <p:bldP spid="3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5843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16"/>
          <p:cNvSpPr>
            <a:spLocks noChangeArrowheads="1"/>
          </p:cNvSpPr>
          <p:nvPr/>
        </p:nvSpPr>
        <p:spPr bwMode="auto">
          <a:xfrm>
            <a:off x="1074738" y="384175"/>
            <a:ext cx="4433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66950" y="2211388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/>
          <p:cNvSpPr>
            <a:spLocks noChangeArrowheads="1"/>
          </p:cNvSpPr>
          <p:nvPr/>
        </p:nvSpPr>
        <p:spPr bwMode="auto">
          <a:xfrm>
            <a:off x="954088" y="261938"/>
            <a:ext cx="541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一、联系实际，提出问题</a:t>
            </a:r>
            <a:endParaRPr lang="zh-CN" altLang="en-US" sz="2400" b="1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11267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8" name="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4" descr="00300837813_ea44f8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2362"/>
            <a:ext cx="3865562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3168650" y="4171950"/>
            <a:ext cx="294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运动场上的运动健儿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281" y="1470421"/>
            <a:ext cx="4386496" cy="234667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5" name="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田径比赛.mp4">
            <a:hlinkClick r:id="" action="ppaction://media"/>
          </p:cNvPr>
          <p:cNvPicPr>
            <a:picLocks noChangeArrowheads="1"/>
          </p:cNvPicPr>
          <p:nvPr>
            <a:vide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动作按钮: 前进或下一项 1">
            <a:hlinkClick r:id="" action="ppaction://hlinkshowjump?jump=nextslide" highlightClick="1"/>
          </p:cNvPr>
          <p:cNvSpPr/>
          <p:nvPr/>
        </p:nvSpPr>
        <p:spPr bwMode="auto">
          <a:xfrm>
            <a:off x="8711952" y="4783460"/>
            <a:ext cx="432048" cy="36004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/>
        </p:nvSpPr>
        <p:spPr bwMode="auto">
          <a:xfrm>
            <a:off x="8207896" y="4783460"/>
            <a:ext cx="432048" cy="36004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95325" y="3681413"/>
            <a:ext cx="28797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米跑比赛 起跑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956175" y="4152900"/>
            <a:ext cx="27844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米跑比赛 起跑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4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5" name="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4" descr="田径比赛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881063"/>
            <a:ext cx="450056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485900"/>
            <a:ext cx="520065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运动场" descr="跑道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722313"/>
            <a:ext cx="6096000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2" name="图片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6"/>
          <p:cNvSpPr>
            <a:spLocks noChangeArrowheads="1"/>
          </p:cNvSpPr>
          <p:nvPr/>
        </p:nvSpPr>
        <p:spPr bwMode="auto">
          <a:xfrm>
            <a:off x="954088" y="261938"/>
            <a:ext cx="541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二、观察跑道，分析问题</a:t>
            </a:r>
            <a:endParaRPr lang="zh-CN" altLang="en-US" sz="2400" b="1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17414" name="400米跑道"/>
          <p:cNvSpPr>
            <a:spLocks noChangeArrowheads="1"/>
          </p:cNvSpPr>
          <p:nvPr/>
        </p:nvSpPr>
        <p:spPr bwMode="auto">
          <a:xfrm>
            <a:off x="3489325" y="4483100"/>
            <a:ext cx="1771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米跑道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6-2"/>
          <p:cNvSpPr>
            <a:spLocks noChangeArrowheads="1"/>
          </p:cNvSpPr>
          <p:nvPr/>
        </p:nvSpPr>
        <p:spPr bwMode="auto">
          <a:xfrm>
            <a:off x="3162300" y="871538"/>
            <a:ext cx="2376488" cy="144462"/>
          </a:xfrm>
          <a:prstGeom prst="rect">
            <a:avLst/>
          </a:prstGeom>
          <a:solidFill>
            <a:srgbClr val="D1D1F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矩形6-1"/>
          <p:cNvSpPr>
            <a:spLocks noChangeArrowheads="1"/>
          </p:cNvSpPr>
          <p:nvPr/>
        </p:nvSpPr>
        <p:spPr bwMode="auto">
          <a:xfrm>
            <a:off x="3162300" y="4191000"/>
            <a:ext cx="2376488" cy="153988"/>
          </a:xfrm>
          <a:prstGeom prst="rect">
            <a:avLst/>
          </a:prstGeom>
          <a:solidFill>
            <a:srgbClr val="D1D1F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矩形5-2"/>
          <p:cNvSpPr>
            <a:spLocks noChangeArrowheads="1"/>
          </p:cNvSpPr>
          <p:nvPr/>
        </p:nvSpPr>
        <p:spPr bwMode="auto">
          <a:xfrm>
            <a:off x="3162300" y="1016000"/>
            <a:ext cx="2376488" cy="174625"/>
          </a:xfrm>
          <a:prstGeom prst="rect">
            <a:avLst/>
          </a:prstGeom>
          <a:solidFill>
            <a:srgbClr val="FFC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矩形5-1"/>
          <p:cNvSpPr>
            <a:spLocks noChangeArrowheads="1"/>
          </p:cNvSpPr>
          <p:nvPr/>
        </p:nvSpPr>
        <p:spPr bwMode="auto">
          <a:xfrm>
            <a:off x="3162300" y="4038600"/>
            <a:ext cx="2376488" cy="142875"/>
          </a:xfrm>
          <a:prstGeom prst="rect">
            <a:avLst/>
          </a:prstGeom>
          <a:solidFill>
            <a:srgbClr val="FFC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矩形4-2"/>
          <p:cNvSpPr>
            <a:spLocks noChangeArrowheads="1"/>
          </p:cNvSpPr>
          <p:nvPr/>
        </p:nvSpPr>
        <p:spPr bwMode="auto">
          <a:xfrm>
            <a:off x="3162300" y="1179513"/>
            <a:ext cx="2378075" cy="155575"/>
          </a:xfrm>
          <a:prstGeom prst="rect">
            <a:avLst/>
          </a:prstGeom>
          <a:solidFill>
            <a:srgbClr val="72BFC5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矩形4-1"/>
          <p:cNvSpPr>
            <a:spLocks noChangeArrowheads="1"/>
          </p:cNvSpPr>
          <p:nvPr/>
        </p:nvSpPr>
        <p:spPr bwMode="auto">
          <a:xfrm>
            <a:off x="3162300" y="3894138"/>
            <a:ext cx="2378075" cy="144462"/>
          </a:xfrm>
          <a:prstGeom prst="rect">
            <a:avLst/>
          </a:prstGeom>
          <a:solidFill>
            <a:srgbClr val="72BFC5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矩形3-2"/>
          <p:cNvSpPr>
            <a:spLocks noChangeArrowheads="1"/>
          </p:cNvSpPr>
          <p:nvPr/>
        </p:nvSpPr>
        <p:spPr bwMode="auto">
          <a:xfrm>
            <a:off x="3162300" y="1343025"/>
            <a:ext cx="2366963" cy="144463"/>
          </a:xfrm>
          <a:prstGeom prst="rect">
            <a:avLst/>
          </a:prstGeom>
          <a:solidFill>
            <a:srgbClr val="92D05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矩形3-1"/>
          <p:cNvSpPr>
            <a:spLocks noChangeArrowheads="1"/>
          </p:cNvSpPr>
          <p:nvPr/>
        </p:nvSpPr>
        <p:spPr bwMode="auto">
          <a:xfrm>
            <a:off x="3162300" y="3744913"/>
            <a:ext cx="2374900" cy="142875"/>
          </a:xfrm>
          <a:prstGeom prst="rect">
            <a:avLst/>
          </a:prstGeom>
          <a:solidFill>
            <a:srgbClr val="92D05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2-2"/>
          <p:cNvSpPr>
            <a:spLocks noChangeArrowheads="1"/>
          </p:cNvSpPr>
          <p:nvPr/>
        </p:nvSpPr>
        <p:spPr bwMode="auto">
          <a:xfrm>
            <a:off x="3162300" y="1473200"/>
            <a:ext cx="2376488" cy="144463"/>
          </a:xfrm>
          <a:prstGeom prst="rect">
            <a:avLst/>
          </a:prstGeom>
          <a:solidFill>
            <a:srgbClr val="FF00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2-1"/>
          <p:cNvSpPr>
            <a:spLocks noChangeArrowheads="1"/>
          </p:cNvSpPr>
          <p:nvPr/>
        </p:nvSpPr>
        <p:spPr bwMode="auto">
          <a:xfrm>
            <a:off x="3162300" y="3603625"/>
            <a:ext cx="2376488" cy="142875"/>
          </a:xfrm>
          <a:prstGeom prst="rect">
            <a:avLst/>
          </a:prstGeom>
          <a:solidFill>
            <a:srgbClr val="FF00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半圆6-1"/>
          <p:cNvSpPr/>
          <p:nvPr/>
        </p:nvSpPr>
        <p:spPr bwMode="auto">
          <a:xfrm rot="16200000">
            <a:off x="1426369" y="924719"/>
            <a:ext cx="3476625" cy="3386137"/>
          </a:xfrm>
          <a:prstGeom prst="arc">
            <a:avLst>
              <a:gd name="adj1" fmla="val 10793179"/>
              <a:gd name="adj2" fmla="val 1355"/>
            </a:avLst>
          </a:prstGeom>
          <a:solidFill>
            <a:schemeClr val="accent2">
              <a:lumMod val="20000"/>
              <a:lumOff val="80000"/>
              <a:alpha val="3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半圆6-2"/>
          <p:cNvSpPr/>
          <p:nvPr/>
        </p:nvSpPr>
        <p:spPr bwMode="auto">
          <a:xfrm rot="5400000">
            <a:off x="3817144" y="956469"/>
            <a:ext cx="3462337" cy="3292475"/>
          </a:xfrm>
          <a:prstGeom prst="arc">
            <a:avLst>
              <a:gd name="adj1" fmla="val 10774767"/>
              <a:gd name="adj2" fmla="val 14521"/>
            </a:avLst>
          </a:prstGeom>
          <a:solidFill>
            <a:schemeClr val="accent2">
              <a:lumMod val="20000"/>
              <a:lumOff val="80000"/>
              <a:alpha val="3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半圆5-1"/>
          <p:cNvSpPr/>
          <p:nvPr/>
        </p:nvSpPr>
        <p:spPr bwMode="auto">
          <a:xfrm rot="16200000">
            <a:off x="1551782" y="1039018"/>
            <a:ext cx="3200400" cy="3128963"/>
          </a:xfrm>
          <a:prstGeom prst="arc">
            <a:avLst>
              <a:gd name="adj1" fmla="val 10793179"/>
              <a:gd name="adj2" fmla="val 1355"/>
            </a:avLst>
          </a:prstGeom>
          <a:solidFill>
            <a:srgbClr val="FFC000">
              <a:alpha val="3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半圆5-2"/>
          <p:cNvSpPr/>
          <p:nvPr/>
        </p:nvSpPr>
        <p:spPr bwMode="auto">
          <a:xfrm rot="5400000">
            <a:off x="3937001" y="1119187"/>
            <a:ext cx="3198812" cy="2970213"/>
          </a:xfrm>
          <a:prstGeom prst="arc">
            <a:avLst>
              <a:gd name="adj1" fmla="val 10774767"/>
              <a:gd name="adj2" fmla="val 14521"/>
            </a:avLst>
          </a:prstGeom>
          <a:solidFill>
            <a:srgbClr val="FFC000">
              <a:alpha val="3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半圆4-1"/>
          <p:cNvSpPr/>
          <p:nvPr/>
        </p:nvSpPr>
        <p:spPr bwMode="auto">
          <a:xfrm rot="16200000">
            <a:off x="1735932" y="1207294"/>
            <a:ext cx="2857500" cy="2801937"/>
          </a:xfrm>
          <a:prstGeom prst="arc">
            <a:avLst>
              <a:gd name="adj1" fmla="val 10830148"/>
              <a:gd name="adj2" fmla="val 21599227"/>
            </a:avLst>
          </a:prstGeom>
          <a:solidFill>
            <a:schemeClr val="accent1">
              <a:lumMod val="75000"/>
              <a:alpha val="3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半圆4-2"/>
          <p:cNvSpPr/>
          <p:nvPr/>
        </p:nvSpPr>
        <p:spPr bwMode="auto">
          <a:xfrm rot="5400000">
            <a:off x="4110831" y="1253332"/>
            <a:ext cx="2855913" cy="2711450"/>
          </a:xfrm>
          <a:prstGeom prst="arc">
            <a:avLst>
              <a:gd name="adj1" fmla="val 10774767"/>
              <a:gd name="adj2" fmla="val 14521"/>
            </a:avLst>
          </a:prstGeom>
          <a:solidFill>
            <a:schemeClr val="accent1">
              <a:lumMod val="75000"/>
              <a:alpha val="3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半圆3-1"/>
          <p:cNvSpPr/>
          <p:nvPr/>
        </p:nvSpPr>
        <p:spPr bwMode="auto">
          <a:xfrm rot="16200000">
            <a:off x="1891507" y="1353344"/>
            <a:ext cx="2533650" cy="2516187"/>
          </a:xfrm>
          <a:prstGeom prst="arc">
            <a:avLst>
              <a:gd name="adj1" fmla="val 10800000"/>
              <a:gd name="adj2" fmla="val 1724"/>
            </a:avLst>
          </a:prstGeom>
          <a:solidFill>
            <a:srgbClr val="92D050">
              <a:alpha val="3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半圆3-2"/>
          <p:cNvSpPr/>
          <p:nvPr/>
        </p:nvSpPr>
        <p:spPr bwMode="auto">
          <a:xfrm rot="5400000">
            <a:off x="4258469" y="1421607"/>
            <a:ext cx="2552700" cy="2379662"/>
          </a:xfrm>
          <a:prstGeom prst="arc">
            <a:avLst>
              <a:gd name="adj1" fmla="val 10799155"/>
              <a:gd name="adj2" fmla="val 4276"/>
            </a:avLst>
          </a:prstGeom>
          <a:solidFill>
            <a:srgbClr val="92D050">
              <a:alpha val="3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半圆2-1"/>
          <p:cNvSpPr/>
          <p:nvPr/>
        </p:nvSpPr>
        <p:spPr bwMode="auto">
          <a:xfrm rot="16200000">
            <a:off x="2018507" y="1566069"/>
            <a:ext cx="2259012" cy="2101850"/>
          </a:xfrm>
          <a:prstGeom prst="arc">
            <a:avLst>
              <a:gd name="adj1" fmla="val 10753625"/>
              <a:gd name="adj2" fmla="val 36326"/>
            </a:avLst>
          </a:prstGeom>
          <a:solidFill>
            <a:srgbClr val="FF00FF">
              <a:alpha val="3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半圆2-2"/>
          <p:cNvSpPr/>
          <p:nvPr/>
        </p:nvSpPr>
        <p:spPr bwMode="auto">
          <a:xfrm rot="5400000">
            <a:off x="4429919" y="1564481"/>
            <a:ext cx="2260600" cy="2078038"/>
          </a:xfrm>
          <a:prstGeom prst="arc">
            <a:avLst>
              <a:gd name="adj1" fmla="val 10716922"/>
              <a:gd name="adj2" fmla="val 72684"/>
            </a:avLst>
          </a:prstGeom>
          <a:solidFill>
            <a:srgbClr val="FF00FF">
              <a:alpha val="3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半圆1-2"/>
          <p:cNvSpPr/>
          <p:nvPr/>
        </p:nvSpPr>
        <p:spPr bwMode="auto">
          <a:xfrm rot="5400000">
            <a:off x="4512469" y="1653382"/>
            <a:ext cx="1978025" cy="1893887"/>
          </a:xfrm>
          <a:prstGeom prst="arc">
            <a:avLst>
              <a:gd name="adj1" fmla="val 10824435"/>
              <a:gd name="adj2" fmla="val 21562692"/>
            </a:avLst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半圆1-1"/>
          <p:cNvSpPr/>
          <p:nvPr/>
        </p:nvSpPr>
        <p:spPr bwMode="auto">
          <a:xfrm rot="16200000">
            <a:off x="2224088" y="1652588"/>
            <a:ext cx="1965325" cy="1908175"/>
          </a:xfrm>
          <a:prstGeom prst="arc">
            <a:avLst>
              <a:gd name="adj1" fmla="val 10824435"/>
              <a:gd name="adj2" fmla="val 21559142"/>
            </a:avLst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" name="文本框 1"/>
          <p:cNvSpPr txBox="1"/>
          <p:nvPr/>
        </p:nvSpPr>
        <p:spPr>
          <a:xfrm>
            <a:off x="5264150" y="1416050"/>
            <a:ext cx="285750" cy="279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460"/>
              </a:lnSpc>
              <a:defRPr/>
            </a:pPr>
            <a:r>
              <a:rPr lang="en-US" altLang="zh-CN" sz="1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14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文本框 2"/>
          <p:cNvSpPr txBox="1"/>
          <p:nvPr/>
        </p:nvSpPr>
        <p:spPr>
          <a:xfrm>
            <a:off x="5256213" y="1260475"/>
            <a:ext cx="3317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460"/>
              </a:lnSpc>
              <a:defRPr/>
            </a:pPr>
            <a:r>
              <a:rPr lang="en-US" altLang="zh-CN" sz="1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14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3"/>
          <p:cNvSpPr txBox="1"/>
          <p:nvPr/>
        </p:nvSpPr>
        <p:spPr>
          <a:xfrm>
            <a:off x="5254625" y="1103313"/>
            <a:ext cx="3333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460"/>
              </a:lnSpc>
              <a:defRPr/>
            </a:pPr>
            <a:r>
              <a:rPr lang="en-US" altLang="zh-CN" sz="1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14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"/>
          <p:cNvSpPr txBox="1"/>
          <p:nvPr/>
        </p:nvSpPr>
        <p:spPr>
          <a:xfrm>
            <a:off x="5246688" y="946150"/>
            <a:ext cx="3333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460"/>
              </a:lnSpc>
              <a:defRPr/>
            </a:pPr>
            <a:r>
              <a:rPr lang="en-US" altLang="zh-CN" sz="1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en-US" altLang="zh-CN" sz="14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5"/>
          <p:cNvSpPr txBox="1"/>
          <p:nvPr/>
        </p:nvSpPr>
        <p:spPr>
          <a:xfrm>
            <a:off x="5259388" y="788988"/>
            <a:ext cx="33178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460"/>
              </a:lnSpc>
              <a:defRPr/>
            </a:pPr>
            <a:r>
              <a:rPr lang="en-US" altLang="zh-CN" sz="1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en-US" altLang="zh-CN" sz="14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1" grpId="0" bldLvl="0" animBg="1"/>
      <p:bldP spid="32" grpId="0" bldLvl="0" animBg="1"/>
      <p:bldP spid="27" grpId="0" bldLvl="0" animBg="1"/>
      <p:bldP spid="28" grpId="0" bldLvl="0" animBg="1"/>
      <p:bldP spid="23" grpId="0" bldLvl="0" animBg="1"/>
      <p:bldP spid="24" grpId="0" bldLvl="0" animBg="1"/>
      <p:bldP spid="10" grpId="0" bldLvl="0" animBg="1"/>
      <p:bldP spid="13" grpId="0" bldLvl="0" animBg="1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" descr="跑道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631825"/>
            <a:ext cx="643572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460" name="图片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文本框 1"/>
          <p:cNvSpPr txBox="1"/>
          <p:nvPr/>
        </p:nvSpPr>
        <p:spPr>
          <a:xfrm>
            <a:off x="4556125" y="1377950"/>
            <a:ext cx="284163" cy="279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460"/>
              </a:lnSpc>
              <a:defRPr/>
            </a:pPr>
            <a:r>
              <a:rPr lang="en-US" altLang="zh-CN" sz="1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1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文本框 2"/>
          <p:cNvSpPr txBox="1"/>
          <p:nvPr/>
        </p:nvSpPr>
        <p:spPr>
          <a:xfrm>
            <a:off x="4546600" y="1222375"/>
            <a:ext cx="3333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460"/>
              </a:lnSpc>
              <a:defRPr/>
            </a:pPr>
            <a:r>
              <a:rPr lang="en-US" altLang="zh-CN" sz="1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1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3"/>
          <p:cNvSpPr txBox="1"/>
          <p:nvPr/>
        </p:nvSpPr>
        <p:spPr>
          <a:xfrm>
            <a:off x="4546600" y="1065213"/>
            <a:ext cx="3333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460"/>
              </a:lnSpc>
              <a:defRPr/>
            </a:pPr>
            <a:r>
              <a:rPr lang="en-US" altLang="zh-CN" sz="1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1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"/>
          <p:cNvSpPr txBox="1"/>
          <p:nvPr/>
        </p:nvSpPr>
        <p:spPr>
          <a:xfrm>
            <a:off x="4538663" y="908050"/>
            <a:ext cx="3317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460"/>
              </a:lnSpc>
              <a:defRPr/>
            </a:pPr>
            <a:r>
              <a:rPr lang="en-US" altLang="zh-CN" sz="1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en-US" altLang="zh-CN" sz="1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5"/>
          <p:cNvSpPr txBox="1"/>
          <p:nvPr/>
        </p:nvSpPr>
        <p:spPr>
          <a:xfrm>
            <a:off x="4549775" y="750888"/>
            <a:ext cx="3333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460"/>
              </a:lnSpc>
              <a:defRPr/>
            </a:pPr>
            <a:r>
              <a:rPr lang="en-US" altLang="zh-CN" sz="1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en-US" altLang="zh-CN" sz="1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" name="直1-1"/>
          <p:cNvCxnSpPr>
            <a:cxnSpLocks noChangeShapeType="1"/>
          </p:cNvCxnSpPr>
          <p:nvPr/>
        </p:nvCxnSpPr>
        <p:spPr bwMode="auto">
          <a:xfrm flipV="1">
            <a:off x="2384425" y="1568450"/>
            <a:ext cx="2449513" cy="111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1-2"/>
          <p:cNvCxnSpPr>
            <a:cxnSpLocks noChangeShapeType="1"/>
          </p:cNvCxnSpPr>
          <p:nvPr/>
        </p:nvCxnSpPr>
        <p:spPr bwMode="auto">
          <a:xfrm>
            <a:off x="2359025" y="3678238"/>
            <a:ext cx="2463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右弧1"/>
          <p:cNvSpPr/>
          <p:nvPr/>
        </p:nvSpPr>
        <p:spPr bwMode="auto">
          <a:xfrm rot="16200000">
            <a:off x="1333501" y="1614487"/>
            <a:ext cx="2106612" cy="2030413"/>
          </a:xfrm>
          <a:prstGeom prst="arc">
            <a:avLst>
              <a:gd name="adj1" fmla="val 10864074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左弧1"/>
          <p:cNvSpPr/>
          <p:nvPr/>
        </p:nvSpPr>
        <p:spPr bwMode="auto">
          <a:xfrm rot="5400000">
            <a:off x="3769520" y="1602581"/>
            <a:ext cx="2106612" cy="2054225"/>
          </a:xfrm>
          <a:prstGeom prst="arc">
            <a:avLst>
              <a:gd name="adj1" fmla="val 10786223"/>
              <a:gd name="adj2" fmla="val 5745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765300" y="2744788"/>
            <a:ext cx="41608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相邻跑道的长度差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圆周长的差</a:t>
            </a:r>
            <a:endParaRPr lang="zh-CN" altLang="en-US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右弧2"/>
          <p:cNvSpPr/>
          <p:nvPr/>
        </p:nvSpPr>
        <p:spPr bwMode="auto">
          <a:xfrm rot="16200000">
            <a:off x="1156494" y="1508919"/>
            <a:ext cx="2381250" cy="2230438"/>
          </a:xfrm>
          <a:prstGeom prst="arc">
            <a:avLst>
              <a:gd name="adj1" fmla="val 10864074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3" name="直2-1"/>
          <p:cNvCxnSpPr>
            <a:cxnSpLocks noChangeShapeType="1"/>
          </p:cNvCxnSpPr>
          <p:nvPr/>
        </p:nvCxnSpPr>
        <p:spPr bwMode="auto">
          <a:xfrm>
            <a:off x="2338388" y="1431925"/>
            <a:ext cx="256381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左弧2"/>
          <p:cNvSpPr/>
          <p:nvPr/>
        </p:nvSpPr>
        <p:spPr bwMode="auto">
          <a:xfrm rot="5400000">
            <a:off x="3725070" y="1554956"/>
            <a:ext cx="2379662" cy="2136775"/>
          </a:xfrm>
          <a:prstGeom prst="arc">
            <a:avLst>
              <a:gd name="adj1" fmla="val 10728447"/>
              <a:gd name="adj2" fmla="val 5745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6" name="直2-2"/>
          <p:cNvCxnSpPr>
            <a:cxnSpLocks noChangeShapeType="1"/>
          </p:cNvCxnSpPr>
          <p:nvPr/>
        </p:nvCxnSpPr>
        <p:spPr bwMode="auto">
          <a:xfrm>
            <a:off x="2292350" y="3825875"/>
            <a:ext cx="267811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3-1"/>
          <p:cNvCxnSpPr>
            <a:cxnSpLocks noChangeShapeType="1"/>
          </p:cNvCxnSpPr>
          <p:nvPr/>
        </p:nvCxnSpPr>
        <p:spPr bwMode="auto">
          <a:xfrm>
            <a:off x="2316163" y="1290638"/>
            <a:ext cx="2563812" cy="15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左弧3"/>
          <p:cNvSpPr/>
          <p:nvPr/>
        </p:nvSpPr>
        <p:spPr bwMode="auto">
          <a:xfrm rot="5400000">
            <a:off x="3567906" y="1404144"/>
            <a:ext cx="2689225" cy="2465388"/>
          </a:xfrm>
          <a:prstGeom prst="arc">
            <a:avLst>
              <a:gd name="adj1" fmla="val 10728447"/>
              <a:gd name="adj2" fmla="val 5745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5" name="直3-2"/>
          <p:cNvCxnSpPr>
            <a:cxnSpLocks noChangeShapeType="1"/>
          </p:cNvCxnSpPr>
          <p:nvPr/>
        </p:nvCxnSpPr>
        <p:spPr bwMode="auto">
          <a:xfrm>
            <a:off x="2235200" y="3989388"/>
            <a:ext cx="267811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右弧3"/>
          <p:cNvSpPr/>
          <p:nvPr/>
        </p:nvSpPr>
        <p:spPr bwMode="auto">
          <a:xfrm rot="16200000">
            <a:off x="973932" y="1361281"/>
            <a:ext cx="2692400" cy="2551113"/>
          </a:xfrm>
          <a:prstGeom prst="arc">
            <a:avLst>
              <a:gd name="adj1" fmla="val 10864074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7" name="直4-1"/>
          <p:cNvCxnSpPr>
            <a:cxnSpLocks noChangeShapeType="1"/>
          </p:cNvCxnSpPr>
          <p:nvPr/>
        </p:nvCxnSpPr>
        <p:spPr bwMode="auto">
          <a:xfrm>
            <a:off x="2349500" y="1119188"/>
            <a:ext cx="256381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左弧4"/>
          <p:cNvSpPr/>
          <p:nvPr/>
        </p:nvSpPr>
        <p:spPr bwMode="auto">
          <a:xfrm rot="5400000">
            <a:off x="3423444" y="1294607"/>
            <a:ext cx="3025775" cy="2681287"/>
          </a:xfrm>
          <a:prstGeom prst="arc">
            <a:avLst>
              <a:gd name="adj1" fmla="val 10728447"/>
              <a:gd name="adj2" fmla="val 5745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9" name="直4-2"/>
          <p:cNvCxnSpPr>
            <a:cxnSpLocks noChangeShapeType="1"/>
          </p:cNvCxnSpPr>
          <p:nvPr/>
        </p:nvCxnSpPr>
        <p:spPr bwMode="auto">
          <a:xfrm>
            <a:off x="2235200" y="4146550"/>
            <a:ext cx="267811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右弧4"/>
          <p:cNvSpPr/>
          <p:nvPr/>
        </p:nvSpPr>
        <p:spPr bwMode="auto">
          <a:xfrm rot="16200000">
            <a:off x="846931" y="1148557"/>
            <a:ext cx="3024187" cy="2971800"/>
          </a:xfrm>
          <a:prstGeom prst="arc">
            <a:avLst>
              <a:gd name="adj1" fmla="val 10859558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1" name="直5-1"/>
          <p:cNvCxnSpPr>
            <a:cxnSpLocks noChangeShapeType="1"/>
            <a:endCxn id="32" idx="0"/>
          </p:cNvCxnSpPr>
          <p:nvPr/>
        </p:nvCxnSpPr>
        <p:spPr bwMode="auto">
          <a:xfrm>
            <a:off x="2308225" y="947738"/>
            <a:ext cx="2568575" cy="15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左弧5"/>
          <p:cNvSpPr/>
          <p:nvPr/>
        </p:nvSpPr>
        <p:spPr bwMode="auto">
          <a:xfrm rot="5400000">
            <a:off x="3228181" y="1081882"/>
            <a:ext cx="3368675" cy="3103562"/>
          </a:xfrm>
          <a:prstGeom prst="arc">
            <a:avLst>
              <a:gd name="adj1" fmla="val 10728447"/>
              <a:gd name="adj2" fmla="val 5745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3" name="直5-2"/>
          <p:cNvCxnSpPr>
            <a:cxnSpLocks noChangeShapeType="1"/>
            <a:endCxn id="32" idx="0"/>
          </p:cNvCxnSpPr>
          <p:nvPr/>
        </p:nvCxnSpPr>
        <p:spPr bwMode="auto">
          <a:xfrm>
            <a:off x="2262188" y="4318000"/>
            <a:ext cx="267811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右弧5"/>
          <p:cNvSpPr/>
          <p:nvPr/>
        </p:nvSpPr>
        <p:spPr bwMode="auto">
          <a:xfrm rot="16200000">
            <a:off x="629444" y="1070769"/>
            <a:ext cx="3367087" cy="3127375"/>
          </a:xfrm>
          <a:prstGeom prst="arc">
            <a:avLst>
              <a:gd name="adj1" fmla="val 10859558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5" name="直6-1"/>
          <p:cNvCxnSpPr>
            <a:cxnSpLocks noChangeShapeType="1"/>
            <a:endCxn id="32" idx="0"/>
          </p:cNvCxnSpPr>
          <p:nvPr/>
        </p:nvCxnSpPr>
        <p:spPr bwMode="auto">
          <a:xfrm>
            <a:off x="2317750" y="788988"/>
            <a:ext cx="2568575" cy="15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左弧6"/>
          <p:cNvSpPr/>
          <p:nvPr/>
        </p:nvSpPr>
        <p:spPr bwMode="auto">
          <a:xfrm rot="5400000">
            <a:off x="3016250" y="901700"/>
            <a:ext cx="3684588" cy="3462338"/>
          </a:xfrm>
          <a:prstGeom prst="arc">
            <a:avLst>
              <a:gd name="adj1" fmla="val 10728447"/>
              <a:gd name="adj2" fmla="val 5745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7" name="直6-2"/>
          <p:cNvCxnSpPr>
            <a:cxnSpLocks noChangeShapeType="1"/>
            <a:endCxn id="32" idx="0"/>
          </p:cNvCxnSpPr>
          <p:nvPr/>
        </p:nvCxnSpPr>
        <p:spPr bwMode="auto">
          <a:xfrm>
            <a:off x="2262188" y="4473575"/>
            <a:ext cx="267811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右弧6"/>
          <p:cNvSpPr/>
          <p:nvPr/>
        </p:nvSpPr>
        <p:spPr bwMode="auto">
          <a:xfrm rot="16200000">
            <a:off x="493713" y="876300"/>
            <a:ext cx="3681412" cy="3513138"/>
          </a:xfrm>
          <a:prstGeom prst="arc">
            <a:avLst>
              <a:gd name="adj1" fmla="val 10859558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6180138" y="896938"/>
            <a:ext cx="24860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相邻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两条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跑道的长度相差多少呢？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5" name="图片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1709738"/>
            <a:ext cx="1485199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1631950" y="2138363"/>
            <a:ext cx="39084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跑道的长度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直道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长度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×2+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圆周长</a:t>
            </a:r>
            <a:endParaRPr lang="zh-CN" altLang="en-US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94" name="400米跑道"/>
          <p:cNvSpPr>
            <a:spLocks noChangeArrowheads="1"/>
          </p:cNvSpPr>
          <p:nvPr/>
        </p:nvSpPr>
        <p:spPr bwMode="auto">
          <a:xfrm>
            <a:off x="3489325" y="4483100"/>
            <a:ext cx="1771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米跑道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9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1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10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07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QQ图片201410151223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8"/>
          <a:stretch>
            <a:fillRect/>
          </a:stretch>
        </p:blipFill>
        <p:spPr bwMode="auto">
          <a:xfrm>
            <a:off x="1800225" y="555625"/>
            <a:ext cx="4783138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84" y="3425825"/>
            <a:ext cx="227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85875"/>
            <a:ext cx="46513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6303963" y="869950"/>
            <a:ext cx="1366837" cy="803275"/>
            <a:chOff x="1304" y="5184"/>
            <a:chExt cx="2154" cy="1266"/>
          </a:xfrm>
        </p:grpSpPr>
        <p:pic>
          <p:nvPicPr>
            <p:cNvPr id="21532" name="图片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5220"/>
              <a:ext cx="156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3" name="椭圆形标注 5"/>
            <p:cNvSpPr>
              <a:spLocks noChangeArrowheads="1"/>
            </p:cNvSpPr>
            <p:nvPr/>
          </p:nvSpPr>
          <p:spPr bwMode="auto">
            <a:xfrm>
              <a:off x="1304" y="5184"/>
              <a:ext cx="2154" cy="1247"/>
            </a:xfrm>
            <a:prstGeom prst="wedgeEllipseCallout">
              <a:avLst>
                <a:gd name="adj1" fmla="val -61653"/>
                <a:gd name="adj2" fmla="val 37009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512" name="400米跑道"/>
          <p:cNvSpPr>
            <a:spLocks noChangeArrowheads="1"/>
          </p:cNvSpPr>
          <p:nvPr/>
        </p:nvSpPr>
        <p:spPr bwMode="auto">
          <a:xfrm>
            <a:off x="1079500" y="315913"/>
            <a:ext cx="1771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米跑道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1-1"/>
          <p:cNvCxnSpPr>
            <a:cxnSpLocks noChangeShapeType="1"/>
          </p:cNvCxnSpPr>
          <p:nvPr/>
        </p:nvCxnSpPr>
        <p:spPr bwMode="auto">
          <a:xfrm flipV="1">
            <a:off x="3263900" y="1254125"/>
            <a:ext cx="1819275" cy="95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1-2"/>
          <p:cNvCxnSpPr>
            <a:cxnSpLocks noChangeShapeType="1"/>
          </p:cNvCxnSpPr>
          <p:nvPr/>
        </p:nvCxnSpPr>
        <p:spPr bwMode="auto">
          <a:xfrm>
            <a:off x="3241675" y="2795588"/>
            <a:ext cx="18224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右弧1"/>
          <p:cNvSpPr/>
          <p:nvPr/>
        </p:nvSpPr>
        <p:spPr bwMode="auto">
          <a:xfrm rot="16200000">
            <a:off x="2511425" y="1254125"/>
            <a:ext cx="1531938" cy="1544638"/>
          </a:xfrm>
          <a:prstGeom prst="arc">
            <a:avLst>
              <a:gd name="adj1" fmla="val 10864074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左弧1"/>
          <p:cNvSpPr/>
          <p:nvPr/>
        </p:nvSpPr>
        <p:spPr bwMode="auto">
          <a:xfrm rot="5400000">
            <a:off x="4298951" y="1239837"/>
            <a:ext cx="1530350" cy="1571625"/>
          </a:xfrm>
          <a:prstGeom prst="arc">
            <a:avLst>
              <a:gd name="adj1" fmla="val 10786223"/>
              <a:gd name="adj2" fmla="val 5745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" name="400米跑道"/>
          <p:cNvSpPr>
            <a:spLocks noChangeArrowheads="1"/>
          </p:cNvSpPr>
          <p:nvPr/>
        </p:nvSpPr>
        <p:spPr bwMode="auto">
          <a:xfrm>
            <a:off x="6660232" y="1908175"/>
            <a:ext cx="2147887" cy="77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π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取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3.14159</a:t>
            </a:r>
            <a:endParaRPr lang="zh-CN" altLang="zh-CN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结果保留</a:t>
            </a:r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两位</a:t>
            </a:r>
            <a:r>
              <a:rPr lang="zh-CN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小数</a:t>
            </a:r>
            <a:endParaRPr lang="zh-CN" altLang="zh-CN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791022" y="3721769"/>
            <a:ext cx="6623050" cy="4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两条直道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+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圆周长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85.96×2 + 72.6×3.14159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≈ 400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(m)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" name="文本框 1"/>
          <p:cNvSpPr txBox="1"/>
          <p:nvPr/>
        </p:nvSpPr>
        <p:spPr>
          <a:xfrm>
            <a:off x="4875213" y="1058863"/>
            <a:ext cx="2857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460"/>
              </a:lnSpc>
              <a:defRPr/>
            </a:pPr>
            <a:r>
              <a:rPr lang="en-US" altLang="zh-CN" sz="1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1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文本框 2"/>
          <p:cNvSpPr txBox="1"/>
          <p:nvPr/>
        </p:nvSpPr>
        <p:spPr>
          <a:xfrm>
            <a:off x="4867275" y="949325"/>
            <a:ext cx="3317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460"/>
              </a:lnSpc>
              <a:defRPr/>
            </a:pPr>
            <a:r>
              <a:rPr lang="en-US" altLang="zh-CN" sz="1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1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3"/>
          <p:cNvSpPr txBox="1"/>
          <p:nvPr/>
        </p:nvSpPr>
        <p:spPr>
          <a:xfrm>
            <a:off x="4867275" y="825500"/>
            <a:ext cx="3317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460"/>
              </a:lnSpc>
              <a:defRPr/>
            </a:pPr>
            <a:r>
              <a:rPr lang="en-US" altLang="zh-CN" sz="1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1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"/>
          <p:cNvSpPr txBox="1"/>
          <p:nvPr/>
        </p:nvSpPr>
        <p:spPr>
          <a:xfrm>
            <a:off x="4857750" y="714375"/>
            <a:ext cx="3333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460"/>
              </a:lnSpc>
              <a:defRPr/>
            </a:pPr>
            <a:r>
              <a:rPr lang="en-US" altLang="zh-CN" sz="1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en-US" altLang="zh-CN" sz="1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5"/>
          <p:cNvSpPr txBox="1"/>
          <p:nvPr/>
        </p:nvSpPr>
        <p:spPr>
          <a:xfrm>
            <a:off x="4870450" y="603250"/>
            <a:ext cx="3333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460"/>
              </a:lnSpc>
              <a:defRPr/>
            </a:pPr>
            <a:r>
              <a:rPr lang="en-US" altLang="zh-CN" sz="1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en-US" altLang="zh-CN" sz="1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60735" y="3734469"/>
            <a:ext cx="13604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跑道：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5" name="起跑线1"/>
          <p:cNvCxnSpPr>
            <a:cxnSpLocks noChangeShapeType="1"/>
          </p:cNvCxnSpPr>
          <p:nvPr/>
        </p:nvCxnSpPr>
        <p:spPr bwMode="auto">
          <a:xfrm>
            <a:off x="5113338" y="1122363"/>
            <a:ext cx="0" cy="16351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6" name="直接连接符 25" hidden="1"/>
          <p:cNvCxnSpPr>
            <a:cxnSpLocks noChangeShapeType="1"/>
          </p:cNvCxnSpPr>
          <p:nvPr/>
        </p:nvCxnSpPr>
        <p:spPr bwMode="auto">
          <a:xfrm>
            <a:off x="5119688" y="354013"/>
            <a:ext cx="0" cy="330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79785" y="4261519"/>
            <a:ext cx="21669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跑道起跑线：</a:t>
            </a:r>
            <a:endParaRPr lang="zh-CN" altLang="en-US" sz="2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714947" y="4199607"/>
            <a:ext cx="6105525" cy="4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(72.6 +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1.25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×π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- 72.6×π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≈ 7.85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(m)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9" name="起跑线1"/>
          <p:cNvCxnSpPr>
            <a:cxnSpLocks noChangeShapeType="1"/>
          </p:cNvCxnSpPr>
          <p:nvPr/>
        </p:nvCxnSpPr>
        <p:spPr bwMode="auto">
          <a:xfrm>
            <a:off x="4857750" y="1006475"/>
            <a:ext cx="0" cy="163513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文本框 29"/>
          <p:cNvSpPr txBox="1"/>
          <p:nvPr/>
        </p:nvSpPr>
        <p:spPr>
          <a:xfrm>
            <a:off x="5537522" y="4100229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20072" y="4133249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03300"/>
            <a:ext cx="6351588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0" descr="QQ图片20141015123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41" r="59010"/>
          <a:stretch>
            <a:fillRect/>
          </a:stretch>
        </p:blipFill>
        <p:spPr bwMode="auto">
          <a:xfrm>
            <a:off x="311150" y="3054350"/>
            <a:ext cx="33940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467544" y="554038"/>
            <a:ext cx="293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算一算，填写下表。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7" name="文本框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8" name="图片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203650" y="638176"/>
            <a:ext cx="4139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</a:rPr>
              <a:t>2 </a:t>
            </a: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</a:rPr>
              <a:t>条直道总长度 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</a:rPr>
              <a:t>= 85.96×2 = 171.92 (m)</a:t>
            </a:r>
            <a:endParaRPr lang="en-US" altLang="zh-CN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3560" name="矩形 1"/>
          <p:cNvSpPr>
            <a:spLocks noChangeArrowheads="1"/>
          </p:cNvSpPr>
          <p:nvPr/>
        </p:nvSpPr>
        <p:spPr bwMode="auto">
          <a:xfrm>
            <a:off x="682625" y="3043238"/>
            <a:ext cx="1970088" cy="379412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119563" y="1617663"/>
            <a:ext cx="588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77.6</a:t>
            </a:r>
            <a:endParaRPr lang="zh-CN" altLang="en-US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005263" y="2090738"/>
            <a:ext cx="819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243.79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076825" y="1628775"/>
            <a:ext cx="58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80.1</a:t>
            </a:r>
            <a:endParaRPr lang="zh-CN" altLang="en-US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056313" y="1628775"/>
            <a:ext cx="587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82.6</a:t>
            </a:r>
            <a:endParaRPr lang="zh-CN" altLang="en-US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946650" y="207803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251.64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934075" y="2066925"/>
            <a:ext cx="81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259.50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994150" y="2527300"/>
            <a:ext cx="819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415.71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959350" y="2516188"/>
            <a:ext cx="819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423.56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5946775" y="2516188"/>
            <a:ext cx="819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431.42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2195513" y="4279900"/>
            <a:ext cx="5688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每相邻两条跑道的长度相差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7.85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823075" y="1617663"/>
            <a:ext cx="187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依次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增加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2.5 m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846888" y="2068513"/>
            <a:ext cx="204559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依次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增加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2.5π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898774" y="3389313"/>
            <a:ext cx="47695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77.6 +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1.25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)×π = 77.6π +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2.5π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895600" y="2979738"/>
            <a:ext cx="4700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75.1 +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1.25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)×π = 75.1π +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2.5π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900363" y="3794125"/>
            <a:ext cx="49840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80.1 +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1.25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)×π = 80.1π +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2.5π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24525" y="3951605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2" grpId="0"/>
      <p:bldP spid="13" grpId="0"/>
      <p:bldP spid="14" grpId="0"/>
      <p:bldP spid="18" grpId="0"/>
      <p:bldP spid="19" grpId="0"/>
      <p:bldP spid="23" grpId="0"/>
      <p:bldP spid="24" grpId="0"/>
      <p:bldP spid="25" grpId="0"/>
      <p:bldP spid="30" grpId="0"/>
      <p:bldP spid="7" grpId="0"/>
      <p:bldP spid="9" grpId="0"/>
      <p:bldP spid="10" grpId="0"/>
      <p:bldP spid="11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1600200" y="655638"/>
            <a:ext cx="4895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依次增加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1.25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，也就是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603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879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04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600200" y="1746250"/>
            <a:ext cx="2846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依次增加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2.5π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33913" y="1616075"/>
            <a:ext cx="18732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+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2.5π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635500" y="1214438"/>
            <a:ext cx="18716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+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2.5π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635500" y="2020888"/>
            <a:ext cx="2241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en-US" altLang="zh-CN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+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2.5π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665663" y="2392363"/>
            <a:ext cx="12080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。。。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147763" y="2928938"/>
            <a:ext cx="3179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相邻跑道长相差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2.5π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938588" y="3600450"/>
            <a:ext cx="1030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7.85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4371975" y="2928938"/>
            <a:ext cx="4486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相邻起跑线就相差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2.5π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米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8925" name="左大括号 33"/>
          <p:cNvSpPr/>
          <p:nvPr/>
        </p:nvSpPr>
        <p:spPr bwMode="auto">
          <a:xfrm>
            <a:off x="4403725" y="1346200"/>
            <a:ext cx="153988" cy="1270000"/>
          </a:xfrm>
          <a:prstGeom prst="leftBrace">
            <a:avLst>
              <a:gd name="adj1" fmla="val 54715"/>
              <a:gd name="adj2" fmla="val 48148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上箭头 34"/>
          <p:cNvSpPr>
            <a:spLocks noChangeArrowheads="1"/>
          </p:cNvSpPr>
          <p:nvPr/>
        </p:nvSpPr>
        <p:spPr bwMode="auto">
          <a:xfrm rot="8880000">
            <a:off x="4033838" y="3387725"/>
            <a:ext cx="142875" cy="287338"/>
          </a:xfrm>
          <a:prstGeom prst="upArrow">
            <a:avLst>
              <a:gd name="adj1" fmla="val 50000"/>
              <a:gd name="adj2" fmla="val 50138"/>
            </a:avLst>
          </a:prstGeom>
          <a:solidFill>
            <a:schemeClr val="tx2"/>
          </a:solidFill>
          <a:ln w="9525">
            <a:solidFill>
              <a:srgbClr val="0070C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上箭头 35"/>
          <p:cNvSpPr>
            <a:spLocks noChangeArrowheads="1"/>
          </p:cNvSpPr>
          <p:nvPr/>
        </p:nvSpPr>
        <p:spPr bwMode="auto">
          <a:xfrm rot="-8820000">
            <a:off x="4581525" y="3378200"/>
            <a:ext cx="142875" cy="288925"/>
          </a:xfrm>
          <a:prstGeom prst="upArrow">
            <a:avLst>
              <a:gd name="adj1" fmla="val 50000"/>
              <a:gd name="adj2" fmla="val 50415"/>
            </a:avLst>
          </a:prstGeom>
          <a:solidFill>
            <a:schemeClr val="tx2"/>
          </a:solidFill>
          <a:ln w="9525">
            <a:solidFill>
              <a:srgbClr val="0070C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1663700" y="4098925"/>
            <a:ext cx="6348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如果跑道宽为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，相邻起跑线相差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3" grpId="0"/>
      <p:bldP spid="31" grpId="0"/>
      <p:bldP spid="32" grpId="0"/>
      <p:bldP spid="33" grpId="0"/>
      <p:bldP spid="38925" grpId="0" animBg="1"/>
      <p:bldP spid="35" grpId="0" bldLvl="0" animBg="1"/>
      <p:bldP spid="36" grpId="0" bldLvl="0" animBg="1"/>
      <p:bldP spid="37" grpId="0"/>
    </p:bldLst>
  </p:timing>
</p:sld>
</file>

<file path=ppt/tags/tag1.xml><?xml version="1.0" encoding="utf-8"?>
<p:tagLst xmlns:p="http://schemas.openxmlformats.org/presentationml/2006/main">
  <p:tag name="ISLIDE.ADDREMOVEWATERMARK" val="Rby4RavgQ4"/>
</p:tagLst>
</file>

<file path=ppt/tags/tag10.xml><?xml version="1.0" encoding="utf-8"?>
<p:tagLst xmlns:p="http://schemas.openxmlformats.org/presentationml/2006/main">
  <p:tag name="ISLIDE.ADDREMOVEWATERMARK" val="UL4LKpDPLg"/>
</p:tagLst>
</file>

<file path=ppt/tags/tag11.xml><?xml version="1.0" encoding="utf-8"?>
<p:tagLst xmlns:p="http://schemas.openxmlformats.org/presentationml/2006/main">
  <p:tag name="ISLIDE.ADDREMOVEWATERMARK" val="Rby4RavgQ4"/>
</p:tagLst>
</file>

<file path=ppt/tags/tag12.xml><?xml version="1.0" encoding="utf-8"?>
<p:tagLst xmlns:p="http://schemas.openxmlformats.org/presentationml/2006/main">
  <p:tag name="ISLIDE.ADDREMOVEWATERMARK" val="UL4LKpDPLg"/>
</p:tagLst>
</file>

<file path=ppt/tags/tag13.xml><?xml version="1.0" encoding="utf-8"?>
<p:tagLst xmlns:p="http://schemas.openxmlformats.org/presentationml/2006/main">
  <p:tag name="ISLIDE.ADDREMOVEWATERMARK" val="Rby4RavgQ4"/>
</p:tagLst>
</file>

<file path=ppt/tags/tag14.xml><?xml version="1.0" encoding="utf-8"?>
<p:tagLst xmlns:p="http://schemas.openxmlformats.org/presentationml/2006/main">
  <p:tag name="ISLIDE.ADDREMOVEWATERMARK" val="UL4LKpDPLg"/>
</p:tagLst>
</file>

<file path=ppt/tags/tag15.xml><?xml version="1.0" encoding="utf-8"?>
<p:tagLst xmlns:p="http://schemas.openxmlformats.org/presentationml/2006/main">
  <p:tag name="ISLIDE.ADDREMOVEWATERMARK" val="Rby4RavgQ4"/>
</p:tagLst>
</file>

<file path=ppt/tags/tag16.xml><?xml version="1.0" encoding="utf-8"?>
<p:tagLst xmlns:p="http://schemas.openxmlformats.org/presentationml/2006/main">
  <p:tag name="ISLIDE.ADDREMOVEWATERMARK" val="UL4LKpDPLg"/>
</p:tagLst>
</file>

<file path=ppt/tags/tag17.xml><?xml version="1.0" encoding="utf-8"?>
<p:tagLst xmlns:p="http://schemas.openxmlformats.org/presentationml/2006/main">
  <p:tag name="ISLIDE.ADDREMOVEWATERMARK" val="Rby4RavgQ4"/>
</p:tagLst>
</file>

<file path=ppt/tags/tag18.xml><?xml version="1.0" encoding="utf-8"?>
<p:tagLst xmlns:p="http://schemas.openxmlformats.org/presentationml/2006/main">
  <p:tag name="ISLIDE.ADDREMOVEWATERMARK" val="UL4LKpDPLg"/>
</p:tagLst>
</file>

<file path=ppt/tags/tag19.xml><?xml version="1.0" encoding="utf-8"?>
<p:tagLst xmlns:p="http://schemas.openxmlformats.org/presentationml/2006/main">
  <p:tag name="ISLIDE.ADDREMOVEWATERMARK" val="Rby4RavgQ4"/>
</p:tagLst>
</file>

<file path=ppt/tags/tag2.xml><?xml version="1.0" encoding="utf-8"?>
<p:tagLst xmlns:p="http://schemas.openxmlformats.org/presentationml/2006/main">
  <p:tag name="ISLIDE.ADDREMOVEWATERMARK" val="UL4LKpDPLg"/>
</p:tagLst>
</file>

<file path=ppt/tags/tag20.xml><?xml version="1.0" encoding="utf-8"?>
<p:tagLst xmlns:p="http://schemas.openxmlformats.org/presentationml/2006/main">
  <p:tag name="ISLIDE.ADDREMOVEWATERMARK" val="UL4LKpDPLg"/>
</p:tagLst>
</file>

<file path=ppt/tags/tag21.xml><?xml version="1.0" encoding="utf-8"?>
<p:tagLst xmlns:p="http://schemas.openxmlformats.org/presentationml/2006/main">
  <p:tag name="ISLIDE.ADDREMOVEWATERMARK" val="Rby4RavgQ4"/>
</p:tagLst>
</file>

<file path=ppt/tags/tag22.xml><?xml version="1.0" encoding="utf-8"?>
<p:tagLst xmlns:p="http://schemas.openxmlformats.org/presentationml/2006/main">
  <p:tag name="ISLIDE.ADDREMOVEWATERMARK" val="Rby4RavgQ4"/>
</p:tagLst>
</file>

<file path=ppt/tags/tag23.xml><?xml version="1.0" encoding="utf-8"?>
<p:tagLst xmlns:p="http://schemas.openxmlformats.org/presentationml/2006/main">
  <p:tag name="ISLIDE.ADDREMOVEWATERMARK" val="UL4LKpDPLg"/>
</p:tagLst>
</file>

<file path=ppt/tags/tag24.xml><?xml version="1.0" encoding="utf-8"?>
<p:tagLst xmlns:p="http://schemas.openxmlformats.org/presentationml/2006/main">
  <p:tag name="ISLIDE.ADDREMOVEWATERMARK" val="p0gX0pwmFm"/>
</p:tagLst>
</file>

<file path=ppt/tags/tag25.xml><?xml version="1.0" encoding="utf-8"?>
<p:tagLst xmlns:p="http://schemas.openxmlformats.org/presentationml/2006/main">
  <p:tag name="ISLIDE.ADDREMOVEWATERMARK" val="3671hqmmtl"/>
</p:tagLst>
</file>

<file path=ppt/tags/tag26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ISLIDE.ADDREMOVEWATERMARK" val="Rby4RavgQ4"/>
</p:tagLst>
</file>

<file path=ppt/tags/tag4.xml><?xml version="1.0" encoding="utf-8"?>
<p:tagLst xmlns:p="http://schemas.openxmlformats.org/presentationml/2006/main">
  <p:tag name="ISLIDE.ADDREMOVEWATERMARK" val="UL4LKpDPLg"/>
</p:tagLst>
</file>

<file path=ppt/tags/tag5.xml><?xml version="1.0" encoding="utf-8"?>
<p:tagLst xmlns:p="http://schemas.openxmlformats.org/presentationml/2006/main">
  <p:tag name="ISLIDE.ADDREMOVEWATERMARK" val="Rby4RavgQ4"/>
</p:tagLst>
</file>

<file path=ppt/tags/tag6.xml><?xml version="1.0" encoding="utf-8"?>
<p:tagLst xmlns:p="http://schemas.openxmlformats.org/presentationml/2006/main">
  <p:tag name="ISLIDE.ADDREMOVEWATERMARK" val="UL4LKpDPLg"/>
</p:tagLst>
</file>

<file path=ppt/tags/tag7.xml><?xml version="1.0" encoding="utf-8"?>
<p:tagLst xmlns:p="http://schemas.openxmlformats.org/presentationml/2006/main">
  <p:tag name="ISLIDE.ADDREMOVEWATERMARK" val="Rby4RavgQ4"/>
</p:tagLst>
</file>

<file path=ppt/tags/tag8.xml><?xml version="1.0" encoding="utf-8"?>
<p:tagLst xmlns:p="http://schemas.openxmlformats.org/presentationml/2006/main">
  <p:tag name="ISLIDE.ADDREMOVEWATERMARK" val="UL4LKpDPLg"/>
</p:tagLst>
</file>

<file path=ppt/tags/tag9.xml><?xml version="1.0" encoding="utf-8"?>
<p:tagLst xmlns:p="http://schemas.openxmlformats.org/presentationml/2006/main">
  <p:tag name="ISLIDE.ADDREMOVEWATERMARK" val="Rby4RavgQ4"/>
</p:tagLst>
</file>

<file path=ppt/theme/theme1.xml><?xml version="1.0" encoding="utf-8"?>
<a:theme xmlns:a="http://schemas.openxmlformats.org/drawingml/2006/main" name="2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宋体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宋体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1204</Words>
  <Application>WPS 演示</Application>
  <PresentationFormat>全屏显示(16:9)</PresentationFormat>
  <Paragraphs>205</Paragraphs>
  <Slides>14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Gulim</vt:lpstr>
      <vt:lpstr>Malgun Gothic</vt:lpstr>
      <vt:lpstr>Calibri</vt:lpstr>
      <vt:lpstr>楷体</vt:lpstr>
      <vt:lpstr>Times New Roman</vt:lpstr>
      <vt:lpstr>黑体</vt:lpstr>
      <vt:lpstr>幼圆</vt:lpstr>
      <vt:lpstr>微软雅黑</vt:lpstr>
      <vt:lpstr>Arial Unicode MS</vt:lpstr>
      <vt:lpstr>2_디자인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658</cp:revision>
  <dcterms:created xsi:type="dcterms:W3CDTF">2008-03-19T06:41:00Z</dcterms:created>
  <dcterms:modified xsi:type="dcterms:W3CDTF">2023-09-06T13:07:22Z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0EF13EE29F4D426E8B8F8078B11BE832</vt:lpwstr>
  </property>
</Properties>
</file>