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344" r:id="rId3"/>
    <p:sldId id="354" r:id="rId4"/>
    <p:sldId id="355" r:id="rId5"/>
    <p:sldId id="356" r:id="rId6"/>
    <p:sldId id="350" r:id="rId7"/>
    <p:sldId id="357" r:id="rId8"/>
    <p:sldId id="359" r:id="rId9"/>
    <p:sldId id="358" r:id="rId10"/>
    <p:sldId id="360" r:id="rId11"/>
    <p:sldId id="363" r:id="rId12"/>
    <p:sldId id="364" r:id="rId13"/>
    <p:sldId id="361" r:id="rId14"/>
    <p:sldId id="365" r:id="rId15"/>
    <p:sldId id="328" r:id="rId16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幼圆" panose="02010509060101010101" pitchFamily="49" charset="-122"/>
      <p:regular r:id="rId22"/>
    </p:embeddedFont>
  </p:embeddedFont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A0F"/>
    <a:srgbClr val="9FB9AE"/>
    <a:srgbClr val="FEE6CE"/>
    <a:srgbClr val="EDC5A5"/>
    <a:srgbClr val="FFCF4C"/>
    <a:srgbClr val="C2E6D8"/>
    <a:srgbClr val="E7F8FF"/>
    <a:srgbClr val="01A0E9"/>
    <a:srgbClr val="EC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3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27" y="7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ED3BC7-9041-4A4D-ACE0-A1D26D2AB3B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2023/2/13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49027E-5B64-4549-9082-1603E14455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14350" y="187325"/>
            <a:ext cx="8166100" cy="4784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4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9863" y="30163"/>
            <a:ext cx="1354137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4"/>
          <a:srcRect b="13486"/>
          <a:stretch>
            <a:fillRect/>
          </a:stretch>
        </p:blipFill>
        <p:spPr>
          <a:xfrm>
            <a:off x="444500" y="-82550"/>
            <a:ext cx="741363" cy="944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14350" y="187325"/>
            <a:ext cx="8166100" cy="4784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8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9863" y="30163"/>
            <a:ext cx="1354137" cy="719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38113" y="138113"/>
            <a:ext cx="8863013" cy="4876800"/>
          </a:xfrm>
          <a:prstGeom prst="rect">
            <a:avLst/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02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6988" y="138113"/>
            <a:ext cx="1354137" cy="719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97975" cy="519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35" rIns="1080135" anchor="ctr"/>
          <a:lstStyle/>
          <a:p>
            <a:pPr marL="0" marR="0" lvl="0" indent="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5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声  明</a:t>
            </a:r>
          </a:p>
          <a:p>
            <a:pPr marL="0" marR="0" lvl="0" indent="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5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本文件仅用于个人学习、研究或欣赏，以及其他非商业性或非盈利性用途，但同时应遵守著作权法及其他相关法律的规定，不得侵犯本司及相关权利人的合法权利。</a:t>
            </a:r>
          </a:p>
          <a:p>
            <a:pPr marL="0" marR="0" lvl="0" indent="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除此以外，将本文件任何内容用于其他用途时，应获得授权，如发现未经授权用于商业或盈利用途将追究侵权者的法律责任。</a:t>
            </a:r>
          </a:p>
          <a:p>
            <a:pPr marL="0" marR="0" lvl="0" indent="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45720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武汉天成贵龙文化传播有限公司</a:t>
            </a:r>
          </a:p>
          <a:p>
            <a:pPr marL="0" marR="0" lvl="0" indent="45720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湖北山河律师事务所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9525"/>
            <a:ext cx="9172575" cy="5159375"/>
          </a:xfrm>
          <a:prstGeom prst="rect">
            <a:avLst/>
          </a:prstGeom>
          <a:solidFill>
            <a:srgbClr val="C2E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525"/>
            <a:ext cx="9172575" cy="454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2413" y="-9525"/>
            <a:ext cx="2570162" cy="207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525"/>
            <a:ext cx="2570163" cy="20796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4203700" y="-31750"/>
            <a:ext cx="0" cy="901700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532188" y="-34925"/>
            <a:ext cx="0" cy="233363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097463" y="-39687"/>
            <a:ext cx="0" cy="769938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33700" y="-28575"/>
            <a:ext cx="0" cy="641350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162675" y="-14287"/>
            <a:ext cx="0" cy="652463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9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28913" y="434975"/>
            <a:ext cx="45085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图片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05175" y="128588"/>
            <a:ext cx="427038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图片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86213" y="665163"/>
            <a:ext cx="452437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49813" y="658813"/>
            <a:ext cx="493712" cy="395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95975" y="455613"/>
            <a:ext cx="547688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图片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62138" y="3454400"/>
            <a:ext cx="3808412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9525"/>
            <a:ext cx="9172575" cy="5159375"/>
          </a:xfrm>
          <a:prstGeom prst="rect">
            <a:avLst/>
          </a:prstGeom>
          <a:solidFill>
            <a:srgbClr val="C2E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525"/>
            <a:ext cx="9172575" cy="454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2413" y="-9525"/>
            <a:ext cx="2570162" cy="207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525"/>
            <a:ext cx="2570163" cy="20796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4203700" y="-31750"/>
            <a:ext cx="0" cy="901700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532188" y="-34925"/>
            <a:ext cx="0" cy="233363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097463" y="-39687"/>
            <a:ext cx="0" cy="769938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33700" y="-28575"/>
            <a:ext cx="0" cy="641350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162675" y="-14287"/>
            <a:ext cx="0" cy="652463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3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28913" y="434975"/>
            <a:ext cx="45085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图片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05175" y="128588"/>
            <a:ext cx="427038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图片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86213" y="665163"/>
            <a:ext cx="452437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图片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49813" y="658813"/>
            <a:ext cx="493712" cy="395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95975" y="455613"/>
            <a:ext cx="547688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图片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62138" y="3454400"/>
            <a:ext cx="3808412" cy="185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0" y="373063"/>
            <a:ext cx="9172575" cy="439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361950"/>
            <a:ext cx="9172575" cy="63500"/>
          </a:xfrm>
          <a:prstGeom prst="rect">
            <a:avLst/>
          </a:prstGeom>
          <a:solidFill>
            <a:srgbClr val="C2E6D8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0" y="4710113"/>
            <a:ext cx="9172575" cy="65088"/>
          </a:xfrm>
          <a:prstGeom prst="rect">
            <a:avLst/>
          </a:prstGeom>
          <a:solidFill>
            <a:srgbClr val="9FB9A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9525"/>
            <a:ext cx="9172575" cy="5159375"/>
          </a:xfrm>
          <a:prstGeom prst="rect">
            <a:avLst/>
          </a:prstGeom>
          <a:solidFill>
            <a:srgbClr val="C2E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525"/>
            <a:ext cx="9172575" cy="454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2413" y="-9525"/>
            <a:ext cx="2570162" cy="207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525"/>
            <a:ext cx="2570163" cy="20796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4203700" y="-31750"/>
            <a:ext cx="0" cy="901700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532188" y="-34925"/>
            <a:ext cx="0" cy="233363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097463" y="-39687"/>
            <a:ext cx="0" cy="769938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33700" y="-28575"/>
            <a:ext cx="0" cy="641350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162675" y="-14287"/>
            <a:ext cx="0" cy="652463"/>
          </a:xfrm>
          <a:prstGeom prst="line">
            <a:avLst/>
          </a:prstGeom>
          <a:ln w="38100">
            <a:solidFill>
              <a:srgbClr val="9FB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7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28913" y="434975"/>
            <a:ext cx="45085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图片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05175" y="128588"/>
            <a:ext cx="427038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9" name="图片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86213" y="665163"/>
            <a:ext cx="452437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0" name="图片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49813" y="658813"/>
            <a:ext cx="493712" cy="395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95975" y="455613"/>
            <a:ext cx="547688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图片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62138" y="3454400"/>
            <a:ext cx="3808412" cy="185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圆角矩形 23"/>
          <p:cNvSpPr>
            <a:spLocks noChangeArrowheads="1"/>
          </p:cNvSpPr>
          <p:nvPr/>
        </p:nvSpPr>
        <p:spPr bwMode="auto">
          <a:xfrm>
            <a:off x="225425" y="136525"/>
            <a:ext cx="8721725" cy="4867275"/>
          </a:xfrm>
          <a:prstGeom prst="roundRect">
            <a:avLst>
              <a:gd name="adj" fmla="val 6403"/>
            </a:avLst>
          </a:prstGeom>
          <a:solidFill>
            <a:srgbClr val="FFFFFF"/>
          </a:solidFill>
          <a:ln w="50800">
            <a:solidFill>
              <a:srgbClr val="92D050"/>
            </a:solidFill>
            <a:prstDash val="lgDash"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8" name="图片 1"/>
          <p:cNvPicPr>
            <a:picLocks noChangeAspect="1"/>
          </p:cNvPicPr>
          <p:nvPr userDrawn="1"/>
        </p:nvPicPr>
        <p:blipFill>
          <a:blip r:embed="rId11"/>
          <a:srcRect l="3419" t="23634" r="3419" b="23878"/>
          <a:stretch>
            <a:fillRect/>
          </a:stretch>
        </p:blipFill>
        <p:spPr>
          <a:xfrm>
            <a:off x="-9525" y="-9525"/>
            <a:ext cx="9163050" cy="51593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2268538" y="2357438"/>
            <a:ext cx="43767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副标题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82950" y="2371725"/>
            <a:ext cx="2349500" cy="5000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" panose="02010609060101010101" pitchFamily="49" charset="-122"/>
                <a:cs typeface="+mn-cs"/>
              </a:rPr>
              <a:t>R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" panose="02010609060101010101" pitchFamily="49" charset="-122"/>
                <a:cs typeface="+mn-cs"/>
              </a:rPr>
              <a:t>六年级下册</a:t>
            </a:r>
          </a:p>
        </p:txBody>
      </p:sp>
      <p:sp>
        <p:nvSpPr>
          <p:cNvPr id="15365" name="标题 5"/>
          <p:cNvSpPr>
            <a:spLocks noGrp="1"/>
          </p:cNvSpPr>
          <p:nvPr>
            <p:ph type="ctrTitle" idx="4294967295"/>
          </p:nvPr>
        </p:nvSpPr>
        <p:spPr>
          <a:xfrm>
            <a:off x="3128963" y="1392238"/>
            <a:ext cx="3829050" cy="9350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 sz="4400" dirty="0">
                <a:latin typeface="幼圆" panose="02010509060101010101" pitchFamily="49" charset="-122"/>
                <a:ea typeface="幼圆" panose="02010509060101010101" pitchFamily="49" charset="-122"/>
              </a:rPr>
              <a:t>有趣的平衡</a:t>
            </a:r>
          </a:p>
        </p:txBody>
      </p:sp>
      <p:pic>
        <p:nvPicPr>
          <p:cNvPr id="6" name="Picture 10" descr="https://docimg5.docs.qq.com/image/AgAABsfO-eVuNsLQ97NFJo9kPCW4F0eR.png?w=904&amp;h=912">
            <a:extLst>
              <a:ext uri="{FF2B5EF4-FFF2-40B4-BE49-F238E27FC236}">
                <a16:creationId xmlns:a16="http://schemas.microsoft.com/office/drawing/2014/main" id="{E2694BAE-C681-4DFF-BE63-56B27360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25" y="1151275"/>
            <a:ext cx="1279912" cy="12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6863" y="1066800"/>
            <a:ext cx="8912225" cy="1147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左边在刻度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上放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个棋子并保持不变，右边分别在各个刻度上放几个棋子才能保证平衡呢？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3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06120"/>
              </p:ext>
            </p:extLst>
          </p:nvPr>
        </p:nvGraphicFramePr>
        <p:xfrm>
          <a:off x="1069975" y="2339975"/>
          <a:ext cx="7019924" cy="173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9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</a:rPr>
                        <a:t>右    刻    度</a:t>
                      </a: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chemeClr val="tx1"/>
                          </a:solidFill>
                        </a:rPr>
                        <a:t>所放棋子数</a:t>
                      </a: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</a:rPr>
                        <a:t>乘            积</a:t>
                      </a: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756025" y="2913063"/>
            <a:ext cx="5953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6025" y="3492500"/>
            <a:ext cx="5953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52975" y="2913063"/>
            <a:ext cx="3889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9788" y="3492500"/>
            <a:ext cx="5953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37213" y="2913063"/>
            <a:ext cx="390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35613" y="3492500"/>
            <a:ext cx="5937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65900" y="2913063"/>
            <a:ext cx="390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64300" y="3492500"/>
            <a:ext cx="5953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73950" y="2913063"/>
            <a:ext cx="3889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70763" y="3492500"/>
            <a:ext cx="5953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795865"/>
              </p:ext>
            </p:extLst>
          </p:nvPr>
        </p:nvGraphicFramePr>
        <p:xfrm>
          <a:off x="1049338" y="1084263"/>
          <a:ext cx="7019924" cy="173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9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</a:rPr>
                        <a:t>右    刻    度</a:t>
                      </a: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chemeClr val="tx1"/>
                          </a:solidFill>
                        </a:rPr>
                        <a:t>所放棋子数</a:t>
                      </a: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</a:rPr>
                        <a:t>乘            积</a:t>
                      </a: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28" marB="45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584" name="矩形 2"/>
          <p:cNvSpPr/>
          <p:nvPr/>
        </p:nvSpPr>
        <p:spPr>
          <a:xfrm>
            <a:off x="3735388" y="1657350"/>
            <a:ext cx="5937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85" name="矩形 3"/>
          <p:cNvSpPr/>
          <p:nvPr/>
        </p:nvSpPr>
        <p:spPr>
          <a:xfrm>
            <a:off x="3735388" y="2236788"/>
            <a:ext cx="5937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86" name="矩形 4"/>
          <p:cNvSpPr/>
          <p:nvPr/>
        </p:nvSpPr>
        <p:spPr>
          <a:xfrm>
            <a:off x="4732338" y="1657350"/>
            <a:ext cx="38893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87" name="矩形 5"/>
          <p:cNvSpPr/>
          <p:nvPr/>
        </p:nvSpPr>
        <p:spPr>
          <a:xfrm>
            <a:off x="4629150" y="2236788"/>
            <a:ext cx="5953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88" name="矩形 6"/>
          <p:cNvSpPr/>
          <p:nvPr/>
        </p:nvSpPr>
        <p:spPr>
          <a:xfrm>
            <a:off x="5616575" y="1657350"/>
            <a:ext cx="390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89" name="矩形 7"/>
          <p:cNvSpPr/>
          <p:nvPr/>
        </p:nvSpPr>
        <p:spPr>
          <a:xfrm>
            <a:off x="5513388" y="2236788"/>
            <a:ext cx="5953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90" name="矩形 8"/>
          <p:cNvSpPr/>
          <p:nvPr/>
        </p:nvSpPr>
        <p:spPr>
          <a:xfrm>
            <a:off x="6545263" y="1657350"/>
            <a:ext cx="390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91" name="矩形 9"/>
          <p:cNvSpPr/>
          <p:nvPr/>
        </p:nvSpPr>
        <p:spPr>
          <a:xfrm>
            <a:off x="6443663" y="2236788"/>
            <a:ext cx="5937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92" name="矩形 10"/>
          <p:cNvSpPr/>
          <p:nvPr/>
        </p:nvSpPr>
        <p:spPr>
          <a:xfrm>
            <a:off x="7453313" y="1657350"/>
            <a:ext cx="38893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93" name="矩形 11"/>
          <p:cNvSpPr/>
          <p:nvPr/>
        </p:nvSpPr>
        <p:spPr>
          <a:xfrm>
            <a:off x="7350125" y="2236788"/>
            <a:ext cx="5953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90650" y="2820988"/>
            <a:ext cx="63373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左边刻度数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×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棋子数的积一定时，右边刻度数与棋子数成反比例。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073400" y="3973513"/>
            <a:ext cx="2047875" cy="612775"/>
            <a:chOff x="1515100" y="4121861"/>
            <a:chExt cx="2049057" cy="612648"/>
          </a:xfrm>
        </p:grpSpPr>
        <p:sp>
          <p:nvSpPr>
            <p:cNvPr id="14" name="对话气泡: 圆角矩形 13"/>
            <p:cNvSpPr/>
            <p:nvPr/>
          </p:nvSpPr>
          <p:spPr bwMode="auto">
            <a:xfrm>
              <a:off x="1515100" y="4121861"/>
              <a:ext cx="2049057" cy="612648"/>
            </a:xfrm>
            <a:prstGeom prst="wedgeRoundRectCallout">
              <a:avLst>
                <a:gd name="adj1" fmla="val 32857"/>
                <a:gd name="adj2" fmla="val -7508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597" name="矩形 14"/>
            <p:cNvSpPr/>
            <p:nvPr/>
          </p:nvSpPr>
          <p:spPr>
            <a:xfrm>
              <a:off x="1623352" y="4135798"/>
              <a:ext cx="183255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杠杆原理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2"/>
          <p:cNvSpPr/>
          <p:nvPr/>
        </p:nvSpPr>
        <p:spPr>
          <a:xfrm>
            <a:off x="155575" y="1269043"/>
            <a:ext cx="5927725" cy="31085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同学们经常玩的跷跷板，有时能够达到左右平衡，就是应用了杠杆原理。像右图那样，用一根铁棍，在铁棍底下垫一块小石头，一个人能把一块大石头撬起来，这也是应用了杠杆原理。你还能举出一些生活中应用杠杆原理的例子吗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79" name="矩形 3"/>
          <p:cNvSpPr/>
          <p:nvPr/>
        </p:nvSpPr>
        <p:spPr>
          <a:xfrm>
            <a:off x="2151063" y="688975"/>
            <a:ext cx="23495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生活中的数学</a:t>
            </a:r>
          </a:p>
        </p:txBody>
      </p:sp>
      <p:sp>
        <p:nvSpPr>
          <p:cNvPr id="8" name="TextBox 33"/>
          <p:cNvSpPr>
            <a:spLocks noChangeArrowheads="1"/>
          </p:cNvSpPr>
          <p:nvPr/>
        </p:nvSpPr>
        <p:spPr bwMode="auto">
          <a:xfrm>
            <a:off x="155575" y="514350"/>
            <a:ext cx="1825625" cy="552450"/>
          </a:xfrm>
          <a:prstGeom prst="round2DiagRect">
            <a:avLst>
              <a:gd name="adj1" fmla="val 41949"/>
              <a:gd name="adj2" fmla="val 0"/>
            </a:avLst>
          </a:prstGeom>
          <a:solidFill>
            <a:srgbClr val="EFBC54"/>
          </a:solidFill>
          <a:ln w="381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知识应用</a:t>
            </a:r>
          </a:p>
        </p:txBody>
      </p:sp>
      <p:pic>
        <p:nvPicPr>
          <p:cNvPr id="24581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DF1EF"/>
              </a:clrFrom>
              <a:clrTo>
                <a:srgbClr val="DDF1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6450" y="1606550"/>
            <a:ext cx="3284538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488" y="984250"/>
            <a:ext cx="867251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父子俩在玩跷跷板，儿子体重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15kg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，坐的地方距支点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1.2m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，父亲体重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60kg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，他坐的地方距支点多远才能保持跷跷板的平衡？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3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9388" y="3016250"/>
            <a:ext cx="2433637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4351338" y="3186113"/>
            <a:ext cx="372745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15×1.2÷60=0.3(m)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5888" y="1066800"/>
            <a:ext cx="9028113" cy="2936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有一位水果店老板很不老实，他有一架动过手脚的天平，这架天平的两臂不等长。有一天，当他向果农们购买实际重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100kg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的梨时，就把梨放在天平臂较短这一侧，这样称起来天平显示只有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80kg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重。而当他把梨卖出去的时候，他把梨放在天平臂较长这一侧，这样称起来梨会有多少千克？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2413" y="4003675"/>
            <a:ext cx="36528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100=100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67325" y="4003675"/>
            <a:ext cx="2082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得到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125kg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8"/>
          <p:cNvGrpSpPr/>
          <p:nvPr/>
        </p:nvGrpSpPr>
        <p:grpSpPr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27653" name="图片 9"/>
            <p:cNvPicPr>
              <a:picLocks noChangeAspect="1"/>
            </p:cNvPicPr>
            <p:nvPr/>
          </p:nvPicPr>
          <p:blipFill>
            <a:blip r:embed="rId2"/>
            <a:srcRect l="10664" t="23866" r="10719" b="22557"/>
            <a:stretch>
              <a:fillRect/>
            </a:stretch>
          </p:blipFill>
          <p:spPr>
            <a:xfrm>
              <a:off x="619562" y="677303"/>
              <a:ext cx="7645526" cy="35539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4" name="矩形 2"/>
            <p:cNvSpPr/>
            <p:nvPr/>
          </p:nvSpPr>
          <p:spPr>
            <a:xfrm>
              <a:off x="1792766" y="1551336"/>
              <a:ext cx="5228768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sp>
        <p:nvSpPr>
          <p:cNvPr id="13" name="TextBox 33"/>
          <p:cNvSpPr>
            <a:spLocks noChangeArrowheads="1"/>
          </p:cNvSpPr>
          <p:nvPr/>
        </p:nvSpPr>
        <p:spPr bwMode="auto">
          <a:xfrm>
            <a:off x="155575" y="514350"/>
            <a:ext cx="1825625" cy="552450"/>
          </a:xfrm>
          <a:prstGeom prst="round2DiagRect">
            <a:avLst>
              <a:gd name="adj1" fmla="val 41949"/>
              <a:gd name="adj2" fmla="val 0"/>
            </a:avLst>
          </a:prstGeom>
          <a:solidFill>
            <a:srgbClr val="EFBC54"/>
          </a:solidFill>
          <a:ln w="381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课堂小结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5046" y="1273830"/>
            <a:ext cx="8333907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准备的竹竿长约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，尽量做到粗细均匀。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在竹竿中点打孔，拴绳子时注意绳子的长度，同时注意检查拎起绳子后竹竿是否平衡。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从中点处每隔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做一个刻度记号，尽量等距离。</a:t>
            </a:r>
          </a:p>
        </p:txBody>
      </p:sp>
      <p:sp>
        <p:nvSpPr>
          <p:cNvPr id="6" name="TextBox 33"/>
          <p:cNvSpPr>
            <a:spLocks noChangeArrowheads="1"/>
          </p:cNvSpPr>
          <p:nvPr/>
        </p:nvSpPr>
        <p:spPr bwMode="auto">
          <a:xfrm>
            <a:off x="155575" y="514350"/>
            <a:ext cx="1825625" cy="552450"/>
          </a:xfrm>
          <a:prstGeom prst="round2DiagRect">
            <a:avLst>
              <a:gd name="adj1" fmla="val 41949"/>
              <a:gd name="adj2" fmla="val 0"/>
            </a:avLst>
          </a:prstGeom>
          <a:solidFill>
            <a:srgbClr val="EFBC54"/>
          </a:solidFill>
          <a:ln w="381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活动准备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690563"/>
            <a:ext cx="3968750" cy="2640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081087" y="3549650"/>
            <a:ext cx="7439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这些图片都反映了一种什么样的现象？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B37DEB1-2D1D-4F58-BBE5-CC91901B1107}"/>
              </a:ext>
            </a:extLst>
          </p:cNvPr>
          <p:cNvGrpSpPr/>
          <p:nvPr/>
        </p:nvGrpSpPr>
        <p:grpSpPr>
          <a:xfrm>
            <a:off x="4745038" y="812800"/>
            <a:ext cx="3884612" cy="2397125"/>
            <a:chOff x="4745038" y="812800"/>
            <a:chExt cx="3884612" cy="2397125"/>
          </a:xfrm>
        </p:grpSpPr>
        <p:pic>
          <p:nvPicPr>
            <p:cNvPr id="14338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5038" y="812800"/>
              <a:ext cx="3884612" cy="23971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3FF82658-970A-4499-884F-92E14BDB7BDC}"/>
                </a:ext>
              </a:extLst>
            </p:cNvPr>
            <p:cNvSpPr/>
            <p:nvPr/>
          </p:nvSpPr>
          <p:spPr bwMode="auto">
            <a:xfrm>
              <a:off x="6357938" y="2426494"/>
              <a:ext cx="447675" cy="40481"/>
            </a:xfrm>
            <a:custGeom>
              <a:avLst/>
              <a:gdLst>
                <a:gd name="connsiteX0" fmla="*/ 0 w 428625"/>
                <a:gd name="connsiteY0" fmla="*/ 0 h 40481"/>
                <a:gd name="connsiteX1" fmla="*/ 426243 w 428625"/>
                <a:gd name="connsiteY1" fmla="*/ 9525 h 40481"/>
                <a:gd name="connsiteX2" fmla="*/ 428625 w 428625"/>
                <a:gd name="connsiteY2" fmla="*/ 40481 h 40481"/>
                <a:gd name="connsiteX3" fmla="*/ 0 w 428625"/>
                <a:gd name="connsiteY3" fmla="*/ 0 h 40481"/>
                <a:gd name="connsiteX0" fmla="*/ 19050 w 447675"/>
                <a:gd name="connsiteY0" fmla="*/ 0 h 40481"/>
                <a:gd name="connsiteX1" fmla="*/ 445293 w 447675"/>
                <a:gd name="connsiteY1" fmla="*/ 9525 h 40481"/>
                <a:gd name="connsiteX2" fmla="*/ 447675 w 447675"/>
                <a:gd name="connsiteY2" fmla="*/ 40481 h 40481"/>
                <a:gd name="connsiteX3" fmla="*/ 0 w 447675"/>
                <a:gd name="connsiteY3" fmla="*/ 38100 h 40481"/>
                <a:gd name="connsiteX4" fmla="*/ 19050 w 447675"/>
                <a:gd name="connsiteY4" fmla="*/ 0 h 4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75" h="40481">
                  <a:moveTo>
                    <a:pt x="19050" y="0"/>
                  </a:moveTo>
                  <a:lnTo>
                    <a:pt x="445293" y="9525"/>
                  </a:lnTo>
                  <a:lnTo>
                    <a:pt x="447675" y="40481"/>
                  </a:lnTo>
                  <a:cubicBezTo>
                    <a:pt x="358775" y="33337"/>
                    <a:pt x="88900" y="45244"/>
                    <a:pt x="0" y="38100"/>
                  </a:cubicBezTo>
                  <a:lnTo>
                    <a:pt x="19050" y="0"/>
                  </a:lnTo>
                  <a:close/>
                </a:path>
              </a:pathLst>
            </a:custGeom>
            <a:solidFill>
              <a:srgbClr val="0B0A0F"/>
            </a:solidFill>
            <a:ln w="19050">
              <a:noFill/>
              <a:miter lim="800000"/>
            </a:ln>
          </p:spPr>
          <p:txBody>
            <a:bodyPr rtlCol="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/>
          <p:nvPr/>
        </p:nvGrpSpPr>
        <p:grpSpPr>
          <a:xfrm>
            <a:off x="2803525" y="668338"/>
            <a:ext cx="3311525" cy="1079500"/>
            <a:chOff x="0" y="0"/>
            <a:chExt cx="6390" cy="2111"/>
          </a:xfrm>
        </p:grpSpPr>
        <p:sp>
          <p:nvSpPr>
            <p:cNvPr id="16404" name="矩形 3"/>
            <p:cNvSpPr/>
            <p:nvPr/>
          </p:nvSpPr>
          <p:spPr>
            <a:xfrm rot="-360000">
              <a:off x="3987" y="0"/>
              <a:ext cx="315" cy="780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6405" name="Group 11"/>
            <p:cNvGrpSpPr/>
            <p:nvPr/>
          </p:nvGrpSpPr>
          <p:grpSpPr>
            <a:xfrm rot="-60000">
              <a:off x="1832" y="226"/>
              <a:ext cx="690" cy="789"/>
              <a:chOff x="0" y="0"/>
              <a:chExt cx="690" cy="789"/>
            </a:xfrm>
          </p:grpSpPr>
          <p:sp>
            <p:nvSpPr>
              <p:cNvPr id="16408" name="矩形 3"/>
              <p:cNvSpPr/>
              <p:nvPr/>
            </p:nvSpPr>
            <p:spPr>
              <a:xfrm rot="-240000">
                <a:off x="0" y="25"/>
                <a:ext cx="345" cy="765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  <a:tileRect/>
              </a:gradFill>
              <a:ln w="15875" cap="flat" cmpd="sng">
                <a:solidFill>
                  <a:srgbClr val="739CC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09" name="矩形 3"/>
              <p:cNvSpPr/>
              <p:nvPr/>
            </p:nvSpPr>
            <p:spPr>
              <a:xfrm rot="-240000">
                <a:off x="344" y="0"/>
                <a:ext cx="346" cy="765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  <a:tileRect/>
              </a:gradFill>
              <a:ln w="15875" cap="flat" cmpd="sng">
                <a:solidFill>
                  <a:srgbClr val="739CC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06" name="矩形 2"/>
            <p:cNvSpPr/>
            <p:nvPr/>
          </p:nvSpPr>
          <p:spPr>
            <a:xfrm rot="-360000" flipH="1">
              <a:off x="0" y="880"/>
              <a:ext cx="6390" cy="121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07" name="等腰三角形 1"/>
            <p:cNvSpPr/>
            <p:nvPr/>
          </p:nvSpPr>
          <p:spPr>
            <a:xfrm flipV="1">
              <a:off x="2055" y="1001"/>
              <a:ext cx="2310" cy="1110"/>
            </a:xfrm>
            <a:prstGeom prst="flowChartMerge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606425" y="2260600"/>
            <a:ext cx="2879725" cy="1295400"/>
            <a:chOff x="0" y="0"/>
            <a:chExt cx="6404" cy="2056"/>
          </a:xfrm>
        </p:grpSpPr>
        <p:grpSp>
          <p:nvGrpSpPr>
            <p:cNvPr id="16396" name="Group 17"/>
            <p:cNvGrpSpPr/>
            <p:nvPr/>
          </p:nvGrpSpPr>
          <p:grpSpPr>
            <a:xfrm>
              <a:off x="4196" y="0"/>
              <a:ext cx="644" cy="780"/>
              <a:chOff x="0" y="0"/>
              <a:chExt cx="644" cy="780"/>
            </a:xfrm>
          </p:grpSpPr>
          <p:sp>
            <p:nvSpPr>
              <p:cNvPr id="16402" name="矩形 3"/>
              <p:cNvSpPr/>
              <p:nvPr/>
            </p:nvSpPr>
            <p:spPr>
              <a:xfrm>
                <a:off x="330" y="0"/>
                <a:ext cx="315" cy="780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  <a:tileRect/>
              </a:gradFill>
              <a:ln w="15875" cap="flat" cmpd="sng">
                <a:solidFill>
                  <a:srgbClr val="739CC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03" name="矩形 3"/>
              <p:cNvSpPr/>
              <p:nvPr/>
            </p:nvSpPr>
            <p:spPr>
              <a:xfrm>
                <a:off x="0" y="0"/>
                <a:ext cx="315" cy="780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  <a:tileRect/>
              </a:gradFill>
              <a:ln w="15875" cap="flat" cmpd="sng">
                <a:solidFill>
                  <a:srgbClr val="739CC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397" name="Group 20"/>
            <p:cNvGrpSpPr/>
            <p:nvPr/>
          </p:nvGrpSpPr>
          <p:grpSpPr>
            <a:xfrm>
              <a:off x="1588" y="0"/>
              <a:ext cx="629" cy="780"/>
              <a:chOff x="0" y="0"/>
              <a:chExt cx="629" cy="780"/>
            </a:xfrm>
          </p:grpSpPr>
          <p:sp>
            <p:nvSpPr>
              <p:cNvPr id="16400" name="矩形 3"/>
              <p:cNvSpPr/>
              <p:nvPr/>
            </p:nvSpPr>
            <p:spPr>
              <a:xfrm>
                <a:off x="0" y="0"/>
                <a:ext cx="315" cy="780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  <a:tileRect/>
              </a:gradFill>
              <a:ln w="15875" cap="flat" cmpd="sng">
                <a:solidFill>
                  <a:srgbClr val="739CC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01" name="矩形 3"/>
              <p:cNvSpPr/>
              <p:nvPr/>
            </p:nvSpPr>
            <p:spPr>
              <a:xfrm>
                <a:off x="315" y="0"/>
                <a:ext cx="315" cy="780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  <a:tileRect/>
              </a:gradFill>
              <a:ln w="15875" cap="flat" cmpd="sng">
                <a:solidFill>
                  <a:srgbClr val="739CC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398" name="矩形 2"/>
            <p:cNvSpPr/>
            <p:nvPr/>
          </p:nvSpPr>
          <p:spPr>
            <a:xfrm>
              <a:off x="0" y="810"/>
              <a:ext cx="6405" cy="119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399" name="等腰三角形 1"/>
            <p:cNvSpPr/>
            <p:nvPr/>
          </p:nvSpPr>
          <p:spPr>
            <a:xfrm flipV="1">
              <a:off x="2055" y="946"/>
              <a:ext cx="2310" cy="1110"/>
            </a:xfrm>
            <a:prstGeom prst="flowChartMerge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8" name="Text Box 25"/>
          <p:cNvSpPr txBox="1"/>
          <p:nvPr/>
        </p:nvSpPr>
        <p:spPr>
          <a:xfrm>
            <a:off x="827088" y="1706563"/>
            <a:ext cx="306863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轻的一端加重。   </a:t>
            </a:r>
          </a:p>
        </p:txBody>
      </p:sp>
      <p:grpSp>
        <p:nvGrpSpPr>
          <p:cNvPr id="19" name="Group 27"/>
          <p:cNvGrpSpPr/>
          <p:nvPr/>
        </p:nvGrpSpPr>
        <p:grpSpPr>
          <a:xfrm>
            <a:off x="5392738" y="2332038"/>
            <a:ext cx="3024187" cy="1223962"/>
            <a:chOff x="0" y="0"/>
            <a:chExt cx="6404" cy="2041"/>
          </a:xfrm>
        </p:grpSpPr>
        <p:sp>
          <p:nvSpPr>
            <p:cNvPr id="16392" name="矩形 3"/>
            <p:cNvSpPr/>
            <p:nvPr/>
          </p:nvSpPr>
          <p:spPr>
            <a:xfrm>
              <a:off x="4272" y="0"/>
              <a:ext cx="315" cy="780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393" name="矩形 3"/>
            <p:cNvSpPr/>
            <p:nvPr/>
          </p:nvSpPr>
          <p:spPr>
            <a:xfrm>
              <a:off x="1891" y="0"/>
              <a:ext cx="315" cy="780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394" name="矩形 2"/>
            <p:cNvSpPr/>
            <p:nvPr/>
          </p:nvSpPr>
          <p:spPr>
            <a:xfrm>
              <a:off x="0" y="795"/>
              <a:ext cx="6405" cy="119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395" name="等腰三角形 1"/>
            <p:cNvSpPr/>
            <p:nvPr/>
          </p:nvSpPr>
          <p:spPr>
            <a:xfrm flipV="1">
              <a:off x="2055" y="931"/>
              <a:ext cx="2310" cy="1110"/>
            </a:xfrm>
            <a:prstGeom prst="flowChartMerge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39"/>
          <p:cNvSpPr txBox="1"/>
          <p:nvPr/>
        </p:nvSpPr>
        <p:spPr>
          <a:xfrm>
            <a:off x="5684838" y="1771650"/>
            <a:ext cx="27051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重的一端减轻。</a:t>
            </a:r>
          </a:p>
        </p:txBody>
      </p:sp>
      <p:sp>
        <p:nvSpPr>
          <p:cNvPr id="25" name="矩形 24"/>
          <p:cNvSpPr/>
          <p:nvPr/>
        </p:nvSpPr>
        <p:spPr>
          <a:xfrm>
            <a:off x="2924175" y="3749675"/>
            <a:ext cx="3068638" cy="604838"/>
          </a:xfrm>
          <a:prstGeom prst="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改变重量→平衡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/>
      <p:bldP spid="24" grpId="0" bldLvl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71500" y="2338388"/>
            <a:ext cx="2952750" cy="1295400"/>
            <a:chOff x="0" y="0"/>
            <a:chExt cx="6402" cy="2056"/>
          </a:xfrm>
        </p:grpSpPr>
        <p:sp>
          <p:nvSpPr>
            <p:cNvPr id="17428" name="矩形 3"/>
            <p:cNvSpPr/>
            <p:nvPr/>
          </p:nvSpPr>
          <p:spPr>
            <a:xfrm>
              <a:off x="5670" y="0"/>
              <a:ext cx="315" cy="780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9" name="矩形 3"/>
            <p:cNvSpPr/>
            <p:nvPr/>
          </p:nvSpPr>
          <p:spPr>
            <a:xfrm>
              <a:off x="1979" y="0"/>
              <a:ext cx="315" cy="780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0" name="矩形 3"/>
            <p:cNvSpPr/>
            <p:nvPr/>
          </p:nvSpPr>
          <p:spPr>
            <a:xfrm>
              <a:off x="1649" y="0"/>
              <a:ext cx="315" cy="780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1" name="矩形 2"/>
            <p:cNvSpPr/>
            <p:nvPr/>
          </p:nvSpPr>
          <p:spPr>
            <a:xfrm>
              <a:off x="0" y="810"/>
              <a:ext cx="6403" cy="119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2" name="等腰三角形 1"/>
            <p:cNvSpPr/>
            <p:nvPr/>
          </p:nvSpPr>
          <p:spPr>
            <a:xfrm flipV="1">
              <a:off x="2054" y="946"/>
              <a:ext cx="2310" cy="1110"/>
            </a:xfrm>
            <a:prstGeom prst="flowChartMerge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" name="Text Box 26"/>
          <p:cNvSpPr txBox="1"/>
          <p:nvPr/>
        </p:nvSpPr>
        <p:spPr>
          <a:xfrm>
            <a:off x="428625" y="1814513"/>
            <a:ext cx="39100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轻的一端物品往后移。</a:t>
            </a:r>
          </a:p>
        </p:txBody>
      </p:sp>
      <p:grpSp>
        <p:nvGrpSpPr>
          <p:cNvPr id="9" name="Group 32"/>
          <p:cNvGrpSpPr/>
          <p:nvPr/>
        </p:nvGrpSpPr>
        <p:grpSpPr>
          <a:xfrm>
            <a:off x="5284788" y="2303463"/>
            <a:ext cx="2951162" cy="1331912"/>
            <a:chOff x="0" y="0"/>
            <a:chExt cx="4648" cy="2097"/>
          </a:xfrm>
        </p:grpSpPr>
        <p:sp>
          <p:nvSpPr>
            <p:cNvPr id="17422" name="矩形 3"/>
            <p:cNvSpPr/>
            <p:nvPr/>
          </p:nvSpPr>
          <p:spPr>
            <a:xfrm>
              <a:off x="3062" y="0"/>
              <a:ext cx="229" cy="817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7423" name="Group 34"/>
            <p:cNvGrpSpPr/>
            <p:nvPr/>
          </p:nvGrpSpPr>
          <p:grpSpPr>
            <a:xfrm>
              <a:off x="1588" y="0"/>
              <a:ext cx="468" cy="817"/>
              <a:chOff x="0" y="0"/>
              <a:chExt cx="644" cy="780"/>
            </a:xfrm>
          </p:grpSpPr>
          <p:sp>
            <p:nvSpPr>
              <p:cNvPr id="17426" name="矩形 3"/>
              <p:cNvSpPr/>
              <p:nvPr/>
            </p:nvSpPr>
            <p:spPr>
              <a:xfrm>
                <a:off x="330" y="0"/>
                <a:ext cx="315" cy="780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  <a:tileRect/>
              </a:gradFill>
              <a:ln w="15875" cap="flat" cmpd="sng">
                <a:solidFill>
                  <a:srgbClr val="739CC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27" name="矩形 3"/>
              <p:cNvSpPr/>
              <p:nvPr/>
            </p:nvSpPr>
            <p:spPr>
              <a:xfrm>
                <a:off x="0" y="0"/>
                <a:ext cx="315" cy="780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  <a:tileRect/>
              </a:gradFill>
              <a:ln w="15875" cap="flat" cmpd="sng">
                <a:solidFill>
                  <a:srgbClr val="739CC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24" name="矩形 2"/>
            <p:cNvSpPr/>
            <p:nvPr/>
          </p:nvSpPr>
          <p:spPr>
            <a:xfrm>
              <a:off x="0" y="849"/>
              <a:ext cx="4649" cy="124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5" name="等腰三角形 1"/>
            <p:cNvSpPr/>
            <p:nvPr/>
          </p:nvSpPr>
          <p:spPr>
            <a:xfrm flipV="1">
              <a:off x="1491" y="933"/>
              <a:ext cx="1678" cy="1164"/>
            </a:xfrm>
            <a:prstGeom prst="flowChartMerge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40"/>
          <p:cNvSpPr txBox="1"/>
          <p:nvPr/>
        </p:nvSpPr>
        <p:spPr>
          <a:xfrm>
            <a:off x="5203825" y="1846263"/>
            <a:ext cx="38750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重的一端物品往前移。</a:t>
            </a:r>
          </a:p>
        </p:txBody>
      </p:sp>
      <p:grpSp>
        <p:nvGrpSpPr>
          <p:cNvPr id="17414" name="Group 9"/>
          <p:cNvGrpSpPr/>
          <p:nvPr/>
        </p:nvGrpSpPr>
        <p:grpSpPr>
          <a:xfrm>
            <a:off x="2843213" y="752475"/>
            <a:ext cx="3311525" cy="1079500"/>
            <a:chOff x="0" y="0"/>
            <a:chExt cx="6390" cy="2111"/>
          </a:xfrm>
        </p:grpSpPr>
        <p:sp>
          <p:nvSpPr>
            <p:cNvPr id="17416" name="矩形 3"/>
            <p:cNvSpPr/>
            <p:nvPr/>
          </p:nvSpPr>
          <p:spPr>
            <a:xfrm rot="-360000">
              <a:off x="3987" y="0"/>
              <a:ext cx="315" cy="780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7417" name="Group 11"/>
            <p:cNvGrpSpPr/>
            <p:nvPr/>
          </p:nvGrpSpPr>
          <p:grpSpPr>
            <a:xfrm rot="-60000">
              <a:off x="1832" y="226"/>
              <a:ext cx="690" cy="789"/>
              <a:chOff x="0" y="0"/>
              <a:chExt cx="690" cy="789"/>
            </a:xfrm>
          </p:grpSpPr>
          <p:sp>
            <p:nvSpPr>
              <p:cNvPr id="17420" name="矩形 3"/>
              <p:cNvSpPr/>
              <p:nvPr/>
            </p:nvSpPr>
            <p:spPr>
              <a:xfrm rot="-240000">
                <a:off x="0" y="25"/>
                <a:ext cx="345" cy="765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  <a:tileRect/>
              </a:gradFill>
              <a:ln w="15875" cap="flat" cmpd="sng">
                <a:solidFill>
                  <a:srgbClr val="739CC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21" name="矩形 3"/>
              <p:cNvSpPr/>
              <p:nvPr/>
            </p:nvSpPr>
            <p:spPr>
              <a:xfrm rot="-240000">
                <a:off x="344" y="0"/>
                <a:ext cx="346" cy="765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  <a:tileRect/>
              </a:gradFill>
              <a:ln w="15875" cap="flat" cmpd="sng">
                <a:solidFill>
                  <a:srgbClr val="739CC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18" name="矩形 2"/>
            <p:cNvSpPr/>
            <p:nvPr/>
          </p:nvSpPr>
          <p:spPr>
            <a:xfrm rot="-360000" flipH="1">
              <a:off x="0" y="880"/>
              <a:ext cx="6390" cy="121"/>
            </a:xfrm>
            <a:prstGeom prst="rect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19" name="等腰三角形 1"/>
            <p:cNvSpPr/>
            <p:nvPr/>
          </p:nvSpPr>
          <p:spPr>
            <a:xfrm flipV="1">
              <a:off x="2055" y="1001"/>
              <a:ext cx="2310" cy="1110"/>
            </a:xfrm>
            <a:prstGeom prst="flowChartMerge">
              <a:avLst/>
            </a:prstGeom>
            <a:gradFill rotWithShape="0">
              <a:gsLst>
                <a:gs pos="0">
                  <a:srgbClr val="BBD5F0"/>
                </a:gs>
                <a:gs pos="100000">
                  <a:srgbClr val="9CBEE0"/>
                </a:gs>
              </a:gsLst>
              <a:lin ang="5400000"/>
              <a:tileRect/>
            </a:gradFill>
            <a:ln w="15875" cap="flat" cmpd="sng">
              <a:solidFill>
                <a:srgbClr val="739C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971800" y="3754438"/>
            <a:ext cx="3068638" cy="604838"/>
          </a:xfrm>
          <a:prstGeom prst="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改变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距离</a:t>
            </a:r>
            <a:r>
              <a:rPr kumimoji="0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→平衡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16" grpId="0" bldLvl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5575" y="1066800"/>
            <a:ext cx="8750300" cy="3638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①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如果塑料袋挂在竹竿左右两边的刻度相同的地方，怎样放棋子才能保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证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平衡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？</a:t>
            </a:r>
            <a:endParaRPr kumimoji="0" lang="zh-CN" altLang="zh-CN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②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如果左右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两个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塑料袋放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入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同样多的棋子，它们移动到什么</a:t>
            </a:r>
            <a:r>
              <a:rPr lang="zh-CN" altLang="en-US" sz="3200" b="1" kern="100" dirty="0">
                <a:latin typeface="+mn-lt"/>
                <a:ea typeface="+mn-ea"/>
                <a:cs typeface="Times New Roman" panose="02020603050405020304" pitchFamily="18" charset="0"/>
              </a:rPr>
              <a:t>样的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位置才能保</a:t>
            </a:r>
            <a:r>
              <a:rPr lang="zh-CN" altLang="en-US" sz="3200" b="1" kern="100" dirty="0">
                <a:latin typeface="+mn-lt"/>
                <a:ea typeface="+mn-ea"/>
                <a:cs typeface="Times New Roman" panose="02020603050405020304" pitchFamily="18" charset="0"/>
              </a:rPr>
              <a:t>证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平衡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？</a:t>
            </a:r>
            <a:endParaRPr kumimoji="0" lang="zh-CN" altLang="zh-CN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③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发现的规律是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:_____________________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___________________________________</a:t>
            </a:r>
            <a:r>
              <a:rPr kumimoji="0" lang="en-US" altLang="zh-CN" sz="3200" b="1" i="0" u="sng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zh-CN" sz="3200" b="1" i="0" u="sng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                                                 </a:t>
            </a:r>
            <a:endParaRPr kumimoji="0" lang="zh-CN" altLang="zh-CN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4003675"/>
            <a:ext cx="5713413" cy="541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相同数量的棋子，竹竿就能平衡。</a:t>
            </a:r>
          </a:p>
        </p:txBody>
      </p:sp>
      <p:sp>
        <p:nvSpPr>
          <p:cNvPr id="4" name="矩形 3"/>
          <p:cNvSpPr/>
          <p:nvPr/>
        </p:nvSpPr>
        <p:spPr>
          <a:xfrm>
            <a:off x="3249613" y="3468688"/>
            <a:ext cx="41529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在相同刻度处左右两边放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TextBox 33"/>
          <p:cNvSpPr>
            <a:spLocks noChangeArrowheads="1"/>
          </p:cNvSpPr>
          <p:nvPr/>
        </p:nvSpPr>
        <p:spPr bwMode="auto">
          <a:xfrm>
            <a:off x="155575" y="514350"/>
            <a:ext cx="1825625" cy="552450"/>
          </a:xfrm>
          <a:prstGeom prst="round2DiagRect">
            <a:avLst>
              <a:gd name="adj1" fmla="val 41949"/>
              <a:gd name="adj2" fmla="val 0"/>
            </a:avLst>
          </a:prstGeom>
          <a:solidFill>
            <a:srgbClr val="EFBC54"/>
          </a:solidFill>
          <a:ln w="381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自主探索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8913" y="2984500"/>
            <a:ext cx="854075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左边的塑料袋在刻度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上放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个棋子，右边的塑料袋在刻度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上放几个才能保证平衡？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9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68024"/>
            <a:ext cx="6870700" cy="254062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>
            <a:extLst>
              <a:ext uri="{FF2B5EF4-FFF2-40B4-BE49-F238E27FC236}">
                <a16:creationId xmlns:a16="http://schemas.microsoft.com/office/drawing/2014/main" id="{D862C8E1-7F1B-4F25-B3E5-D05967C16C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57007"/>
            <a:ext cx="6870700" cy="25406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264404" y="2606560"/>
            <a:ext cx="8525583" cy="208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如果左边的塑料袋在刻度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上放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个棋子，右边的塑料袋在刻度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上放几个才能保持平衡？在刻度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上呢？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5424" y="1797797"/>
            <a:ext cx="2709863" cy="612775"/>
            <a:chOff x="6120473" y="1683651"/>
            <a:chExt cx="2709140" cy="612648"/>
          </a:xfrm>
        </p:grpSpPr>
        <p:sp>
          <p:nvSpPr>
            <p:cNvPr id="2" name="对话气泡: 圆角矩形 1"/>
            <p:cNvSpPr/>
            <p:nvPr/>
          </p:nvSpPr>
          <p:spPr bwMode="auto">
            <a:xfrm>
              <a:off x="6150628" y="1683651"/>
              <a:ext cx="2507581" cy="612648"/>
            </a:xfrm>
            <a:prstGeom prst="wedgeRoundRectCallout">
              <a:avLst>
                <a:gd name="adj1" fmla="val 43390"/>
                <a:gd name="adj2" fmla="val 10613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120473" y="1728092"/>
              <a:ext cx="2709140" cy="523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你有什么发现？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971550" y="1220788"/>
          <a:ext cx="7200900" cy="231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chemeClr val="tx1"/>
                          </a:solidFill>
                        </a:rPr>
                        <a:t>位置</a:t>
                      </a: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chemeClr val="tx1"/>
                          </a:solidFill>
                        </a:rPr>
                        <a:t>左</a:t>
                      </a: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chemeClr val="tx1"/>
                          </a:solidFill>
                        </a:rPr>
                        <a:t>右</a:t>
                      </a: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chemeClr val="tx1"/>
                          </a:solidFill>
                        </a:rPr>
                        <a:t>项目</a:t>
                      </a: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chemeClr val="tx1"/>
                          </a:solidFill>
                        </a:rPr>
                        <a:t>刻度</a:t>
                      </a: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chemeClr val="tx1"/>
                          </a:solidFill>
                        </a:rPr>
                        <a:t>棋子数</a:t>
                      </a: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chemeClr val="tx1"/>
                          </a:solidFill>
                        </a:rPr>
                        <a:t>刻度</a:t>
                      </a: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chemeClr val="tx1"/>
                          </a:solidFill>
                        </a:rPr>
                        <a:t>棋子数</a:t>
                      </a: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chemeClr val="tx1"/>
                          </a:solidFill>
                        </a:rPr>
                        <a:t>第一次</a:t>
                      </a: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chemeClr val="tx1"/>
                          </a:solidFill>
                        </a:rPr>
                        <a:t>第二次</a:t>
                      </a: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286625" y="2379663"/>
            <a:ext cx="390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86625" y="2959100"/>
            <a:ext cx="390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9613" y="3606800"/>
            <a:ext cx="77755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左边刻度数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×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棋子数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右边刻度数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×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棋子数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8863366-B379-44A5-80C3-9D3DF21821BB}"/>
              </a:ext>
            </a:extLst>
          </p:cNvPr>
          <p:cNvSpPr/>
          <p:nvPr/>
        </p:nvSpPr>
        <p:spPr>
          <a:xfrm>
            <a:off x="848299" y="302971"/>
            <a:ext cx="4351662" cy="73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你有什么发现？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621</Words>
  <Application>Microsoft Office PowerPoint</Application>
  <PresentationFormat>全屏显示(16:9)</PresentationFormat>
  <Paragraphs>92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黑体</vt:lpstr>
      <vt:lpstr>Arial</vt:lpstr>
      <vt:lpstr>幼圆</vt:lpstr>
      <vt:lpstr>宋体</vt:lpstr>
      <vt:lpstr>等线</vt:lpstr>
      <vt:lpstr>Times New Roman</vt:lpstr>
      <vt:lpstr>楷体</vt:lpstr>
      <vt:lpstr>1_Office 主题​​</vt:lpstr>
      <vt:lpstr>有趣的平衡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魏洲 许</cp:lastModifiedBy>
  <cp:revision>343</cp:revision>
  <dcterms:created xsi:type="dcterms:W3CDTF">2016-01-14T07:05:12Z</dcterms:created>
  <dcterms:modified xsi:type="dcterms:W3CDTF">2023-02-12T16:12:26Z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6B7CFE2BAA494C2F8EB33A6DD9E26305</vt:lpwstr>
  </property>
</Properties>
</file>