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23" r:id="rId6"/>
    <p:sldId id="330" r:id="rId7"/>
    <p:sldId id="342" r:id="rId8"/>
    <p:sldId id="343" r:id="rId9"/>
    <p:sldId id="394" r:id="rId10"/>
    <p:sldId id="345" r:id="rId11"/>
    <p:sldId id="347" r:id="rId12"/>
    <p:sldId id="348" r:id="rId13"/>
    <p:sldId id="395" r:id="rId14"/>
    <p:sldId id="340" r:id="rId15"/>
    <p:sldId id="349" r:id="rId16"/>
    <p:sldId id="350" r:id="rId17"/>
    <p:sldId id="351" r:id="rId18"/>
    <p:sldId id="325" r:id="rId19"/>
    <p:sldId id="359" r:id="rId20"/>
  </p:sldIdLst>
  <p:sldSz cx="9144000" cy="5143500" type="screen16x9"/>
  <p:notesSz cx="6858000" cy="9144000"/>
  <p:custDataLst>
    <p:tags r:id="rId24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FF"/>
    <a:srgbClr val="CCFF99"/>
    <a:srgbClr val="6600CC"/>
    <a:srgbClr val="009900"/>
    <a:srgbClr val="FF00FF"/>
    <a:srgbClr val="FFCC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67174"/>
  </p:normalViewPr>
  <p:slideViewPr>
    <p:cSldViewPr showGuides="1">
      <p:cViewPr varScale="1">
        <p:scale>
          <a:sx n="149" d="100"/>
          <a:sy n="149" d="100"/>
        </p:scale>
        <p:origin x="264" y="108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9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D415F2-4613-475B-A78D-CDE9672CD1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3.png"/><Relationship Id="rId4" Type="http://schemas.openxmlformats.org/officeDocument/2006/relationships/image" Target="../media/image1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40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15.bin"/><Relationship Id="rId13" Type="http://schemas.openxmlformats.org/officeDocument/2006/relationships/notesSlide" Target="../notesSlides/notesSlide10.xml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46.wmf"/><Relationship Id="rId1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3.bin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tags" Target="../tags/tag16.xml"/><Relationship Id="rId15" Type="http://schemas.openxmlformats.org/officeDocument/2006/relationships/notesSlide" Target="../notesSlides/notesSlide6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26.wmf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4" Type="http://schemas.openxmlformats.org/officeDocument/2006/relationships/notesSlide" Target="../notesSlides/notesSlide8.xml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31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4"/>
          <p:cNvSpPr txBox="1"/>
          <p:nvPr>
            <p:custDataLst>
              <p:tags r:id="rId5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9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3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解决问题（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1988" y="1128713"/>
            <a:ext cx="7051675" cy="1676400"/>
            <a:chOff x="661488" y="1128421"/>
            <a:chExt cx="7052035" cy="1675903"/>
          </a:xfrm>
        </p:grpSpPr>
        <p:grpSp>
          <p:nvGrpSpPr>
            <p:cNvPr id="23568" name="组合 3"/>
            <p:cNvGrpSpPr/>
            <p:nvPr/>
          </p:nvGrpSpPr>
          <p:grpSpPr>
            <a:xfrm>
              <a:off x="661488" y="1128421"/>
              <a:ext cx="7038714" cy="1675903"/>
              <a:chOff x="661488" y="1128421"/>
              <a:chExt cx="7038714" cy="1675903"/>
            </a:xfrm>
          </p:grpSpPr>
          <p:sp>
            <p:nvSpPr>
              <p:cNvPr id="22" name="对话气泡: 圆角矩形 21"/>
              <p:cNvSpPr/>
              <p:nvPr/>
            </p:nvSpPr>
            <p:spPr>
              <a:xfrm>
                <a:off x="1895038" y="1128421"/>
                <a:ext cx="5805784" cy="831603"/>
              </a:xfrm>
              <a:prstGeom prst="wedgeRoundRectCallout">
                <a:avLst>
                  <a:gd name="adj1" fmla="val -55759"/>
                  <a:gd name="adj2" fmla="val 54638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3571" name="图片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61488" y="1707654"/>
                <a:ext cx="908255" cy="10966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907739" y="1131595"/>
              <a:ext cx="5805784" cy="8316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怎样才知道以上的解决方法是否正确？ 把你的想法写下来，和同学交流一下。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555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6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7" name="组合 10"/>
          <p:cNvGrpSpPr/>
          <p:nvPr/>
        </p:nvGrpSpPr>
        <p:grpSpPr>
          <a:xfrm>
            <a:off x="1116013" y="379413"/>
            <a:ext cx="1944687" cy="468312"/>
            <a:chOff x="720924" y="3645438"/>
            <a:chExt cx="1944000" cy="468000"/>
          </a:xfrm>
        </p:grpSpPr>
        <p:sp>
          <p:nvSpPr>
            <p:cNvPr id="23566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67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回顾与反思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49400" y="2500313"/>
            <a:ext cx="6872288" cy="1538287"/>
            <a:chOff x="1318319" y="1385717"/>
            <a:chExt cx="6871027" cy="1538114"/>
          </a:xfrm>
        </p:grpSpPr>
        <p:grpSp>
          <p:nvGrpSpPr>
            <p:cNvPr id="23562" name="组合 25"/>
            <p:cNvGrpSpPr/>
            <p:nvPr/>
          </p:nvGrpSpPr>
          <p:grpSpPr>
            <a:xfrm>
              <a:off x="1318319" y="1385717"/>
              <a:ext cx="6871027" cy="1538114"/>
              <a:chOff x="1318319" y="1385717"/>
              <a:chExt cx="6871027" cy="1538114"/>
            </a:xfrm>
          </p:grpSpPr>
          <p:sp>
            <p:nvSpPr>
              <p:cNvPr id="32" name="对话气泡: 圆角矩形 31"/>
              <p:cNvSpPr/>
              <p:nvPr/>
            </p:nvSpPr>
            <p:spPr>
              <a:xfrm>
                <a:off x="1318319" y="1385717"/>
                <a:ext cx="5806295" cy="830572"/>
              </a:xfrm>
              <a:prstGeom prst="wedgeRoundRectCallout">
                <a:avLst>
                  <a:gd name="adj1" fmla="val 54161"/>
                  <a:gd name="adj2" fmla="val 5349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3565" name="图片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278918" y="1738059"/>
                <a:ext cx="910428" cy="11857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1331017" y="1388893"/>
              <a:ext cx="5806295" cy="8305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不管假设这条道路有多长，答案都是相同的。把道路长度假设成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，很简便。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68463" y="3871913"/>
            <a:ext cx="5807075" cy="654050"/>
            <a:chOff x="1669256" y="3612580"/>
            <a:chExt cx="5805488" cy="654050"/>
          </a:xfrm>
        </p:grpSpPr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669256" y="3709417"/>
              <a:ext cx="5805488" cy="4603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cs"/>
                </a:rPr>
                <a:t>答：如果两队合修，    天可以修完。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graphicFrame>
          <p:nvGraphicFramePr>
            <p:cNvPr id="23561" name="对象 18"/>
            <p:cNvGraphicFramePr>
              <a:graphicFrameLocks noChangeAspect="1"/>
            </p:cNvGraphicFramePr>
            <p:nvPr/>
          </p:nvGraphicFramePr>
          <p:xfrm>
            <a:off x="4378325" y="3612580"/>
            <a:ext cx="38735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" r:id="rId6" imgW="241300" imgH="405765" progId="Equation.DSMT4">
                    <p:embed/>
                  </p:oleObj>
                </mc:Choice>
                <mc:Fallback>
                  <p:oleObj name="" r:id="rId6" imgW="241300" imgH="405765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78325" y="3612580"/>
                          <a:ext cx="387350" cy="6540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582863" y="2262188"/>
          <a:ext cx="15494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" imgW="20116800" imgH="24688800" progId="Equation.DSMT4">
                  <p:embed/>
                </p:oleObj>
              </mc:Choice>
              <mc:Fallback>
                <p:oleObj name="Equation" r:id="rId1" imgW="20116800" imgH="24688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82863" y="2262188"/>
                        <a:ext cx="1549400" cy="190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68313" y="863600"/>
            <a:ext cx="8207375" cy="936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   一批货物，只用甲车运，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次能运完；只用乙车运，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次能运完。如果两辆车一起运，多少次能运完这批货物？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411163"/>
            <a:ext cx="1495425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1"/>
          <p:cNvSpPr txBox="1"/>
          <p:nvPr/>
        </p:nvSpPr>
        <p:spPr>
          <a:xfrm>
            <a:off x="442913" y="1819275"/>
            <a:ext cx="2705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1746250"/>
            <a:ext cx="1358900" cy="80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4473575" y="1971675"/>
            <a:ext cx="3043238" cy="490538"/>
            <a:chOff x="1979713" y="4367249"/>
            <a:chExt cx="3042021" cy="490299"/>
          </a:xfrm>
        </p:grpSpPr>
        <p:sp>
          <p:nvSpPr>
            <p:cNvPr id="12" name="对话气泡: 圆角矩形 11"/>
            <p:cNvSpPr/>
            <p:nvPr/>
          </p:nvSpPr>
          <p:spPr>
            <a:xfrm>
              <a:off x="1997168" y="4367249"/>
              <a:ext cx="3024566" cy="490299"/>
            </a:xfrm>
            <a:prstGeom prst="wedgeRoundRectCallout">
              <a:avLst>
                <a:gd name="adj1" fmla="val 32630"/>
                <a:gd name="adj2" fmla="val -7702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79713" y="4381529"/>
              <a:ext cx="3024566" cy="4617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把这批货物看作“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1”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17650" y="4238625"/>
            <a:ext cx="61944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答：两辆车一起运，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次能运完这批货物。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5"/>
          <p:cNvSpPr txBox="1">
            <a:spLocks noChangeArrowheads="1"/>
          </p:cNvSpPr>
          <p:nvPr/>
        </p:nvSpPr>
        <p:spPr bwMode="auto">
          <a:xfrm>
            <a:off x="828675" y="679450"/>
            <a:ext cx="7488238" cy="113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挖一条水渠，王伯伯每天能挖整条水渠的      ，李叔叔每天能挖整条水渠的     。两人合作，几天能挖完？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24213" y="2076450"/>
          <a:ext cx="1906587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2" imgW="24079200" imgH="24384000" progId="Equation.DSMT4">
                  <p:embed/>
                </p:oleObj>
              </mc:Choice>
              <mc:Fallback>
                <p:oleObj name="Equation" r:id="rId2" imgW="24079200" imgH="243840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4213" y="2076450"/>
                        <a:ext cx="1906587" cy="1931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5"/>
          <p:cNvGraphicFramePr>
            <a:graphicFrameLocks noChangeAspect="1"/>
          </p:cNvGraphicFramePr>
          <p:nvPr/>
        </p:nvGraphicFramePr>
        <p:xfrm>
          <a:off x="6764338" y="627063"/>
          <a:ext cx="4318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" r:id="rId4" imgW="228600" imgH="406400" progId="Equation.DSMT4">
                  <p:embed/>
                </p:oleObj>
              </mc:Choice>
              <mc:Fallback>
                <p:oleObj name="" r:id="rId4" imgW="228600" imgH="4064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338" y="627063"/>
                        <a:ext cx="431800" cy="766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对象 6"/>
          <p:cNvGraphicFramePr>
            <a:graphicFrameLocks noChangeAspect="1"/>
          </p:cNvGraphicFramePr>
          <p:nvPr/>
        </p:nvGraphicFramePr>
        <p:xfrm>
          <a:off x="3967163" y="1189038"/>
          <a:ext cx="431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" r:id="rId6" imgW="228600" imgH="406400" progId="Equation.DSMT4">
                  <p:embed/>
                </p:oleObj>
              </mc:Choice>
              <mc:Fallback>
                <p:oleObj name="" r:id="rId6" imgW="228600" imgH="4064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7163" y="1189038"/>
                        <a:ext cx="431800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13000" y="4127500"/>
            <a:ext cx="420528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答：两人合作，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天能挖完。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631" name="文本框 8"/>
          <p:cNvSpPr txBox="1"/>
          <p:nvPr>
            <p:custDataLst>
              <p:tags r:id="rId8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32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47813" y="828675"/>
            <a:ext cx="1360487" cy="1597025"/>
            <a:chOff x="1547664" y="729457"/>
            <a:chExt cx="1359931" cy="1598462"/>
          </a:xfrm>
        </p:grpSpPr>
        <p:sp>
          <p:nvSpPr>
            <p:cNvPr id="2" name="椭圆 1"/>
            <p:cNvSpPr/>
            <p:nvPr/>
          </p:nvSpPr>
          <p:spPr>
            <a:xfrm>
              <a:off x="1547664" y="729457"/>
              <a:ext cx="1296457" cy="36068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412497" y="1090144"/>
              <a:ext cx="142817" cy="8167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2277616" y="1865541"/>
              <a:ext cx="629979" cy="46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Malgun Gothic" panose="020B0503020000020004" charset="-127"/>
                  <a:cs typeface="+mn-cs"/>
                </a:rPr>
                <a:t>“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Malgun Gothic" panose="020B0503020000020004" charset="-127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Malgun Gothic" panose="020B0503020000020004" charset="-127"/>
                  <a:cs typeface="+mn-cs"/>
                </a:rPr>
                <a:t>”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Gulim" pitchFamily="34" charset="-127"/>
                <a:cs typeface="+mn-cs"/>
              </a:endParaRPr>
            </a:p>
          </p:txBody>
        </p:sp>
      </p:grpSp>
      <p:sp>
        <p:nvSpPr>
          <p:cNvPr id="26635" name="文本框 1"/>
          <p:cNvSpPr txBox="1"/>
          <p:nvPr/>
        </p:nvSpPr>
        <p:spPr>
          <a:xfrm>
            <a:off x="5519738" y="1752600"/>
            <a:ext cx="32877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089025" y="381000"/>
            <a:ext cx="6502400" cy="1420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甲车从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城市要行驶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小时，乙车从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城市要行驶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小时。两车同时分别从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城市出发，相向而行，几小时后相遇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03734" y="1714500"/>
          <a:ext cx="16859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" imgW="20421600" imgH="29260800" progId="Equation.DSMT4">
                  <p:embed/>
                </p:oleObj>
              </mc:Choice>
              <mc:Fallback>
                <p:oleObj name="Equation" r:id="rId1" imgW="20421600" imgH="292608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3734" y="1714500"/>
                        <a:ext cx="1685925" cy="241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613025" y="4135438"/>
            <a:ext cx="2813050" cy="687387"/>
            <a:chOff x="2179737" y="4337394"/>
            <a:chExt cx="2813387" cy="688308"/>
          </a:xfrm>
        </p:grpSpPr>
        <p:sp>
          <p:nvSpPr>
            <p:cNvPr id="6" name="矩形 3"/>
            <p:cNvSpPr>
              <a:spLocks noChangeArrowheads="1"/>
            </p:cNvSpPr>
            <p:nvPr/>
          </p:nvSpPr>
          <p:spPr bwMode="auto">
            <a:xfrm>
              <a:off x="2179737" y="4450257"/>
              <a:ext cx="2813387" cy="4625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答：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小时后相遇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679" name="对象 4"/>
            <p:cNvGraphicFramePr>
              <a:graphicFrameLocks noChangeAspect="1"/>
            </p:cNvGraphicFramePr>
            <p:nvPr/>
          </p:nvGraphicFramePr>
          <p:xfrm>
            <a:off x="2770517" y="4337394"/>
            <a:ext cx="236521" cy="688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" r:id="rId3" imgW="139700" imgH="406400" progId="Equation.DSMT4">
                    <p:embed/>
                  </p:oleObj>
                </mc:Choice>
                <mc:Fallback>
                  <p:oleObj name="" r:id="rId3" imgW="139700" imgH="4064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70517" y="4337394"/>
                          <a:ext cx="236521" cy="6883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7" name="文本框 1"/>
          <p:cNvSpPr txBox="1"/>
          <p:nvPr/>
        </p:nvSpPr>
        <p:spPr>
          <a:xfrm>
            <a:off x="5065713" y="1714500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046163" y="263525"/>
            <a:ext cx="6335713" cy="1824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某水库准备打开泄洪口调节水位。只打开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口，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小时可以完成任务；只打开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口，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小时可以完成任务。如果两个泄洪口同时打开，几小时可以完成任务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91680" y="2176801"/>
          <a:ext cx="1509713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" imgW="20116800" imgH="29260800" progId="Equation.DSMT4">
                  <p:embed/>
                </p:oleObj>
              </mc:Choice>
              <mc:Fallback>
                <p:oleObj name="Equation" r:id="rId1" imgW="20116800" imgH="292608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1680" y="2176801"/>
                        <a:ext cx="1509713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600450" y="4011613"/>
            <a:ext cx="3741738" cy="687387"/>
            <a:chOff x="2179737" y="4337022"/>
            <a:chExt cx="3741458" cy="688308"/>
          </a:xfrm>
        </p:grpSpPr>
        <p:sp>
          <p:nvSpPr>
            <p:cNvPr id="6" name="矩形 3"/>
            <p:cNvSpPr>
              <a:spLocks noChangeArrowheads="1"/>
            </p:cNvSpPr>
            <p:nvPr/>
          </p:nvSpPr>
          <p:spPr bwMode="auto">
            <a:xfrm>
              <a:off x="2179737" y="4449886"/>
              <a:ext cx="3741458" cy="462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答：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小时可以完成任务</a:t>
              </a:r>
              <a:r>
                <a: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j-ea"/>
                  <a:cs typeface="Times New Roman" panose="02020603050405020304" pitchFamily="18" charset="0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704" name="对象 4"/>
            <p:cNvGraphicFramePr>
              <a:graphicFrameLocks noChangeAspect="1"/>
            </p:cNvGraphicFramePr>
            <p:nvPr/>
          </p:nvGraphicFramePr>
          <p:xfrm>
            <a:off x="2695911" y="4337022"/>
            <a:ext cx="387322" cy="688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" r:id="rId3" imgW="228600" imgH="406400" progId="Equation.DSMT4">
                    <p:embed/>
                  </p:oleObj>
                </mc:Choice>
                <mc:Fallback>
                  <p:oleObj name="" r:id="rId3" imgW="228600" imgH="4064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95911" y="4337022"/>
                          <a:ext cx="387322" cy="6883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1" name="文本框 1"/>
          <p:cNvSpPr txBox="1"/>
          <p:nvPr/>
        </p:nvSpPr>
        <p:spPr>
          <a:xfrm>
            <a:off x="3635375" y="1692275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970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155825"/>
            <a:ext cx="2692400" cy="180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76263" y="833438"/>
            <a:ext cx="7991475" cy="935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植树队要种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300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棵树。甲队单独种，种完需要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天；乙队单独种，种完需要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天。现在两队合种，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天能种完吗？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203848" y="2066925"/>
          <a:ext cx="16192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" imgW="21945600" imgH="29260800" progId="Equation.DSMT4">
                  <p:embed/>
                </p:oleObj>
              </mc:Choice>
              <mc:Fallback>
                <p:oleObj name="Equation" r:id="rId1" imgW="21945600" imgH="292608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3848" y="2066925"/>
                        <a:ext cx="1619250" cy="2160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339975" y="4270375"/>
            <a:ext cx="45926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答：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现在两队合种，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天能种完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932363" y="3506788"/>
          <a:ext cx="788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" r:id="rId3" imgW="443865" imgH="405765" progId="Equation.DSMT4">
                  <p:embed/>
                </p:oleObj>
              </mc:Choice>
              <mc:Fallback>
                <p:oleObj name="" r:id="rId3" imgW="443865" imgH="405765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363" y="3506788"/>
                        <a:ext cx="7889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文本框 1"/>
          <p:cNvSpPr txBox="1"/>
          <p:nvPr/>
        </p:nvSpPr>
        <p:spPr>
          <a:xfrm>
            <a:off x="500063" y="1724025"/>
            <a:ext cx="32861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“练习九”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748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87900" y="2355850"/>
            <a:ext cx="3887788" cy="1279525"/>
            <a:chOff x="1471684" y="2787774"/>
            <a:chExt cx="3888423" cy="1279755"/>
          </a:xfrm>
        </p:grpSpPr>
        <p:pic>
          <p:nvPicPr>
            <p:cNvPr id="31754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1684" y="2794580"/>
              <a:ext cx="885578" cy="127294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1755" name="组合 16"/>
            <p:cNvGrpSpPr/>
            <p:nvPr/>
          </p:nvGrpSpPr>
          <p:grpSpPr>
            <a:xfrm>
              <a:off x="2619434" y="2787774"/>
              <a:ext cx="2740673" cy="858992"/>
              <a:chOff x="2617720" y="2715766"/>
              <a:chExt cx="2740673" cy="858992"/>
            </a:xfrm>
          </p:grpSpPr>
          <p:sp>
            <p:nvSpPr>
              <p:cNvPr id="18" name="对话气泡: 圆角矩形 17"/>
              <p:cNvSpPr/>
              <p:nvPr/>
            </p:nvSpPr>
            <p:spPr>
              <a:xfrm>
                <a:off x="2619306" y="2715766"/>
                <a:ext cx="2667078" cy="858992"/>
              </a:xfrm>
              <a:prstGeom prst="wedgeRoundRectCallout">
                <a:avLst>
                  <a:gd name="adj1" fmla="val -57507"/>
                  <a:gd name="adj2" fmla="val 3735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617720" y="2744346"/>
                <a:ext cx="2740673" cy="830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说一说，怎样解决这类工程问题？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132138" y="3779838"/>
            <a:ext cx="4751387" cy="860425"/>
            <a:chOff x="3607708" y="3791715"/>
            <a:chExt cx="4752528" cy="859631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3607708" y="3791715"/>
              <a:ext cx="4752528" cy="859631"/>
            </a:xfrm>
            <a:prstGeom prst="wedgeRoundRectCallout">
              <a:avLst>
                <a:gd name="adj1" fmla="val 37019"/>
                <a:gd name="adj2" fmla="val 57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07708" y="3805990"/>
              <a:ext cx="4752528" cy="8310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把工作总量看作“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1”--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工作总量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÷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效率和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合作时间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39838" y="738188"/>
            <a:ext cx="6664325" cy="3902075"/>
            <a:chOff x="1239838" y="738188"/>
            <a:chExt cx="6664325" cy="3902075"/>
          </a:xfrm>
        </p:grpSpPr>
        <p:pic>
          <p:nvPicPr>
            <p:cNvPr id="3174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9838" y="738188"/>
              <a:ext cx="6664325" cy="3889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7664" y="3410248"/>
              <a:ext cx="1247756" cy="12300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5" name="Rectangle 2"/>
          <p:cNvSpPr/>
          <p:nvPr/>
        </p:nvSpPr>
        <p:spPr>
          <a:xfrm>
            <a:off x="2411413" y="2103438"/>
            <a:ext cx="4321175" cy="936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796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7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8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911225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①修路队修一条公路，每天修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25m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天修完，这条公路长多少米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6950" y="1681163"/>
            <a:ext cx="26654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25×20=500(m)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4413" y="1743075"/>
            <a:ext cx="44735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工作效率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工作时间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工作总量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550" y="2155825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②修路队修一条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500m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的公路，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天修完，平均每天修多少米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6950" y="2925763"/>
            <a:ext cx="26654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500÷20=25(m)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54413" y="2987675"/>
            <a:ext cx="44735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工作总量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÷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工作时间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工作效率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550" y="3400425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③修路队修一条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500m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的公路，每天修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25 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，多少天能修完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?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950" y="4170363"/>
            <a:ext cx="26654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500÷25=20(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天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54413" y="4232275"/>
            <a:ext cx="4473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工作总量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÷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工作效率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=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工作时间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042988" y="922338"/>
            <a:ext cx="7632700" cy="9366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文本框 5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9222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992188"/>
            <a:ext cx="52705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文本框 1"/>
          <p:cNvSpPr txBox="1"/>
          <p:nvPr/>
        </p:nvSpPr>
        <p:spPr>
          <a:xfrm>
            <a:off x="731838" y="1911350"/>
            <a:ext cx="183356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P40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例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9224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388" y="1881188"/>
            <a:ext cx="3705225" cy="277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70038" y="414338"/>
            <a:ext cx="5737225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468313" y="1635125"/>
            <a:ext cx="1944687" cy="468313"/>
            <a:chOff x="720924" y="3645438"/>
            <a:chExt cx="1944000" cy="468000"/>
          </a:xfrm>
        </p:grpSpPr>
        <p:sp>
          <p:nvSpPr>
            <p:cNvPr id="11281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82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阅读与理解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95413" y="2211388"/>
            <a:ext cx="6705600" cy="1539875"/>
            <a:chOff x="1108549" y="2639764"/>
            <a:chExt cx="6703810" cy="1540268"/>
          </a:xfrm>
        </p:grpSpPr>
        <p:pic>
          <p:nvPicPr>
            <p:cNvPr id="1127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8549" y="2639764"/>
              <a:ext cx="1071556" cy="154026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8" name="组合 13"/>
            <p:cNvGrpSpPr/>
            <p:nvPr/>
          </p:nvGrpSpPr>
          <p:grpSpPr>
            <a:xfrm>
              <a:off x="2618973" y="2787402"/>
              <a:ext cx="5193386" cy="904553"/>
              <a:chOff x="2617259" y="2715394"/>
              <a:chExt cx="5193386" cy="904553"/>
            </a:xfrm>
          </p:grpSpPr>
          <p:sp>
            <p:nvSpPr>
              <p:cNvPr id="9" name="对话气泡: 圆角矩形 8"/>
              <p:cNvSpPr/>
              <p:nvPr/>
            </p:nvSpPr>
            <p:spPr>
              <a:xfrm>
                <a:off x="2618846" y="2715394"/>
                <a:ext cx="5191799" cy="904553"/>
              </a:xfrm>
              <a:prstGeom prst="wedgeRoundRectCallout">
                <a:avLst>
                  <a:gd name="adj1" fmla="val -57107"/>
                  <a:gd name="adj2" fmla="val 821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33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617259" y="2743969"/>
                <a:ext cx="5099739" cy="8318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知道了两个队单独修完需要的时间，要求的是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_______________________</a:t>
                </a:r>
                <a:endPara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4217988" y="2720975"/>
            <a:ext cx="3587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两队合修，需要的时间。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30550" y="3363913"/>
            <a:ext cx="3598863" cy="1511300"/>
            <a:chOff x="3130125" y="3420837"/>
            <a:chExt cx="3600609" cy="1512180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3131715" y="3679098"/>
              <a:ext cx="2516983" cy="490684"/>
            </a:xfrm>
            <a:prstGeom prst="wedgeRoundRectCallout">
              <a:avLst>
                <a:gd name="adj1" fmla="val 60067"/>
                <a:gd name="adj2" fmla="val 1222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130125" y="3707681"/>
              <a:ext cx="2734539" cy="462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这条路有多长呢？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276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1396" y="3420837"/>
              <a:ext cx="669338" cy="151218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7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88" y="487363"/>
            <a:ext cx="527050" cy="52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5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3221038" y="1614488"/>
            <a:ext cx="4449762" cy="1249362"/>
            <a:chOff x="2331358" y="3552060"/>
            <a:chExt cx="4449045" cy="1249736"/>
          </a:xfrm>
        </p:grpSpPr>
        <p:sp>
          <p:nvSpPr>
            <p:cNvPr id="20" name="对话气泡: 圆角矩形 19"/>
            <p:cNvSpPr/>
            <p:nvPr/>
          </p:nvSpPr>
          <p:spPr>
            <a:xfrm>
              <a:off x="2331358" y="3679098"/>
              <a:ext cx="3317775" cy="830511"/>
            </a:xfrm>
            <a:prstGeom prst="wedgeRoundRectCallout">
              <a:avLst>
                <a:gd name="adj1" fmla="val 60067"/>
                <a:gd name="adj2" fmla="val 1222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353582" y="3707682"/>
              <a:ext cx="3511444" cy="8305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能不能假设知道这条路有多长呢？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334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1727" y="3552060"/>
              <a:ext cx="768676" cy="12497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704850" y="2660650"/>
            <a:ext cx="3646488" cy="1736725"/>
            <a:chOff x="690682" y="2582863"/>
            <a:chExt cx="3646368" cy="1736148"/>
          </a:xfrm>
        </p:grpSpPr>
        <p:pic>
          <p:nvPicPr>
            <p:cNvPr id="13330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682" y="2624716"/>
              <a:ext cx="1280135" cy="16942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2051051" y="2582863"/>
              <a:ext cx="2285999" cy="889000"/>
            </a:xfrm>
            <a:prstGeom prst="wedgeRoundRectCallout">
              <a:avLst>
                <a:gd name="adj1" fmla="val -65463"/>
                <a:gd name="adj2" fmla="val 40380"/>
                <a:gd name="adj3" fmla="val 16667"/>
              </a:avLst>
            </a:prstGeom>
            <a:noFill/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可以假设这条道路长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18km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91050" y="2654300"/>
            <a:ext cx="3517900" cy="2074863"/>
            <a:chOff x="4590562" y="2654993"/>
            <a:chExt cx="3518715" cy="2074168"/>
          </a:xfrm>
        </p:grpSpPr>
        <p:pic>
          <p:nvPicPr>
            <p:cNvPr id="13328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77129" y="2927381"/>
              <a:ext cx="932148" cy="1801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4590562" y="2654993"/>
              <a:ext cx="2133787" cy="863311"/>
            </a:xfrm>
            <a:prstGeom prst="wedgeRoundRectCallout">
              <a:avLst>
                <a:gd name="adj1" fmla="val 67491"/>
                <a:gd name="adj2" fmla="val 42477"/>
                <a:gd name="adj3" fmla="val 16667"/>
              </a:avLst>
            </a:prstGeom>
            <a:noFill/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我假设这条道路长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30km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12963" y="3810000"/>
            <a:ext cx="4594225" cy="863600"/>
            <a:chOff x="2113462" y="3810692"/>
            <a:chExt cx="4594134" cy="863600"/>
          </a:xfrm>
        </p:grpSpPr>
        <p:sp>
          <p:nvSpPr>
            <p:cNvPr id="13326" name="矩形: 圆角 16"/>
            <p:cNvSpPr/>
            <p:nvPr/>
          </p:nvSpPr>
          <p:spPr>
            <a:xfrm>
              <a:off x="2113462" y="3810692"/>
              <a:ext cx="4594134" cy="863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400" b="1" dirty="0">
                <a:latin typeface="Gulim" pitchFamily="34" charset="-127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124574" y="3826567"/>
              <a:ext cx="4571909" cy="8318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你准备假设这条道路有多长呢？自己试一试，算一算。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27038" y="2297113"/>
            <a:ext cx="8335963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甲队每天修：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乙队每天修：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两队合修，需要多少天：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0038" y="414338"/>
            <a:ext cx="5737225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22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988" y="487363"/>
            <a:ext cx="527050" cy="52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3" name="组合 10"/>
          <p:cNvGrpSpPr/>
          <p:nvPr/>
        </p:nvGrpSpPr>
        <p:grpSpPr>
          <a:xfrm>
            <a:off x="468313" y="1631950"/>
            <a:ext cx="1944687" cy="468313"/>
            <a:chOff x="720924" y="3645438"/>
            <a:chExt cx="1944000" cy="468000"/>
          </a:xfrm>
        </p:grpSpPr>
        <p:sp>
          <p:nvSpPr>
            <p:cNvPr id="13324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25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3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2627313" y="1628775"/>
            <a:ext cx="3457575" cy="479425"/>
            <a:chOff x="2113462" y="3810692"/>
            <a:chExt cx="3456384" cy="477967"/>
          </a:xfrm>
        </p:grpSpPr>
        <p:sp>
          <p:nvSpPr>
            <p:cNvPr id="15376" name="矩形: 圆角 28"/>
            <p:cNvSpPr/>
            <p:nvPr/>
          </p:nvSpPr>
          <p:spPr>
            <a:xfrm>
              <a:off x="2113462" y="3810692"/>
              <a:ext cx="3456384" cy="47796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400" b="1" dirty="0">
                <a:latin typeface="Gulim" pitchFamily="34" charset="-127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4570" y="3826519"/>
              <a:ext cx="3372276" cy="4621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假设这条道路有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18km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1187450" y="2238375"/>
            <a:ext cx="60325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根据假设的这条路的长度，请你列式计算。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46200" y="2617788"/>
            <a:ext cx="6619875" cy="2238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甲队每天修：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乙队每天修：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两队合修，需要多少天：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3346568" y="2569335"/>
          <a:ext cx="1585472" cy="65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25908000" imgH="9448800" progId="Equation.DSMT4">
                  <p:embed/>
                </p:oleObj>
              </mc:Choice>
              <mc:Fallback>
                <p:oleObj name="Equation" r:id="rId5" imgW="25908000" imgH="94488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6568" y="2569335"/>
                        <a:ext cx="1585472" cy="650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0038" y="414338"/>
            <a:ext cx="5737225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9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88" y="487363"/>
            <a:ext cx="527050" cy="52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0" name="组合 10"/>
          <p:cNvGrpSpPr/>
          <p:nvPr/>
        </p:nvGrpSpPr>
        <p:grpSpPr>
          <a:xfrm>
            <a:off x="468313" y="1631950"/>
            <a:ext cx="1944687" cy="468313"/>
            <a:chOff x="720924" y="3645438"/>
            <a:chExt cx="1944000" cy="468000"/>
          </a:xfrm>
        </p:grpSpPr>
        <p:sp>
          <p:nvSpPr>
            <p:cNvPr id="15374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5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3468688" y="3375025"/>
          <a:ext cx="13462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8" imgW="24688800" imgH="4572000" progId="Equation.DSMT4">
                  <p:embed/>
                </p:oleObj>
              </mc:Choice>
              <mc:Fallback>
                <p:oleObj name="Equation" r:id="rId8" imgW="24688800" imgH="45720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8688" y="3375025"/>
                        <a:ext cx="1346200" cy="280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352925" y="3665538"/>
          <a:ext cx="12541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0" imgW="23164800" imgH="9448800" progId="Equation.DSMT4">
                  <p:embed/>
                </p:oleObj>
              </mc:Choice>
              <mc:Fallback>
                <p:oleObj name="Equation" r:id="rId10" imgW="23164800" imgH="94488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2925" y="3665538"/>
                        <a:ext cx="125412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4899025" y="4203700"/>
          <a:ext cx="13668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2" imgW="25298400" imgH="9448800" progId="Equation.DSMT4">
                  <p:embed/>
                </p:oleObj>
              </mc:Choice>
              <mc:Fallback>
                <p:oleObj name="Equation" r:id="rId12" imgW="25298400" imgH="94488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99025" y="4203700"/>
                        <a:ext cx="136683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7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2627313" y="1628775"/>
            <a:ext cx="3457575" cy="479425"/>
            <a:chOff x="2113462" y="3810692"/>
            <a:chExt cx="3456384" cy="477967"/>
          </a:xfrm>
        </p:grpSpPr>
        <p:sp>
          <p:nvSpPr>
            <p:cNvPr id="17424" name="矩形: 圆角 28"/>
            <p:cNvSpPr/>
            <p:nvPr/>
          </p:nvSpPr>
          <p:spPr>
            <a:xfrm>
              <a:off x="2113462" y="3810692"/>
              <a:ext cx="3456384" cy="47796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400" b="1" dirty="0">
                <a:latin typeface="Gulim" pitchFamily="34" charset="-127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4570" y="3826519"/>
              <a:ext cx="3372276" cy="4621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假设这条道路有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30km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1187450" y="2238375"/>
            <a:ext cx="60325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根据假设的这条路的长度，请你列式计算。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46200" y="2617788"/>
            <a:ext cx="6619875" cy="2238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甲队每天修：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乙队每天修：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两队合修，每天修：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两队合修，需要多少天：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0038" y="414338"/>
            <a:ext cx="5737225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487363"/>
            <a:ext cx="527050" cy="52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7" name="组合 10"/>
          <p:cNvGrpSpPr/>
          <p:nvPr/>
        </p:nvGrpSpPr>
        <p:grpSpPr>
          <a:xfrm>
            <a:off x="468313" y="1631950"/>
            <a:ext cx="1944687" cy="468313"/>
            <a:chOff x="720924" y="3645438"/>
            <a:chExt cx="1944000" cy="468000"/>
          </a:xfrm>
        </p:grpSpPr>
        <p:sp>
          <p:nvSpPr>
            <p:cNvPr id="17422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423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3470275" y="3127375"/>
          <a:ext cx="14176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26212800" imgH="9448800" progId="Equation.DSMT4">
                  <p:embed/>
                </p:oleObj>
              </mc:Choice>
              <mc:Fallback>
                <p:oleObj name="Equation" r:id="rId5" imgW="26212800" imgH="94488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0275" y="3127375"/>
                        <a:ext cx="1417638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278313" y="3665538"/>
          <a:ext cx="14033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25908000" imgH="9448800" progId="Equation.DSMT4">
                  <p:embed/>
                </p:oleObj>
              </mc:Choice>
              <mc:Fallback>
                <p:oleObj name="Equation" r:id="rId7" imgW="25908000" imgH="94488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8313" y="3665538"/>
                        <a:ext cx="1403350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4841875" y="4203700"/>
          <a:ext cx="14843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9" imgW="27432000" imgH="9448800" progId="Equation.DSMT4">
                  <p:embed/>
                </p:oleObj>
              </mc:Choice>
              <mc:Fallback>
                <p:oleObj name="Equation" r:id="rId9" imgW="27432000" imgH="94488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1875" y="4203700"/>
                        <a:ext cx="1484313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3470275" y="2576513"/>
          <a:ext cx="14176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1" imgW="26212800" imgH="9448800" progId="Equation.DSMT4">
                  <p:embed/>
                </p:oleObj>
              </mc:Choice>
              <mc:Fallback>
                <p:oleObj name="Equation" r:id="rId11" imgW="26212800" imgH="94488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0275" y="2576513"/>
                        <a:ext cx="1417638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5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2627313" y="1697038"/>
            <a:ext cx="2808287" cy="479425"/>
            <a:chOff x="2113462" y="3810692"/>
            <a:chExt cx="2808312" cy="477967"/>
          </a:xfrm>
        </p:grpSpPr>
        <p:sp>
          <p:nvSpPr>
            <p:cNvPr id="19468" name="矩形: 圆角 28"/>
            <p:cNvSpPr/>
            <p:nvPr/>
          </p:nvSpPr>
          <p:spPr>
            <a:xfrm>
              <a:off x="2113462" y="3810692"/>
              <a:ext cx="2808312" cy="47796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400" b="1" dirty="0">
                <a:latin typeface="Gulim" pitchFamily="34" charset="-127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4574" y="3826519"/>
              <a:ext cx="2797200" cy="4621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假设这条道路是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1187450" y="2238375"/>
            <a:ext cx="60325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根据假设的这条路的长度，请你列式计算。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298825" y="2698750"/>
          <a:ext cx="1465263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" r:id="rId5" imgW="914400" imgH="1219200" progId="Equation.DSMT4">
                  <p:embed/>
                </p:oleObj>
              </mc:Choice>
              <mc:Fallback>
                <p:oleObj name="" r:id="rId5" imgW="914400" imgH="12192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8825" y="2698750"/>
                        <a:ext cx="1465263" cy="195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0038" y="414338"/>
            <a:ext cx="5737225" cy="12001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一条道路，如果甲队单独修，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天能修完；如果乙队单独修，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天能修完。如果两队合修，多少天能修完？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6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88" y="487363"/>
            <a:ext cx="527050" cy="52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5" name="组合 10"/>
          <p:cNvGrpSpPr/>
          <p:nvPr/>
        </p:nvGrpSpPr>
        <p:grpSpPr>
          <a:xfrm>
            <a:off x="468313" y="1631950"/>
            <a:ext cx="1944687" cy="468313"/>
            <a:chOff x="720924" y="3645438"/>
            <a:chExt cx="1944000" cy="468000"/>
          </a:xfrm>
        </p:grpSpPr>
        <p:sp>
          <p:nvSpPr>
            <p:cNvPr id="19466" name="圆角矩形 5"/>
            <p:cNvSpPr/>
            <p:nvPr/>
          </p:nvSpPr>
          <p:spPr>
            <a:xfrm>
              <a:off x="720924" y="3645438"/>
              <a:ext cx="1944000" cy="468000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 w="9525" cap="flat" cmpd="sng">
              <a:solidFill>
                <a:srgbClr val="FFCC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buNone/>
              </a:pP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467" name="矩形 5"/>
            <p:cNvSpPr/>
            <p:nvPr/>
          </p:nvSpPr>
          <p:spPr>
            <a:xfrm>
              <a:off x="808573" y="3648606"/>
              <a:ext cx="173156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buNone/>
              </a:pPr>
              <a:r>
                <a:rPr lang="zh-CN" altLang="en-US" sz="24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分析与解答</a:t>
              </a:r>
              <a:endPara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7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454025" y="1058863"/>
            <a:ext cx="2889250" cy="417512"/>
            <a:chOff x="2113462" y="3810693"/>
            <a:chExt cx="2889496" cy="416412"/>
          </a:xfrm>
        </p:grpSpPr>
        <p:sp>
          <p:nvSpPr>
            <p:cNvPr id="21522" name="矩形: 圆角 19"/>
            <p:cNvSpPr/>
            <p:nvPr/>
          </p:nvSpPr>
          <p:spPr>
            <a:xfrm>
              <a:off x="2113462" y="3810693"/>
              <a:ext cx="2745480" cy="41641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Gulim" pitchFamily="34" charset="-127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24576" y="3826526"/>
              <a:ext cx="2878382" cy="400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假设这条道路有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18km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742950" y="1635125"/>
          <a:ext cx="15875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" r:id="rId5" imgW="990600" imgH="1638300" progId="Equation.DSMT4">
                  <p:embed/>
                </p:oleObj>
              </mc:Choice>
              <mc:Fallback>
                <p:oleObj name="" r:id="rId5" imgW="990600" imgH="16383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" y="1635125"/>
                        <a:ext cx="1587500" cy="2633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3416300" y="1058863"/>
            <a:ext cx="2889250" cy="417512"/>
            <a:chOff x="2113462" y="3810693"/>
            <a:chExt cx="2889496" cy="416412"/>
          </a:xfrm>
        </p:grpSpPr>
        <p:sp>
          <p:nvSpPr>
            <p:cNvPr id="21520" name="矩形: 圆角 23"/>
            <p:cNvSpPr/>
            <p:nvPr/>
          </p:nvSpPr>
          <p:spPr>
            <a:xfrm>
              <a:off x="2113462" y="3810693"/>
              <a:ext cx="2745480" cy="41641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Gulim" pitchFamily="34" charset="-127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124576" y="3826526"/>
              <a:ext cx="2878382" cy="400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假设这条道路有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30km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3684588" y="1636713"/>
          <a:ext cx="1627187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" r:id="rId7" imgW="1016000" imgH="1638300" progId="Equation.DSMT4">
                  <p:embed/>
                </p:oleObj>
              </mc:Choice>
              <mc:Fallback>
                <p:oleObj name="" r:id="rId7" imgW="1016000" imgH="16383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4588" y="1636713"/>
                        <a:ext cx="1627187" cy="2633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6300788" y="1058863"/>
            <a:ext cx="2438400" cy="417512"/>
            <a:chOff x="2113462" y="3810693"/>
            <a:chExt cx="2439096" cy="416412"/>
          </a:xfrm>
        </p:grpSpPr>
        <p:sp>
          <p:nvSpPr>
            <p:cNvPr id="21518" name="矩形: 圆角 31"/>
            <p:cNvSpPr/>
            <p:nvPr/>
          </p:nvSpPr>
          <p:spPr>
            <a:xfrm>
              <a:off x="2113462" y="3810693"/>
              <a:ext cx="2300409" cy="41641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sz="2000" b="1" dirty="0">
                <a:latin typeface="Gulim" pitchFamily="34" charset="-127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124577" y="3826526"/>
              <a:ext cx="2427981" cy="4005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假设这条道路是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。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6642100" y="1708150"/>
          <a:ext cx="14636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" r:id="rId9" imgW="914400" imgH="1219200" progId="Equation.DSMT4">
                  <p:embed/>
                </p:oleObj>
              </mc:Choice>
              <mc:Fallback>
                <p:oleObj name="" r:id="rId9" imgW="914400" imgH="12192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2100" y="1708150"/>
                        <a:ext cx="1463675" cy="195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1979613" y="3727450"/>
            <a:ext cx="6059487" cy="1250950"/>
            <a:chOff x="2295523" y="3054296"/>
            <a:chExt cx="6058713" cy="1249736"/>
          </a:xfrm>
        </p:grpSpPr>
        <p:sp>
          <p:nvSpPr>
            <p:cNvPr id="41" name="对话气泡: 圆角矩形 40"/>
            <p:cNvSpPr/>
            <p:nvPr/>
          </p:nvSpPr>
          <p:spPr>
            <a:xfrm>
              <a:off x="2295523" y="3679164"/>
              <a:ext cx="4752644" cy="490161"/>
            </a:xfrm>
            <a:prstGeom prst="wedgeRoundRectCallout">
              <a:avLst>
                <a:gd name="adj1" fmla="val 60067"/>
                <a:gd name="adj2" fmla="val 1222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295523" y="3707717"/>
              <a:ext cx="4965354" cy="4616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不同的方法计算出的结果一样吗？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17" name="图片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84770" y="3054296"/>
              <a:ext cx="769466" cy="12497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CywYmwp4F6"/>
</p:tagLst>
</file>

<file path=ppt/tags/tag10.xml><?xml version="1.0" encoding="utf-8"?>
<p:tagLst xmlns:p="http://schemas.openxmlformats.org/presentationml/2006/main">
  <p:tag name="ISLIDE.ADDREMOVEWATERMARK" val="5h7XUYmTR8"/>
</p:tagLst>
</file>

<file path=ppt/tags/tag11.xml><?xml version="1.0" encoding="utf-8"?>
<p:tagLst xmlns:p="http://schemas.openxmlformats.org/presentationml/2006/main">
  <p:tag name="ISLIDE.ADDREMOVEWATERMARK" val="CywYmwp4F6"/>
</p:tagLst>
</file>

<file path=ppt/tags/tag12.xml><?xml version="1.0" encoding="utf-8"?>
<p:tagLst xmlns:p="http://schemas.openxmlformats.org/presentationml/2006/main">
  <p:tag name="ISLIDE.ADDREMOVEWATERMARK" val="5h7XUYmTR8"/>
</p:tagLst>
</file>

<file path=ppt/tags/tag13.xml><?xml version="1.0" encoding="utf-8"?>
<p:tagLst xmlns:p="http://schemas.openxmlformats.org/presentationml/2006/main">
  <p:tag name="ISLIDE.ADDREMOVEWATERMARK" val="CywYmwp4F6"/>
</p:tagLst>
</file>

<file path=ppt/tags/tag14.xml><?xml version="1.0" encoding="utf-8"?>
<p:tagLst xmlns:p="http://schemas.openxmlformats.org/presentationml/2006/main">
  <p:tag name="ISLIDE.ADDREMOVEWATERMARK" val="5h7XUYmTR8"/>
</p:tagLst>
</file>

<file path=ppt/tags/tag15.xml><?xml version="1.0" encoding="utf-8"?>
<p:tagLst xmlns:p="http://schemas.openxmlformats.org/presentationml/2006/main">
  <p:tag name="ISLIDE.ADDREMOVEWATERMARK" val="CywYmwp4F6"/>
</p:tagLst>
</file>

<file path=ppt/tags/tag16.xml><?xml version="1.0" encoding="utf-8"?>
<p:tagLst xmlns:p="http://schemas.openxmlformats.org/presentationml/2006/main">
  <p:tag name="ISLIDE.ADDREMOVEWATERMARK" val="5h7XUYmTR8"/>
</p:tagLst>
</file>

<file path=ppt/tags/tag17.xml><?xml version="1.0" encoding="utf-8"?>
<p:tagLst xmlns:p="http://schemas.openxmlformats.org/presentationml/2006/main">
  <p:tag name="ISLIDE.ADDREMOVEWATERMARK" val="CywYmwp4F6"/>
</p:tagLst>
</file>

<file path=ppt/tags/tag18.xml><?xml version="1.0" encoding="utf-8"?>
<p:tagLst xmlns:p="http://schemas.openxmlformats.org/presentationml/2006/main">
  <p:tag name="ISLIDE.ADDREMOVEWATERMARK" val="5h7XUYmTR8"/>
</p:tagLst>
</file>

<file path=ppt/tags/tag19.xml><?xml version="1.0" encoding="utf-8"?>
<p:tagLst xmlns:p="http://schemas.openxmlformats.org/presentationml/2006/main">
  <p:tag name="ISLIDE.ADDREMOVEWATERMARK" val="CywYmwp4F6"/>
</p:tagLst>
</file>

<file path=ppt/tags/tag2.xml><?xml version="1.0" encoding="utf-8"?>
<p:tagLst xmlns:p="http://schemas.openxmlformats.org/presentationml/2006/main">
  <p:tag name="ISLIDE.ADDREMOVEWATERMARK" val="5h7XUYmTR8"/>
</p:tagLst>
</file>

<file path=ppt/tags/tag20.xml><?xml version="1.0" encoding="utf-8"?>
<p:tagLst xmlns:p="http://schemas.openxmlformats.org/presentationml/2006/main">
  <p:tag name="ISLIDE.ADDREMOVEWATERMARK" val="5h7XUYmTR8"/>
</p:tagLst>
</file>

<file path=ppt/tags/tag21.xml><?xml version="1.0" encoding="utf-8"?>
<p:tagLst xmlns:p="http://schemas.openxmlformats.org/presentationml/2006/main">
  <p:tag name="ISLIDE.ADDREMOVEWATERMARK" val="CywYmwp4F6"/>
</p:tagLst>
</file>

<file path=ppt/tags/tag22.xml><?xml version="1.0" encoding="utf-8"?>
<p:tagLst xmlns:p="http://schemas.openxmlformats.org/presentationml/2006/main">
  <p:tag name="ISLIDE.ADDREMOVEWATERMARK" val="5h7XUYmTR8"/>
</p:tagLst>
</file>

<file path=ppt/tags/tag23.xml><?xml version="1.0" encoding="utf-8"?>
<p:tagLst xmlns:p="http://schemas.openxmlformats.org/presentationml/2006/main">
  <p:tag name="ISLIDE.ADDREMOVEWATERMARK" val="CywYmwp4F6"/>
</p:tagLst>
</file>

<file path=ppt/tags/tag24.xml><?xml version="1.0" encoding="utf-8"?>
<p:tagLst xmlns:p="http://schemas.openxmlformats.org/presentationml/2006/main">
  <p:tag name="ISLIDE.ADDREMOVEWATERMARK" val="5h7XUYmTR8"/>
</p:tagLst>
</file>

<file path=ppt/tags/tag25.xml><?xml version="1.0" encoding="utf-8"?>
<p:tagLst xmlns:p="http://schemas.openxmlformats.org/presentationml/2006/main">
  <p:tag name="ISLIDE.ADDREMOVEWATERMARK" val="CywYmwp4F6"/>
</p:tagLst>
</file>

<file path=ppt/tags/tag26.xml><?xml version="1.0" encoding="utf-8"?>
<p:tagLst xmlns:p="http://schemas.openxmlformats.org/presentationml/2006/main">
  <p:tag name="ISLIDE.ADDREMOVEWATERMARK" val="5h7XUYmTR8"/>
</p:tagLst>
</file>

<file path=ppt/tags/tag27.xml><?xml version="1.0" encoding="utf-8"?>
<p:tagLst xmlns:p="http://schemas.openxmlformats.org/presentationml/2006/main">
  <p:tag name="ISLIDE.ADDREMOVEWATERMARK" val="ndDjqKPMGN"/>
</p:tagLst>
</file>

<file path=ppt/tags/tag28.xml><?xml version="1.0" encoding="utf-8"?>
<p:tagLst xmlns:p="http://schemas.openxmlformats.org/presentationml/2006/main">
  <p:tag name="ISLIDE.ADDREMOVEWATERMARK" val="4J2DWMeMGz"/>
</p:tagLst>
</file>

<file path=ppt/tags/tag29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R2bn17lCb8"/>
</p:tagLst>
</file>

<file path=ppt/tags/tag4.xml><?xml version="1.0" encoding="utf-8"?>
<p:tagLst xmlns:p="http://schemas.openxmlformats.org/presentationml/2006/main">
  <p:tag name="ISLIDE.ADDREMOVEWATERMARK" val="90GGD4AaRS"/>
</p:tagLst>
</file>

<file path=ppt/tags/tag5.xml><?xml version="1.0" encoding="utf-8"?>
<p:tagLst xmlns:p="http://schemas.openxmlformats.org/presentationml/2006/main">
  <p:tag name="ISLIDE.ADDREMOVEWATERMARK" val="CywYmwp4F6"/>
</p:tagLst>
</file>

<file path=ppt/tags/tag6.xml><?xml version="1.0" encoding="utf-8"?>
<p:tagLst xmlns:p="http://schemas.openxmlformats.org/presentationml/2006/main">
  <p:tag name="ISLIDE.ADDREMOVEWATERMARK" val="5h7XUYmTR8"/>
</p:tagLst>
</file>

<file path=ppt/tags/tag7.xml><?xml version="1.0" encoding="utf-8"?>
<p:tagLst xmlns:p="http://schemas.openxmlformats.org/presentationml/2006/main">
  <p:tag name="ISLIDE.ADDREMOVEWATERMARK" val="CywYmwp4F6"/>
</p:tagLst>
</file>

<file path=ppt/tags/tag8.xml><?xml version="1.0" encoding="utf-8"?>
<p:tagLst xmlns:p="http://schemas.openxmlformats.org/presentationml/2006/main">
  <p:tag name="ISLIDE.ADDREMOVEWATERMARK" val="5h7XUYmTR8"/>
</p:tagLst>
</file>

<file path=ppt/tags/tag9.xml><?xml version="1.0" encoding="utf-8"?>
<p:tagLst xmlns:p="http://schemas.openxmlformats.org/presentationml/2006/main">
  <p:tag name="ISLIDE.ADDREMOVEWATERMARK" val="CywYmwp4F6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1838</Words>
  <Application>WPS 演示</Application>
  <PresentationFormat>全屏显示(16:9)</PresentationFormat>
  <Paragraphs>183</Paragraphs>
  <Slides>17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17</vt:i4>
      </vt:variant>
    </vt:vector>
  </HeadingPairs>
  <TitlesOfParts>
    <vt:vector size="55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627</cp:revision>
  <dcterms:created xsi:type="dcterms:W3CDTF">2008-03-19T06:41:00Z</dcterms:created>
  <dcterms:modified xsi:type="dcterms:W3CDTF">2023-09-06T12:54:42Z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0D29E94F04D94F8389AD150673422D64</vt:lpwstr>
  </property>
</Properties>
</file>