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sldIdLst>
    <p:sldId id="344" r:id="rId2"/>
    <p:sldId id="256" r:id="rId3"/>
    <p:sldId id="322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23" r:id="rId13"/>
    <p:sldId id="353" r:id="rId14"/>
    <p:sldId id="354" r:id="rId15"/>
    <p:sldId id="355" r:id="rId16"/>
    <p:sldId id="356" r:id="rId17"/>
    <p:sldId id="328" r:id="rId1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16E"/>
    <a:srgbClr val="C0504D"/>
    <a:srgbClr val="FFFFFF"/>
    <a:srgbClr val="E7F8FF"/>
    <a:srgbClr val="01A0E9"/>
    <a:srgbClr val="ECFBFE"/>
    <a:srgbClr val="6AD0FE"/>
    <a:srgbClr val="3F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874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C158115-5D44-496F-A04F-2AC4BB026E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CDF231-87A4-4432-A4ED-6E3A956E97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9BB519C-5ECA-4846-8D8B-F1DCFF29474F}" type="datetimeFigureOut">
              <a:rPr lang="zh-CN" altLang="en-US"/>
              <a:pPr>
                <a:defRPr/>
              </a:pPr>
              <a:t>2023/2/13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7F469CC-7F1C-4310-B502-C4F7EF5A3A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7424673-DEC1-47BE-A768-39AA33273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1D53B-C0C6-425E-9D40-4F7121944D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249096-E831-4878-A6CF-478007DF4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72954A0-E24C-49A8-8959-EA314B4F91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4F5DB639-3801-4B56-8918-E81ACDE471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6A9BD1BF-B986-4126-A127-03D07D7B04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4E968836-420C-4D6C-9FCA-536B9D793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CF822D-0B38-4610-83D2-D67BC02D8503}" type="slidenum">
              <a:rPr lang="zh-CN" altLang="en-US" smtClean="0">
                <a:ea typeface="黑体" panose="02010609060101010101" pitchFamily="49" charset="-122"/>
              </a:rPr>
              <a:pPr/>
              <a:t>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FF23882-880D-4CF9-B2F3-E847D7FED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b="1231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883892D-0C75-4955-A2AD-2E817609B238}"/>
              </a:ext>
            </a:extLst>
          </p:cNvPr>
          <p:cNvSpPr/>
          <p:nvPr userDrawn="1"/>
        </p:nvSpPr>
        <p:spPr>
          <a:xfrm>
            <a:off x="700088" y="1166813"/>
            <a:ext cx="7743825" cy="2809875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outerShdw blurRad="368300" dist="469900" dir="6240000" sx="102000" sy="102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02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B6DBCA-2608-418A-ABCD-7A0379C93D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9425"/>
            <a:ext cx="9144000" cy="4260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91B1BFC5-60E5-4ABD-9E19-5A28ACB20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b="1231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D6B8FAC-0C2F-4299-A6AC-7AFA2453CE20}"/>
              </a:ext>
            </a:extLst>
          </p:cNvPr>
          <p:cNvSpPr/>
          <p:nvPr userDrawn="1"/>
        </p:nvSpPr>
        <p:spPr>
          <a:xfrm>
            <a:off x="0" y="411163"/>
            <a:ext cx="9144000" cy="4321175"/>
          </a:xfrm>
          <a:prstGeom prst="rect">
            <a:avLst/>
          </a:prstGeom>
          <a:solidFill>
            <a:schemeClr val="bg1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86DD3C-1405-4056-AC83-F15E3A587D0F}"/>
              </a:ext>
            </a:extLst>
          </p:cNvPr>
          <p:cNvSpPr/>
          <p:nvPr userDrawn="1"/>
        </p:nvSpPr>
        <p:spPr>
          <a:xfrm>
            <a:off x="0" y="403225"/>
            <a:ext cx="9144000" cy="76200"/>
          </a:xfrm>
          <a:prstGeom prst="rect">
            <a:avLst/>
          </a:prstGeom>
          <a:solidFill>
            <a:srgbClr val="C0504D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D1BE02-2BE3-4EE2-9EBF-91D8F05D79F2}"/>
              </a:ext>
            </a:extLst>
          </p:cNvPr>
          <p:cNvSpPr/>
          <p:nvPr userDrawn="1"/>
        </p:nvSpPr>
        <p:spPr>
          <a:xfrm>
            <a:off x="0" y="4656138"/>
            <a:ext cx="9144000" cy="76200"/>
          </a:xfrm>
          <a:prstGeom prst="rect">
            <a:avLst/>
          </a:prstGeom>
          <a:solidFill>
            <a:srgbClr val="C0504D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1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DDA569-9FBB-49D1-927C-5688CAAA04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9425"/>
            <a:ext cx="9144000" cy="4260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C9F4C8AC-C210-4EC2-AC07-D3F32B30B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b="1231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6">
            <a:extLst>
              <a:ext uri="{FF2B5EF4-FFF2-40B4-BE49-F238E27FC236}">
                <a16:creationId xmlns:a16="http://schemas.microsoft.com/office/drawing/2014/main" id="{A9CF772A-65B1-44A0-9CF1-4541675A3E91}"/>
              </a:ext>
            </a:extLst>
          </p:cNvPr>
          <p:cNvSpPr/>
          <p:nvPr userDrawn="1"/>
        </p:nvSpPr>
        <p:spPr>
          <a:xfrm>
            <a:off x="257175" y="204788"/>
            <a:ext cx="8629650" cy="4733925"/>
          </a:xfrm>
          <a:prstGeom prst="roundRect">
            <a:avLst>
              <a:gd name="adj" fmla="val 8292"/>
            </a:avLst>
          </a:prstGeom>
          <a:solidFill>
            <a:schemeClr val="bg1"/>
          </a:solidFill>
          <a:ln w="50800">
            <a:solidFill>
              <a:srgbClr val="C0504D"/>
            </a:solidFill>
            <a:prstDash val="lg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50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A5BC74BF-2572-42CD-A7E7-C220731E1E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019C57DB-5062-47B6-B6CF-E666FE175E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4D9CCBE3-AF5D-4981-B39B-8E206C3E65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>
            <a:extLst>
              <a:ext uri="{FF2B5EF4-FFF2-40B4-BE49-F238E27FC236}">
                <a16:creationId xmlns:a16="http://schemas.microsoft.com/office/drawing/2014/main" id="{2F63674D-3511-42E0-8C89-4A1327C6F969}"/>
              </a:ext>
            </a:extLst>
          </p:cNvPr>
          <p:cNvSpPr/>
          <p:nvPr/>
        </p:nvSpPr>
        <p:spPr>
          <a:xfrm>
            <a:off x="2282825" y="1693863"/>
            <a:ext cx="92075" cy="92075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1DF8996-57C4-4318-8962-198009851BD8}"/>
              </a:ext>
            </a:extLst>
          </p:cNvPr>
          <p:cNvSpPr/>
          <p:nvPr/>
        </p:nvSpPr>
        <p:spPr>
          <a:xfrm>
            <a:off x="3151188" y="2301875"/>
            <a:ext cx="92075" cy="92075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C8A85AE-A2FB-47FE-BDCC-8A6A667C8B8F}"/>
              </a:ext>
            </a:extLst>
          </p:cNvPr>
          <p:cNvSpPr/>
          <p:nvPr/>
        </p:nvSpPr>
        <p:spPr>
          <a:xfrm>
            <a:off x="3449638" y="1817688"/>
            <a:ext cx="92075" cy="93662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70B601C-77FB-4455-8241-AB2645F229E0}"/>
              </a:ext>
            </a:extLst>
          </p:cNvPr>
          <p:cNvSpPr/>
          <p:nvPr/>
        </p:nvSpPr>
        <p:spPr>
          <a:xfrm>
            <a:off x="2443163" y="2301875"/>
            <a:ext cx="93662" cy="92075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D663CCE-781F-4D6D-96EF-0F8D55B336AF}"/>
              </a:ext>
            </a:extLst>
          </p:cNvPr>
          <p:cNvSpPr/>
          <p:nvPr/>
        </p:nvSpPr>
        <p:spPr>
          <a:xfrm>
            <a:off x="3449638" y="2849563"/>
            <a:ext cx="92075" cy="92075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C88E0A4-D970-4976-A986-90613F922C5E}"/>
              </a:ext>
            </a:extLst>
          </p:cNvPr>
          <p:cNvSpPr/>
          <p:nvPr/>
        </p:nvSpPr>
        <p:spPr>
          <a:xfrm>
            <a:off x="4232275" y="2081213"/>
            <a:ext cx="93663" cy="92075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C428B277-C0DE-405D-BF0A-E3BB4DF0C1AB}"/>
              </a:ext>
            </a:extLst>
          </p:cNvPr>
          <p:cNvSpPr/>
          <p:nvPr/>
        </p:nvSpPr>
        <p:spPr>
          <a:xfrm>
            <a:off x="2986088" y="1449388"/>
            <a:ext cx="93662" cy="93662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3FAB346-65A7-4AE1-BC83-632A1FD1E66B}"/>
              </a:ext>
            </a:extLst>
          </p:cNvPr>
          <p:cNvSpPr/>
          <p:nvPr/>
        </p:nvSpPr>
        <p:spPr>
          <a:xfrm>
            <a:off x="1509713" y="2081213"/>
            <a:ext cx="93662" cy="92075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A60D5E-A526-45E7-88BE-F96652AC020F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3089275"/>
            <a:ext cx="6853238" cy="1301750"/>
            <a:chOff x="1249403" y="3241247"/>
            <a:chExt cx="6853383" cy="1301703"/>
          </a:xfrm>
        </p:grpSpPr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F9BA85F7-EFE1-471E-80DF-4A9C9C083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42" y="3241247"/>
              <a:ext cx="6807344" cy="130170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latin typeface="+mn-lt"/>
                  <a:ea typeface="黑体" panose="02010609060101010101" pitchFamily="49" charset="-122"/>
                </a:rPr>
                <a:t>               8</a:t>
              </a:r>
              <a:r>
                <a:rPr lang="zh-CN" altLang="en-US" sz="3200" b="1">
                  <a:latin typeface="+mn-lt"/>
                  <a:ea typeface="黑体" panose="02010609060101010101" pitchFamily="49" charset="-122"/>
                </a:rPr>
                <a:t>个点连成的线段怎么数呢？有没有什么规律？</a:t>
              </a:r>
            </a:p>
          </p:txBody>
        </p:sp>
        <p:pic>
          <p:nvPicPr>
            <p:cNvPr id="9234" name="图片 1" descr="图形1">
              <a:extLst>
                <a:ext uri="{FF2B5EF4-FFF2-40B4-BE49-F238E27FC236}">
                  <a16:creationId xmlns:a16="http://schemas.microsoft.com/office/drawing/2014/main" id="{E483C832-8F0B-4EBE-95E6-40E6A0375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403" y="3325385"/>
              <a:ext cx="1570038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utoShape 27">
            <a:extLst>
              <a:ext uri="{FF2B5EF4-FFF2-40B4-BE49-F238E27FC236}">
                <a16:creationId xmlns:a16="http://schemas.microsoft.com/office/drawing/2014/main" id="{1AA186C4-4D42-420F-B31E-5D4BA9B557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46613" y="1228725"/>
            <a:ext cx="3470275" cy="1179513"/>
          </a:xfrm>
          <a:prstGeom prst="wedgeRoundRectCallout">
            <a:avLst>
              <a:gd name="adj1" fmla="val 62750"/>
              <a:gd name="adj2" fmla="val -32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这8个点一共可以连成多少条线段？</a:t>
            </a:r>
          </a:p>
        </p:txBody>
      </p:sp>
      <p:grpSp>
        <p:nvGrpSpPr>
          <p:cNvPr id="9228" name="组合 1">
            <a:extLst>
              <a:ext uri="{FF2B5EF4-FFF2-40B4-BE49-F238E27FC236}">
                <a16:creationId xmlns:a16="http://schemas.microsoft.com/office/drawing/2014/main" id="{1D614D52-CB28-4E94-BEE3-2B73A67DCB0B}"/>
              </a:ext>
            </a:extLst>
          </p:cNvPr>
          <p:cNvGrpSpPr>
            <a:grpSpLocks/>
          </p:cNvGrpSpPr>
          <p:nvPr/>
        </p:nvGrpSpPr>
        <p:grpSpPr bwMode="auto">
          <a:xfrm>
            <a:off x="-220663" y="749300"/>
            <a:ext cx="2940051" cy="776288"/>
            <a:chOff x="-220696" y="750085"/>
            <a:chExt cx="2940118" cy="774865"/>
          </a:xfrm>
        </p:grpSpPr>
        <p:grpSp>
          <p:nvGrpSpPr>
            <p:cNvPr id="9229" name="组合 16">
              <a:extLst>
                <a:ext uri="{FF2B5EF4-FFF2-40B4-BE49-F238E27FC236}">
                  <a16:creationId xmlns:a16="http://schemas.microsoft.com/office/drawing/2014/main" id="{E58EBFA9-4704-44C2-96BC-CEE821BBD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55" y="750085"/>
              <a:ext cx="2292433" cy="774865"/>
              <a:chOff x="2328716" y="1222207"/>
              <a:chExt cx="3287712" cy="509588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DFD0D06C-8191-4864-88E5-25DC1CA30B29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048605" cy="509588"/>
              </a:xfrm>
              <a:custGeom>
                <a:avLst/>
                <a:gdLst>
                  <a:gd name="T0" fmla="*/ 0 w 2601"/>
                  <a:gd name="T1" fmla="*/ 118 h 627"/>
                  <a:gd name="T2" fmla="*/ 2601 w 2601"/>
                  <a:gd name="T3" fmla="*/ 0 h 627"/>
                  <a:gd name="T4" fmla="*/ 2601 w 2601"/>
                  <a:gd name="T5" fmla="*/ 517 h 627"/>
                  <a:gd name="T6" fmla="*/ 189 w 2601"/>
                  <a:gd name="T7" fmla="*/ 627 h 627"/>
                  <a:gd name="T8" fmla="*/ 0 w 2601"/>
                  <a:gd name="T9" fmla="*/ 1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1" h="627">
                    <a:moveTo>
                      <a:pt x="0" y="118"/>
                    </a:moveTo>
                    <a:lnTo>
                      <a:pt x="2601" y="0"/>
                    </a:lnTo>
                    <a:lnTo>
                      <a:pt x="2601" y="517"/>
                    </a:lnTo>
                    <a:lnTo>
                      <a:pt x="189" y="62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D0CD04FE-C2EB-4658-B589-DFFF277719FA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287668" cy="418925"/>
              </a:xfrm>
              <a:custGeom>
                <a:avLst/>
                <a:gdLst>
                  <a:gd name="T0" fmla="*/ 0 w 2805"/>
                  <a:gd name="T1" fmla="*/ 0 h 517"/>
                  <a:gd name="T2" fmla="*/ 2805 w 2805"/>
                  <a:gd name="T3" fmla="*/ 0 h 517"/>
                  <a:gd name="T4" fmla="*/ 2805 w 2805"/>
                  <a:gd name="T5" fmla="*/ 517 h 517"/>
                  <a:gd name="T6" fmla="*/ 204 w 2805"/>
                  <a:gd name="T7" fmla="*/ 517 h 517"/>
                  <a:gd name="T8" fmla="*/ 0 w 2805"/>
                  <a:gd name="T9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5" h="517">
                    <a:moveTo>
                      <a:pt x="0" y="0"/>
                    </a:moveTo>
                    <a:lnTo>
                      <a:pt x="2805" y="0"/>
                    </a:lnTo>
                    <a:lnTo>
                      <a:pt x="2805" y="517"/>
                    </a:lnTo>
                    <a:lnTo>
                      <a:pt x="204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7A7367C7-B20F-4357-9C44-B9D9C1E88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0696" y="776620"/>
              <a:ext cx="2940118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探索新知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D81551D-4A2D-4414-AFC1-E84F79647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2584450"/>
            <a:ext cx="6673850" cy="625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1×1      2×2    </a:t>
            </a: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3×3</a:t>
            </a: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en-US" altLang="zh-CN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4×4</a:t>
            </a:r>
            <a:endParaRPr lang="zh-CN" altLang="en-US" sz="3200" b="1">
              <a:solidFill>
                <a:srgbClr val="1C1C1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613F957-0983-40CB-A94A-02390F803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63" y="3594100"/>
            <a:ext cx="63420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每行的棋子数</a:t>
            </a:r>
            <a:r>
              <a:rPr lang="en-US" altLang="zh-CN" sz="3200" b="1" dirty="0">
                <a:latin typeface="+mn-lt"/>
                <a:ea typeface="+mn-ea"/>
              </a:rPr>
              <a:t>×</a:t>
            </a:r>
            <a:r>
              <a:rPr lang="zh-CN" altLang="en-US" sz="3200" b="1" dirty="0">
                <a:latin typeface="+mn-lt"/>
                <a:ea typeface="+mn-ea"/>
              </a:rPr>
              <a:t>行数＝棋子总数</a:t>
            </a:r>
          </a:p>
        </p:txBody>
      </p:sp>
      <p:pic>
        <p:nvPicPr>
          <p:cNvPr id="19460" name="图片 3">
            <a:extLst>
              <a:ext uri="{FF2B5EF4-FFF2-40B4-BE49-F238E27FC236}">
                <a16:creationId xmlns:a16="http://schemas.microsoft.com/office/drawing/2014/main" id="{7A173B51-3478-434E-B444-35DC3863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80" y="726468"/>
            <a:ext cx="7203713" cy="19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CCA7B1-A628-463A-8CBF-0286D577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668005"/>
            <a:ext cx="7326312" cy="11395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（</a:t>
            </a:r>
            <a:r>
              <a:rPr lang="en-US" altLang="zh-CN" sz="3200" b="1" dirty="0">
                <a:latin typeface="+mn-lt"/>
                <a:ea typeface="+mn-ea"/>
              </a:rPr>
              <a:t>1</a:t>
            </a:r>
            <a:r>
              <a:rPr lang="zh-CN" altLang="en-US" sz="3200" b="1" dirty="0">
                <a:latin typeface="+mn-lt"/>
                <a:ea typeface="+mn-ea"/>
              </a:rPr>
              <a:t>）依次排下去，第</a:t>
            </a:r>
            <a:r>
              <a:rPr lang="en-US" altLang="en-US" sz="3200" b="1" dirty="0">
                <a:latin typeface="+mn-lt"/>
                <a:ea typeface="+mn-ea"/>
              </a:rPr>
              <a:t>7</a:t>
            </a:r>
            <a:r>
              <a:rPr lang="zh-CN" altLang="en-US" sz="3200" b="1" dirty="0">
                <a:latin typeface="+mn-lt"/>
                <a:ea typeface="+mn-ea"/>
              </a:rPr>
              <a:t>幅图有多少个棋子？第</a:t>
            </a:r>
            <a:r>
              <a:rPr lang="en-US" altLang="en-US" sz="3200" b="1" dirty="0">
                <a:latin typeface="+mn-lt"/>
                <a:ea typeface="+mn-ea"/>
              </a:rPr>
              <a:t>15</a:t>
            </a:r>
            <a:r>
              <a:rPr lang="zh-CN" altLang="en-US" sz="3200" b="1" dirty="0">
                <a:latin typeface="+mn-lt"/>
                <a:ea typeface="+mn-ea"/>
              </a:rPr>
              <a:t>幅图呢？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9031BDD-3F79-40E0-9464-E4D12CBF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9603"/>
            <a:ext cx="42989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7×7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49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（个）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              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F85871-70D1-478C-9B32-53C42350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375546"/>
            <a:ext cx="530701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15×15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225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（个）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64BB42-A503-4524-9AF0-DF32263AB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2919902"/>
            <a:ext cx="8267146" cy="898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（</a:t>
            </a:r>
            <a:r>
              <a:rPr lang="en-US" altLang="zh-CN" sz="3200" b="1" dirty="0">
                <a:latin typeface="+mn-lt"/>
                <a:ea typeface="+mn-ea"/>
              </a:rPr>
              <a:t>2</a:t>
            </a:r>
            <a:r>
              <a:rPr lang="zh-CN" altLang="en-US" sz="3200" b="1" dirty="0">
                <a:latin typeface="+mn-lt"/>
                <a:ea typeface="+mn-ea"/>
              </a:rPr>
              <a:t>）</a:t>
            </a:r>
            <a:r>
              <a:rPr lang="en-US" altLang="zh-CN" sz="3200" b="1" baseline="30000" dirty="0">
                <a:latin typeface="+mn-lt"/>
                <a:ea typeface="+mn-ea"/>
              </a:rPr>
              <a:t>*</a:t>
            </a:r>
            <a:r>
              <a:rPr lang="zh-CN" altLang="en-US" sz="3200" b="1" dirty="0">
                <a:latin typeface="+mn-lt"/>
                <a:ea typeface="+mn-ea"/>
              </a:rPr>
              <a:t>第</a:t>
            </a:r>
            <a:r>
              <a:rPr lang="en-US" altLang="zh-CN" sz="3200" b="1" i="1" dirty="0">
                <a:latin typeface="+mn-lt"/>
                <a:ea typeface="+mn-ea"/>
              </a:rPr>
              <a:t>n</a:t>
            </a:r>
            <a:r>
              <a:rPr lang="zh-CN" altLang="en-US" sz="3200" b="1" dirty="0">
                <a:latin typeface="+mn-lt"/>
                <a:ea typeface="+mn-ea"/>
              </a:rPr>
              <a:t>幅图一共有多少个棋子？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B39FB5-918A-4ABE-9EDD-37DE18EC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3840495"/>
            <a:ext cx="4357687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  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＝棋子总数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8DF245C-0AE4-4758-911D-CEAE857937B5}"/>
              </a:ext>
            </a:extLst>
          </p:cNvPr>
          <p:cNvSpPr txBox="1"/>
          <p:nvPr/>
        </p:nvSpPr>
        <p:spPr>
          <a:xfrm>
            <a:off x="1119188" y="1749425"/>
            <a:ext cx="7831137" cy="186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1.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找规律，填数。</a:t>
            </a:r>
            <a:endParaRPr lang="en-US" altLang="zh-CN" sz="32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  (1)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3,11,20,30,</a:t>
            </a:r>
            <a:r>
              <a:rPr lang="zh-CN" altLang="en-US" sz="3200" b="1" u="sng" dirty="0">
                <a:latin typeface="+mj-lt"/>
                <a:ea typeface="黑体" panose="02010600030101010101" pitchFamily="49" charset="-122"/>
              </a:rPr>
              <a:t> 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,53,</a:t>
            </a:r>
            <a:r>
              <a:rPr lang="zh-CN" altLang="en-US" sz="3200" b="1" u="sng" dirty="0">
                <a:latin typeface="+mj-lt"/>
                <a:ea typeface="黑体" panose="02010600030101010101" pitchFamily="49" charset="-122"/>
              </a:rPr>
              <a:t>  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,…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  (2)1,3,2,6,4,9,8,</a:t>
            </a:r>
            <a:r>
              <a:rPr lang="en-US" altLang="zh-CN" sz="3200" b="1" u="sng" dirty="0">
                <a:latin typeface="+mj-lt"/>
                <a:ea typeface="黑体" panose="02010600030101010101" pitchFamily="49" charset="-122"/>
              </a:rPr>
              <a:t>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</a:t>
            </a:r>
            <a:r>
              <a:rPr lang="en-US" altLang="zh-CN" sz="3200" b="1" u="sng" dirty="0">
                <a:ea typeface="黑体" panose="02010600030101010101" pitchFamily="49" charset="-122"/>
              </a:rPr>
              <a:t>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 15,</a:t>
            </a:r>
            <a:r>
              <a:rPr lang="en-US" altLang="zh-CN" sz="3200" b="1" u="sng" dirty="0">
                <a:latin typeface="+mj-lt"/>
                <a:ea typeface="黑体" panose="02010600030101010101" pitchFamily="49" charset="-122"/>
              </a:rPr>
              <a:t>       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,18,…</a:t>
            </a:r>
            <a:endParaRPr lang="zh-CN" altLang="en-US" sz="3200" b="1" dirty="0"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7598AA-ECF3-44C9-A9A3-DC6589463150}"/>
              </a:ext>
            </a:extLst>
          </p:cNvPr>
          <p:cNvSpPr txBox="1"/>
          <p:nvPr/>
        </p:nvSpPr>
        <p:spPr>
          <a:xfrm>
            <a:off x="3865563" y="2298700"/>
            <a:ext cx="595312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41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5B2226C-FF8C-4547-AB63-1D05469F4325}"/>
              </a:ext>
            </a:extLst>
          </p:cNvPr>
          <p:cNvSpPr txBox="1"/>
          <p:nvPr/>
        </p:nvSpPr>
        <p:spPr>
          <a:xfrm>
            <a:off x="5227638" y="2298700"/>
            <a:ext cx="595312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66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0A1DD7-420D-4587-8AA8-209B543F076B}"/>
              </a:ext>
            </a:extLst>
          </p:cNvPr>
          <p:cNvSpPr txBox="1"/>
          <p:nvPr/>
        </p:nvSpPr>
        <p:spPr>
          <a:xfrm>
            <a:off x="3998913" y="2922588"/>
            <a:ext cx="595312" cy="630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7AD79E-A921-4EB0-A85D-9C877F6877BE}"/>
              </a:ext>
            </a:extLst>
          </p:cNvPr>
          <p:cNvSpPr txBox="1"/>
          <p:nvPr/>
        </p:nvSpPr>
        <p:spPr>
          <a:xfrm>
            <a:off x="4795838" y="2921000"/>
            <a:ext cx="595312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16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96E21E-45CD-4232-BBFF-E7A944CE13F7}"/>
              </a:ext>
            </a:extLst>
          </p:cNvPr>
          <p:cNvSpPr txBox="1"/>
          <p:nvPr/>
        </p:nvSpPr>
        <p:spPr>
          <a:xfrm>
            <a:off x="6176963" y="2906713"/>
            <a:ext cx="595312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32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grpSp>
        <p:nvGrpSpPr>
          <p:cNvPr id="21512" name="组合 14">
            <a:extLst>
              <a:ext uri="{FF2B5EF4-FFF2-40B4-BE49-F238E27FC236}">
                <a16:creationId xmlns:a16="http://schemas.microsoft.com/office/drawing/2014/main" id="{B4ED1F74-D332-4C00-894C-127EDBE5D0ED}"/>
              </a:ext>
            </a:extLst>
          </p:cNvPr>
          <p:cNvGrpSpPr>
            <a:grpSpLocks/>
          </p:cNvGrpSpPr>
          <p:nvPr/>
        </p:nvGrpSpPr>
        <p:grpSpPr bwMode="auto">
          <a:xfrm>
            <a:off x="-220663" y="749300"/>
            <a:ext cx="2940051" cy="776288"/>
            <a:chOff x="-220696" y="750085"/>
            <a:chExt cx="2940118" cy="774865"/>
          </a:xfrm>
        </p:grpSpPr>
        <p:grpSp>
          <p:nvGrpSpPr>
            <p:cNvPr id="21513" name="组合 15">
              <a:extLst>
                <a:ext uri="{FF2B5EF4-FFF2-40B4-BE49-F238E27FC236}">
                  <a16:creationId xmlns:a16="http://schemas.microsoft.com/office/drawing/2014/main" id="{A7A6C803-EAA2-424E-8BDC-FA90B814F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55" y="750085"/>
              <a:ext cx="2292433" cy="774865"/>
              <a:chOff x="2328716" y="1222207"/>
              <a:chExt cx="3287712" cy="509588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F6C5CA0-9038-4596-BDB3-68A5E6A0C151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048605" cy="509588"/>
              </a:xfrm>
              <a:custGeom>
                <a:avLst/>
                <a:gdLst>
                  <a:gd name="T0" fmla="*/ 0 w 2601"/>
                  <a:gd name="T1" fmla="*/ 118 h 627"/>
                  <a:gd name="T2" fmla="*/ 2601 w 2601"/>
                  <a:gd name="T3" fmla="*/ 0 h 627"/>
                  <a:gd name="T4" fmla="*/ 2601 w 2601"/>
                  <a:gd name="T5" fmla="*/ 517 h 627"/>
                  <a:gd name="T6" fmla="*/ 189 w 2601"/>
                  <a:gd name="T7" fmla="*/ 627 h 627"/>
                  <a:gd name="T8" fmla="*/ 0 w 2601"/>
                  <a:gd name="T9" fmla="*/ 1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1" h="627">
                    <a:moveTo>
                      <a:pt x="0" y="118"/>
                    </a:moveTo>
                    <a:lnTo>
                      <a:pt x="2601" y="0"/>
                    </a:lnTo>
                    <a:lnTo>
                      <a:pt x="2601" y="517"/>
                    </a:lnTo>
                    <a:lnTo>
                      <a:pt x="189" y="62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4F2BDD77-A4F4-4B4A-A631-C6A94CBFB192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287668" cy="418925"/>
              </a:xfrm>
              <a:custGeom>
                <a:avLst/>
                <a:gdLst>
                  <a:gd name="T0" fmla="*/ 0 w 2805"/>
                  <a:gd name="T1" fmla="*/ 0 h 517"/>
                  <a:gd name="T2" fmla="*/ 2805 w 2805"/>
                  <a:gd name="T3" fmla="*/ 0 h 517"/>
                  <a:gd name="T4" fmla="*/ 2805 w 2805"/>
                  <a:gd name="T5" fmla="*/ 517 h 517"/>
                  <a:gd name="T6" fmla="*/ 204 w 2805"/>
                  <a:gd name="T7" fmla="*/ 517 h 517"/>
                  <a:gd name="T8" fmla="*/ 0 w 2805"/>
                  <a:gd name="T9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5" h="517">
                    <a:moveTo>
                      <a:pt x="0" y="0"/>
                    </a:moveTo>
                    <a:lnTo>
                      <a:pt x="2805" y="0"/>
                    </a:lnTo>
                    <a:lnTo>
                      <a:pt x="2805" y="517"/>
                    </a:lnTo>
                    <a:lnTo>
                      <a:pt x="204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37A0E-E977-4EE6-A8F5-C601D60ED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0696" y="776620"/>
              <a:ext cx="2940118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">
            <a:extLst>
              <a:ext uri="{FF2B5EF4-FFF2-40B4-BE49-F238E27FC236}">
                <a16:creationId xmlns:a16="http://schemas.microsoft.com/office/drawing/2014/main" id="{B37603AB-B679-4501-A07A-3B90741B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79" y="543331"/>
            <a:ext cx="5435600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n-lt"/>
                <a:ea typeface="+mn-ea"/>
              </a:rPr>
              <a:t>2.</a:t>
            </a:r>
            <a:r>
              <a:rPr lang="zh-CN" altLang="en-US" sz="3200" b="1" dirty="0">
                <a:latin typeface="+mn-lt"/>
                <a:ea typeface="+mn-ea"/>
              </a:rPr>
              <a:t>摆一摆，找规律。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5CC884-AD51-4776-8506-A27A63B1B413}"/>
              </a:ext>
            </a:extLst>
          </p:cNvPr>
          <p:cNvSpPr txBox="1"/>
          <p:nvPr/>
        </p:nvSpPr>
        <p:spPr>
          <a:xfrm>
            <a:off x="193391" y="2494557"/>
            <a:ext cx="7348580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  <a:ea typeface="+mn-ea"/>
              </a:rPr>
              <a:t>(1)</a:t>
            </a:r>
            <a:r>
              <a:rPr lang="zh-CN" altLang="en-US" sz="2800" b="1" dirty="0">
                <a:latin typeface="+mn-lt"/>
                <a:ea typeface="+mn-ea"/>
              </a:rPr>
              <a:t>依次摆下去，第</a:t>
            </a:r>
            <a:r>
              <a:rPr lang="en-US" altLang="zh-CN" sz="2800" b="1" dirty="0">
                <a:latin typeface="+mn-lt"/>
                <a:ea typeface="+mn-ea"/>
              </a:rPr>
              <a:t>6</a:t>
            </a:r>
            <a:r>
              <a:rPr lang="zh-CN" altLang="en-US" sz="2800" b="1" dirty="0">
                <a:latin typeface="+mn-lt"/>
                <a:ea typeface="+mn-ea"/>
              </a:rPr>
              <a:t>个图形是什么图形？</a:t>
            </a:r>
            <a:endParaRPr lang="en-US" altLang="zh-CN" sz="2800" b="1" dirty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  <a:ea typeface="+mn-ea"/>
              </a:rPr>
              <a:t>(2)</a:t>
            </a:r>
            <a:r>
              <a:rPr lang="zh-CN" altLang="en-US" sz="2800" b="1" dirty="0">
                <a:latin typeface="+mn-lt"/>
                <a:ea typeface="+mn-ea"/>
              </a:rPr>
              <a:t>摆第</a:t>
            </a:r>
            <a:r>
              <a:rPr lang="en-US" altLang="zh-CN" sz="2800" b="1" dirty="0">
                <a:latin typeface="+mn-lt"/>
                <a:ea typeface="+mn-ea"/>
              </a:rPr>
              <a:t>7</a:t>
            </a:r>
            <a:r>
              <a:rPr lang="zh-CN" altLang="en-US" sz="2800" b="1" dirty="0">
                <a:latin typeface="+mn-lt"/>
                <a:ea typeface="+mn-ea"/>
              </a:rPr>
              <a:t>个图形需要用多少根小棒？</a:t>
            </a:r>
            <a:endParaRPr lang="en-US" altLang="zh-CN" sz="2800" b="1" dirty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n-lt"/>
                <a:ea typeface="+mn-ea"/>
              </a:rPr>
              <a:t>(3)</a:t>
            </a:r>
            <a:r>
              <a:rPr lang="en-US" altLang="zh-CN" sz="2800" b="1" baseline="30000" dirty="0">
                <a:latin typeface="+mn-lt"/>
                <a:ea typeface="+mn-ea"/>
              </a:rPr>
              <a:t>*</a:t>
            </a:r>
            <a:r>
              <a:rPr lang="zh-CN" altLang="en-US" sz="2800" b="1" dirty="0">
                <a:latin typeface="+mn-lt"/>
                <a:ea typeface="+mn-ea"/>
              </a:rPr>
              <a:t>摆第</a:t>
            </a:r>
            <a:r>
              <a:rPr lang="en-US" altLang="zh-CN" sz="2800" b="1" i="1" dirty="0">
                <a:latin typeface="+mn-lt"/>
                <a:ea typeface="+mn-ea"/>
              </a:rPr>
              <a:t>n</a:t>
            </a:r>
            <a:r>
              <a:rPr lang="zh-CN" altLang="en-US" sz="2800" b="1" dirty="0">
                <a:latin typeface="+mn-lt"/>
                <a:ea typeface="+mn-ea"/>
              </a:rPr>
              <a:t>个图形需要用多少根小棒？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2EDDE4-F5EC-4E71-B2D6-D620E321A5CA}"/>
              </a:ext>
            </a:extLst>
          </p:cNvPr>
          <p:cNvSpPr txBox="1"/>
          <p:nvPr/>
        </p:nvSpPr>
        <p:spPr>
          <a:xfrm>
            <a:off x="6680467" y="2656428"/>
            <a:ext cx="1988045" cy="5598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平行四边形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12D638-F09C-44A3-A057-056ACF1F34B9}"/>
              </a:ext>
            </a:extLst>
          </p:cNvPr>
          <p:cNvSpPr txBox="1"/>
          <p:nvPr/>
        </p:nvSpPr>
        <p:spPr>
          <a:xfrm>
            <a:off x="6306409" y="3296969"/>
            <a:ext cx="904415" cy="5598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5D6177-9F81-497B-9937-271FF3CA6511}"/>
              </a:ext>
            </a:extLst>
          </p:cNvPr>
          <p:cNvSpPr txBox="1"/>
          <p:nvPr/>
        </p:nvSpPr>
        <p:spPr>
          <a:xfrm>
            <a:off x="6523743" y="3851286"/>
            <a:ext cx="949299" cy="564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+1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0BD10E9-EF36-4DA2-9F15-AF1E453B19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94" y="1260954"/>
            <a:ext cx="8312727" cy="109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A98422B-B908-4159-AE5D-54D51C6B5D8D}"/>
              </a:ext>
            </a:extLst>
          </p:cNvPr>
          <p:cNvSpPr txBox="1"/>
          <p:nvPr/>
        </p:nvSpPr>
        <p:spPr>
          <a:xfrm>
            <a:off x="119063" y="1096963"/>
            <a:ext cx="90249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3.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节日期间广场上有一排彩旗，按照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面红旗、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面黄旗、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面绿旗的顺序排列。第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55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面彩旗是什么颜色？第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100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面呢？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8BABD5-CF84-4AC8-BFB8-08F2A7303209}"/>
              </a:ext>
            </a:extLst>
          </p:cNvPr>
          <p:cNvSpPr txBox="1"/>
          <p:nvPr/>
        </p:nvSpPr>
        <p:spPr>
          <a:xfrm>
            <a:off x="568325" y="3398838"/>
            <a:ext cx="7343775" cy="627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55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55÷6=9(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组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，是红色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30A481-DD53-4897-A8EA-5D203DCB0A3A}"/>
              </a:ext>
            </a:extLst>
          </p:cNvPr>
          <p:cNvSpPr txBox="1"/>
          <p:nvPr/>
        </p:nvSpPr>
        <p:spPr>
          <a:xfrm>
            <a:off x="568325" y="4019550"/>
            <a:ext cx="7959725" cy="627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100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100÷6=16(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组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4(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，是绿色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C12D8A-F44E-4D94-AF17-3A11D1485C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9" y="2622242"/>
            <a:ext cx="7557025" cy="82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>
            <a:extLst>
              <a:ext uri="{FF2B5EF4-FFF2-40B4-BE49-F238E27FC236}">
                <a16:creationId xmlns:a16="http://schemas.microsoft.com/office/drawing/2014/main" id="{C2ADDB47-5F80-404E-AE72-118A1C1D5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04" y="2749683"/>
            <a:ext cx="6954837" cy="20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5672979-DE8F-446B-9D70-F68687269CC8}"/>
              </a:ext>
            </a:extLst>
          </p:cNvPr>
          <p:cNvSpPr txBox="1"/>
          <p:nvPr/>
        </p:nvSpPr>
        <p:spPr>
          <a:xfrm>
            <a:off x="946297" y="653595"/>
            <a:ext cx="7517219" cy="20821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4. 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）多边形的内角和与边数有什么关系？</a:t>
            </a:r>
            <a:endParaRPr lang="en-US" altLang="zh-CN" sz="30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）一个九边形的内角和是多少度？</a:t>
            </a:r>
            <a:endParaRPr lang="en-US" altLang="zh-CN" sz="30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0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000" b="1" baseline="30000" dirty="0">
                <a:latin typeface="+mj-lt"/>
                <a:ea typeface="黑体" panose="02010600030101010101" pitchFamily="49" charset="-122"/>
              </a:rPr>
              <a:t>*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一个</a:t>
            </a:r>
            <a:r>
              <a:rPr lang="en-US" altLang="zh-CN" sz="3000" b="1" i="1" dirty="0">
                <a:latin typeface="+mj-lt"/>
                <a:ea typeface="黑体" panose="02010600030101010101" pitchFamily="49" charset="-122"/>
              </a:rPr>
              <a:t>n</a:t>
            </a:r>
            <a:r>
              <a:rPr lang="zh-CN" altLang="en-US" sz="3000" b="1" dirty="0">
                <a:latin typeface="+mj-lt"/>
                <a:ea typeface="黑体" panose="02010600030101010101" pitchFamily="49" charset="-122"/>
              </a:rPr>
              <a:t>边形的内角和是多少度？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BD00B6-7083-4524-A4D8-F1CFD622AB42}"/>
              </a:ext>
            </a:extLst>
          </p:cNvPr>
          <p:cNvSpPr txBox="1"/>
          <p:nvPr/>
        </p:nvSpPr>
        <p:spPr>
          <a:xfrm>
            <a:off x="1482910" y="2716879"/>
            <a:ext cx="5944256" cy="2214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180°×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（边数－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180°×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9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1260°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180°×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9E5C06D6-0122-460C-AE11-4FC87DF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44" y="570008"/>
            <a:ext cx="6954837" cy="20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8">
            <a:extLst>
              <a:ext uri="{FF2B5EF4-FFF2-40B4-BE49-F238E27FC236}">
                <a16:creationId xmlns:a16="http://schemas.microsoft.com/office/drawing/2014/main" id="{5076A0C4-008A-4B8F-900E-CD2A1BC9D6A6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6633" name="图片 9">
              <a:extLst>
                <a:ext uri="{FF2B5EF4-FFF2-40B4-BE49-F238E27FC236}">
                  <a16:creationId xmlns:a16="http://schemas.microsoft.com/office/drawing/2014/main" id="{4BE5BAF5-1DB7-4C02-9F62-5205F850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矩形 2">
              <a:extLst>
                <a:ext uri="{FF2B5EF4-FFF2-40B4-BE49-F238E27FC236}">
                  <a16:creationId xmlns:a16="http://schemas.microsoft.com/office/drawing/2014/main" id="{58B4B4F4-EF43-4549-9DF1-4988C0B9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26628" name="组合 12">
            <a:extLst>
              <a:ext uri="{FF2B5EF4-FFF2-40B4-BE49-F238E27FC236}">
                <a16:creationId xmlns:a16="http://schemas.microsoft.com/office/drawing/2014/main" id="{598DDEF3-711E-4041-94A0-D1E9847B11E6}"/>
              </a:ext>
            </a:extLst>
          </p:cNvPr>
          <p:cNvGrpSpPr>
            <a:grpSpLocks/>
          </p:cNvGrpSpPr>
          <p:nvPr/>
        </p:nvGrpSpPr>
        <p:grpSpPr bwMode="auto">
          <a:xfrm>
            <a:off x="-220663" y="749300"/>
            <a:ext cx="2940051" cy="776288"/>
            <a:chOff x="-220696" y="750085"/>
            <a:chExt cx="2940118" cy="774865"/>
          </a:xfrm>
        </p:grpSpPr>
        <p:grpSp>
          <p:nvGrpSpPr>
            <p:cNvPr id="26629" name="组合 13">
              <a:extLst>
                <a:ext uri="{FF2B5EF4-FFF2-40B4-BE49-F238E27FC236}">
                  <a16:creationId xmlns:a16="http://schemas.microsoft.com/office/drawing/2014/main" id="{ACE0CE13-CC08-49C2-98C3-F9A6C4956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55" y="750085"/>
              <a:ext cx="2292433" cy="774865"/>
              <a:chOff x="2328716" y="1222207"/>
              <a:chExt cx="3287712" cy="509588"/>
            </a:xfrm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B78F86D6-519F-4598-94F7-3011220502D7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048605" cy="509588"/>
              </a:xfrm>
              <a:custGeom>
                <a:avLst/>
                <a:gdLst>
                  <a:gd name="T0" fmla="*/ 0 w 2601"/>
                  <a:gd name="T1" fmla="*/ 118 h 627"/>
                  <a:gd name="T2" fmla="*/ 2601 w 2601"/>
                  <a:gd name="T3" fmla="*/ 0 h 627"/>
                  <a:gd name="T4" fmla="*/ 2601 w 2601"/>
                  <a:gd name="T5" fmla="*/ 517 h 627"/>
                  <a:gd name="T6" fmla="*/ 189 w 2601"/>
                  <a:gd name="T7" fmla="*/ 627 h 627"/>
                  <a:gd name="T8" fmla="*/ 0 w 2601"/>
                  <a:gd name="T9" fmla="*/ 1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1" h="627">
                    <a:moveTo>
                      <a:pt x="0" y="118"/>
                    </a:moveTo>
                    <a:lnTo>
                      <a:pt x="2601" y="0"/>
                    </a:lnTo>
                    <a:lnTo>
                      <a:pt x="2601" y="517"/>
                    </a:lnTo>
                    <a:lnTo>
                      <a:pt x="189" y="62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78287773-FAE3-4DC3-8731-8BAD66034CE9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287668" cy="418925"/>
              </a:xfrm>
              <a:custGeom>
                <a:avLst/>
                <a:gdLst>
                  <a:gd name="T0" fmla="*/ 0 w 2805"/>
                  <a:gd name="T1" fmla="*/ 0 h 517"/>
                  <a:gd name="T2" fmla="*/ 2805 w 2805"/>
                  <a:gd name="T3" fmla="*/ 0 h 517"/>
                  <a:gd name="T4" fmla="*/ 2805 w 2805"/>
                  <a:gd name="T5" fmla="*/ 517 h 517"/>
                  <a:gd name="T6" fmla="*/ 204 w 2805"/>
                  <a:gd name="T7" fmla="*/ 517 h 517"/>
                  <a:gd name="T8" fmla="*/ 0 w 2805"/>
                  <a:gd name="T9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5" h="517">
                    <a:moveTo>
                      <a:pt x="0" y="0"/>
                    </a:moveTo>
                    <a:lnTo>
                      <a:pt x="2805" y="0"/>
                    </a:lnTo>
                    <a:lnTo>
                      <a:pt x="2805" y="517"/>
                    </a:lnTo>
                    <a:lnTo>
                      <a:pt x="204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F3E24F62-AF5D-401D-AEDB-868C6E3B7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0696" y="776620"/>
              <a:ext cx="2940118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061EB1F0-CC1E-4CBA-89AD-DE13BBD40E25}"/>
              </a:ext>
            </a:extLst>
          </p:cNvPr>
          <p:cNvSpPr/>
          <p:nvPr/>
        </p:nvSpPr>
        <p:spPr>
          <a:xfrm>
            <a:off x="3379788" y="1973263"/>
            <a:ext cx="32813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4.</a:t>
            </a:r>
            <a:r>
              <a:rPr lang="zh-CN" altLang="en-US" sz="4800" b="1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数学思考</a:t>
            </a:r>
            <a:endParaRPr lang="zh-CN" altLang="en-US" sz="2800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CB790A9-8382-4CB1-9687-21BC74746575}"/>
              </a:ext>
            </a:extLst>
          </p:cNvPr>
          <p:cNvCxnSpPr>
            <a:cxnSpLocks/>
          </p:cNvCxnSpPr>
          <p:nvPr/>
        </p:nvCxnSpPr>
        <p:spPr>
          <a:xfrm>
            <a:off x="3159125" y="2814638"/>
            <a:ext cx="3721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副标题 6">
            <a:extLst>
              <a:ext uri="{FF2B5EF4-FFF2-40B4-BE49-F238E27FC236}">
                <a16:creationId xmlns:a16="http://schemas.microsoft.com/office/drawing/2014/main" id="{85C37F7C-8A7C-44A4-937F-2AA44DE2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2794000"/>
            <a:ext cx="2349500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pic>
        <p:nvPicPr>
          <p:cNvPr id="6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F65D6C64-14AD-4B62-BC19-68BB7281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88" y="1916326"/>
            <a:ext cx="1407903" cy="14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A153281-A713-4ACF-BB74-E160224EBF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968375"/>
            <a:ext cx="2027238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3100534-B442-4443-A2FC-DF4DB0CBBF35}"/>
              </a:ext>
            </a:extLst>
          </p:cNvPr>
          <p:cNvGraphicFramePr/>
          <p:nvPr/>
        </p:nvGraphicFramePr>
        <p:xfrm>
          <a:off x="1246188" y="2433638"/>
          <a:ext cx="6623050" cy="2071704"/>
        </p:xfrm>
        <a:graphic>
          <a:graphicData uri="http://schemas.openxmlformats.org/drawingml/2006/table">
            <a:tbl>
              <a:tblPr/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latin typeface="+mn-lt"/>
                          <a:ea typeface="+mj-ea"/>
                        </a:rPr>
                        <a:t>点数</a:t>
                      </a:r>
                    </a:p>
                  </a:txBody>
                  <a:tcPr marT="45603" marB="45603" anchor="ctr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latin typeface="+mn-lt"/>
                          <a:ea typeface="+mj-ea"/>
                        </a:rPr>
                        <a:t>增加条数</a:t>
                      </a: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latin typeface="+mn-lt"/>
                          <a:ea typeface="+mj-ea"/>
                        </a:rPr>
                        <a:t>总条数</a:t>
                      </a: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+mj-ea"/>
                        </a:rPr>
                        <a:t>2</a:t>
                      </a:r>
                    </a:p>
                  </a:txBody>
                  <a:tcPr marT="45603" marB="45603" anchor="ctr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latin typeface="+mn-lt"/>
                        <a:ea typeface="+mj-ea"/>
                      </a:endParaRP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en-US" altLang="zh-CN" sz="2800" b="1" dirty="0">
                        <a:latin typeface="+mn-lt"/>
                        <a:ea typeface="+mj-ea"/>
                      </a:endParaRP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+mj-ea"/>
                        </a:rPr>
                        <a:t>3</a:t>
                      </a:r>
                    </a:p>
                  </a:txBody>
                  <a:tcPr marT="45603" marB="45603" anchor="ctr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+mn-lt"/>
                        <a:ea typeface="+mj-ea"/>
                      </a:endParaRP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+mn-lt"/>
                        <a:ea typeface="+mj-ea"/>
                      </a:endParaRP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+mj-ea"/>
                        </a:rPr>
                        <a:t>4</a:t>
                      </a:r>
                    </a:p>
                  </a:txBody>
                  <a:tcPr marT="45603" marB="45603" anchor="ctr"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+mn-lt"/>
                        <a:ea typeface="+mj-ea"/>
                      </a:endParaRP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marT="45603" marB="45603" anchor="ctr"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81691D8-62EE-4505-B619-ABFEEA07A7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968375"/>
            <a:ext cx="439738" cy="1187450"/>
          </a:xfrm>
          <a:prstGeom prst="line">
            <a:avLst/>
          </a:prstGeom>
          <a:noFill/>
          <a:ln w="25400" algn="ctr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6146FB9-22FB-4C16-BAA2-A89D285D94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32238" y="982663"/>
            <a:ext cx="1604962" cy="1173162"/>
          </a:xfrm>
          <a:prstGeom prst="line">
            <a:avLst/>
          </a:prstGeom>
          <a:noFill/>
          <a:ln w="25400" algn="ctr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E44A97-F1E6-4C18-90E3-D472B2C7AE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7413" y="942975"/>
            <a:ext cx="1873250" cy="1247775"/>
          </a:xfrm>
          <a:prstGeom prst="line">
            <a:avLst/>
          </a:prstGeom>
          <a:noFill/>
          <a:ln w="25400" algn="ctr">
            <a:solidFill>
              <a:srgbClr val="46AA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8CDD5F6-A023-49F2-88AC-7550246926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2238" y="2155825"/>
            <a:ext cx="1389062" cy="46038"/>
          </a:xfrm>
          <a:prstGeom prst="line">
            <a:avLst/>
          </a:prstGeom>
          <a:noFill/>
          <a:ln w="25400" algn="ctr">
            <a:solidFill>
              <a:srgbClr val="46AA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EA81B96-D066-44BD-A1F4-8A8BCF3D41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95900" y="987425"/>
            <a:ext cx="228600" cy="1208088"/>
          </a:xfrm>
          <a:prstGeom prst="line">
            <a:avLst/>
          </a:prstGeom>
          <a:noFill/>
          <a:ln w="25400" algn="ctr">
            <a:solidFill>
              <a:srgbClr val="46AA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ADBB638D-D7A6-4C5E-8BFA-5F665B728C28}"/>
              </a:ext>
            </a:extLst>
          </p:cNvPr>
          <p:cNvSpPr/>
          <p:nvPr/>
        </p:nvSpPr>
        <p:spPr>
          <a:xfrm>
            <a:off x="5461000" y="903288"/>
            <a:ext cx="130175" cy="130175"/>
          </a:xfrm>
          <a:prstGeom prst="ellipse">
            <a:avLst/>
          </a:prstGeom>
          <a:solidFill>
            <a:srgbClr val="E15C7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srgbClr val="C0504D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kern="0" noProof="1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A28D6B1-8C17-40A4-BB73-EBF383471988}"/>
              </a:ext>
            </a:extLst>
          </p:cNvPr>
          <p:cNvSpPr/>
          <p:nvPr/>
        </p:nvSpPr>
        <p:spPr>
          <a:xfrm>
            <a:off x="3422650" y="903288"/>
            <a:ext cx="130175" cy="130175"/>
          </a:xfrm>
          <a:prstGeom prst="ellipse">
            <a:avLst/>
          </a:prstGeom>
          <a:solidFill>
            <a:srgbClr val="E15C7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srgbClr val="C0504D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kern="0" noProof="1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B61A25A-25D4-465F-9AD2-F90E17083CDC}"/>
              </a:ext>
            </a:extLst>
          </p:cNvPr>
          <p:cNvSpPr/>
          <p:nvPr/>
        </p:nvSpPr>
        <p:spPr>
          <a:xfrm>
            <a:off x="3875088" y="2089150"/>
            <a:ext cx="131762" cy="131763"/>
          </a:xfrm>
          <a:prstGeom prst="ellipse">
            <a:avLst/>
          </a:prstGeom>
          <a:solidFill>
            <a:srgbClr val="E15C7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srgbClr val="C0504D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 noProof="1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5058656-47C1-4BA3-8192-4E2D53801667}"/>
              </a:ext>
            </a:extLst>
          </p:cNvPr>
          <p:cNvSpPr/>
          <p:nvPr/>
        </p:nvSpPr>
        <p:spPr>
          <a:xfrm>
            <a:off x="5218113" y="2124075"/>
            <a:ext cx="130175" cy="131763"/>
          </a:xfrm>
          <a:prstGeom prst="ellipse">
            <a:avLst/>
          </a:prstGeom>
          <a:solidFill>
            <a:srgbClr val="E15C7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srgbClr val="C0504D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 noProof="1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D586EA7-CA6A-4632-A7CE-9FC4462D7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2960688"/>
            <a:ext cx="482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3554CA-3CC3-40EC-8658-AE898C27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3473450"/>
            <a:ext cx="4841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1342AC6-18B5-4EC1-8A0A-53768251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3478213"/>
            <a:ext cx="23383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1</a:t>
            </a:r>
            <a:r>
              <a:rPr lang="zh-CN" altLang="en-US" sz="2800" b="1">
                <a:solidFill>
                  <a:prstClr val="black"/>
                </a:solidFill>
                <a:latin typeface="+mn-lt"/>
                <a:ea typeface="+mn-ea"/>
              </a:rPr>
              <a:t>＋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2</a:t>
            </a:r>
            <a:r>
              <a:rPr lang="en-US" altLang="en-US" sz="2800" b="1" dirty="0">
                <a:solidFill>
                  <a:prstClr val="black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3</a:t>
            </a:r>
            <a:r>
              <a:rPr lang="zh-CN" altLang="en-US" sz="2800" b="1">
                <a:solidFill>
                  <a:prstClr val="black"/>
                </a:solidFill>
                <a:latin typeface="+mn-lt"/>
                <a:ea typeface="+mn-ea"/>
              </a:rPr>
              <a:t>（条）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D2A09A7-D50D-4900-A2D1-C583523BB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3986213"/>
            <a:ext cx="484187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34911BC-750D-4C8D-868C-DDCCC58D0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3995738"/>
            <a:ext cx="2946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1</a:t>
            </a:r>
            <a:r>
              <a:rPr lang="zh-CN" altLang="en-US" sz="2800" b="1">
                <a:solidFill>
                  <a:prstClr val="black"/>
                </a:solidFill>
                <a:latin typeface="+mn-lt"/>
                <a:ea typeface="+mn-ea"/>
              </a:rPr>
              <a:t>＋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2</a:t>
            </a:r>
            <a:r>
              <a:rPr lang="zh-CN" altLang="en-US" sz="2800" b="1">
                <a:solidFill>
                  <a:prstClr val="black"/>
                </a:solidFill>
                <a:latin typeface="+mn-lt"/>
                <a:ea typeface="+mn-ea"/>
              </a:rPr>
              <a:t>＋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3</a:t>
            </a:r>
            <a:r>
              <a:rPr lang="en-US" altLang="en-US" sz="2800" b="1" dirty="0">
                <a:solidFill>
                  <a:prstClr val="black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6</a:t>
            </a:r>
            <a:r>
              <a:rPr lang="zh-CN" altLang="en-US" sz="2800" b="1">
                <a:solidFill>
                  <a:prstClr val="black"/>
                </a:solidFill>
                <a:latin typeface="+mn-lt"/>
                <a:ea typeface="+mn-ea"/>
              </a:rPr>
              <a:t>（条）</a:t>
            </a:r>
            <a:endParaRPr lang="zh-CN" altLang="en-US" sz="2800" b="1">
              <a:solidFill>
                <a:prstClr val="black"/>
              </a:solidFill>
              <a:latin typeface="+mn-lt"/>
              <a:ea typeface="+mn-ea"/>
              <a:sym typeface="宋体" panose="02010600030101010101" pitchFamily="2" charset="-122"/>
            </a:endParaRPr>
          </a:p>
        </p:txBody>
      </p:sp>
      <p:grpSp>
        <p:nvGrpSpPr>
          <p:cNvPr id="12327" name="组合 21">
            <a:extLst>
              <a:ext uri="{FF2B5EF4-FFF2-40B4-BE49-F238E27FC236}">
                <a16:creationId xmlns:a16="http://schemas.microsoft.com/office/drawing/2014/main" id="{675008A2-E2B1-44D0-88EF-66A8E032B293}"/>
              </a:ext>
            </a:extLst>
          </p:cNvPr>
          <p:cNvGrpSpPr>
            <a:grpSpLocks/>
          </p:cNvGrpSpPr>
          <p:nvPr/>
        </p:nvGrpSpPr>
        <p:grpSpPr bwMode="auto">
          <a:xfrm>
            <a:off x="-220663" y="749300"/>
            <a:ext cx="2940051" cy="776288"/>
            <a:chOff x="-220696" y="750085"/>
            <a:chExt cx="2940118" cy="774865"/>
          </a:xfrm>
        </p:grpSpPr>
        <p:grpSp>
          <p:nvGrpSpPr>
            <p:cNvPr id="12328" name="组合 22">
              <a:extLst>
                <a:ext uri="{FF2B5EF4-FFF2-40B4-BE49-F238E27FC236}">
                  <a16:creationId xmlns:a16="http://schemas.microsoft.com/office/drawing/2014/main" id="{518E3649-61D0-44A5-9E96-92C4D61DE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55" y="750085"/>
              <a:ext cx="2292433" cy="774865"/>
              <a:chOff x="2328716" y="1222207"/>
              <a:chExt cx="3287712" cy="509588"/>
            </a:xfrm>
          </p:grpSpPr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DCC39528-C9DE-4F05-AC38-14359B977674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048605" cy="509588"/>
              </a:xfrm>
              <a:custGeom>
                <a:avLst/>
                <a:gdLst>
                  <a:gd name="T0" fmla="*/ 0 w 2601"/>
                  <a:gd name="T1" fmla="*/ 118 h 627"/>
                  <a:gd name="T2" fmla="*/ 2601 w 2601"/>
                  <a:gd name="T3" fmla="*/ 0 h 627"/>
                  <a:gd name="T4" fmla="*/ 2601 w 2601"/>
                  <a:gd name="T5" fmla="*/ 517 h 627"/>
                  <a:gd name="T6" fmla="*/ 189 w 2601"/>
                  <a:gd name="T7" fmla="*/ 627 h 627"/>
                  <a:gd name="T8" fmla="*/ 0 w 2601"/>
                  <a:gd name="T9" fmla="*/ 1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1" h="627">
                    <a:moveTo>
                      <a:pt x="0" y="118"/>
                    </a:moveTo>
                    <a:lnTo>
                      <a:pt x="2601" y="0"/>
                    </a:lnTo>
                    <a:lnTo>
                      <a:pt x="2601" y="517"/>
                    </a:lnTo>
                    <a:lnTo>
                      <a:pt x="189" y="62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2310D945-586E-4937-934D-3AFBCFF0D7DA}"/>
                  </a:ext>
                </a:extLst>
              </p:cNvPr>
              <p:cNvSpPr/>
              <p:nvPr/>
            </p:nvSpPr>
            <p:spPr bwMode="auto">
              <a:xfrm flipH="1">
                <a:off x="2328802" y="1222207"/>
                <a:ext cx="3287668" cy="418925"/>
              </a:xfrm>
              <a:custGeom>
                <a:avLst/>
                <a:gdLst>
                  <a:gd name="T0" fmla="*/ 0 w 2805"/>
                  <a:gd name="T1" fmla="*/ 0 h 517"/>
                  <a:gd name="T2" fmla="*/ 2805 w 2805"/>
                  <a:gd name="T3" fmla="*/ 0 h 517"/>
                  <a:gd name="T4" fmla="*/ 2805 w 2805"/>
                  <a:gd name="T5" fmla="*/ 517 h 517"/>
                  <a:gd name="T6" fmla="*/ 204 w 2805"/>
                  <a:gd name="T7" fmla="*/ 517 h 517"/>
                  <a:gd name="T8" fmla="*/ 0 w 2805"/>
                  <a:gd name="T9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5" h="517">
                    <a:moveTo>
                      <a:pt x="0" y="0"/>
                    </a:moveTo>
                    <a:lnTo>
                      <a:pt x="2805" y="0"/>
                    </a:lnTo>
                    <a:lnTo>
                      <a:pt x="2805" y="517"/>
                    </a:lnTo>
                    <a:lnTo>
                      <a:pt x="204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5DF9E995-7253-4C7B-BE5A-692A88E5C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0696" y="776620"/>
              <a:ext cx="2940118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合作探究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54A6A1D-DBC4-4586-991E-3F10C30E0AE8}"/>
              </a:ext>
            </a:extLst>
          </p:cNvPr>
          <p:cNvCxnSpPr/>
          <p:nvPr/>
        </p:nvCxnSpPr>
        <p:spPr>
          <a:xfrm>
            <a:off x="466725" y="1804988"/>
            <a:ext cx="787400" cy="16478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6D6D4B4-A2F9-4EC6-B8EE-1BAFCB4520FE}"/>
              </a:ext>
            </a:extLst>
          </p:cNvPr>
          <p:cNvCxnSpPr/>
          <p:nvPr/>
        </p:nvCxnSpPr>
        <p:spPr>
          <a:xfrm flipH="1">
            <a:off x="1243013" y="1851025"/>
            <a:ext cx="627062" cy="16335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49CA997-27A6-4231-8CCC-7D352C4F8FE8}"/>
              </a:ext>
            </a:extLst>
          </p:cNvPr>
          <p:cNvCxnSpPr/>
          <p:nvPr/>
        </p:nvCxnSpPr>
        <p:spPr>
          <a:xfrm flipH="1">
            <a:off x="1266825" y="2628900"/>
            <a:ext cx="485775" cy="8207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03140F7-40F3-4D22-9963-72FA5E113D23}"/>
              </a:ext>
            </a:extLst>
          </p:cNvPr>
          <p:cNvCxnSpPr/>
          <p:nvPr/>
        </p:nvCxnSpPr>
        <p:spPr>
          <a:xfrm>
            <a:off x="762000" y="2611438"/>
            <a:ext cx="501650" cy="846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C77D334-6F5D-47EC-9498-0A51A83B2C13}"/>
              </a:ext>
            </a:extLst>
          </p:cNvPr>
          <p:cNvCxnSpPr/>
          <p:nvPr/>
        </p:nvCxnSpPr>
        <p:spPr>
          <a:xfrm flipV="1">
            <a:off x="466725" y="1119188"/>
            <a:ext cx="663575" cy="696912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168C7E7-A30C-4727-B6D6-DE365D7B9FF5}"/>
              </a:ext>
            </a:extLst>
          </p:cNvPr>
          <p:cNvCxnSpPr/>
          <p:nvPr/>
        </p:nvCxnSpPr>
        <p:spPr>
          <a:xfrm flipH="1" flipV="1">
            <a:off x="1155700" y="1079500"/>
            <a:ext cx="593725" cy="1571625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AF0AEA5-1008-42F2-8A97-DD18C07B0A3B}"/>
              </a:ext>
            </a:extLst>
          </p:cNvPr>
          <p:cNvCxnSpPr>
            <a:cxnSpLocks/>
          </p:cNvCxnSpPr>
          <p:nvPr/>
        </p:nvCxnSpPr>
        <p:spPr>
          <a:xfrm flipV="1">
            <a:off x="766763" y="1074738"/>
            <a:ext cx="398462" cy="153193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55AF0F5-C320-4586-894E-4E2271BB15EB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1162050" y="1079500"/>
            <a:ext cx="93663" cy="231140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DAC0263-1123-48B7-B0CD-2E6A42D42EC1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774825"/>
            <a:ext cx="1482725" cy="900113"/>
            <a:chOff x="824" y="4498"/>
            <a:chExt cx="2335" cy="1417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6F38E02-CFD2-46BA-A8CC-6B04FE20A281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902" y="4570"/>
              <a:ext cx="2112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4FA8BED-6743-4E16-8FD7-4FF82DA5209C}"/>
                </a:ext>
              </a:extLst>
            </p:cNvPr>
            <p:cNvCxnSpPr/>
            <p:nvPr/>
          </p:nvCxnSpPr>
          <p:spPr>
            <a:xfrm>
              <a:off x="859" y="4510"/>
              <a:ext cx="493" cy="132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A2B42CD-DB6D-4239-80B7-7C348B1D84B3}"/>
                </a:ext>
              </a:extLst>
            </p:cNvPr>
            <p:cNvCxnSpPr>
              <a:stCxn id="17" idx="7"/>
            </p:cNvCxnSpPr>
            <p:nvPr/>
          </p:nvCxnSpPr>
          <p:spPr>
            <a:xfrm flipH="1">
              <a:off x="1347" y="4518"/>
              <a:ext cx="1792" cy="1312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9D40D48-661D-4907-BA6D-6E472FEB9F3D}"/>
                </a:ext>
              </a:extLst>
            </p:cNvPr>
            <p:cNvCxnSpPr/>
            <p:nvPr/>
          </p:nvCxnSpPr>
          <p:spPr>
            <a:xfrm>
              <a:off x="894" y="4573"/>
              <a:ext cx="2018" cy="1310"/>
            </a:xfrm>
            <a:prstGeom prst="line">
              <a:avLst/>
            </a:prstGeom>
            <a:ln w="254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DDB6871-6026-44B2-80F0-01DDD18FE650}"/>
                </a:ext>
              </a:extLst>
            </p:cNvPr>
            <p:cNvCxnSpPr/>
            <p:nvPr/>
          </p:nvCxnSpPr>
          <p:spPr>
            <a:xfrm>
              <a:off x="1347" y="5815"/>
              <a:ext cx="1552" cy="52"/>
            </a:xfrm>
            <a:prstGeom prst="line">
              <a:avLst/>
            </a:prstGeom>
            <a:ln w="254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4A70AC0-1FC4-4536-A8D8-2948D000D2E9}"/>
                </a:ext>
              </a:extLst>
            </p:cNvPr>
            <p:cNvCxnSpPr/>
            <p:nvPr/>
          </p:nvCxnSpPr>
          <p:spPr>
            <a:xfrm flipV="1">
              <a:off x="2884" y="4573"/>
              <a:ext cx="225" cy="1280"/>
            </a:xfrm>
            <a:prstGeom prst="line">
              <a:avLst/>
            </a:prstGeom>
            <a:ln w="254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01DD6F7-F630-496D-9DF4-1DD48DE1E74C}"/>
                </a:ext>
              </a:extLst>
            </p:cNvPr>
            <p:cNvSpPr/>
            <p:nvPr/>
          </p:nvSpPr>
          <p:spPr>
            <a:xfrm>
              <a:off x="3014" y="4498"/>
              <a:ext cx="145" cy="145"/>
            </a:xfrm>
            <a:prstGeom prst="ellipse">
              <a:avLst/>
            </a:prstGeom>
            <a:solidFill>
              <a:srgbClr val="E15C70"/>
            </a:solidFill>
            <a:ln>
              <a:noFill/>
            </a:ln>
            <a:effectLst>
              <a:outerShdw blurRad="50800" dist="38100" dir="5400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4249985-0BB5-4F9F-814B-676E726EC768}"/>
                </a:ext>
              </a:extLst>
            </p:cNvPr>
            <p:cNvSpPr/>
            <p:nvPr/>
          </p:nvSpPr>
          <p:spPr>
            <a:xfrm>
              <a:off x="824" y="4498"/>
              <a:ext cx="145" cy="145"/>
            </a:xfrm>
            <a:prstGeom prst="ellipse">
              <a:avLst/>
            </a:prstGeom>
            <a:solidFill>
              <a:srgbClr val="E15C70"/>
            </a:solidFill>
            <a:ln>
              <a:noFill/>
            </a:ln>
            <a:effectLst>
              <a:outerShdw blurRad="50800" dist="38100" dir="5400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7813066-D053-47AB-8B50-484B78B86866}"/>
                </a:ext>
              </a:extLst>
            </p:cNvPr>
            <p:cNvSpPr/>
            <p:nvPr/>
          </p:nvSpPr>
          <p:spPr>
            <a:xfrm>
              <a:off x="1274" y="5745"/>
              <a:ext cx="145" cy="147"/>
            </a:xfrm>
            <a:prstGeom prst="ellipse">
              <a:avLst/>
            </a:prstGeom>
            <a:solidFill>
              <a:srgbClr val="E15C70"/>
            </a:solidFill>
            <a:ln>
              <a:noFill/>
            </a:ln>
            <a:effectLst>
              <a:outerShdw blurRad="50800" dist="38100" dir="5400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BE9888D-A370-4ADC-ADF0-9FEC2496925B}"/>
                </a:ext>
              </a:extLst>
            </p:cNvPr>
            <p:cNvSpPr/>
            <p:nvPr/>
          </p:nvSpPr>
          <p:spPr>
            <a:xfrm>
              <a:off x="2814" y="5770"/>
              <a:ext cx="148" cy="145"/>
            </a:xfrm>
            <a:prstGeom prst="ellipse">
              <a:avLst/>
            </a:prstGeom>
            <a:solidFill>
              <a:srgbClr val="E15C70"/>
            </a:solidFill>
            <a:ln>
              <a:noFill/>
            </a:ln>
            <a:effectLst>
              <a:outerShdw blurRad="50800" dist="38100" dir="5400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80154522-649D-4801-BA3B-B7F35C7AD066}"/>
              </a:ext>
            </a:extLst>
          </p:cNvPr>
          <p:cNvSpPr/>
          <p:nvPr/>
        </p:nvSpPr>
        <p:spPr>
          <a:xfrm>
            <a:off x="1209675" y="3390900"/>
            <a:ext cx="92075" cy="93663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766AD1D-AB74-46A1-AAA1-23F63EFB7750}"/>
              </a:ext>
            </a:extLst>
          </p:cNvPr>
          <p:cNvCxnSpPr/>
          <p:nvPr/>
        </p:nvCxnSpPr>
        <p:spPr>
          <a:xfrm flipH="1" flipV="1">
            <a:off x="1158875" y="1074738"/>
            <a:ext cx="711200" cy="747712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BC78B414-D889-4DBF-9735-FEB02F8E4A3D}"/>
              </a:ext>
            </a:extLst>
          </p:cNvPr>
          <p:cNvGraphicFramePr/>
          <p:nvPr/>
        </p:nvGraphicFramePr>
        <p:xfrm>
          <a:off x="2386013" y="1409700"/>
          <a:ext cx="6111875" cy="1981200"/>
        </p:xfrm>
        <a:graphic>
          <a:graphicData uri="http://schemas.openxmlformats.org/drawingml/2006/table">
            <a:tbl>
              <a:tblPr/>
              <a:tblGrid>
                <a:gridCol w="69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ea typeface="+mj-ea"/>
                        </a:rPr>
                        <a:t>点数</a:t>
                      </a:r>
                    </a:p>
                  </a:txBody>
                  <a:tcPr marL="91431" marR="9143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ea typeface="+mj-ea"/>
                        </a:rPr>
                        <a:t>增加条数</a:t>
                      </a:r>
                    </a:p>
                  </a:txBody>
                  <a:tcPr marL="91431" marR="91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ea typeface="+mj-ea"/>
                        </a:rPr>
                        <a:t>总条数</a:t>
                      </a:r>
                    </a:p>
                  </a:txBody>
                  <a:tcPr marL="91431" marR="91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ea typeface="+mj-ea"/>
                        </a:rPr>
                        <a:t>5</a:t>
                      </a:r>
                    </a:p>
                  </a:txBody>
                  <a:tcPr marL="91431" marR="9143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ea typeface="+mj-ea"/>
                      </a:endParaRPr>
                    </a:p>
                  </a:txBody>
                  <a:tcPr marL="91431" marR="91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ea typeface="+mj-ea"/>
                      </a:endParaRPr>
                    </a:p>
                  </a:txBody>
                  <a:tcPr marL="91431" marR="91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ea typeface="+mj-ea"/>
                        </a:rPr>
                        <a:t>6</a:t>
                      </a:r>
                    </a:p>
                  </a:txBody>
                  <a:tcPr marL="91431" marR="9143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ea typeface="+mj-ea"/>
                      </a:endParaRPr>
                    </a:p>
                  </a:txBody>
                  <a:tcPr marL="91431" marR="91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ea typeface="+mj-ea"/>
                      </a:endParaRPr>
                    </a:p>
                  </a:txBody>
                  <a:tcPr marL="91431" marR="91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文本框 24">
            <a:extLst>
              <a:ext uri="{FF2B5EF4-FFF2-40B4-BE49-F238E27FC236}">
                <a16:creationId xmlns:a16="http://schemas.microsoft.com/office/drawing/2014/main" id="{B9CE1DBE-BC67-4A50-B510-D211871E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2346325"/>
            <a:ext cx="4064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C9DDB6E-B6A7-4526-BCEE-6C62070E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6325"/>
            <a:ext cx="379571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4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（条）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9945733-3DFD-4991-964C-E3E00AAD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2895600"/>
            <a:ext cx="4064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8CF12E1-FAE7-4E25-9A6F-A3B0FA122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879725"/>
            <a:ext cx="4195763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4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5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sym typeface="宋体" panose="02010600030101010101" pitchFamily="2" charset="-122"/>
              </a:rPr>
              <a:t>（条）</a:t>
            </a:r>
          </a:p>
        </p:txBody>
      </p:sp>
      <p:sp>
        <p:nvSpPr>
          <p:cNvPr id="29" name="文本框 6">
            <a:extLst>
              <a:ext uri="{FF2B5EF4-FFF2-40B4-BE49-F238E27FC236}">
                <a16:creationId xmlns:a16="http://schemas.microsoft.com/office/drawing/2014/main" id="{E2F65672-8316-46E7-9E3D-A226F56DD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3744913"/>
            <a:ext cx="5978525" cy="636587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defPPr>
              <a:defRPr lang="zh-CN"/>
            </a:defPPr>
            <a:lvl1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3200" b="1" kern="0">
                <a:solidFill>
                  <a:srgbClr val="1C1C1C"/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latin typeface="+mn-lt"/>
                <a:ea typeface="+mn-ea"/>
                <a:sym typeface="宋体" panose="02010600030101010101" pitchFamily="2" charset="-122"/>
              </a:rPr>
              <a:t>每次增加的线段条数比点数少1。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8908A0FD-D3CD-496E-B5F7-BE2D74285587}"/>
              </a:ext>
            </a:extLst>
          </p:cNvPr>
          <p:cNvSpPr/>
          <p:nvPr/>
        </p:nvSpPr>
        <p:spPr>
          <a:xfrm>
            <a:off x="1101725" y="1050925"/>
            <a:ext cx="92075" cy="93663"/>
          </a:xfrm>
          <a:prstGeom prst="ellipse">
            <a:avLst/>
          </a:prstGeom>
          <a:solidFill>
            <a:srgbClr val="E15C70"/>
          </a:solidFill>
          <a:ln>
            <a:noFill/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5" grpId="0"/>
      <p:bldP spid="26" grpId="0"/>
      <p:bldP spid="27" grpId="0"/>
      <p:bldP spid="28" grpId="0"/>
      <p:bldP spid="29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65E5D69-04EB-4780-BE18-F1CB6B5A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685800"/>
            <a:ext cx="6557962" cy="6254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根据规律，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个点能连几条线段？</a:t>
            </a: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E0A691CC-FF6F-4E39-B0EE-DAC6FA3D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1317625"/>
            <a:ext cx="432435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</a:rPr>
              <a:t>1</a:t>
            </a:r>
            <a:r>
              <a:rPr lang="zh-CN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2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3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4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5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en-US" sz="3200" b="1" dirty="0">
                <a:latin typeface="+mn-lt"/>
              </a:rPr>
              <a:t>6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7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C416621-A322-4A10-A18A-816A3E553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3373438"/>
            <a:ext cx="2105025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＝</a:t>
            </a:r>
            <a:r>
              <a:rPr lang="en-US" altLang="zh-CN" sz="3200" b="1" dirty="0">
                <a:latin typeface="+mn-lt"/>
              </a:rPr>
              <a:t>28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（条）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3852EF2-4169-439B-83C0-8AB128F7A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2681288"/>
            <a:ext cx="2185987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＝</a:t>
            </a:r>
            <a:r>
              <a:rPr lang="en-US" altLang="zh-CN" sz="3200" b="1" dirty="0">
                <a:latin typeface="+mn-lt"/>
                <a:ea typeface="楷体_GB2312" panose="02010609030101010101" pitchFamily="49" charset="-122"/>
              </a:rPr>
              <a:t> 8</a:t>
            </a:r>
            <a:r>
              <a:rPr lang="en-US" altLang="zh-CN" sz="3200" b="1" dirty="0">
                <a:latin typeface="+mn-lt"/>
                <a:ea typeface="+mn-ea"/>
              </a:rPr>
              <a:t>×</a:t>
            </a:r>
            <a:r>
              <a:rPr lang="en-US" altLang="zh-CN" sz="3200" b="1" dirty="0">
                <a:latin typeface="+mn-lt"/>
                <a:ea typeface="楷体_GB2312" panose="02010609030101010101" pitchFamily="49" charset="-122"/>
              </a:rPr>
              <a:t>3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4</a:t>
            </a: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DFAC43A9-692B-46E3-BEFF-3A46DC9C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1987550"/>
            <a:ext cx="54229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＝</a:t>
            </a:r>
            <a:r>
              <a:rPr lang="en-US" altLang="zh-CN" sz="3200" b="1" dirty="0">
                <a:latin typeface="+mn-lt"/>
                <a:ea typeface="楷体_GB2312" panose="02010609030101010101" pitchFamily="49" charset="-122"/>
              </a:rPr>
              <a:t> </a:t>
            </a:r>
            <a:r>
              <a:rPr lang="en-US" altLang="zh-CN" sz="3200" b="1" dirty="0">
                <a:latin typeface="+mn-lt"/>
              </a:rPr>
              <a:t>(1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7)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(2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en-US" sz="3200" b="1" dirty="0">
                <a:latin typeface="+mn-lt"/>
              </a:rPr>
              <a:t>6</a:t>
            </a:r>
            <a:r>
              <a:rPr lang="en-US" altLang="zh-CN" sz="3200" b="1" dirty="0">
                <a:latin typeface="+mn-lt"/>
              </a:rPr>
              <a:t>)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(3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5)</a:t>
            </a:r>
            <a:r>
              <a:rPr lang="en-US" altLang="en-US" sz="3200" b="1" dirty="0">
                <a:latin typeface="+mn-lt"/>
                <a:ea typeface="+mn-ea"/>
              </a:rPr>
              <a:t>＋</a:t>
            </a:r>
            <a:r>
              <a:rPr lang="en-US" altLang="zh-CN" sz="3200" b="1" dirty="0">
                <a:latin typeface="+mn-lt"/>
              </a:rPr>
              <a:t>4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7D32036-5233-4E8A-8A38-5DEC1A66AB33}"/>
              </a:ext>
            </a:extLst>
          </p:cNvPr>
          <p:cNvSpPr/>
          <p:nvPr/>
        </p:nvSpPr>
        <p:spPr>
          <a:xfrm>
            <a:off x="1062038" y="4076700"/>
            <a:ext cx="6908800" cy="62547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+mn-lt"/>
                <a:ea typeface="+mn-ea"/>
              </a:rPr>
              <a:t>1+2+3+4+5+6+</a:t>
            </a:r>
            <a:r>
              <a:rPr lang="en-US" altLang="zh-CN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 kern="0" dirty="0">
                <a:solidFill>
                  <a:srgbClr val="FF0000"/>
                </a:solidFill>
                <a:latin typeface="+mn-lt"/>
                <a:ea typeface="+mn-ea"/>
              </a:rPr>
              <a:t>+(</a:t>
            </a:r>
            <a:r>
              <a:rPr lang="zh-CN" altLang="en-US" sz="3200" b="1" kern="0">
                <a:solidFill>
                  <a:srgbClr val="FF0000"/>
                </a:solidFill>
                <a:latin typeface="+mn-lt"/>
                <a:ea typeface="+mn-ea"/>
              </a:rPr>
              <a:t>点数</a:t>
            </a:r>
            <a:r>
              <a:rPr lang="en-US" altLang="zh-CN" sz="3200" b="1" kern="0" dirty="0">
                <a:solidFill>
                  <a:srgbClr val="FF0000"/>
                </a:solidFill>
                <a:latin typeface="+mn-lt"/>
                <a:ea typeface="+mn-ea"/>
              </a:rPr>
              <a:t>-1)=</a:t>
            </a:r>
            <a:r>
              <a:rPr lang="zh-CN" altLang="en-US" sz="3200" b="1" kern="0">
                <a:solidFill>
                  <a:srgbClr val="FF0000"/>
                </a:solidFill>
                <a:latin typeface="+mn-lt"/>
                <a:ea typeface="+mn-ea"/>
              </a:rPr>
              <a:t>总条数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 bldLvl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618E222-833A-44FA-B561-5DE0F382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1130300"/>
            <a:ext cx="8951469" cy="107791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        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根据规律，你知道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个点、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个点、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100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个点最多能连多少条线段吗？</a:t>
            </a: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6C095A42-D289-4B38-A984-B9E3A4141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139950"/>
            <a:ext cx="7458075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3200" b="1" noProof="1">
                <a:latin typeface="+mn-lt"/>
              </a:rPr>
              <a:t>1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zh-CN" altLang="zh-CN" sz="3200" b="1" noProof="1">
                <a:latin typeface="+mn-lt"/>
              </a:rPr>
              <a:t>2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zh-CN" altLang="zh-CN" sz="3200" b="1" noProof="1">
                <a:latin typeface="+mn-lt"/>
              </a:rPr>
              <a:t>3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zh-CN" altLang="zh-CN" sz="3200" b="1" noProof="1">
                <a:latin typeface="+mn-lt"/>
              </a:rPr>
              <a:t>4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zh-CN" altLang="zh-CN" sz="3200" b="1" noProof="1">
                <a:latin typeface="+mn-lt"/>
              </a:rPr>
              <a:t>5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zh-CN" altLang="en-US" sz="3200" b="1" noProof="1">
                <a:latin typeface="+mn-lt"/>
              </a:rPr>
              <a:t>6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zh-CN" altLang="zh-CN" sz="3200" b="1" noProof="1">
                <a:latin typeface="+mn-lt"/>
              </a:rPr>
              <a:t>7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zh-CN" altLang="zh-CN" sz="3200" b="1" noProof="1">
                <a:latin typeface="+mn-lt"/>
              </a:rPr>
              <a:t>8</a:t>
            </a:r>
            <a:r>
              <a:rPr lang="zh-CN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9</a:t>
            </a:r>
            <a:r>
              <a:rPr lang="en-US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10</a:t>
            </a:r>
            <a:r>
              <a:rPr lang="en-US" altLang="en-US" sz="3200" b="1" noProof="1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11</a:t>
            </a:r>
            <a:endParaRPr lang="en-US" altLang="en-US" sz="3200" b="1" noProof="1">
              <a:latin typeface="+mn-lt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2C6DE3D5-5B19-4B90-A942-44AA096F4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2681288"/>
            <a:ext cx="872807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= (1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11)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(2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10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)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(3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9)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(4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8)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(5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7)</a:t>
            </a:r>
            <a:r>
              <a:rPr lang="en-US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6 </a:t>
            </a:r>
            <a:endParaRPr lang="en-US" altLang="zh-CN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83AC581-BA6B-473F-8ED3-DCAA7D80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3903663"/>
            <a:ext cx="54308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=  </a:t>
            </a:r>
            <a:r>
              <a:rPr lang="en-US" altLang="zh-CN" sz="3200" b="1" dirty="0">
                <a:latin typeface="+mn-lt"/>
              </a:rPr>
              <a:t>66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（条）  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——12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个点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353A416-2777-489D-B8D3-BF775341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3363913"/>
            <a:ext cx="23034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= </a:t>
            </a:r>
            <a:r>
              <a:rPr lang="en-US" altLang="zh-CN" sz="3200" b="1" dirty="0">
                <a:latin typeface="+mn-lt"/>
                <a:ea typeface="楷体_GB2312" panose="02010609030101010101" pitchFamily="49" charset="-122"/>
              </a:rPr>
              <a:t>12×5</a:t>
            </a:r>
            <a:r>
              <a:rPr lang="zh-CN" altLang="en-US" sz="3200" b="1" dirty="0">
                <a:latin typeface="+mn-lt"/>
                <a:ea typeface="楷体_GB2312" panose="0201060903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楷体_GB2312" panose="02010609030101010101" pitchFamily="49" charset="-122"/>
              </a:rPr>
              <a:t>6</a:t>
            </a:r>
            <a:endParaRPr lang="zh-CN" altLang="en-US" sz="3200" b="1" dirty="0">
              <a:latin typeface="+mn-lt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>
            <a:extLst>
              <a:ext uri="{FF2B5EF4-FFF2-40B4-BE49-F238E27FC236}">
                <a16:creationId xmlns:a16="http://schemas.microsoft.com/office/drawing/2014/main" id="{B54F4572-10E9-42C1-93C7-B9D4020B6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728788"/>
            <a:ext cx="8677275" cy="1274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(1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19)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(2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＋1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8)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(3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17)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(8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12)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    (9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11)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10</a:t>
            </a:r>
            <a:endParaRPr lang="zh-CN" altLang="en-US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C0A4FECA-8274-42B4-BEF0-D917F698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041650"/>
            <a:ext cx="25495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20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×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9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＋10</a:t>
            </a:r>
            <a:endParaRPr lang="zh-CN" altLang="en-US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F7C78AC-86DA-42E5-B454-DB5E0575A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3663950"/>
            <a:ext cx="43037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190(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条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  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——20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个点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D39B166E-6BDD-4652-913F-6E42E78A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9350"/>
            <a:ext cx="5713412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4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＋6＋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19</a:t>
            </a:r>
            <a:endParaRPr lang="zh-CN" altLang="en-US" sz="3200" b="1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>
            <a:extLst>
              <a:ext uri="{FF2B5EF4-FFF2-40B4-BE49-F238E27FC236}">
                <a16:creationId xmlns:a16="http://schemas.microsoft.com/office/drawing/2014/main" id="{AABEEB6E-381B-49D9-BFD0-557FADD33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306513"/>
            <a:ext cx="8866187" cy="1274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(1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99)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(2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＋9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8)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(3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97)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(48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52)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    (49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51)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50</a:t>
            </a:r>
            <a:endParaRPr lang="zh-CN" altLang="en-US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E8D5860B-16D3-4E47-8B1E-89815EF5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611438"/>
            <a:ext cx="2868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100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×4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9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＋50</a:t>
            </a:r>
            <a:endParaRPr lang="zh-CN" altLang="en-US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FA0237F-0C93-4458-B7C8-A4BB528B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3257550"/>
            <a:ext cx="46640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4950(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条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  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——100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个点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C71327A1-A9C6-48BA-AFC8-AFACCEB9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700088"/>
            <a:ext cx="558165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4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＋6＋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en-US" sz="3200" b="1" dirty="0"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99</a:t>
            </a:r>
            <a:endParaRPr lang="zh-CN" altLang="en-US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850586D-0F77-4272-AAB6-EAE41E3267DB}"/>
              </a:ext>
            </a:extLst>
          </p:cNvPr>
          <p:cNvSpPr/>
          <p:nvPr/>
        </p:nvSpPr>
        <p:spPr>
          <a:xfrm>
            <a:off x="1393825" y="3902075"/>
            <a:ext cx="6327775" cy="584200"/>
          </a:xfrm>
          <a:prstGeom prst="roundRect">
            <a:avLst>
              <a:gd name="adj" fmla="val 43292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+mn-lt"/>
                <a:ea typeface="+mn-ea"/>
              </a:rPr>
              <a:t>1+2+3+4+5+6+</a:t>
            </a:r>
            <a:r>
              <a:rPr lang="en-US" altLang="zh-CN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 kern="0" dirty="0">
                <a:solidFill>
                  <a:srgbClr val="FF0000"/>
                </a:solidFill>
                <a:latin typeface="+mn-lt"/>
                <a:ea typeface="+mn-ea"/>
              </a:rPr>
              <a:t>+(</a:t>
            </a:r>
            <a:r>
              <a:rPr lang="en-US" altLang="zh-CN" sz="3200" b="1" i="1" kern="0" dirty="0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zh-CN" sz="3200" b="1" kern="0" dirty="0">
                <a:solidFill>
                  <a:srgbClr val="FF0000"/>
                </a:solidFill>
                <a:latin typeface="+mn-lt"/>
                <a:ea typeface="+mn-ea"/>
              </a:rPr>
              <a:t>-1)=</a:t>
            </a:r>
            <a:r>
              <a:rPr lang="zh-CN" altLang="zh-CN" sz="3200" b="1" kern="0" dirty="0">
                <a:solidFill>
                  <a:srgbClr val="FF0000"/>
                </a:solidFill>
                <a:latin typeface="+mn-lt"/>
                <a:ea typeface="+mn-ea"/>
              </a:rPr>
              <a:t>总条数</a:t>
            </a:r>
            <a:endParaRPr lang="zh-CN" altLang="en-US" sz="3200" b="1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4">
            <a:extLst>
              <a:ext uri="{FF2B5EF4-FFF2-40B4-BE49-F238E27FC236}">
                <a16:creationId xmlns:a16="http://schemas.microsoft.com/office/drawing/2014/main" id="{F94EC847-18C1-44E0-9D9D-71922AF7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290" y="3014887"/>
            <a:ext cx="6929838" cy="18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E35DCA-565E-47B8-BE19-3B147BB1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898" y="4337345"/>
            <a:ext cx="5973762" cy="63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1            4                9                  16</a:t>
            </a:r>
          </a:p>
        </p:txBody>
      </p:sp>
      <p:pic>
        <p:nvPicPr>
          <p:cNvPr id="7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5812A2D7-5C97-4186-A9D0-9BCD5CA9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6" y="282945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9232138-C19F-4BEE-9FC0-7AAC318C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733647"/>
            <a:ext cx="7481887" cy="2498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latin typeface="+mn-lt"/>
                <a:ea typeface="+mn-ea"/>
              </a:rPr>
              <a:t>1. </a:t>
            </a:r>
            <a:r>
              <a:rPr lang="zh-CN" altLang="en-US" sz="3000" b="1" dirty="0">
                <a:latin typeface="+mn-lt"/>
                <a:ea typeface="+mn-ea"/>
              </a:rPr>
              <a:t>观察下图，想一想。</a:t>
            </a:r>
            <a:endParaRPr lang="en-US" altLang="zh-CN" sz="3000" b="1" dirty="0"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dirty="0">
                <a:latin typeface="+mn-lt"/>
                <a:ea typeface="+mn-ea"/>
              </a:rPr>
              <a:t>（</a:t>
            </a:r>
            <a:r>
              <a:rPr lang="en-US" altLang="zh-CN" sz="3000" b="1" dirty="0">
                <a:latin typeface="+mn-lt"/>
                <a:ea typeface="+mn-ea"/>
              </a:rPr>
              <a:t>1</a:t>
            </a:r>
            <a:r>
              <a:rPr lang="zh-CN" altLang="en-US" sz="3000" b="1" dirty="0">
                <a:latin typeface="+mn-lt"/>
                <a:ea typeface="+mn-ea"/>
              </a:rPr>
              <a:t>）依次排下去，第</a:t>
            </a:r>
            <a:r>
              <a:rPr lang="en-US" altLang="en-US" sz="3000" b="1" dirty="0">
                <a:latin typeface="+mn-lt"/>
                <a:ea typeface="+mn-ea"/>
              </a:rPr>
              <a:t>7</a:t>
            </a:r>
            <a:r>
              <a:rPr lang="zh-CN" altLang="en-US" sz="3000" b="1" dirty="0">
                <a:latin typeface="+mn-lt"/>
                <a:ea typeface="+mn-ea"/>
              </a:rPr>
              <a:t>幅图有多少个棋子？第</a:t>
            </a:r>
            <a:r>
              <a:rPr lang="en-US" altLang="en-US" sz="3000" b="1" dirty="0">
                <a:latin typeface="+mn-lt"/>
                <a:ea typeface="+mn-ea"/>
              </a:rPr>
              <a:t>15</a:t>
            </a:r>
            <a:r>
              <a:rPr lang="zh-CN" altLang="en-US" sz="3000" b="1" dirty="0">
                <a:latin typeface="+mn-lt"/>
                <a:ea typeface="+mn-ea"/>
              </a:rPr>
              <a:t>幅图呢？</a:t>
            </a:r>
            <a:endParaRPr lang="en-US" altLang="zh-CN" sz="3000" b="1" dirty="0">
              <a:latin typeface="+mn-lt"/>
              <a:ea typeface="+mn-ea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dirty="0">
                <a:latin typeface="+mn-lt"/>
                <a:ea typeface="+mn-ea"/>
              </a:rPr>
              <a:t>（</a:t>
            </a:r>
            <a:r>
              <a:rPr lang="en-US" altLang="zh-CN" sz="3000" b="1" dirty="0">
                <a:latin typeface="+mn-lt"/>
                <a:ea typeface="+mn-ea"/>
              </a:rPr>
              <a:t>2</a:t>
            </a:r>
            <a:r>
              <a:rPr lang="zh-CN" altLang="en-US" sz="3000" b="1" dirty="0">
                <a:latin typeface="+mn-lt"/>
                <a:ea typeface="+mn-ea"/>
              </a:rPr>
              <a:t>）</a:t>
            </a:r>
            <a:r>
              <a:rPr lang="en-US" altLang="zh-CN" sz="3000" b="1" baseline="30000" dirty="0">
                <a:latin typeface="+mn-lt"/>
                <a:ea typeface="+mn-ea"/>
              </a:rPr>
              <a:t>*</a:t>
            </a:r>
            <a:r>
              <a:rPr lang="zh-CN" altLang="en-US" sz="3000" b="1" dirty="0">
                <a:latin typeface="+mn-lt"/>
                <a:ea typeface="+mn-ea"/>
              </a:rPr>
              <a:t>第</a:t>
            </a:r>
            <a:r>
              <a:rPr lang="en-US" altLang="zh-CN" sz="3000" b="1" i="1" dirty="0">
                <a:latin typeface="+mn-lt"/>
                <a:ea typeface="+mn-ea"/>
              </a:rPr>
              <a:t>n</a:t>
            </a:r>
            <a:r>
              <a:rPr lang="zh-CN" altLang="en-US" sz="3000" b="1" dirty="0">
                <a:latin typeface="+mn-lt"/>
                <a:ea typeface="+mn-ea"/>
              </a:rPr>
              <a:t>幅图有多少个棋子？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Pages>0</Pages>
  <Words>776</Words>
  <Characters>0</Characters>
  <Application>Microsoft Office PowerPoint</Application>
  <DocSecurity>0</DocSecurity>
  <PresentationFormat>全屏显示(16:9)</PresentationFormat>
  <Lines>0</Lines>
  <Paragraphs>88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黑体</vt:lpstr>
      <vt:lpstr>楷体</vt:lpstr>
      <vt:lpstr>宋体</vt:lpstr>
      <vt:lpstr>微软雅黑</vt:lpstr>
      <vt:lpstr>幼圆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355</cp:revision>
  <dcterms:created xsi:type="dcterms:W3CDTF">2016-01-14T07:05:12Z</dcterms:created>
  <dcterms:modified xsi:type="dcterms:W3CDTF">2023-02-12T16:10:57Z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