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839" r:id="rId3"/>
    <p:sldId id="859" r:id="rId4"/>
    <p:sldId id="892" r:id="rId5"/>
    <p:sldId id="767" r:id="rId6"/>
    <p:sldId id="795" r:id="rId7"/>
    <p:sldId id="800" r:id="rId9"/>
    <p:sldId id="890" r:id="rId10"/>
    <p:sldId id="803" r:id="rId11"/>
    <p:sldId id="804" r:id="rId12"/>
    <p:sldId id="805" r:id="rId13"/>
    <p:sldId id="893" r:id="rId14"/>
    <p:sldId id="894" r:id="rId15"/>
    <p:sldId id="906" r:id="rId16"/>
    <p:sldId id="889" r:id="rId17"/>
    <p:sldId id="834" r:id="rId18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优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2E8"/>
    <a:srgbClr val="B8E08C"/>
    <a:srgbClr val="B0E6DF"/>
    <a:srgbClr val="3BABFF"/>
    <a:srgbClr val="0000FF"/>
    <a:srgbClr val="C7E9F2"/>
    <a:srgbClr val="FEF8D4"/>
    <a:srgbClr val="007DDA"/>
    <a:srgbClr val="FA04EC"/>
    <a:srgbClr val="FB9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/>
    <p:restoredTop sz="94660"/>
  </p:normalViewPr>
  <p:slideViewPr>
    <p:cSldViewPr showGuides="1">
      <p:cViewPr>
        <p:scale>
          <a:sx n="100" d="100"/>
          <a:sy n="100" d="100"/>
        </p:scale>
        <p:origin x="-2088" y="-750"/>
      </p:cViewPr>
      <p:guideLst>
        <p:guide orient="horz" pos="1931"/>
        <p:guide pos="29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8434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1506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eaLnBrk="0" fontAlgn="base" hangingPunct="0">
        <a:spcBef>
          <a:spcPts val="75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0" fontAlgn="base" hangingPunct="0">
        <a:spcBef>
          <a:spcPts val="75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spcBef>
          <a:spcPts val="75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spcBef>
          <a:spcPts val="75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spcBef>
          <a:spcPts val="75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t" anchorCtr="0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267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11268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69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0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1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2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3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4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5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6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7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8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9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0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1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2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283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11284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5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6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7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8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9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0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1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2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3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4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5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6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7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8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9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0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3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4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5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6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307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11308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9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0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11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12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3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14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15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16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17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8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 anchorCtr="0"/>
            <a:p>
              <a:r>
                <a:rPr lang="zh-CN" altLang="en-US" sz="600" dirty="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 dirty="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19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20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21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2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323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11324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5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6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7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8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9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0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1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2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3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334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11335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6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7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8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9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0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1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2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3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4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5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6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7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8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9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50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51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52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53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54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55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56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57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58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59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60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61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62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63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64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65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366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11367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68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69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0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1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2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3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4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5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6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7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8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9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0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1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2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3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4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5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6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7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8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9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0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1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2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3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4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5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6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7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8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9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0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1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2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3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4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5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6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7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8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9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10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11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412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11413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14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15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16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17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18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19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20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21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22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23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424" name="文本框 1"/>
          <p:cNvSpPr txBox="1"/>
          <p:nvPr/>
        </p:nvSpPr>
        <p:spPr>
          <a:xfrm rot="1800000" flipH="1">
            <a:off x="-31181675" y="32797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425" name="文本框 1"/>
          <p:cNvSpPr txBox="1"/>
          <p:nvPr/>
        </p:nvSpPr>
        <p:spPr>
          <a:xfrm rot="1800000" flipH="1">
            <a:off x="37476113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426" name="文本框 39"/>
          <p:cNvSpPr txBox="1"/>
          <p:nvPr/>
        </p:nvSpPr>
        <p:spPr>
          <a:xfrm>
            <a:off x="-55562" y="2330450"/>
            <a:ext cx="85026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   描述物体的位置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427" name="组合 48"/>
          <p:cNvGrpSpPr/>
          <p:nvPr/>
        </p:nvGrpSpPr>
        <p:grpSpPr>
          <a:xfrm>
            <a:off x="1679575" y="966788"/>
            <a:ext cx="5562600" cy="768350"/>
            <a:chOff x="2932" y="1286"/>
            <a:chExt cx="8764" cy="1209"/>
          </a:xfrm>
        </p:grpSpPr>
        <p:sp>
          <p:nvSpPr>
            <p:cNvPr id="2" name="Rectangle 9"/>
            <p:cNvSpPr/>
            <p:nvPr/>
          </p:nvSpPr>
          <p:spPr>
            <a:xfrm>
              <a:off x="4325" y="1286"/>
              <a:ext cx="7371" cy="12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位置与方向（二）</a:t>
              </a:r>
              <a:endParaRPr kumimoji="0" lang="zh-CN" alt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932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 eaLnBrk="1" fontAlgn="base" hangingPunct="1"/>
              <a:r>
                <a:rPr lang="en-US" altLang="zh-CN" sz="44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2</a:t>
              </a:r>
              <a:endParaRPr lang="en-US" altLang="zh-CN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1430" name="文本框 1"/>
          <p:cNvSpPr txBox="1"/>
          <p:nvPr/>
        </p:nvSpPr>
        <p:spPr>
          <a:xfrm>
            <a:off x="95250" y="41275"/>
            <a:ext cx="46053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组合 10"/>
          <p:cNvGrpSpPr/>
          <p:nvPr/>
        </p:nvGrpSpPr>
        <p:grpSpPr>
          <a:xfrm>
            <a:off x="0" y="-7937"/>
            <a:ext cx="2209800" cy="522287"/>
            <a:chOff x="0" y="1"/>
            <a:chExt cx="3480" cy="820"/>
          </a:xfrm>
        </p:grpSpPr>
        <p:sp>
          <p:nvSpPr>
            <p:cNvPr id="2" name="平行四边形 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3556" name="文本框 62"/>
            <p:cNvSpPr txBox="1"/>
            <p:nvPr/>
          </p:nvSpPr>
          <p:spPr>
            <a:xfrm>
              <a:off x="502" y="1"/>
              <a:ext cx="280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巩固运用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3557" name="矩形 3"/>
          <p:cNvSpPr/>
          <p:nvPr/>
        </p:nvSpPr>
        <p:spPr>
          <a:xfrm>
            <a:off x="438150" y="679450"/>
            <a:ext cx="77787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 latinLnBrk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量一量，说一说沈阳、海口、昆明、西安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和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algn="l" latinLnBrk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乌鲁木齐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分别在北京的什么方向上。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9" name="文本框 2"/>
          <p:cNvSpPr txBox="1"/>
          <p:nvPr/>
        </p:nvSpPr>
        <p:spPr>
          <a:xfrm>
            <a:off x="3260725" y="12382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P22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练习五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200" y="1961833"/>
            <a:ext cx="3295650" cy="26752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提示：先找到观测点，以确定测量角度时角的顶点在哪里，再精确描述出方向。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9588"/>
            <a:ext cx="3944937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6228184" y="2787774"/>
            <a:ext cx="1728192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026803" y="2119313"/>
            <a:ext cx="266" cy="1316533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3"/>
          <p:cNvSpPr/>
          <p:nvPr/>
        </p:nvSpPr>
        <p:spPr>
          <a:xfrm>
            <a:off x="644525" y="522605"/>
            <a:ext cx="3113405" cy="570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量一量，填一填。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78" name="文本框 2"/>
          <p:cNvSpPr txBox="1"/>
          <p:nvPr/>
        </p:nvSpPr>
        <p:spPr>
          <a:xfrm>
            <a:off x="3260725" y="12382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P22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练习五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0" name="Rectangle 5"/>
          <p:cNvSpPr/>
          <p:nvPr/>
        </p:nvSpPr>
        <p:spPr>
          <a:xfrm>
            <a:off x="501650" y="2578100"/>
            <a:ext cx="7204075" cy="21710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latinLnBrk="1" hangingPunct="0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以人民广场为观测点，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latinLnBrk="1" hangingPunct="0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）市政府在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方向上，距离是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_____m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latinLnBrk="1" hangingPunct="0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）电信大楼在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偏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  ___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方向上，距离是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____m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744788" y="3154363"/>
            <a:ext cx="9556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正西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5940425" y="3154363"/>
            <a:ext cx="7270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400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3071813" y="3646488"/>
            <a:ext cx="68580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西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4108450" y="3646488"/>
            <a:ext cx="598488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北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887413" y="4221163"/>
            <a:ext cx="852487" cy="4905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300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Text Box 10"/>
          <p:cNvSpPr txBox="1"/>
          <p:nvPr/>
        </p:nvSpPr>
        <p:spPr>
          <a:xfrm>
            <a:off x="4733925" y="3646488"/>
            <a:ext cx="927100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2575" y="4219575"/>
            <a:ext cx="2924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（或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北偏西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°）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5976" y="195486"/>
            <a:ext cx="4015829" cy="2790114"/>
          </a:xfrm>
          <a:custGeom>
            <a:avLst/>
            <a:gdLst>
              <a:gd name="connsiteX0" fmla="*/ 4015829 w 4015829"/>
              <a:gd name="connsiteY0" fmla="*/ 2769019 h 2790114"/>
              <a:gd name="connsiteX1" fmla="*/ 4015829 w 4015829"/>
              <a:gd name="connsiteY1" fmla="*/ 2790114 h 2790114"/>
              <a:gd name="connsiteX2" fmla="*/ 4006707 w 4015829"/>
              <a:gd name="connsiteY2" fmla="*/ 2790114 h 2790114"/>
              <a:gd name="connsiteX3" fmla="*/ 0 w 4015829"/>
              <a:gd name="connsiteY3" fmla="*/ 0 h 2790114"/>
              <a:gd name="connsiteX4" fmla="*/ 4015829 w 4015829"/>
              <a:gd name="connsiteY4" fmla="*/ 0 h 2790114"/>
              <a:gd name="connsiteX5" fmla="*/ 4015829 w 4015829"/>
              <a:gd name="connsiteY5" fmla="*/ 2613336 h 2790114"/>
              <a:gd name="connsiteX6" fmla="*/ 2540583 w 4015829"/>
              <a:gd name="connsiteY6" fmla="*/ 2602798 h 2790114"/>
              <a:gd name="connsiteX7" fmla="*/ 2485499 w 4015829"/>
              <a:gd name="connsiteY7" fmla="*/ 2768051 h 2790114"/>
              <a:gd name="connsiteX8" fmla="*/ 2393571 w 4015829"/>
              <a:gd name="connsiteY8" fmla="*/ 2790114 h 2790114"/>
              <a:gd name="connsiteX9" fmla="*/ 2124201 w 4015829"/>
              <a:gd name="connsiteY9" fmla="*/ 2790114 h 2790114"/>
              <a:gd name="connsiteX10" fmla="*/ 1780419 w 4015829"/>
              <a:gd name="connsiteY10" fmla="*/ 2613815 h 2790114"/>
              <a:gd name="connsiteX11" fmla="*/ 0 w 4015829"/>
              <a:gd name="connsiteY11" fmla="*/ 2613815 h 27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5829" h="2790114">
                <a:moveTo>
                  <a:pt x="4015829" y="2769019"/>
                </a:moveTo>
                <a:lnTo>
                  <a:pt x="4015829" y="2790114"/>
                </a:lnTo>
                <a:lnTo>
                  <a:pt x="4006707" y="2790114"/>
                </a:lnTo>
                <a:close/>
                <a:moveTo>
                  <a:pt x="0" y="0"/>
                </a:moveTo>
                <a:lnTo>
                  <a:pt x="4015829" y="0"/>
                </a:lnTo>
                <a:lnTo>
                  <a:pt x="4015829" y="2613336"/>
                </a:lnTo>
                <a:lnTo>
                  <a:pt x="2540583" y="2602798"/>
                </a:lnTo>
                <a:lnTo>
                  <a:pt x="2485499" y="2768051"/>
                </a:lnTo>
                <a:lnTo>
                  <a:pt x="2393571" y="2790114"/>
                </a:lnTo>
                <a:lnTo>
                  <a:pt x="2124201" y="2790114"/>
                </a:lnTo>
                <a:lnTo>
                  <a:pt x="1780419" y="2613815"/>
                </a:lnTo>
                <a:lnTo>
                  <a:pt x="0" y="261381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1"/>
          <p:cNvSpPr txBox="1"/>
          <p:nvPr/>
        </p:nvSpPr>
        <p:spPr>
          <a:xfrm>
            <a:off x="376238" y="3033713"/>
            <a:ext cx="8589962" cy="1211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latinLnBrk="1" hangingPunct="0">
              <a:lnSpc>
                <a:spcPct val="14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）工人文化宫在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偏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___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方向上，距离是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____m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latinLnBrk="1" hangingPunct="0">
              <a:lnSpc>
                <a:spcPct val="14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）科技大厦在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偏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___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方向上，距离是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____m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3262313" y="3173413"/>
            <a:ext cx="68580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东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4254500" y="3173413"/>
            <a:ext cx="598488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北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4722813" y="3173413"/>
            <a:ext cx="865187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7561263" y="3162300"/>
            <a:ext cx="8667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300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2963863" y="3703638"/>
            <a:ext cx="685800" cy="4905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南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3960813" y="3698875"/>
            <a:ext cx="598487" cy="490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东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 Box 10"/>
          <p:cNvSpPr txBox="1"/>
          <p:nvPr/>
        </p:nvSpPr>
        <p:spPr>
          <a:xfrm>
            <a:off x="4584700" y="3730625"/>
            <a:ext cx="865188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7570788" y="3698875"/>
            <a:ext cx="866775" cy="490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400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43275" y="2670175"/>
            <a:ext cx="2655888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或北偏东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°）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3863" y="4222750"/>
            <a:ext cx="2655887" cy="490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或东偏南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°）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77" name="矩形 3"/>
          <p:cNvSpPr/>
          <p:nvPr/>
        </p:nvSpPr>
        <p:spPr>
          <a:xfrm>
            <a:off x="644525" y="522605"/>
            <a:ext cx="3113405" cy="570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量一量，填一填。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5976" y="195486"/>
            <a:ext cx="4015829" cy="2790114"/>
          </a:xfrm>
          <a:custGeom>
            <a:avLst/>
            <a:gdLst>
              <a:gd name="connsiteX0" fmla="*/ 4015829 w 4015829"/>
              <a:gd name="connsiteY0" fmla="*/ 2769019 h 2790114"/>
              <a:gd name="connsiteX1" fmla="*/ 4015829 w 4015829"/>
              <a:gd name="connsiteY1" fmla="*/ 2790114 h 2790114"/>
              <a:gd name="connsiteX2" fmla="*/ 4006707 w 4015829"/>
              <a:gd name="connsiteY2" fmla="*/ 2790114 h 2790114"/>
              <a:gd name="connsiteX3" fmla="*/ 0 w 4015829"/>
              <a:gd name="connsiteY3" fmla="*/ 0 h 2790114"/>
              <a:gd name="connsiteX4" fmla="*/ 4015829 w 4015829"/>
              <a:gd name="connsiteY4" fmla="*/ 0 h 2790114"/>
              <a:gd name="connsiteX5" fmla="*/ 4015829 w 4015829"/>
              <a:gd name="connsiteY5" fmla="*/ 2613336 h 2790114"/>
              <a:gd name="connsiteX6" fmla="*/ 2540583 w 4015829"/>
              <a:gd name="connsiteY6" fmla="*/ 2602798 h 2790114"/>
              <a:gd name="connsiteX7" fmla="*/ 2485499 w 4015829"/>
              <a:gd name="connsiteY7" fmla="*/ 2768051 h 2790114"/>
              <a:gd name="connsiteX8" fmla="*/ 2393571 w 4015829"/>
              <a:gd name="connsiteY8" fmla="*/ 2790114 h 2790114"/>
              <a:gd name="connsiteX9" fmla="*/ 2124201 w 4015829"/>
              <a:gd name="connsiteY9" fmla="*/ 2790114 h 2790114"/>
              <a:gd name="connsiteX10" fmla="*/ 1780419 w 4015829"/>
              <a:gd name="connsiteY10" fmla="*/ 2613815 h 2790114"/>
              <a:gd name="connsiteX11" fmla="*/ 0 w 4015829"/>
              <a:gd name="connsiteY11" fmla="*/ 2613815 h 27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5829" h="2790114">
                <a:moveTo>
                  <a:pt x="4015829" y="2769019"/>
                </a:moveTo>
                <a:lnTo>
                  <a:pt x="4015829" y="2790114"/>
                </a:lnTo>
                <a:lnTo>
                  <a:pt x="4006707" y="2790114"/>
                </a:lnTo>
                <a:close/>
                <a:moveTo>
                  <a:pt x="0" y="0"/>
                </a:moveTo>
                <a:lnTo>
                  <a:pt x="4015829" y="0"/>
                </a:lnTo>
                <a:lnTo>
                  <a:pt x="4015829" y="2613336"/>
                </a:lnTo>
                <a:lnTo>
                  <a:pt x="2540583" y="2602798"/>
                </a:lnTo>
                <a:lnTo>
                  <a:pt x="2485499" y="2768051"/>
                </a:lnTo>
                <a:lnTo>
                  <a:pt x="2393571" y="2790114"/>
                </a:lnTo>
                <a:lnTo>
                  <a:pt x="2124201" y="2790114"/>
                </a:lnTo>
                <a:lnTo>
                  <a:pt x="1780419" y="2613815"/>
                </a:lnTo>
                <a:lnTo>
                  <a:pt x="0" y="261381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1"/>
          <p:cNvSpPr txBox="1"/>
          <p:nvPr/>
        </p:nvSpPr>
        <p:spPr>
          <a:xfrm>
            <a:off x="517525" y="3232150"/>
            <a:ext cx="8416925" cy="695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latinLnBrk="1" hangingPunct="0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）银行在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偏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___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方向上，距离是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2559050" y="3379788"/>
            <a:ext cx="68580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西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476625" y="3363913"/>
            <a:ext cx="68580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南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10"/>
          <p:cNvSpPr txBox="1"/>
          <p:nvPr/>
        </p:nvSpPr>
        <p:spPr>
          <a:xfrm>
            <a:off x="4116388" y="3386138"/>
            <a:ext cx="865187" cy="490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Text Box 10"/>
          <p:cNvSpPr txBox="1"/>
          <p:nvPr/>
        </p:nvSpPr>
        <p:spPr>
          <a:xfrm>
            <a:off x="7337425" y="3379788"/>
            <a:ext cx="8667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300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30463" y="3979863"/>
            <a:ext cx="2655887" cy="490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或南偏西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°）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77" name="矩形 3"/>
          <p:cNvSpPr/>
          <p:nvPr/>
        </p:nvSpPr>
        <p:spPr>
          <a:xfrm>
            <a:off x="644525" y="522605"/>
            <a:ext cx="3113405" cy="570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量一量，填一填。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5976" y="195486"/>
            <a:ext cx="4015829" cy="2790114"/>
          </a:xfrm>
          <a:custGeom>
            <a:avLst/>
            <a:gdLst>
              <a:gd name="connsiteX0" fmla="*/ 4015829 w 4015829"/>
              <a:gd name="connsiteY0" fmla="*/ 2769019 h 2790114"/>
              <a:gd name="connsiteX1" fmla="*/ 4015829 w 4015829"/>
              <a:gd name="connsiteY1" fmla="*/ 2790114 h 2790114"/>
              <a:gd name="connsiteX2" fmla="*/ 4006707 w 4015829"/>
              <a:gd name="connsiteY2" fmla="*/ 2790114 h 2790114"/>
              <a:gd name="connsiteX3" fmla="*/ 0 w 4015829"/>
              <a:gd name="connsiteY3" fmla="*/ 0 h 2790114"/>
              <a:gd name="connsiteX4" fmla="*/ 4015829 w 4015829"/>
              <a:gd name="connsiteY4" fmla="*/ 0 h 2790114"/>
              <a:gd name="connsiteX5" fmla="*/ 4015829 w 4015829"/>
              <a:gd name="connsiteY5" fmla="*/ 2613336 h 2790114"/>
              <a:gd name="connsiteX6" fmla="*/ 2540583 w 4015829"/>
              <a:gd name="connsiteY6" fmla="*/ 2602798 h 2790114"/>
              <a:gd name="connsiteX7" fmla="*/ 2485499 w 4015829"/>
              <a:gd name="connsiteY7" fmla="*/ 2768051 h 2790114"/>
              <a:gd name="connsiteX8" fmla="*/ 2393571 w 4015829"/>
              <a:gd name="connsiteY8" fmla="*/ 2790114 h 2790114"/>
              <a:gd name="connsiteX9" fmla="*/ 2124201 w 4015829"/>
              <a:gd name="connsiteY9" fmla="*/ 2790114 h 2790114"/>
              <a:gd name="connsiteX10" fmla="*/ 1780419 w 4015829"/>
              <a:gd name="connsiteY10" fmla="*/ 2613815 h 2790114"/>
              <a:gd name="connsiteX11" fmla="*/ 0 w 4015829"/>
              <a:gd name="connsiteY11" fmla="*/ 2613815 h 27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5829" h="2790114">
                <a:moveTo>
                  <a:pt x="4015829" y="2769019"/>
                </a:moveTo>
                <a:lnTo>
                  <a:pt x="4015829" y="2790114"/>
                </a:lnTo>
                <a:lnTo>
                  <a:pt x="4006707" y="2790114"/>
                </a:lnTo>
                <a:close/>
                <a:moveTo>
                  <a:pt x="0" y="0"/>
                </a:moveTo>
                <a:lnTo>
                  <a:pt x="4015829" y="0"/>
                </a:lnTo>
                <a:lnTo>
                  <a:pt x="4015829" y="2613336"/>
                </a:lnTo>
                <a:lnTo>
                  <a:pt x="2540583" y="2602798"/>
                </a:lnTo>
                <a:lnTo>
                  <a:pt x="2485499" y="2768051"/>
                </a:lnTo>
                <a:lnTo>
                  <a:pt x="2393571" y="2790114"/>
                </a:lnTo>
                <a:lnTo>
                  <a:pt x="2124201" y="2790114"/>
                </a:lnTo>
                <a:lnTo>
                  <a:pt x="1780419" y="2613815"/>
                </a:lnTo>
                <a:lnTo>
                  <a:pt x="0" y="261381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49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652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7653" name="图片 8" descr="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07150" y="1998663"/>
            <a:ext cx="1592263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9FDC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7655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通过这节课的学习，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你有什么收获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/>
          <p:nvPr/>
        </p:nvSpPr>
        <p:spPr>
          <a:xfrm>
            <a:off x="766763" y="1574800"/>
            <a:ext cx="8129587" cy="1524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从课后习题中选取；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完成练习册本课时的习题。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674" name="组合 10"/>
          <p:cNvGrpSpPr/>
          <p:nvPr/>
        </p:nvGrpSpPr>
        <p:grpSpPr>
          <a:xfrm>
            <a:off x="0" y="-7937"/>
            <a:ext cx="2209800" cy="522287"/>
            <a:chOff x="0" y="1"/>
            <a:chExt cx="3480" cy="820"/>
          </a:xfrm>
        </p:grpSpPr>
        <p:sp>
          <p:nvSpPr>
            <p:cNvPr id="2" name="平行四边形 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8677" name="文本框 62"/>
            <p:cNvSpPr txBox="1"/>
            <p:nvPr/>
          </p:nvSpPr>
          <p:spPr>
            <a:xfrm>
              <a:off x="502" y="1"/>
              <a:ext cx="280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4098" descr="A7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488" y="1868488"/>
            <a:ext cx="3951287" cy="237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Box 5"/>
          <p:cNvSpPr txBox="1"/>
          <p:nvPr/>
        </p:nvSpPr>
        <p:spPr>
          <a:xfrm>
            <a:off x="415925" y="773113"/>
            <a:ext cx="41021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将下面的方位图补齐。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1" name="文本框 4100"/>
          <p:cNvSpPr txBox="1"/>
          <p:nvPr/>
        </p:nvSpPr>
        <p:spPr>
          <a:xfrm>
            <a:off x="3975100" y="3857625"/>
            <a:ext cx="4333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2" name="文本框 4101"/>
          <p:cNvSpPr txBox="1"/>
          <p:nvPr/>
        </p:nvSpPr>
        <p:spPr>
          <a:xfrm>
            <a:off x="2614613" y="2820988"/>
            <a:ext cx="43021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5394325" y="2820988"/>
            <a:ext cx="433388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4" name="文本框 4103"/>
          <p:cNvSpPr txBox="1"/>
          <p:nvPr/>
        </p:nvSpPr>
        <p:spPr>
          <a:xfrm>
            <a:off x="4951413" y="2230438"/>
            <a:ext cx="124301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东北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5" name="文本框 4104"/>
          <p:cNvSpPr txBox="1"/>
          <p:nvPr/>
        </p:nvSpPr>
        <p:spPr>
          <a:xfrm>
            <a:off x="2717800" y="2217738"/>
            <a:ext cx="9302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西北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6" name="文本框 4105"/>
          <p:cNvSpPr txBox="1"/>
          <p:nvPr/>
        </p:nvSpPr>
        <p:spPr>
          <a:xfrm>
            <a:off x="4994275" y="3433763"/>
            <a:ext cx="9890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东南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7" name="文本框 4106"/>
          <p:cNvSpPr txBox="1"/>
          <p:nvPr/>
        </p:nvSpPr>
        <p:spPr>
          <a:xfrm>
            <a:off x="2741613" y="3487738"/>
            <a:ext cx="106838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西南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298" name="组合 10"/>
          <p:cNvGrpSpPr/>
          <p:nvPr/>
        </p:nvGrpSpPr>
        <p:grpSpPr>
          <a:xfrm>
            <a:off x="0" y="-7937"/>
            <a:ext cx="2209800" cy="522287"/>
            <a:chOff x="0" y="1"/>
            <a:chExt cx="3480" cy="820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2301" name="文本框 62"/>
            <p:cNvSpPr txBox="1"/>
            <p:nvPr/>
          </p:nvSpPr>
          <p:spPr>
            <a:xfrm>
              <a:off x="502" y="1"/>
              <a:ext cx="280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复习导入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ldLvl="0"/>
      <p:bldP spid="4102" grpId="0" bldLvl="0"/>
      <p:bldP spid="4103" grpId="0" bldLvl="0"/>
      <p:bldP spid="4105" grpId="0" bldLvl="0"/>
      <p:bldP spid="4104" grpId="0" bldLvl="0"/>
      <p:bldP spid="4107" grpId="0" bldLvl="0"/>
      <p:bldP spid="4106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组合 17"/>
          <p:cNvGrpSpPr/>
          <p:nvPr/>
        </p:nvGrpSpPr>
        <p:grpSpPr>
          <a:xfrm>
            <a:off x="0" y="-19050"/>
            <a:ext cx="2209800" cy="508000"/>
            <a:chOff x="0" y="1"/>
            <a:chExt cx="3480" cy="798"/>
          </a:xfrm>
        </p:grpSpPr>
        <p:sp>
          <p:nvSpPr>
            <p:cNvPr id="13" name="平行四边形 1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3316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Rectangle 2"/>
          <p:cNvSpPr/>
          <p:nvPr/>
        </p:nvSpPr>
        <p:spPr>
          <a:xfrm>
            <a:off x="1109663" y="1774825"/>
            <a:ext cx="6750050" cy="1019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东偏南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30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°是什么意思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？如果只有这个条件，能够确定台风中心的具体位置吗？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6275" y="914400"/>
            <a:ext cx="6975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3BAB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自学</a:t>
            </a:r>
            <a:r>
              <a:rPr lang="zh-CN" altLang="en-US" sz="2800" b="1">
                <a:solidFill>
                  <a:srgbClr val="3BAB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教材第</a:t>
            </a:r>
            <a:r>
              <a:rPr lang="en-US" altLang="zh-CN" sz="2800" b="1">
                <a:solidFill>
                  <a:srgbClr val="3BAB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18</a:t>
            </a:r>
            <a:r>
              <a:rPr lang="zh-CN" altLang="en-US" sz="2800" b="1">
                <a:solidFill>
                  <a:srgbClr val="3BAB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页</a:t>
            </a:r>
            <a:r>
              <a:rPr lang="zh-CN" altLang="zh-CN" sz="2800" b="1">
                <a:solidFill>
                  <a:srgbClr val="3BAB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的内容，回答以下问题。</a:t>
            </a:r>
            <a:endParaRPr lang="zh-CN" altLang="en-US" sz="2800" b="1">
              <a:solidFill>
                <a:srgbClr val="3BAB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130300" y="2957513"/>
            <a:ext cx="5897563" cy="6588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台风大约多少小时后到达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市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b="42436"/>
          <a:stretch>
            <a:fillRect/>
          </a:stretch>
        </p:blipFill>
        <p:spPr>
          <a:xfrm>
            <a:off x="609600" y="1885950"/>
            <a:ext cx="4498975" cy="2778760"/>
          </a:xfrm>
          <a:prstGeom prst="rect">
            <a:avLst/>
          </a:prstGeom>
        </p:spPr>
      </p:pic>
      <p:sp>
        <p:nvSpPr>
          <p:cNvPr id="14337" name="文本框 22"/>
          <p:cNvSpPr txBox="1"/>
          <p:nvPr/>
        </p:nvSpPr>
        <p:spPr>
          <a:xfrm>
            <a:off x="479425" y="514350"/>
            <a:ext cx="733266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知识点：用方向和距离描述某个物体的位置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5029200" y="3790633"/>
            <a:ext cx="4006850" cy="60801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indent="266700" eaLnBrk="0" hangingPunct="0">
              <a:lnSpc>
                <a:spcPct val="120000"/>
              </a:lnSpc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问题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你知道了什么？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4339" name="文本框 2"/>
          <p:cNvSpPr txBox="1"/>
          <p:nvPr/>
        </p:nvSpPr>
        <p:spPr>
          <a:xfrm>
            <a:off x="3492500" y="112713"/>
            <a:ext cx="1985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P18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2" name="AutoShape 27"/>
          <p:cNvSpPr/>
          <p:nvPr/>
        </p:nvSpPr>
        <p:spPr>
          <a:xfrm>
            <a:off x="1372870" y="1146175"/>
            <a:ext cx="5831840" cy="1431196"/>
          </a:xfrm>
          <a:prstGeom prst="wedgeRoundRectCallout">
            <a:avLst>
              <a:gd name="adj1" fmla="val -26600"/>
              <a:gd name="adj2" fmla="val 4742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latinLnBrk="1"/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目前台风中心位于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市东偏南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30°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方向、距离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600km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的洋面上，正以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20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千米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/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时的速度沿直线向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市移动。</a:t>
            </a:r>
            <a:endParaRPr lang="en-US" altLang="zh-CN" sz="2600" b="1" dirty="0">
              <a:solidFill>
                <a:srgbClr val="1C1C1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434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00150"/>
            <a:ext cx="715963" cy="544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3389313" y="266700"/>
            <a:ext cx="5126037" cy="1781175"/>
            <a:chOff x="3419872" y="325985"/>
            <a:chExt cx="5124593" cy="1780963"/>
          </a:xfrm>
        </p:grpSpPr>
        <p:pic>
          <p:nvPicPr>
            <p:cNvPr id="7" name="图片 6" descr="E:\新画人物图\书本 拷贝.png书本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655619" y="987573"/>
              <a:ext cx="888846" cy="1119375"/>
            </a:xfrm>
            <a:custGeom>
              <a:avLst/>
              <a:gdLst>
                <a:gd name="connsiteX0" fmla="*/ 0 w 1386610"/>
                <a:gd name="connsiteY0" fmla="*/ 0 h 1489888"/>
                <a:gd name="connsiteX1" fmla="*/ 909389 w 1386610"/>
                <a:gd name="connsiteY1" fmla="*/ 0 h 1489888"/>
                <a:gd name="connsiteX2" fmla="*/ 942420 w 1386610"/>
                <a:gd name="connsiteY2" fmla="*/ 268381 h 1489888"/>
                <a:gd name="connsiteX3" fmla="*/ 1332165 w 1386610"/>
                <a:gd name="connsiteY3" fmla="*/ 215915 h 1489888"/>
                <a:gd name="connsiteX4" fmla="*/ 1332165 w 1386610"/>
                <a:gd name="connsiteY4" fmla="*/ 0 h 1489888"/>
                <a:gd name="connsiteX5" fmla="*/ 1386610 w 1386610"/>
                <a:gd name="connsiteY5" fmla="*/ 0 h 1489888"/>
                <a:gd name="connsiteX6" fmla="*/ 1386610 w 1386610"/>
                <a:gd name="connsiteY6" fmla="*/ 1489888 h 1489888"/>
                <a:gd name="connsiteX7" fmla="*/ 0 w 1386610"/>
                <a:gd name="connsiteY7" fmla="*/ 1489888 h 14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6610" h="1489888">
                  <a:moveTo>
                    <a:pt x="0" y="0"/>
                  </a:moveTo>
                  <a:lnTo>
                    <a:pt x="909389" y="0"/>
                  </a:lnTo>
                  <a:lnTo>
                    <a:pt x="942420" y="268381"/>
                  </a:lnTo>
                  <a:lnTo>
                    <a:pt x="1332165" y="215915"/>
                  </a:lnTo>
                  <a:lnTo>
                    <a:pt x="1332165" y="0"/>
                  </a:lnTo>
                  <a:lnTo>
                    <a:pt x="1386610" y="0"/>
                  </a:lnTo>
                  <a:lnTo>
                    <a:pt x="1386610" y="1489888"/>
                  </a:lnTo>
                  <a:lnTo>
                    <a:pt x="0" y="1489888"/>
                  </a:lnTo>
                  <a:close/>
                </a:path>
              </a:pathLst>
            </a:custGeom>
          </p:spPr>
        </p:pic>
        <p:sp>
          <p:nvSpPr>
            <p:cNvPr id="15363" name="AutoShape 3"/>
            <p:cNvSpPr/>
            <p:nvPr/>
          </p:nvSpPr>
          <p:spPr>
            <a:xfrm>
              <a:off x="3419872" y="325985"/>
              <a:ext cx="4032448" cy="1323177"/>
            </a:xfrm>
            <a:prstGeom prst="wedgeRoundRectCallout">
              <a:avLst>
                <a:gd name="adj1" fmla="val 55620"/>
                <a:gd name="adj2" fmla="val 29676"/>
                <a:gd name="adj3" fmla="val 16667"/>
              </a:avLst>
            </a:prstGeom>
            <a:noFill/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t" anchorCtr="0"/>
            <a:p>
              <a:pPr latinLnBrk="1"/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东偏南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30°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是什么意思？如果只有这个条件，能够确定台风中心的具体位置吗？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6759" y="1172984"/>
            <a:ext cx="7557025" cy="3668054"/>
          </a:xfrm>
          <a:custGeom>
            <a:avLst/>
            <a:gdLst>
              <a:gd name="connsiteX0" fmla="*/ 0 w 7557025"/>
              <a:gd name="connsiteY0" fmla="*/ 0 h 3668054"/>
              <a:gd name="connsiteX1" fmla="*/ 6408712 w 7557025"/>
              <a:gd name="connsiteY1" fmla="*/ 0 h 3668054"/>
              <a:gd name="connsiteX2" fmla="*/ 6408712 w 7557025"/>
              <a:gd name="connsiteY2" fmla="*/ 2592288 h 3668054"/>
              <a:gd name="connsiteX3" fmla="*/ 7557025 w 7557025"/>
              <a:gd name="connsiteY3" fmla="*/ 2592288 h 3668054"/>
              <a:gd name="connsiteX4" fmla="*/ 7557025 w 7557025"/>
              <a:gd name="connsiteY4" fmla="*/ 3668054 h 3668054"/>
              <a:gd name="connsiteX5" fmla="*/ 0 w 7557025"/>
              <a:gd name="connsiteY5" fmla="*/ 3668054 h 366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7025" h="3668054">
                <a:moveTo>
                  <a:pt x="0" y="0"/>
                </a:moveTo>
                <a:lnTo>
                  <a:pt x="6408712" y="0"/>
                </a:lnTo>
                <a:lnTo>
                  <a:pt x="6408712" y="2592288"/>
                </a:lnTo>
                <a:lnTo>
                  <a:pt x="7557025" y="2592288"/>
                </a:lnTo>
                <a:lnTo>
                  <a:pt x="7557025" y="3668054"/>
                </a:lnTo>
                <a:lnTo>
                  <a:pt x="0" y="3668054"/>
                </a:lnTo>
                <a:close/>
              </a:path>
            </a:pathLst>
          </a:custGeom>
        </p:spPr>
      </p:pic>
      <p:sp>
        <p:nvSpPr>
          <p:cNvPr id="10" name="箭头: 右弧形 9"/>
          <p:cNvSpPr/>
          <p:nvPr/>
        </p:nvSpPr>
        <p:spPr>
          <a:xfrm>
            <a:off x="3817938" y="2349500"/>
            <a:ext cx="377825" cy="660400"/>
          </a:xfrm>
          <a:prstGeom prst="curvedLeftArrow">
            <a:avLst>
              <a:gd name="adj1" fmla="val 13285"/>
              <a:gd name="adj2" fmla="val 50009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atinLnBrk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" name="Text Box 106"/>
          <p:cNvSpPr txBox="1"/>
          <p:nvPr/>
        </p:nvSpPr>
        <p:spPr>
          <a:xfrm>
            <a:off x="4927600" y="2513013"/>
            <a:ext cx="38862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只有方向无法确定位置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1285875" y="1362075"/>
            <a:ext cx="6572250" cy="1487488"/>
          </a:xfrm>
          <a:prstGeom prst="round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base">
              <a:lnSpc>
                <a:spcPct val="130000"/>
              </a:lnSpc>
            </a:pPr>
            <a:r>
              <a:rPr lang="en-US" altLang="zh-CN" sz="28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在平面图上描述某个点的位置，需要方向和距离两个条件。</a:t>
            </a:r>
            <a:endParaRPr lang="zh-CN" altLang="en-US" sz="2800" b="1" strike="noStrike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48"/>
          <p:cNvGrpSpPr/>
          <p:nvPr/>
        </p:nvGrpSpPr>
        <p:grpSpPr>
          <a:xfrm>
            <a:off x="1014413" y="692150"/>
            <a:ext cx="1131887" cy="461963"/>
            <a:chOff x="4238" y="4287"/>
            <a:chExt cx="1944" cy="793"/>
          </a:xfrm>
        </p:grpSpPr>
        <p:sp>
          <p:nvSpPr>
            <p:cNvPr id="11" name="矩形 10"/>
            <p:cNvSpPr/>
            <p:nvPr/>
          </p:nvSpPr>
          <p:spPr>
            <a:xfrm rot="720000">
              <a:off x="4238" y="4287"/>
              <a:ext cx="793" cy="79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zh-CN" altLang="en-US" sz="3200" strike="noStrike" noProof="1">
                  <a:latin typeface="方正大标宋简体" charset="-122"/>
                  <a:ea typeface="方正大标宋简体" charset="-122"/>
                </a:rPr>
                <a:t>小</a:t>
              </a:r>
              <a:endParaRPr lang="zh-CN" altLang="en-US" sz="3200" strike="noStrike" noProof="1">
                <a:latin typeface="方正大标宋简体" charset="-122"/>
                <a:ea typeface="方正大标宋简体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0880000" flipH="1">
              <a:off x="5389" y="4287"/>
              <a:ext cx="793" cy="79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zh-CN" altLang="en-US" sz="3200" strike="noStrike" noProof="1">
                  <a:latin typeface="方正大标宋简体" charset="-122"/>
                  <a:ea typeface="方正大标宋简体" charset="-122"/>
                </a:rPr>
                <a:t>结</a:t>
              </a:r>
              <a:endParaRPr lang="zh-CN" altLang="en-US" sz="3200" strike="noStrike" noProof="1">
                <a:latin typeface="方正大标宋简体" charset="-122"/>
                <a:ea typeface="方正大标宋简体" charset="-122"/>
              </a:endParaRPr>
            </a:p>
          </p:txBody>
        </p:sp>
      </p:grpSp>
      <p:pic>
        <p:nvPicPr>
          <p:cNvPr id="17413" name="Picture 2" descr="F:\刘静\ppt\儿童课件\1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2025" y="2849563"/>
            <a:ext cx="3021013" cy="2338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5169" y="1277759"/>
            <a:ext cx="7557025" cy="3668054"/>
          </a:xfrm>
          <a:custGeom>
            <a:avLst/>
            <a:gdLst>
              <a:gd name="connsiteX0" fmla="*/ 0 w 7557025"/>
              <a:gd name="connsiteY0" fmla="*/ 0 h 3668054"/>
              <a:gd name="connsiteX1" fmla="*/ 6408712 w 7557025"/>
              <a:gd name="connsiteY1" fmla="*/ 0 h 3668054"/>
              <a:gd name="connsiteX2" fmla="*/ 6408712 w 7557025"/>
              <a:gd name="connsiteY2" fmla="*/ 2592288 h 3668054"/>
              <a:gd name="connsiteX3" fmla="*/ 7557025 w 7557025"/>
              <a:gd name="connsiteY3" fmla="*/ 2592288 h 3668054"/>
              <a:gd name="connsiteX4" fmla="*/ 7557025 w 7557025"/>
              <a:gd name="connsiteY4" fmla="*/ 3668054 h 3668054"/>
              <a:gd name="connsiteX5" fmla="*/ 0 w 7557025"/>
              <a:gd name="connsiteY5" fmla="*/ 3668054 h 366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7025" h="3668054">
                <a:moveTo>
                  <a:pt x="0" y="0"/>
                </a:moveTo>
                <a:lnTo>
                  <a:pt x="6408712" y="0"/>
                </a:lnTo>
                <a:lnTo>
                  <a:pt x="6408712" y="2592288"/>
                </a:lnTo>
                <a:lnTo>
                  <a:pt x="7557025" y="2592288"/>
                </a:lnTo>
                <a:lnTo>
                  <a:pt x="7557025" y="3668054"/>
                </a:lnTo>
                <a:lnTo>
                  <a:pt x="0" y="3668054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416425" y="538163"/>
            <a:ext cx="3975100" cy="1658937"/>
            <a:chOff x="4379594" y="627534"/>
            <a:chExt cx="3975318" cy="1658609"/>
          </a:xfrm>
        </p:grpSpPr>
        <p:pic>
          <p:nvPicPr>
            <p:cNvPr id="19459" name="图片 2" descr="E:\新画人物图\熊03 拷贝.png熊03 拷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65907" y="1166768"/>
              <a:ext cx="889005" cy="11193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0" name="AutoShape 3"/>
            <p:cNvSpPr/>
            <p:nvPr/>
          </p:nvSpPr>
          <p:spPr>
            <a:xfrm>
              <a:off x="4379594" y="627534"/>
              <a:ext cx="2845451" cy="949319"/>
            </a:xfrm>
            <a:prstGeom prst="wedgeRoundRectCallout">
              <a:avLst>
                <a:gd name="adj1" fmla="val 59787"/>
                <a:gd name="adj2" fmla="val 30468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t" anchorCtr="0"/>
            <a:p>
              <a:pPr latinLnBrk="1"/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台风大约多少小时后到达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A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市？</a:t>
              </a:r>
              <a:endPara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534025" y="2311400"/>
            <a:ext cx="330676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600÷20=30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（时）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Text Box 114"/>
          <p:cNvSpPr txBox="1"/>
          <p:nvPr/>
        </p:nvSpPr>
        <p:spPr>
          <a:xfrm>
            <a:off x="4891088" y="2943225"/>
            <a:ext cx="4073525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答：台风大约30小时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后到达A市。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9"/>
          <p:cNvSpPr/>
          <p:nvPr/>
        </p:nvSpPr>
        <p:spPr>
          <a:xfrm>
            <a:off x="31750" y="3065463"/>
            <a:ext cx="86518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）学校在小明家北偏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方向上， 距离是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8" name="Text Box 12"/>
          <p:cNvSpPr txBox="1"/>
          <p:nvPr/>
        </p:nvSpPr>
        <p:spPr>
          <a:xfrm>
            <a:off x="3846513" y="3057525"/>
            <a:ext cx="7127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东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9" name="Text Box 13"/>
          <p:cNvSpPr txBox="1"/>
          <p:nvPr/>
        </p:nvSpPr>
        <p:spPr>
          <a:xfrm>
            <a:off x="4378325" y="3057525"/>
            <a:ext cx="10175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25°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0" name="Text Box 14"/>
          <p:cNvSpPr txBox="1"/>
          <p:nvPr/>
        </p:nvSpPr>
        <p:spPr>
          <a:xfrm>
            <a:off x="7551738" y="3065463"/>
            <a:ext cx="8382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1" name="Text Box 15"/>
          <p:cNvSpPr txBox="1"/>
          <p:nvPr/>
        </p:nvSpPr>
        <p:spPr>
          <a:xfrm>
            <a:off x="3130550" y="3797300"/>
            <a:ext cx="74453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东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2" name="Text Box 16"/>
          <p:cNvSpPr txBox="1"/>
          <p:nvPr/>
        </p:nvSpPr>
        <p:spPr>
          <a:xfrm>
            <a:off x="4073525" y="3805238"/>
            <a:ext cx="528638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8" name="矩形 27"/>
          <p:cNvSpPr/>
          <p:nvPr/>
        </p:nvSpPr>
        <p:spPr>
          <a:xfrm>
            <a:off x="65088" y="3797300"/>
            <a:ext cx="87106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）书店在小明家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偏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 上，距离是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4" name="Text Box 18"/>
          <p:cNvSpPr txBox="1"/>
          <p:nvPr/>
        </p:nvSpPr>
        <p:spPr>
          <a:xfrm>
            <a:off x="7737475" y="3805238"/>
            <a:ext cx="8699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3" name="Text Box 17"/>
          <p:cNvSpPr txBox="1"/>
          <p:nvPr/>
        </p:nvSpPr>
        <p:spPr>
          <a:xfrm>
            <a:off x="4656138" y="3805238"/>
            <a:ext cx="94456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30°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5450" y="4319588"/>
            <a:ext cx="34004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（或南 东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49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504825"/>
            <a:ext cx="1417637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3" name="文本框 5"/>
          <p:cNvSpPr txBox="1"/>
          <p:nvPr/>
        </p:nvSpPr>
        <p:spPr>
          <a:xfrm>
            <a:off x="3298825" y="239713"/>
            <a:ext cx="22447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P19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79667"/>
            <a:ext cx="4376016" cy="2578302"/>
          </a:xfrm>
          <a:prstGeom prst="rect">
            <a:avLst/>
          </a:prstGeom>
        </p:spPr>
      </p:pic>
      <p:sp>
        <p:nvSpPr>
          <p:cNvPr id="17" name="弧形 16"/>
          <p:cNvSpPr>
            <a:spLocks noChangeArrowheads="1"/>
          </p:cNvSpPr>
          <p:nvPr/>
        </p:nvSpPr>
        <p:spPr bwMode="auto">
          <a:xfrm>
            <a:off x="6261235" y="1418537"/>
            <a:ext cx="288925" cy="144463"/>
          </a:xfrm>
          <a:prstGeom prst="arc">
            <a:avLst>
              <a:gd name="adj1" fmla="val 15482417"/>
              <a:gd name="adj2" fmla="val 19752822"/>
            </a:avLst>
          </a:prstGeom>
          <a:noFill/>
          <a:ln w="12700">
            <a:solidFill>
              <a:srgbClr val="FF0000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1" name="弧形 20"/>
          <p:cNvSpPr>
            <a:spLocks noChangeArrowheads="1"/>
          </p:cNvSpPr>
          <p:nvPr/>
        </p:nvSpPr>
        <p:spPr bwMode="auto">
          <a:xfrm rot="5400000">
            <a:off x="6425505" y="1633225"/>
            <a:ext cx="182563" cy="142875"/>
          </a:xfrm>
          <a:prstGeom prst="arc">
            <a:avLst>
              <a:gd name="adj1" fmla="val 14281317"/>
              <a:gd name="adj2" fmla="val 18600002"/>
            </a:avLst>
          </a:prstGeom>
          <a:noFill/>
          <a:ln w="12700">
            <a:solidFill>
              <a:srgbClr val="FF0000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7904" y="2323883"/>
            <a:ext cx="740271" cy="50075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2" grpId="0"/>
      <p:bldP spid="17" grpId="0" bldLvl="0" animBg="1"/>
      <p:bldP spid="21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矩形 25"/>
          <p:cNvSpPr/>
          <p:nvPr/>
        </p:nvSpPr>
        <p:spPr>
          <a:xfrm>
            <a:off x="-30162" y="3962400"/>
            <a:ext cx="91741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）游泳馆在小明家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偏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方向上，距离是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0" name="矩形 26"/>
          <p:cNvSpPr/>
          <p:nvPr/>
        </p:nvSpPr>
        <p:spPr>
          <a:xfrm>
            <a:off x="28575" y="2976563"/>
            <a:ext cx="89011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）邮局在小明家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偏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方向上，距离是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5" name="Text Box 19"/>
          <p:cNvSpPr txBox="1"/>
          <p:nvPr/>
        </p:nvSpPr>
        <p:spPr>
          <a:xfrm>
            <a:off x="4030663" y="2981325"/>
            <a:ext cx="5191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6" name="Text Box 20"/>
          <p:cNvSpPr txBox="1"/>
          <p:nvPr/>
        </p:nvSpPr>
        <p:spPr>
          <a:xfrm>
            <a:off x="3157538" y="2992438"/>
            <a:ext cx="46831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西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7" name="Text Box 21"/>
          <p:cNvSpPr txBox="1"/>
          <p:nvPr/>
        </p:nvSpPr>
        <p:spPr>
          <a:xfrm>
            <a:off x="4591050" y="3016250"/>
            <a:ext cx="9937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40°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8" name="Text Box 22"/>
          <p:cNvSpPr txBox="1"/>
          <p:nvPr/>
        </p:nvSpPr>
        <p:spPr>
          <a:xfrm>
            <a:off x="7664450" y="2976563"/>
            <a:ext cx="99536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9" name="Text Box 23"/>
          <p:cNvSpPr txBox="1"/>
          <p:nvPr/>
        </p:nvSpPr>
        <p:spPr>
          <a:xfrm>
            <a:off x="3424238" y="3962400"/>
            <a:ext cx="6064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西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10" name="Text Box 24"/>
          <p:cNvSpPr txBox="1"/>
          <p:nvPr/>
        </p:nvSpPr>
        <p:spPr>
          <a:xfrm>
            <a:off x="4324350" y="3968750"/>
            <a:ext cx="7270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11" name="Text Box 25"/>
          <p:cNvSpPr txBox="1"/>
          <p:nvPr/>
        </p:nvSpPr>
        <p:spPr>
          <a:xfrm>
            <a:off x="4916488" y="3962400"/>
            <a:ext cx="9286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40°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12" name="Text Box 26"/>
          <p:cNvSpPr txBox="1"/>
          <p:nvPr/>
        </p:nvSpPr>
        <p:spPr>
          <a:xfrm>
            <a:off x="7931150" y="3970338"/>
            <a:ext cx="9779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95613" y="3498850"/>
            <a:ext cx="34432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（或南偏西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9613" y="4492625"/>
            <a:ext cx="36766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（或北偏西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93" name="文本框 5"/>
          <p:cNvSpPr txBox="1"/>
          <p:nvPr/>
        </p:nvSpPr>
        <p:spPr>
          <a:xfrm>
            <a:off x="3298825" y="239713"/>
            <a:ext cx="22447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P19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79667"/>
            <a:ext cx="4376016" cy="2578302"/>
          </a:xfrm>
          <a:prstGeom prst="rect">
            <a:avLst/>
          </a:prstGeom>
        </p:spPr>
      </p:pic>
      <p:sp>
        <p:nvSpPr>
          <p:cNvPr id="17" name="弧形 16"/>
          <p:cNvSpPr>
            <a:spLocks noChangeArrowheads="1"/>
          </p:cNvSpPr>
          <p:nvPr/>
        </p:nvSpPr>
        <p:spPr bwMode="auto">
          <a:xfrm>
            <a:off x="6261235" y="1418537"/>
            <a:ext cx="288925" cy="144463"/>
          </a:xfrm>
          <a:prstGeom prst="arc">
            <a:avLst>
              <a:gd name="adj1" fmla="val 15624160"/>
              <a:gd name="adj2" fmla="val 19752822"/>
            </a:avLst>
          </a:prstGeom>
          <a:noFill/>
          <a:ln w="12700">
            <a:solidFill>
              <a:srgbClr val="FF0000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1" name="弧形 20"/>
          <p:cNvSpPr>
            <a:spLocks noChangeArrowheads="1"/>
          </p:cNvSpPr>
          <p:nvPr/>
        </p:nvSpPr>
        <p:spPr bwMode="auto">
          <a:xfrm rot="5400000">
            <a:off x="6425505" y="1633225"/>
            <a:ext cx="182563" cy="142875"/>
          </a:xfrm>
          <a:prstGeom prst="arc">
            <a:avLst>
              <a:gd name="adj1" fmla="val 14281317"/>
              <a:gd name="adj2" fmla="val 18600002"/>
            </a:avLst>
          </a:prstGeom>
          <a:noFill/>
          <a:ln w="12700">
            <a:solidFill>
              <a:srgbClr val="FF0000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7" name="弧形 26"/>
          <p:cNvSpPr>
            <a:spLocks noChangeArrowheads="1"/>
          </p:cNvSpPr>
          <p:nvPr/>
        </p:nvSpPr>
        <p:spPr bwMode="auto">
          <a:xfrm rot="10800000">
            <a:off x="6269434" y="1620811"/>
            <a:ext cx="304800" cy="200025"/>
          </a:xfrm>
          <a:prstGeom prst="arc">
            <a:avLst>
              <a:gd name="adj1" fmla="val 17570019"/>
              <a:gd name="adj2" fmla="val 20784935"/>
            </a:avLst>
          </a:prstGeom>
          <a:noFill/>
          <a:ln w="12700">
            <a:solidFill>
              <a:srgbClr val="FF0000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2" name="弧形 31"/>
          <p:cNvSpPr>
            <a:spLocks noChangeArrowheads="1"/>
          </p:cNvSpPr>
          <p:nvPr/>
        </p:nvSpPr>
        <p:spPr bwMode="auto">
          <a:xfrm rot="-5400000">
            <a:off x="5984131" y="1604332"/>
            <a:ext cx="484187" cy="201613"/>
          </a:xfrm>
          <a:prstGeom prst="arc">
            <a:avLst>
              <a:gd name="adj1" fmla="val 18065325"/>
              <a:gd name="adj2" fmla="val 20968818"/>
            </a:avLst>
          </a:prstGeom>
          <a:noFill/>
          <a:ln w="12700">
            <a:solidFill>
              <a:srgbClr val="FF0000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07904" y="2323883"/>
            <a:ext cx="740271" cy="50075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06" grpId="0"/>
      <p:bldP spid="8207" grpId="0"/>
      <p:bldP spid="8208" grpId="0"/>
      <p:bldP spid="8209" grpId="0"/>
      <p:bldP spid="8210" grpId="0"/>
      <p:bldP spid="8211" grpId="0"/>
      <p:bldP spid="8212" grpId="0"/>
      <p:bldP spid="2" grpId="1"/>
      <p:bldP spid="3" grpId="1"/>
      <p:bldP spid="27" grpId="0" bldLvl="0" animBg="1"/>
      <p:bldP spid="32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058.9039370078735,&quot;width&quot;:11058.415748031495}"/>
</p:tagLst>
</file>

<file path=ppt/tags/tag2.xml><?xml version="1.0" encoding="utf-8"?>
<p:tagLst xmlns:p="http://schemas.openxmlformats.org/presentationml/2006/main">
  <p:tag name="KSO_WM_UNIT_PLACING_PICTURE_USER_VIEWPORT" val="{&quot;height&quot;:5776.4629921259839,&quot;width&quot;:11900.826771653543}"/>
</p:tagLst>
</file>

<file path=ppt/tags/tag3.xml><?xml version="1.0" encoding="utf-8"?>
<p:tagLst xmlns:p="http://schemas.openxmlformats.org/presentationml/2006/main">
  <p:tag name="KSO_WM_UNIT_PLACING_PICTURE_USER_VIEWPORT" val="{&quot;height&quot;:1762.8067125977402,&quot;width&quot;:1898.3846802140749}"/>
</p:tagLst>
</file>

<file path=ppt/tags/tag4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WPS 演示</Application>
  <PresentationFormat>全屏显示(16:9)</PresentationFormat>
  <Paragraphs>194</Paragraphs>
  <Slides>15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Gulim</vt:lpstr>
      <vt:lpstr>方正大标宋简体</vt:lpstr>
      <vt:lpstr>Arial Unicode MS</vt:lpstr>
      <vt:lpstr>等线</vt:lpstr>
      <vt:lpstr>Malgun Gothic</vt:lpstr>
      <vt:lpstr>Arial Narrow</vt:lpstr>
      <vt:lpstr>Bell MT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2022-09-01T15:04:37Z</dcterms:created>
  <dcterms:modified xsi:type="dcterms:W3CDTF">2022-09-01T15:04:38Z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KSORubyTemplateID">
    <vt:lpwstr>13</vt:lpwstr>
  </property>
  <property fmtid="{D5CDD505-2E9C-101B-9397-08002B2CF9AE}" pid="5" name="ICV">
    <vt:lpwstr>F446E1980BCE4FBA8F6AEA7A4DAA9B1C</vt:lpwstr>
  </property>
</Properties>
</file>