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53" r:id="rId5"/>
    <p:sldId id="329" r:id="rId6"/>
    <p:sldId id="394" r:id="rId7"/>
    <p:sldId id="323" r:id="rId8"/>
    <p:sldId id="339" r:id="rId9"/>
    <p:sldId id="343" r:id="rId10"/>
    <p:sldId id="356" r:id="rId11"/>
    <p:sldId id="333" r:id="rId12"/>
    <p:sldId id="344" r:id="rId13"/>
    <p:sldId id="336" r:id="rId14"/>
    <p:sldId id="345" r:id="rId15"/>
    <p:sldId id="347" r:id="rId16"/>
  </p:sldIdLst>
  <p:sldSz cx="9144000" cy="5143500" type="screen16x9"/>
  <p:notesSz cx="6858000" cy="9144000"/>
  <p:custDataLst>
    <p:tags r:id="rId20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5" userDrawn="1">
          <p15:clr>
            <a:srgbClr val="A4A3A4"/>
          </p15:clr>
        </p15:guide>
        <p15:guide id="2" pos="2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97F1"/>
    <a:srgbClr val="378ABF"/>
    <a:srgbClr val="0000FF"/>
    <a:srgbClr val="CCFF99"/>
    <a:srgbClr val="6600CC"/>
    <a:srgbClr val="00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86635"/>
  </p:normalViewPr>
  <p:slideViewPr>
    <p:cSldViewPr showGuides="1">
      <p:cViewPr varScale="1">
        <p:scale>
          <a:sx n="149" d="100"/>
          <a:sy n="149" d="100"/>
        </p:scale>
        <p:origin x="306" y="108"/>
      </p:cViewPr>
      <p:guideLst>
        <p:guide orient="horz" pos="1625"/>
        <p:guide pos="2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9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7C972F-D69E-4421-B1E9-319AAC7F57E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latin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组合 6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083" name="图片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图片 8"/>
            <p:cNvPicPr>
              <a:picLocks noChangeAspect="1"/>
            </p:cNvPicPr>
            <p:nvPr userDrawn="1"/>
          </p:nvPicPr>
          <p:blipFill>
            <a:blip r:embed="rId4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5" name="图片 9"/>
            <p:cNvPicPr>
              <a:picLocks noChangeAspect="1"/>
            </p:cNvPicPr>
            <p:nvPr userDrawn="1"/>
          </p:nvPicPr>
          <p:blipFill>
            <a:blip r:embed="rId5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78" name="图片 15"/>
          <p:cNvPicPr>
            <a:picLocks noChangeAspect="1"/>
          </p:cNvPicPr>
          <p:nvPr userDrawn="1"/>
        </p:nvPicPr>
        <p:blipFill>
          <a:blip r:embed="rId6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17"/>
          <p:cNvPicPr>
            <a:picLocks noChangeAspect="1"/>
          </p:cNvPicPr>
          <p:nvPr userDrawn="1"/>
        </p:nvPicPr>
        <p:blipFill>
          <a:blip r:embed="rId7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18"/>
          <p:cNvPicPr>
            <a:picLocks noChangeAspect="1"/>
          </p:cNvPicPr>
          <p:nvPr userDrawn="1"/>
        </p:nvPicPr>
        <p:blipFill>
          <a:blip r:embed="rId8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19"/>
          <p:cNvPicPr>
            <a:picLocks noChangeAspect="1"/>
          </p:cNvPicPr>
          <p:nvPr userDrawn="1"/>
        </p:nvPicPr>
        <p:blipFill>
          <a:blip r:embed="rId7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组合 6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4107" name="图片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8" name="图片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八边形 9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104" name="图片 16"/>
          <p:cNvPicPr>
            <a:picLocks noChangeAspect="1"/>
          </p:cNvPicPr>
          <p:nvPr userDrawn="1"/>
        </p:nvPicPr>
        <p:blipFill>
          <a:blip r:embed="rId5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图片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1"/>
          <p:cNvSpPr txBox="1"/>
          <p:nvPr/>
        </p:nvSpPr>
        <p:spPr>
          <a:xfrm rot="19730992">
            <a:off x="3296994" y="2011220"/>
            <a:ext cx="3024341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alpha val="2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2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组合 9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6155" name="图片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6" name="图片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八边形 9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152" name="图片 14"/>
          <p:cNvPicPr>
            <a:picLocks noChangeAspect="1"/>
          </p:cNvPicPr>
          <p:nvPr userDrawn="1"/>
        </p:nvPicPr>
        <p:blipFill>
          <a:blip r:embed="rId5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1"/>
          <p:cNvSpPr txBox="1"/>
          <p:nvPr/>
        </p:nvSpPr>
        <p:spPr>
          <a:xfrm rot="19730992">
            <a:off x="3296994" y="2011220"/>
            <a:ext cx="3024341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alpha val="19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19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0"/>
          <p:cNvGrpSpPr/>
          <p:nvPr userDrawn="1"/>
        </p:nvGrpSpPr>
        <p:grpSpPr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30" name="图片 1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0" y="10524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" name="八边形 13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"/>
          <p:cNvSpPr/>
          <p:nvPr/>
        </p:nvSpPr>
        <p:spPr>
          <a:xfrm>
            <a:off x="1042988" y="1924050"/>
            <a:ext cx="720248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zh-CN" altLang="en-US" sz="2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根据方向和距离标出物体位置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7" name="文本框 2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8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文本框 8"/>
          <p:cNvSpPr txBox="1"/>
          <p:nvPr/>
        </p:nvSpPr>
        <p:spPr>
          <a:xfrm>
            <a:off x="1517650" y="836613"/>
            <a:ext cx="485775" cy="70008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41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41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8164" y="680918"/>
            <a:ext cx="4203069" cy="3557655"/>
          </a:xfrm>
          <a:prstGeom prst="rect">
            <a:avLst/>
          </a:prstGeom>
        </p:spPr>
      </p:pic>
      <p:sp>
        <p:nvSpPr>
          <p:cNvPr id="42" name="Line 45"/>
          <p:cNvSpPr/>
          <p:nvPr/>
        </p:nvSpPr>
        <p:spPr>
          <a:xfrm rot="2400000">
            <a:off x="5238750" y="2655888"/>
            <a:ext cx="1463675" cy="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4" name="Rectangle 24"/>
          <p:cNvSpPr/>
          <p:nvPr/>
        </p:nvSpPr>
        <p:spPr>
          <a:xfrm>
            <a:off x="611188" y="179388"/>
            <a:ext cx="36893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三、巩固提高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r="5197"/>
          <a:stretch>
            <a:fillRect/>
          </a:stretch>
        </p:blipFill>
        <p:spPr>
          <a:xfrm>
            <a:off x="1036638" y="842963"/>
            <a:ext cx="1446212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6" name="Rectangle 7"/>
          <p:cNvSpPr/>
          <p:nvPr/>
        </p:nvSpPr>
        <p:spPr>
          <a:xfrm>
            <a:off x="395288" y="1366838"/>
            <a:ext cx="3905250" cy="3375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ts val="32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在平面图上标出校园内各建筑物的位置。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2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）教学楼在校门的正北方向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150m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处。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2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）图书馆在校门的北偏东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35°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方向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150m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处。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ts val="32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）体育馆在校门的西偏北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40°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方向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处。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Line 9"/>
          <p:cNvSpPr/>
          <p:nvPr/>
        </p:nvSpPr>
        <p:spPr>
          <a:xfrm>
            <a:off x="6526213" y="2746375"/>
            <a:ext cx="71437" cy="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" name="Line 11"/>
          <p:cNvSpPr/>
          <p:nvPr/>
        </p:nvSpPr>
        <p:spPr>
          <a:xfrm>
            <a:off x="6535738" y="2386013"/>
            <a:ext cx="71437" cy="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Line 8"/>
          <p:cNvSpPr/>
          <p:nvPr/>
        </p:nvSpPr>
        <p:spPr>
          <a:xfrm rot="5400000">
            <a:off x="5992813" y="2574925"/>
            <a:ext cx="1082675" cy="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" name="Oval 13"/>
          <p:cNvSpPr/>
          <p:nvPr/>
        </p:nvSpPr>
        <p:spPr>
          <a:xfrm>
            <a:off x="6524625" y="1997075"/>
            <a:ext cx="36513" cy="3651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latinLnBrk="1" hangingPunct="1"/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Rectangle 17"/>
          <p:cNvSpPr/>
          <p:nvPr/>
        </p:nvSpPr>
        <p:spPr>
          <a:xfrm>
            <a:off x="5822950" y="2014538"/>
            <a:ext cx="78263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Text Box 16"/>
          <p:cNvSpPr txBox="1"/>
          <p:nvPr/>
        </p:nvSpPr>
        <p:spPr>
          <a:xfrm>
            <a:off x="5975350" y="1528763"/>
            <a:ext cx="13255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教学楼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Line 19"/>
          <p:cNvSpPr/>
          <p:nvPr/>
        </p:nvSpPr>
        <p:spPr>
          <a:xfrm>
            <a:off x="6754813" y="2827338"/>
            <a:ext cx="61912" cy="4127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Line 20"/>
          <p:cNvSpPr/>
          <p:nvPr/>
        </p:nvSpPr>
        <p:spPr>
          <a:xfrm rot="7500000">
            <a:off x="6327775" y="2690813"/>
            <a:ext cx="1060450" cy="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Line 26"/>
          <p:cNvSpPr/>
          <p:nvPr/>
        </p:nvSpPr>
        <p:spPr>
          <a:xfrm>
            <a:off x="6961188" y="2538413"/>
            <a:ext cx="61912" cy="4127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" name="Oval 25"/>
          <p:cNvSpPr/>
          <p:nvPr/>
        </p:nvSpPr>
        <p:spPr>
          <a:xfrm>
            <a:off x="7135813" y="2246313"/>
            <a:ext cx="36512" cy="3651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latinLnBrk="1" hangingPunct="1"/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Arc 36"/>
          <p:cNvSpPr/>
          <p:nvPr/>
        </p:nvSpPr>
        <p:spPr>
          <a:xfrm>
            <a:off x="6542088" y="2868613"/>
            <a:ext cx="144462" cy="71437"/>
          </a:xfrm>
          <a:custGeom>
            <a:avLst/>
            <a:gdLst/>
            <a:ahLst/>
            <a:cxnLst>
              <a:cxn ang="0">
                <a:pos x="-47" y="0"/>
              </a:cxn>
              <a:cxn ang="0">
                <a:pos x="966170" y="236261"/>
              </a:cxn>
              <a:cxn ang="0">
                <a:pos x="-47" y="0"/>
              </a:cxn>
              <a:cxn ang="0">
                <a:pos x="966170" y="236261"/>
              </a:cxn>
              <a:cxn ang="0">
                <a:pos x="0" y="236261"/>
              </a:cxn>
              <a:cxn ang="0">
                <a:pos x="-47" y="0"/>
              </a:cxn>
            </a:cxnLst>
            <a:rect l="0" t="0" r="0" b="0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Text Box 37"/>
          <p:cNvSpPr txBox="1"/>
          <p:nvPr/>
        </p:nvSpPr>
        <p:spPr>
          <a:xfrm>
            <a:off x="6513513" y="2455863"/>
            <a:ext cx="608012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35°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" name="Rectangle 80"/>
          <p:cNvSpPr/>
          <p:nvPr/>
        </p:nvSpPr>
        <p:spPr>
          <a:xfrm>
            <a:off x="6878638" y="2549525"/>
            <a:ext cx="782637" cy="401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Text Box 34"/>
          <p:cNvSpPr txBox="1"/>
          <p:nvPr/>
        </p:nvSpPr>
        <p:spPr>
          <a:xfrm>
            <a:off x="6948488" y="1846263"/>
            <a:ext cx="14255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图书馆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" name="Oval 50"/>
          <p:cNvSpPr/>
          <p:nvPr/>
        </p:nvSpPr>
        <p:spPr>
          <a:xfrm>
            <a:off x="5373688" y="2152650"/>
            <a:ext cx="36512" cy="3651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latinLnBrk="1" hangingPunct="1"/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" name="Line 44"/>
          <p:cNvSpPr/>
          <p:nvPr/>
        </p:nvSpPr>
        <p:spPr>
          <a:xfrm rot="-2824954">
            <a:off x="6234113" y="2868613"/>
            <a:ext cx="71437" cy="158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Line 55"/>
          <p:cNvSpPr/>
          <p:nvPr/>
        </p:nvSpPr>
        <p:spPr>
          <a:xfrm rot="-2824954">
            <a:off x="5949950" y="2630488"/>
            <a:ext cx="71438" cy="158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" name="Line 58"/>
          <p:cNvSpPr/>
          <p:nvPr/>
        </p:nvSpPr>
        <p:spPr>
          <a:xfrm rot="-2824954">
            <a:off x="5670550" y="2395538"/>
            <a:ext cx="71438" cy="158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" name="Arc 73"/>
          <p:cNvSpPr/>
          <p:nvPr/>
        </p:nvSpPr>
        <p:spPr>
          <a:xfrm rot="7524878" flipV="1">
            <a:off x="6256338" y="3021013"/>
            <a:ext cx="142875" cy="47625"/>
          </a:xfrm>
          <a:custGeom>
            <a:avLst/>
            <a:gdLst/>
            <a:ahLst/>
            <a:cxnLst>
              <a:cxn ang="0">
                <a:pos x="-52" y="0"/>
              </a:cxn>
              <a:cxn ang="0">
                <a:pos x="1052776" y="58722"/>
              </a:cxn>
              <a:cxn ang="0">
                <a:pos x="-52" y="0"/>
              </a:cxn>
              <a:cxn ang="0">
                <a:pos x="1052776" y="58722"/>
              </a:cxn>
              <a:cxn ang="0">
                <a:pos x="0" y="105007"/>
              </a:cxn>
              <a:cxn ang="0">
                <a:pos x="-52" y="0"/>
              </a:cxn>
            </a:cxnLst>
            <a:rect l="0" t="0" r="0" b="0"/>
            <a:pathLst>
              <a:path w="19389" h="21600" fill="none">
                <a:moveTo>
                  <a:pt x="-1" y="0"/>
                </a:moveTo>
                <a:cubicBezTo>
                  <a:pt x="8237" y="0"/>
                  <a:pt x="15757" y="4685"/>
                  <a:pt x="19388" y="12079"/>
                </a:cubicBezTo>
              </a:path>
              <a:path w="19389" h="21600" stroke="0">
                <a:moveTo>
                  <a:pt x="-1" y="0"/>
                </a:moveTo>
                <a:cubicBezTo>
                  <a:pt x="8237" y="0"/>
                  <a:pt x="15757" y="4685"/>
                  <a:pt x="19388" y="1207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Text Box 78"/>
          <p:cNvSpPr txBox="1"/>
          <p:nvPr/>
        </p:nvSpPr>
        <p:spPr>
          <a:xfrm>
            <a:off x="5797550" y="2847975"/>
            <a:ext cx="76358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40°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5" name="Rectangle 17"/>
          <p:cNvSpPr/>
          <p:nvPr/>
        </p:nvSpPr>
        <p:spPr>
          <a:xfrm>
            <a:off x="5076825" y="2393950"/>
            <a:ext cx="78263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200m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Text Box 67"/>
          <p:cNvSpPr txBox="1"/>
          <p:nvPr/>
        </p:nvSpPr>
        <p:spPr>
          <a:xfrm>
            <a:off x="4641850" y="1741488"/>
            <a:ext cx="1295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体育馆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749" name="文本框 1"/>
          <p:cNvSpPr txBox="1"/>
          <p:nvPr/>
        </p:nvSpPr>
        <p:spPr>
          <a:xfrm>
            <a:off x="2633663" y="911225"/>
            <a:ext cx="2608406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（教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“做一做”）</a:t>
            </a:r>
            <a:endParaRPr lang="zh-CN" altLang="en-US" dirty="0">
              <a:latin typeface="Gulim" pitchFamily="34" charset="-127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30024" y="3127054"/>
            <a:ext cx="418464" cy="33496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ko-KR" altLang="en-US" dirty="0">
              <a:latin typeface="Gulim" pitchFamily="34" charset="-127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79272" y="3881257"/>
            <a:ext cx="644525" cy="3175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ko-KR" altLang="en-US" dirty="0">
              <a:latin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23" grpId="0" animBg="1"/>
      <p:bldP spid="26" grpId="0"/>
      <p:bldP spid="27" grpId="0"/>
      <p:bldP spid="28" grpId="0"/>
      <p:bldP spid="30" grpId="0" animBg="1"/>
      <p:bldP spid="44" grpId="0"/>
      <p:bldP spid="45" grpId="0"/>
      <p:bldP spid="46" grpId="0"/>
      <p:bldP spid="18" grpId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3" y="1897063"/>
            <a:ext cx="3097212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0" y="1939925"/>
            <a:ext cx="3084513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矩形 1"/>
          <p:cNvSpPr/>
          <p:nvPr/>
        </p:nvSpPr>
        <p:spPr>
          <a:xfrm>
            <a:off x="900113" y="184150"/>
            <a:ext cx="8135937" cy="1712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选一选。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北偏西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°，还可以说成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     ）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A.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南偏西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B.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西偏北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	C.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西偏北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27763" y="749300"/>
            <a:ext cx="4810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32774" name="文本框 6"/>
          <p:cNvSpPr txBox="1"/>
          <p:nvPr>
            <p:custDataLst>
              <p:tags r:id="rId4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775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2776" name="直接连接符 19"/>
          <p:cNvCxnSpPr/>
          <p:nvPr/>
        </p:nvCxnSpPr>
        <p:spPr>
          <a:xfrm flipH="1" flipV="1">
            <a:off x="3716338" y="2284413"/>
            <a:ext cx="661987" cy="1090612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2777" name="Text Box 37"/>
          <p:cNvSpPr txBox="1"/>
          <p:nvPr/>
        </p:nvSpPr>
        <p:spPr>
          <a:xfrm>
            <a:off x="4017963" y="2609850"/>
            <a:ext cx="60801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zh-CN" sz="1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30°</a:t>
            </a:r>
            <a:endParaRPr lang="en-US" altLang="zh-CN" sz="1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78" name="Arc 36"/>
          <p:cNvSpPr/>
          <p:nvPr/>
        </p:nvSpPr>
        <p:spPr>
          <a:xfrm rot="-2794681">
            <a:off x="4225925" y="3067050"/>
            <a:ext cx="144463" cy="71438"/>
          </a:xfrm>
          <a:custGeom>
            <a:avLst/>
            <a:gdLst/>
            <a:ahLst/>
            <a:cxnLst>
              <a:cxn ang="0">
                <a:pos x="-47" y="0"/>
              </a:cxn>
              <a:cxn ang="0">
                <a:pos x="966177" y="236265"/>
              </a:cxn>
              <a:cxn ang="0">
                <a:pos x="-47" y="0"/>
              </a:cxn>
              <a:cxn ang="0">
                <a:pos x="966177" y="236265"/>
              </a:cxn>
              <a:cxn ang="0">
                <a:pos x="0" y="236265"/>
              </a:cxn>
              <a:cxn ang="0">
                <a:pos x="-47" y="0"/>
              </a:cxn>
            </a:cxnLst>
            <a:rect l="0" t="0" r="0" b="0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箭头: 下弧形 7"/>
          <p:cNvSpPr/>
          <p:nvPr/>
        </p:nvSpPr>
        <p:spPr>
          <a:xfrm rot="-4027273" flipV="1">
            <a:off x="3719513" y="3003550"/>
            <a:ext cx="463550" cy="201613"/>
          </a:xfrm>
          <a:prstGeom prst="curvedUpArrow">
            <a:avLst>
              <a:gd name="adj1" fmla="val 2117"/>
              <a:gd name="adj2" fmla="val 50166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26" name="Text Box 37"/>
          <p:cNvSpPr txBox="1"/>
          <p:nvPr/>
        </p:nvSpPr>
        <p:spPr>
          <a:xfrm>
            <a:off x="3476625" y="2873375"/>
            <a:ext cx="608013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60°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/>
          <p:nvPr/>
        </p:nvSpPr>
        <p:spPr>
          <a:xfrm>
            <a:off x="684213" y="915988"/>
            <a:ext cx="8223250" cy="1303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小强看小林在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   ）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，小林看小强在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    ）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A.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北偏东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B.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东偏北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西偏南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4819" name="Picture 2" descr="E:\梅子花开 2016年秋上\理科\上课课件制作\人六数\人六数导学案\人六数导学案(上)\LL11.tif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6238" y="2435225"/>
            <a:ext cx="3105150" cy="193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7700963" y="982663"/>
            <a:ext cx="4826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0988" y="982663"/>
            <a:ext cx="4810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34822" name="文本框 6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823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箭头连接符 3"/>
          <p:cNvCxnSpPr/>
          <p:nvPr/>
        </p:nvCxnSpPr>
        <p:spPr>
          <a:xfrm flipV="1">
            <a:off x="3621088" y="2667000"/>
            <a:ext cx="2016125" cy="1655763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1" name="直接箭头连接符 10"/>
          <p:cNvCxnSpPr/>
          <p:nvPr/>
        </p:nvCxnSpPr>
        <p:spPr>
          <a:xfrm flipH="1">
            <a:off x="3279775" y="2970213"/>
            <a:ext cx="1987550" cy="1631950"/>
          </a:xfrm>
          <a:prstGeom prst="straightConnector1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4"/>
          <p:cNvSpPr/>
          <p:nvPr/>
        </p:nvSpPr>
        <p:spPr>
          <a:xfrm>
            <a:off x="755650" y="268288"/>
            <a:ext cx="360203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67" name="文本框 10"/>
          <p:cNvSpPr txBox="1"/>
          <p:nvPr>
            <p:custDataLst>
              <p:tags r:id="rId1"/>
            </p:custDataLst>
          </p:nvPr>
        </p:nvSpPr>
        <p:spPr>
          <a:xfrm>
            <a:off x="6797675" y="3651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868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083050" y="2255838"/>
            <a:ext cx="3154363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indent="266700" algn="ctr" defTabSz="914400" eaLnBrk="1" hangingPunct="1">
              <a:buClrTx/>
              <a:buSzTx/>
              <a:buFontTx/>
              <a:defRPr/>
            </a:pPr>
            <a:r>
              <a:rPr kumimoji="0" lang="zh-CN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二、定方向</a:t>
            </a:r>
            <a:r>
              <a:rPr kumimoji="0" lang="en-US" sz="1050" kern="1200" cap="none" spc="0" normalizeH="0" baseline="0" noProof="1">
                <a:latin typeface="宋体" panose="02010600030101010101" pitchFamily="2" charset="-122"/>
                <a:ea typeface="Gulim" pitchFamily="34" charset="-127"/>
                <a:cs typeface="+mn-cs"/>
              </a:rPr>
              <a:t>    </a:t>
            </a:r>
            <a:endParaRPr kumimoji="0" lang="zh-CN" altLang="en-US" kern="1200" cap="none" spc="0" normalizeH="0" baseline="0" noProof="1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438" y="2181225"/>
            <a:ext cx="3484562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根据方向和距离准确标出物体位置的方法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3643313" y="1746250"/>
            <a:ext cx="541337" cy="1595438"/>
          </a:xfrm>
          <a:prstGeom prst="leftBrace">
            <a:avLst>
              <a:gd name="adj1" fmla="val 67390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1375" y="1222375"/>
            <a:ext cx="22240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一、定中心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2875" y="3270250"/>
            <a:ext cx="3340100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algn="ctr" eaLnBrk="1" hangingPunct="1"/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三、定距离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3" grpId="0" bldLvl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350" y="2149475"/>
            <a:ext cx="48244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确定物体位置的两个条件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6083300" y="1757363"/>
            <a:ext cx="144463" cy="1368425"/>
          </a:xfrm>
          <a:prstGeom prst="leftBrace">
            <a:avLst>
              <a:gd name="adj1" fmla="val 67096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32525" y="1465263"/>
            <a:ext cx="12144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方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向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27763" y="2740025"/>
            <a:ext cx="1216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距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离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8" name="文本框 6"/>
          <p:cNvSpPr txBox="1"/>
          <p:nvPr>
            <p:custDataLst>
              <p:tags r:id="rId1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9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Rectangle 16"/>
          <p:cNvSpPr/>
          <p:nvPr/>
        </p:nvSpPr>
        <p:spPr>
          <a:xfrm>
            <a:off x="539750" y="266700"/>
            <a:ext cx="37925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zh-CN" altLang="en-US" sz="3600" b="1" dirty="0">
                <a:latin typeface="Gulim" pitchFamily="34" charset="-127"/>
                <a:ea typeface="黑体" panose="02010609060101010101" pitchFamily="49" charset="-122"/>
              </a:rPr>
              <a:t>一、复习导入</a:t>
            </a:r>
            <a:endParaRPr lang="zh-CN" altLang="en-US" sz="36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梅子花开 2016年秋上\理科\上课课件制作\人六数\人六数导学案\人六数导学案(上)\LL10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9288" y="1279525"/>
            <a:ext cx="2917825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矩形 1"/>
          <p:cNvSpPr/>
          <p:nvPr/>
        </p:nvSpPr>
        <p:spPr>
          <a:xfrm>
            <a:off x="419100" y="1076325"/>
            <a:ext cx="37909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观察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右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图后，说一说：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0" name="矩形 2"/>
          <p:cNvSpPr/>
          <p:nvPr/>
        </p:nvSpPr>
        <p:spPr>
          <a:xfrm>
            <a:off x="436563" y="1597025"/>
            <a:ext cx="4968875" cy="2595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以灯塔为观测点：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岛在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偏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的方向上，距离是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千米；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岛在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偏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的方向上，距离是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千米。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49750" y="1671638"/>
            <a:ext cx="5445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北</a:t>
            </a:r>
            <a:endParaRPr lang="zh-CN" altLang="en-US" sz="2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4988" y="2335213"/>
            <a:ext cx="12652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45°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49750" y="2335213"/>
            <a:ext cx="3635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63763" y="2955925"/>
            <a:ext cx="5445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27363" y="2998788"/>
            <a:ext cx="12652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30°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00300" y="3629025"/>
            <a:ext cx="3651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9467" name="文本框 10"/>
          <p:cNvSpPr txBox="1"/>
          <p:nvPr>
            <p:custDataLst>
              <p:tags r:id="rId3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68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Rectangle 16"/>
          <p:cNvSpPr/>
          <p:nvPr/>
        </p:nvSpPr>
        <p:spPr>
          <a:xfrm>
            <a:off x="539750" y="266700"/>
            <a:ext cx="37925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zh-CN" altLang="en-US" sz="3600" b="1" dirty="0">
                <a:latin typeface="Gulim" pitchFamily="34" charset="-127"/>
                <a:ea typeface="黑体" panose="02010609060101010101" pitchFamily="49" charset="-122"/>
              </a:rPr>
              <a:t>一、复习导入</a:t>
            </a:r>
            <a:endParaRPr lang="zh-CN" altLang="en-US" sz="36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67450" y="3286125"/>
            <a:ext cx="903288" cy="55245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ko-KR" altLang="en-US" dirty="0">
              <a:latin typeface="Gulim" pitchFamily="34" charset="-127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4988" y="1814513"/>
            <a:ext cx="2668587" cy="42862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ko-KR" altLang="en-US" dirty="0">
              <a:latin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8" grpId="0"/>
      <p:bldP spid="9" grpId="0"/>
      <p:bldP spid="10" grpId="0"/>
      <p:bldP spid="2" grpId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14" y="1818653"/>
            <a:ext cx="4079508" cy="2639428"/>
          </a:xfrm>
          <a:prstGeom prst="rect">
            <a:avLst/>
          </a:prstGeom>
        </p:spPr>
      </p:pic>
      <p:sp>
        <p:nvSpPr>
          <p:cNvPr id="21506" name="Rectangle 26"/>
          <p:cNvSpPr/>
          <p:nvPr/>
        </p:nvSpPr>
        <p:spPr>
          <a:xfrm>
            <a:off x="-19050" y="268288"/>
            <a:ext cx="505936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二、探索新知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8" name="文本框 4"/>
          <p:cNvSpPr txBox="1"/>
          <p:nvPr>
            <p:custDataLst>
              <p:tags r:id="rId3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09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Rectangle 26"/>
          <p:cNvSpPr/>
          <p:nvPr/>
        </p:nvSpPr>
        <p:spPr>
          <a:xfrm>
            <a:off x="1066800" y="1386125"/>
            <a:ext cx="34607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教材例题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教材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P20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2)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4730750" y="2368158"/>
            <a:ext cx="3419475" cy="1179685"/>
          </a:xfrm>
          <a:prstGeom prst="wedgeRoundRectCallout">
            <a:avLst>
              <a:gd name="adj1" fmla="val -63782"/>
              <a:gd name="adj2" fmla="val 21679"/>
              <a:gd name="adj3" fmla="val 16667"/>
            </a:avLst>
          </a:prstGeom>
          <a:solidFill>
            <a:schemeClr val="bg1"/>
          </a:solidFill>
          <a:ln w="12700" cap="flat" cmpd="sng">
            <a:solidFill>
              <a:srgbClr val="378A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台风到达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市后，改变方向，向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市移动。受台风影响，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市也将有大到暴雨。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151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" b="9003"/>
          <a:stretch>
            <a:fillRect/>
          </a:stretch>
        </p:blipFill>
        <p:spPr>
          <a:xfrm>
            <a:off x="471488" y="1335088"/>
            <a:ext cx="595312" cy="48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6"/>
          <p:cNvSpPr/>
          <p:nvPr/>
        </p:nvSpPr>
        <p:spPr>
          <a:xfrm>
            <a:off x="-19050" y="268288"/>
            <a:ext cx="505936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二、探索新知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4695022" y="1759788"/>
            <a:ext cx="4298145" cy="19612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市位于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市北偏西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30°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方向，距离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200km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市在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市正北方向， 距离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300km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。请你在图中标出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市、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市的位置。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08" name="文本框 4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09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Rectangle 26"/>
          <p:cNvSpPr/>
          <p:nvPr/>
        </p:nvSpPr>
        <p:spPr>
          <a:xfrm>
            <a:off x="1118870" y="1356690"/>
            <a:ext cx="34607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教材例题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教材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P20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2)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14" y="1818653"/>
            <a:ext cx="4079508" cy="26394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" b="9003"/>
          <a:stretch>
            <a:fillRect/>
          </a:stretch>
        </p:blipFill>
        <p:spPr>
          <a:xfrm>
            <a:off x="471488" y="1335088"/>
            <a:ext cx="595312" cy="48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47813" y="1851668"/>
            <a:ext cx="6245469" cy="3031452"/>
          </a:xfrm>
          <a:custGeom>
            <a:avLst/>
            <a:gdLst>
              <a:gd name="connsiteX0" fmla="*/ 0 w 7557025"/>
              <a:gd name="connsiteY0" fmla="*/ 0 h 3668054"/>
              <a:gd name="connsiteX1" fmla="*/ 6408712 w 7557025"/>
              <a:gd name="connsiteY1" fmla="*/ 0 h 3668054"/>
              <a:gd name="connsiteX2" fmla="*/ 6408712 w 7557025"/>
              <a:gd name="connsiteY2" fmla="*/ 2592288 h 3668054"/>
              <a:gd name="connsiteX3" fmla="*/ 7557025 w 7557025"/>
              <a:gd name="connsiteY3" fmla="*/ 2592288 h 3668054"/>
              <a:gd name="connsiteX4" fmla="*/ 7557025 w 7557025"/>
              <a:gd name="connsiteY4" fmla="*/ 3668054 h 3668054"/>
              <a:gd name="connsiteX5" fmla="*/ 0 w 7557025"/>
              <a:gd name="connsiteY5" fmla="*/ 3668054 h 366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7025" h="3668054">
                <a:moveTo>
                  <a:pt x="0" y="0"/>
                </a:moveTo>
                <a:lnTo>
                  <a:pt x="6408712" y="0"/>
                </a:lnTo>
                <a:lnTo>
                  <a:pt x="6408712" y="2592288"/>
                </a:lnTo>
                <a:lnTo>
                  <a:pt x="7557025" y="2592288"/>
                </a:lnTo>
                <a:lnTo>
                  <a:pt x="7557025" y="3668054"/>
                </a:lnTo>
                <a:lnTo>
                  <a:pt x="0" y="3668054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1136650" y="345440"/>
            <a:ext cx="6381750" cy="812800"/>
            <a:chOff x="6915" y="658"/>
            <a:chExt cx="4927" cy="1279"/>
          </a:xfrm>
        </p:grpSpPr>
        <p:sp>
          <p:nvSpPr>
            <p:cNvPr id="23561" name="文本框 99"/>
            <p:cNvSpPr txBox="1"/>
            <p:nvPr/>
          </p:nvSpPr>
          <p:spPr>
            <a:xfrm>
              <a:off x="6915" y="887"/>
              <a:ext cx="174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127000" eaLnBrk="1" hangingPunct="1"/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一、定中心。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62" name="AutoShape 3"/>
            <p:cNvSpPr/>
            <p:nvPr/>
          </p:nvSpPr>
          <p:spPr>
            <a:xfrm>
              <a:off x="7041" y="658"/>
              <a:ext cx="4801" cy="1279"/>
            </a:xfrm>
            <a:prstGeom prst="wedgeRoundRectCallout">
              <a:avLst>
                <a:gd name="adj1" fmla="val 36963"/>
                <a:gd name="adj2" fmla="val 78361"/>
                <a:gd name="adj3" fmla="val 16667"/>
              </a:avLst>
            </a:prstGeom>
            <a:noFill/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eaLnBrk="1" latinLnBrk="1" hangingPunct="1"/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46888" y="2087563"/>
            <a:ext cx="2128837" cy="1800225"/>
            <a:chOff x="10783" y="3287"/>
            <a:chExt cx="3351" cy="2836"/>
          </a:xfrm>
        </p:grpSpPr>
        <p:sp>
          <p:nvSpPr>
            <p:cNvPr id="23559" name="AutoShape 3"/>
            <p:cNvSpPr/>
            <p:nvPr/>
          </p:nvSpPr>
          <p:spPr>
            <a:xfrm>
              <a:off x="10782" y="3286"/>
              <a:ext cx="2431" cy="794"/>
            </a:xfrm>
            <a:prstGeom prst="wedgeRoundRectCallout">
              <a:avLst>
                <a:gd name="adj1" fmla="val 36963"/>
                <a:gd name="adj2" fmla="val 78361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eaLnBrk="1" latinLnBrk="1" hangingPunct="1"/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  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试一试。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23560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235" y="4359"/>
              <a:ext cx="1898" cy="17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文本框 10"/>
          <p:cNvSpPr txBox="1"/>
          <p:nvPr/>
        </p:nvSpPr>
        <p:spPr>
          <a:xfrm>
            <a:off x="3333750" y="491490"/>
            <a:ext cx="2005013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二、定方向。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22900" y="491490"/>
            <a:ext cx="232727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三、定距离。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1620" y="1347614"/>
            <a:ext cx="2001520" cy="2152749"/>
            <a:chOff x="10641" y="2686"/>
            <a:chExt cx="3944" cy="3013"/>
          </a:xfrm>
        </p:grpSpPr>
        <p:sp>
          <p:nvSpPr>
            <p:cNvPr id="3" name="AutoShape 3"/>
            <p:cNvSpPr/>
            <p:nvPr/>
          </p:nvSpPr>
          <p:spPr>
            <a:xfrm>
              <a:off x="10641" y="2686"/>
              <a:ext cx="3944" cy="1412"/>
            </a:xfrm>
            <a:prstGeom prst="wedgeRoundRectCallout">
              <a:avLst>
                <a:gd name="adj1" fmla="val 36963"/>
                <a:gd name="adj2" fmla="val 78361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eaLnBrk="1" latinLnBrk="1" hangingPunct="1"/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还需要哪些信息呢？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4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235" y="4359"/>
              <a:ext cx="1898" cy="134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1725" y="1582738"/>
            <a:ext cx="1512888" cy="3084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7"/>
          <p:cNvSpPr/>
          <p:nvPr/>
        </p:nvSpPr>
        <p:spPr>
          <a:xfrm>
            <a:off x="900113" y="101600"/>
            <a:ext cx="6521763" cy="101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市位于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市北偏西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30°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方向、距离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200km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市在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市正北方， 距离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300km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。请你在图中标出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市、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市的位置。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9472" name="矩形 17"/>
          <p:cNvSpPr/>
          <p:nvPr/>
        </p:nvSpPr>
        <p:spPr>
          <a:xfrm>
            <a:off x="3914775" y="776288"/>
            <a:ext cx="5826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市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71036" y="2306955"/>
            <a:ext cx="5450840" cy="2534920"/>
          </a:xfrm>
          <a:custGeom>
            <a:avLst/>
            <a:gdLst>
              <a:gd name="connsiteX0" fmla="*/ 0 w 7557025"/>
              <a:gd name="connsiteY0" fmla="*/ 0 h 3668054"/>
              <a:gd name="connsiteX1" fmla="*/ 6408712 w 7557025"/>
              <a:gd name="connsiteY1" fmla="*/ 0 h 3668054"/>
              <a:gd name="connsiteX2" fmla="*/ 6408712 w 7557025"/>
              <a:gd name="connsiteY2" fmla="*/ 2592288 h 3668054"/>
              <a:gd name="connsiteX3" fmla="*/ 7557025 w 7557025"/>
              <a:gd name="connsiteY3" fmla="*/ 2592288 h 3668054"/>
              <a:gd name="connsiteX4" fmla="*/ 7557025 w 7557025"/>
              <a:gd name="connsiteY4" fmla="*/ 3668054 h 3668054"/>
              <a:gd name="connsiteX5" fmla="*/ 0 w 7557025"/>
              <a:gd name="connsiteY5" fmla="*/ 3668054 h 366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7025" h="3668054">
                <a:moveTo>
                  <a:pt x="0" y="0"/>
                </a:moveTo>
                <a:lnTo>
                  <a:pt x="6408712" y="0"/>
                </a:lnTo>
                <a:lnTo>
                  <a:pt x="6408712" y="2592288"/>
                </a:lnTo>
                <a:lnTo>
                  <a:pt x="7557025" y="2592288"/>
                </a:lnTo>
                <a:lnTo>
                  <a:pt x="7557025" y="3668054"/>
                </a:lnTo>
                <a:lnTo>
                  <a:pt x="0" y="3668054"/>
                </a:lnTo>
                <a:close/>
              </a:path>
            </a:pathLst>
          </a:custGeom>
        </p:spPr>
      </p:pic>
      <p:sp>
        <p:nvSpPr>
          <p:cNvPr id="19466" name="矩形 30"/>
          <p:cNvSpPr/>
          <p:nvPr/>
        </p:nvSpPr>
        <p:spPr>
          <a:xfrm>
            <a:off x="2782888" y="1857375"/>
            <a:ext cx="10604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200km</a:t>
            </a:r>
            <a:endParaRPr lang="zh-CN" altLang="en-US" dirty="0">
              <a:solidFill>
                <a:srgbClr val="FF0000"/>
              </a:solidFill>
              <a:latin typeface="Gulim" pitchFamily="34" charset="-127"/>
              <a:ea typeface="Times New Roman" panose="02020603050405020304" pitchFamily="18" charset="0"/>
            </a:endParaRPr>
          </a:p>
        </p:txBody>
      </p:sp>
      <p:sp>
        <p:nvSpPr>
          <p:cNvPr id="19467" name="矩形 31"/>
          <p:cNvSpPr/>
          <p:nvPr/>
        </p:nvSpPr>
        <p:spPr>
          <a:xfrm>
            <a:off x="2339975" y="1938338"/>
            <a:ext cx="5715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9471" name="矩形 16"/>
          <p:cNvSpPr/>
          <p:nvPr/>
        </p:nvSpPr>
        <p:spPr>
          <a:xfrm>
            <a:off x="4397375" y="984250"/>
            <a:ext cx="8445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300km</a:t>
            </a:r>
            <a:endParaRPr lang="zh-CN" altLang="en-US" dirty="0">
              <a:solidFill>
                <a:srgbClr val="0000FF"/>
              </a:solidFill>
              <a:latin typeface="Gulim" pitchFamily="34" charset="-127"/>
              <a:ea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67138" y="881063"/>
            <a:ext cx="141287" cy="2222500"/>
            <a:chOff x="5854" y="1387"/>
            <a:chExt cx="302" cy="3630"/>
          </a:xfrm>
        </p:grpSpPr>
        <p:sp>
          <p:nvSpPr>
            <p:cNvPr id="25623" name="椭圆 1"/>
            <p:cNvSpPr/>
            <p:nvPr/>
          </p:nvSpPr>
          <p:spPr>
            <a:xfrm>
              <a:off x="5854" y="1394"/>
              <a:ext cx="70" cy="7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itchFamily="34" charset="-127"/>
              </a:endParaRPr>
            </a:p>
          </p:txBody>
        </p:sp>
        <p:cxnSp>
          <p:nvCxnSpPr>
            <p:cNvPr id="25624" name="直接连接符 9"/>
            <p:cNvCxnSpPr/>
            <p:nvPr/>
          </p:nvCxnSpPr>
          <p:spPr>
            <a:xfrm flipH="1" flipV="1">
              <a:off x="5877" y="1387"/>
              <a:ext cx="55" cy="3631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5625" name="直接连接符 14"/>
            <p:cNvCxnSpPr/>
            <p:nvPr/>
          </p:nvCxnSpPr>
          <p:spPr>
            <a:xfrm flipH="1">
              <a:off x="5948" y="3871"/>
              <a:ext cx="208" cy="0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5626" name="直接连接符 8"/>
            <p:cNvCxnSpPr/>
            <p:nvPr/>
          </p:nvCxnSpPr>
          <p:spPr>
            <a:xfrm>
              <a:off x="5877" y="2582"/>
              <a:ext cx="227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1" name="箭头: 右弧形 9"/>
          <p:cNvSpPr/>
          <p:nvPr/>
        </p:nvSpPr>
        <p:spPr>
          <a:xfrm rot="-6368788" flipV="1">
            <a:off x="3592513" y="2652713"/>
            <a:ext cx="192087" cy="203200"/>
          </a:xfrm>
          <a:prstGeom prst="curvedLeftArrow">
            <a:avLst>
              <a:gd name="adj1" fmla="val 1709"/>
              <a:gd name="adj2" fmla="val 49763"/>
              <a:gd name="adj3" fmla="val 33027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14" name="Text Box 37"/>
          <p:cNvSpPr txBox="1"/>
          <p:nvPr/>
        </p:nvSpPr>
        <p:spPr>
          <a:xfrm>
            <a:off x="3414713" y="2303463"/>
            <a:ext cx="608012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30°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09788" y="4330700"/>
            <a:ext cx="903287" cy="55245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ko-KR" altLang="en-US" dirty="0">
              <a:latin typeface="Gulim" pitchFamily="34" charset="-127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300788" y="1730375"/>
            <a:ext cx="2482850" cy="2058988"/>
            <a:chOff x="10783" y="3287"/>
            <a:chExt cx="3453" cy="2836"/>
          </a:xfrm>
        </p:grpSpPr>
        <p:sp>
          <p:nvSpPr>
            <p:cNvPr id="25621" name="AutoShape 3"/>
            <p:cNvSpPr/>
            <p:nvPr/>
          </p:nvSpPr>
          <p:spPr>
            <a:xfrm>
              <a:off x="10783" y="3287"/>
              <a:ext cx="3453" cy="1340"/>
            </a:xfrm>
            <a:prstGeom prst="wedgeRoundRectCallout">
              <a:avLst>
                <a:gd name="adj1" fmla="val 36963"/>
                <a:gd name="adj2" fmla="val 78361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eaLnBrk="1" latinLnBrk="1" hangingPunct="1"/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  C市的位置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在哪里，试一试。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25622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236" y="4359"/>
              <a:ext cx="1899" cy="176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组合 5"/>
          <p:cNvGrpSpPr/>
          <p:nvPr/>
        </p:nvGrpSpPr>
        <p:grpSpPr>
          <a:xfrm rot="3620128">
            <a:off x="3073400" y="2395538"/>
            <a:ext cx="996950" cy="542925"/>
            <a:chOff x="4746940" y="4149520"/>
            <a:chExt cx="996776" cy="542535"/>
          </a:xfrm>
        </p:grpSpPr>
        <p:grpSp>
          <p:nvGrpSpPr>
            <p:cNvPr id="25615" name="组合 22"/>
            <p:cNvGrpSpPr/>
            <p:nvPr/>
          </p:nvGrpSpPr>
          <p:grpSpPr>
            <a:xfrm rot="-1831805">
              <a:off x="4746940" y="4149520"/>
              <a:ext cx="941070" cy="542535"/>
              <a:chOff x="4229" y="3773"/>
              <a:chExt cx="1482" cy="854"/>
            </a:xfrm>
          </p:grpSpPr>
          <p:grpSp>
            <p:nvGrpSpPr>
              <p:cNvPr id="25617" name="组合 19"/>
              <p:cNvGrpSpPr/>
              <p:nvPr/>
            </p:nvGrpSpPr>
            <p:grpSpPr>
              <a:xfrm>
                <a:off x="4229" y="3843"/>
                <a:ext cx="1482" cy="784"/>
                <a:chOff x="4174" y="3803"/>
                <a:chExt cx="1482" cy="784"/>
              </a:xfrm>
            </p:grpSpPr>
            <p:cxnSp>
              <p:nvCxnSpPr>
                <p:cNvPr id="25619" name="直接连接符 11"/>
                <p:cNvCxnSpPr/>
                <p:nvPr/>
              </p:nvCxnSpPr>
              <p:spPr>
                <a:xfrm rot="190697" flipH="1" flipV="1">
                  <a:off x="4174" y="3803"/>
                  <a:ext cx="1482" cy="784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25620" name="直接连接符 24"/>
                <p:cNvCxnSpPr/>
                <p:nvPr/>
              </p:nvCxnSpPr>
              <p:spPr>
                <a:xfrm rot="2057866" flipV="1">
                  <a:off x="4903" y="4072"/>
                  <a:ext cx="3" cy="113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5618" name="椭圆 29"/>
              <p:cNvSpPr/>
              <p:nvPr/>
            </p:nvSpPr>
            <p:spPr>
              <a:xfrm>
                <a:off x="4254" y="3773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latinLnBrk="1" hangingPunct="1"/>
                <a:endParaRPr lang="zh-CN" altLang="en-US" dirty="0">
                  <a:latin typeface="Gulim" pitchFamily="34" charset="-127"/>
                </a:endParaRPr>
              </a:p>
            </p:txBody>
          </p:sp>
        </p:grpSp>
        <p:cxnSp>
          <p:nvCxnSpPr>
            <p:cNvPr id="25616" name="直接连接符 24"/>
            <p:cNvCxnSpPr/>
            <p:nvPr/>
          </p:nvCxnSpPr>
          <p:spPr>
            <a:xfrm rot="226061" flipV="1">
              <a:off x="5741811" y="4371936"/>
              <a:ext cx="1905" cy="71787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/>
      <p:bldP spid="19466" grpId="0"/>
      <p:bldP spid="19467" grpId="0"/>
      <p:bldP spid="19471" grpId="0"/>
      <p:bldP spid="11" grpId="0" bldLvl="0" animBg="1"/>
      <p:bldP spid="14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81075" y="312738"/>
            <a:ext cx="66071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27000" eaLnBrk="1" hangingPunct="1"/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在平面图上标出物体具体位置的方法：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1775" y="3606800"/>
            <a:ext cx="86074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27000" eaLnBrk="1" hangingPunct="1"/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(4)根据方向和距离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确定物体的具体位置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标上名称。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9088" y="1066800"/>
            <a:ext cx="4932362" cy="1384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(1)确定观测点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建立方向标。</a:t>
            </a:r>
            <a:endParaRPr lang="zh-CN" altLang="zh-CN" sz="2800" b="1" dirty="0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eaLnBrk="1" hangingPunct="1"/>
            <a:endParaRPr lang="zh-CN" altLang="zh-CN" sz="2800" b="1" dirty="0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eaLnBrk="1" hangingPunct="1"/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2425" y="1784350"/>
            <a:ext cx="5011738" cy="520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(2)用量角器确定物体的方向。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0" y="2525713"/>
            <a:ext cx="85344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(3)根据图上单位长度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用刻度尺确定物体离观测点的距离。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>
          <a:xfrm>
            <a:off x="1401763" y="107950"/>
            <a:ext cx="4994275" cy="873125"/>
          </a:xfrm>
          <a:prstGeom prst="wedgeRoundRectCallout">
            <a:avLst>
              <a:gd name="adj1" fmla="val 57394"/>
              <a:gd name="adj2" fmla="val 22111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/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台风到达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市后，移动速度变为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40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千米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/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时，几小时后到达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市？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5580063" y="2087563"/>
            <a:ext cx="32702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just" latinLnBrk="1"/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200÷40=5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（小时）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76" name="文本框 5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775" y="879475"/>
            <a:ext cx="1204913" cy="111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5637213" y="2770188"/>
            <a:ext cx="33274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答：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小时后到达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市。</a:t>
            </a:r>
            <a:endParaRPr lang="zh-CN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8680" name="矩形 17"/>
          <p:cNvSpPr/>
          <p:nvPr/>
        </p:nvSpPr>
        <p:spPr>
          <a:xfrm>
            <a:off x="3790950" y="912813"/>
            <a:ext cx="5826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市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46579" y="2443486"/>
            <a:ext cx="5450841" cy="2534920"/>
          </a:xfrm>
          <a:custGeom>
            <a:avLst/>
            <a:gdLst>
              <a:gd name="connsiteX0" fmla="*/ 0 w 7557025"/>
              <a:gd name="connsiteY0" fmla="*/ 0 h 3668054"/>
              <a:gd name="connsiteX1" fmla="*/ 6408712 w 7557025"/>
              <a:gd name="connsiteY1" fmla="*/ 0 h 3668054"/>
              <a:gd name="connsiteX2" fmla="*/ 6408712 w 7557025"/>
              <a:gd name="connsiteY2" fmla="*/ 2592288 h 3668054"/>
              <a:gd name="connsiteX3" fmla="*/ 7557025 w 7557025"/>
              <a:gd name="connsiteY3" fmla="*/ 2592288 h 3668054"/>
              <a:gd name="connsiteX4" fmla="*/ 7557025 w 7557025"/>
              <a:gd name="connsiteY4" fmla="*/ 3668054 h 3668054"/>
              <a:gd name="connsiteX5" fmla="*/ 0 w 7557025"/>
              <a:gd name="connsiteY5" fmla="*/ 3668054 h 366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7025" h="3668054">
                <a:moveTo>
                  <a:pt x="0" y="0"/>
                </a:moveTo>
                <a:lnTo>
                  <a:pt x="6408712" y="0"/>
                </a:lnTo>
                <a:lnTo>
                  <a:pt x="6408712" y="2592288"/>
                </a:lnTo>
                <a:lnTo>
                  <a:pt x="7557025" y="2592288"/>
                </a:lnTo>
                <a:lnTo>
                  <a:pt x="7557025" y="3668054"/>
                </a:lnTo>
                <a:lnTo>
                  <a:pt x="0" y="3668054"/>
                </a:lnTo>
                <a:close/>
              </a:path>
            </a:pathLst>
          </a:custGeom>
        </p:spPr>
      </p:pic>
      <p:sp>
        <p:nvSpPr>
          <p:cNvPr id="28682" name="矩形 30"/>
          <p:cNvSpPr/>
          <p:nvPr/>
        </p:nvSpPr>
        <p:spPr>
          <a:xfrm>
            <a:off x="2657475" y="1993900"/>
            <a:ext cx="10604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200km</a:t>
            </a:r>
            <a:endParaRPr lang="zh-CN" altLang="en-US" dirty="0">
              <a:solidFill>
                <a:srgbClr val="FF0000"/>
              </a:solidFill>
              <a:latin typeface="Gulim" pitchFamily="34" charset="-127"/>
              <a:ea typeface="Times New Roman" panose="02020603050405020304" pitchFamily="18" charset="0"/>
            </a:endParaRPr>
          </a:p>
        </p:txBody>
      </p:sp>
      <p:sp>
        <p:nvSpPr>
          <p:cNvPr id="28683" name="矩形 31"/>
          <p:cNvSpPr/>
          <p:nvPr/>
        </p:nvSpPr>
        <p:spPr>
          <a:xfrm>
            <a:off x="2216150" y="2074863"/>
            <a:ext cx="5715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8684" name="矩形 16"/>
          <p:cNvSpPr/>
          <p:nvPr/>
        </p:nvSpPr>
        <p:spPr>
          <a:xfrm>
            <a:off x="4273550" y="1120775"/>
            <a:ext cx="8445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300km</a:t>
            </a:r>
            <a:endParaRPr lang="zh-CN" altLang="en-US" dirty="0">
              <a:solidFill>
                <a:srgbClr val="0000FF"/>
              </a:solidFill>
              <a:latin typeface="Gulim" pitchFamily="34" charset="-127"/>
              <a:ea typeface="Times New Roman" panose="02020603050405020304" pitchFamily="18" charset="0"/>
            </a:endParaRPr>
          </a:p>
        </p:txBody>
      </p:sp>
      <p:grpSp>
        <p:nvGrpSpPr>
          <p:cNvPr id="28685" name="组合 31"/>
          <p:cNvGrpSpPr/>
          <p:nvPr/>
        </p:nvGrpSpPr>
        <p:grpSpPr>
          <a:xfrm>
            <a:off x="3643313" y="1017588"/>
            <a:ext cx="141287" cy="2222500"/>
            <a:chOff x="5854" y="1387"/>
            <a:chExt cx="302" cy="3630"/>
          </a:xfrm>
        </p:grpSpPr>
        <p:sp>
          <p:nvSpPr>
            <p:cNvPr id="28695" name="椭圆 1"/>
            <p:cNvSpPr/>
            <p:nvPr/>
          </p:nvSpPr>
          <p:spPr>
            <a:xfrm>
              <a:off x="5854" y="1394"/>
              <a:ext cx="70" cy="7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itchFamily="34" charset="-127"/>
              </a:endParaRPr>
            </a:p>
          </p:txBody>
        </p:sp>
        <p:cxnSp>
          <p:nvCxnSpPr>
            <p:cNvPr id="28696" name="直接连接符 9"/>
            <p:cNvCxnSpPr/>
            <p:nvPr/>
          </p:nvCxnSpPr>
          <p:spPr>
            <a:xfrm flipH="1" flipV="1">
              <a:off x="5877" y="1387"/>
              <a:ext cx="55" cy="3631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697" name="直接连接符 14"/>
            <p:cNvCxnSpPr/>
            <p:nvPr/>
          </p:nvCxnSpPr>
          <p:spPr>
            <a:xfrm flipH="1">
              <a:off x="5948" y="3871"/>
              <a:ext cx="208" cy="0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698" name="直接连接符 8"/>
            <p:cNvCxnSpPr/>
            <p:nvPr/>
          </p:nvCxnSpPr>
          <p:spPr>
            <a:xfrm>
              <a:off x="5877" y="2582"/>
              <a:ext cx="227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28686" name="箭头: 右弧形 9"/>
          <p:cNvSpPr/>
          <p:nvPr/>
        </p:nvSpPr>
        <p:spPr>
          <a:xfrm rot="-6368788" flipV="1">
            <a:off x="3468688" y="2790825"/>
            <a:ext cx="192087" cy="201613"/>
          </a:xfrm>
          <a:prstGeom prst="curvedLeftArrow">
            <a:avLst>
              <a:gd name="adj1" fmla="val 1696"/>
              <a:gd name="adj2" fmla="val 49374"/>
              <a:gd name="adj3" fmla="val 33027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itchFamily="34" charset="-127"/>
            </a:endParaRPr>
          </a:p>
        </p:txBody>
      </p:sp>
      <p:sp>
        <p:nvSpPr>
          <p:cNvPr id="28687" name="Text Box 37"/>
          <p:cNvSpPr txBox="1"/>
          <p:nvPr/>
        </p:nvSpPr>
        <p:spPr>
          <a:xfrm>
            <a:off x="3290888" y="2439988"/>
            <a:ext cx="608012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30°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8688" name="组合 39"/>
          <p:cNvGrpSpPr/>
          <p:nvPr/>
        </p:nvGrpSpPr>
        <p:grpSpPr>
          <a:xfrm rot="3620128">
            <a:off x="2947988" y="2532063"/>
            <a:ext cx="996950" cy="541337"/>
            <a:chOff x="4746940" y="4149520"/>
            <a:chExt cx="996776" cy="542535"/>
          </a:xfrm>
        </p:grpSpPr>
        <p:grpSp>
          <p:nvGrpSpPr>
            <p:cNvPr id="28689" name="组合 40"/>
            <p:cNvGrpSpPr/>
            <p:nvPr/>
          </p:nvGrpSpPr>
          <p:grpSpPr>
            <a:xfrm rot="-1831805">
              <a:off x="4746940" y="4149520"/>
              <a:ext cx="941070" cy="542535"/>
              <a:chOff x="4229" y="3773"/>
              <a:chExt cx="1482" cy="854"/>
            </a:xfrm>
          </p:grpSpPr>
          <p:grpSp>
            <p:nvGrpSpPr>
              <p:cNvPr id="28691" name="组合 19"/>
              <p:cNvGrpSpPr/>
              <p:nvPr/>
            </p:nvGrpSpPr>
            <p:grpSpPr>
              <a:xfrm>
                <a:off x="4229" y="3843"/>
                <a:ext cx="1482" cy="784"/>
                <a:chOff x="4174" y="3803"/>
                <a:chExt cx="1482" cy="784"/>
              </a:xfrm>
            </p:grpSpPr>
            <p:cxnSp>
              <p:nvCxnSpPr>
                <p:cNvPr id="28693" name="直接连接符 11"/>
                <p:cNvCxnSpPr/>
                <p:nvPr/>
              </p:nvCxnSpPr>
              <p:spPr>
                <a:xfrm rot="190697" flipH="1" flipV="1">
                  <a:off x="4174" y="3803"/>
                  <a:ext cx="1482" cy="784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28694" name="直接连接符 24"/>
                <p:cNvCxnSpPr/>
                <p:nvPr/>
              </p:nvCxnSpPr>
              <p:spPr>
                <a:xfrm rot="2057866" flipV="1">
                  <a:off x="4903" y="4072"/>
                  <a:ext cx="3" cy="113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692" name="椭圆 29"/>
              <p:cNvSpPr/>
              <p:nvPr/>
            </p:nvSpPr>
            <p:spPr>
              <a:xfrm>
                <a:off x="4254" y="3773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latinLnBrk="1" hangingPunct="1"/>
                <a:endParaRPr lang="zh-CN" altLang="en-US" dirty="0">
                  <a:latin typeface="Gulim" pitchFamily="34" charset="-127"/>
                </a:endParaRPr>
              </a:p>
            </p:txBody>
          </p:sp>
        </p:grpSp>
        <p:cxnSp>
          <p:nvCxnSpPr>
            <p:cNvPr id="28690" name="直接连接符 24"/>
            <p:cNvCxnSpPr/>
            <p:nvPr/>
          </p:nvCxnSpPr>
          <p:spPr>
            <a:xfrm rot="226061" flipV="1">
              <a:off x="5741811" y="4371936"/>
              <a:ext cx="1905" cy="71787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3" name="文本框 2"/>
          <p:cNvSpPr txBox="1"/>
          <p:nvPr/>
        </p:nvSpPr>
        <p:spPr>
          <a:xfrm>
            <a:off x="251520" y="1074150"/>
            <a:ext cx="2018441" cy="84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台风的移动方向为北偏西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28" grpId="0"/>
    </p:bldLst>
  </p:timing>
</p:sld>
</file>

<file path=ppt/tags/tag1.xml><?xml version="1.0" encoding="utf-8"?>
<p:tagLst xmlns:p="http://schemas.openxmlformats.org/presentationml/2006/main">
  <p:tag name="ISLIDE.ADDREMOVEWATERMARK" val="LFdIlzHAWw"/>
</p:tagLst>
</file>

<file path=ppt/tags/tag10.xml><?xml version="1.0" encoding="utf-8"?>
<p:tagLst xmlns:p="http://schemas.openxmlformats.org/presentationml/2006/main">
  <p:tag name="ISLIDE.ADDREMOVEWATERMARK" val="r3LOTc9DIQ"/>
</p:tagLst>
</file>

<file path=ppt/tags/tag11.xml><?xml version="1.0" encoding="utf-8"?>
<p:tagLst xmlns:p="http://schemas.openxmlformats.org/presentationml/2006/main">
  <p:tag name="ISLIDE.ADDREMOVEWATERMARK" val="LFdIlzHAWw"/>
</p:tagLst>
</file>

<file path=ppt/tags/tag12.xml><?xml version="1.0" encoding="utf-8"?>
<p:tagLst xmlns:p="http://schemas.openxmlformats.org/presentationml/2006/main">
  <p:tag name="ISLIDE.ADDREMOVEWATERMARK" val="r3LOTc9DIQ"/>
</p:tagLst>
</file>

<file path=ppt/tags/tag13.xml><?xml version="1.0" encoding="utf-8"?>
<p:tagLst xmlns:p="http://schemas.openxmlformats.org/presentationml/2006/main">
  <p:tag name="ISLIDE.ADDREMOVEWATERMARK" val="LFdIlzHAWw"/>
</p:tagLst>
</file>

<file path=ppt/tags/tag14.xml><?xml version="1.0" encoding="utf-8"?>
<p:tagLst xmlns:p="http://schemas.openxmlformats.org/presentationml/2006/main">
  <p:tag name="ISLIDE.ADDREMOVEWATERMARK" val="r3LOTc9DIQ"/>
</p:tagLst>
</file>

<file path=ppt/tags/tag15.xml><?xml version="1.0" encoding="utf-8"?>
<p:tagLst xmlns:p="http://schemas.openxmlformats.org/presentationml/2006/main">
  <p:tag name="ISLIDE.ADDREMOVEWATERMARK" val="LFdIlzHAWw"/>
</p:tagLst>
</file>

<file path=ppt/tags/tag16.xml><?xml version="1.0" encoding="utf-8"?>
<p:tagLst xmlns:p="http://schemas.openxmlformats.org/presentationml/2006/main">
  <p:tag name="ISLIDE.ADDREMOVEWATERMARK" val="r3LOTc9DIQ"/>
</p:tagLst>
</file>

<file path=ppt/tags/tag17.xml><?xml version="1.0" encoding="utf-8"?>
<p:tagLst xmlns:p="http://schemas.openxmlformats.org/presentationml/2006/main">
  <p:tag name="ISLIDE.ADDREMOVEWATERMARK" val="LFdIlzHAWw"/>
</p:tagLst>
</file>

<file path=ppt/tags/tag18.xml><?xml version="1.0" encoding="utf-8"?>
<p:tagLst xmlns:p="http://schemas.openxmlformats.org/presentationml/2006/main">
  <p:tag name="ISLIDE.ADDREMOVEWATERMARK" val="r3LOTc9DIQ"/>
</p:tagLst>
</file>

<file path=ppt/tags/tag19.xml><?xml version="1.0" encoding="utf-8"?>
<p:tagLst xmlns:p="http://schemas.openxmlformats.org/presentationml/2006/main">
  <p:tag name="COMMONDATA" val="eyJoZGlkIjoiYzJmYmM0OTc5ZTFiNzBkNzQzODgwOGQyYTI1NDgyMGUifQ=="/>
</p:tagLst>
</file>

<file path=ppt/tags/tag2.xml><?xml version="1.0" encoding="utf-8"?>
<p:tagLst xmlns:p="http://schemas.openxmlformats.org/presentationml/2006/main">
  <p:tag name="ISLIDE.ADDREMOVEWATERMARK" val="r3LOTc9DIQ"/>
</p:tagLst>
</file>

<file path=ppt/tags/tag3.xml><?xml version="1.0" encoding="utf-8"?>
<p:tagLst xmlns:p="http://schemas.openxmlformats.org/presentationml/2006/main">
  <p:tag name="ISLIDE.ADDREMOVEWATERMARK" val="ndDjqKPMGN"/>
</p:tagLst>
</file>

<file path=ppt/tags/tag4.xml><?xml version="1.0" encoding="utf-8"?>
<p:tagLst xmlns:p="http://schemas.openxmlformats.org/presentationml/2006/main">
  <p:tag name="ISLIDE.ADDREMOVEWATERMARK" val="4J2DWMeMGz"/>
</p:tagLst>
</file>

<file path=ppt/tags/tag5.xml><?xml version="1.0" encoding="utf-8"?>
<p:tagLst xmlns:p="http://schemas.openxmlformats.org/presentationml/2006/main">
  <p:tag name="ISLIDE.ADDREMOVEWATERMARK" val="LFdIlzHAWw"/>
</p:tagLst>
</file>

<file path=ppt/tags/tag6.xml><?xml version="1.0" encoding="utf-8"?>
<p:tagLst xmlns:p="http://schemas.openxmlformats.org/presentationml/2006/main">
  <p:tag name="ISLIDE.ADDREMOVEWATERMARK" val="r3LOTc9DIQ"/>
</p:tagLst>
</file>

<file path=ppt/tags/tag7.xml><?xml version="1.0" encoding="utf-8"?>
<p:tagLst xmlns:p="http://schemas.openxmlformats.org/presentationml/2006/main">
  <p:tag name="ISLIDE.ADDREMOVEWATERMARK" val="LFdIlzHAWw"/>
</p:tagLst>
</file>

<file path=ppt/tags/tag8.xml><?xml version="1.0" encoding="utf-8"?>
<p:tagLst xmlns:p="http://schemas.openxmlformats.org/presentationml/2006/main">
  <p:tag name="ISLIDE.ADDREMOVEWATERMARK" val="r3LOTc9DIQ"/>
</p:tagLst>
</file>

<file path=ppt/tags/tag9.xml><?xml version="1.0" encoding="utf-8"?>
<p:tagLst xmlns:p="http://schemas.openxmlformats.org/presentationml/2006/main">
  <p:tag name="ISLIDE.ADDREMOVEWATERMARK" val="LFdIlzHAWw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934</Words>
  <Application>WPS 演示</Application>
  <PresentationFormat>全屏显示(16:9)</PresentationFormat>
  <Paragraphs>166</Paragraphs>
  <Slides>13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Gulim</vt:lpstr>
      <vt:lpstr>Malgun Gothic</vt:lpstr>
      <vt:lpstr>等线</vt:lpstr>
      <vt:lpstr>Calibri</vt:lpstr>
      <vt:lpstr>楷体</vt:lpstr>
      <vt:lpstr>华文楷体</vt:lpstr>
      <vt:lpstr>黑体</vt:lpstr>
      <vt:lpstr>Times New Roman</vt:lpstr>
      <vt:lpstr>微软雅黑</vt:lpstr>
      <vt:lpstr>Arial Unicode MS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632</cp:revision>
  <dcterms:created xsi:type="dcterms:W3CDTF">2008-03-19T06:41:00Z</dcterms:created>
  <dcterms:modified xsi:type="dcterms:W3CDTF">2023-09-06T12:48:41Z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3E00876B6A33471F8670716BF376867E_12</vt:lpwstr>
  </property>
</Properties>
</file>