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3"/>
  </p:sldMasterIdLst>
  <p:notesMasterIdLst>
    <p:notesMasterId r:id="rId26"/>
  </p:notesMasterIdLst>
  <p:handoutMasterIdLst>
    <p:handoutMasterId r:id="rId27"/>
  </p:handoutMasterIdLst>
  <p:sldIdLst>
    <p:sldId id="613" r:id="rId4"/>
    <p:sldId id="716" r:id="rId5"/>
    <p:sldId id="717" r:id="rId6"/>
    <p:sldId id="718" r:id="rId7"/>
    <p:sldId id="719" r:id="rId8"/>
    <p:sldId id="721" r:id="rId9"/>
    <p:sldId id="720" r:id="rId10"/>
    <p:sldId id="722" r:id="rId11"/>
    <p:sldId id="743" r:id="rId12"/>
    <p:sldId id="744" r:id="rId13"/>
    <p:sldId id="725" r:id="rId14"/>
    <p:sldId id="745" r:id="rId15"/>
    <p:sldId id="746" r:id="rId16"/>
    <p:sldId id="747" r:id="rId17"/>
    <p:sldId id="729" r:id="rId18"/>
    <p:sldId id="730" r:id="rId19"/>
    <p:sldId id="731" r:id="rId20"/>
    <p:sldId id="732" r:id="rId21"/>
    <p:sldId id="733" r:id="rId22"/>
    <p:sldId id="734" r:id="rId23"/>
    <p:sldId id="735" r:id="rId24"/>
    <p:sldId id="736" r:id="rId25"/>
  </p:sldIdLst>
  <p:sldSz cx="9144000" cy="5143500"/>
  <p:notesSz cx="6858000" cy="9144000"/>
  <p:custDataLst>
    <p:tags r:id="rId3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4"/>
        <p:guide pos="31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2" Type="http://schemas.openxmlformats.org/officeDocument/2006/relationships/tags" Target="tags/tag75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4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8.xml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6" Type="http://schemas.openxmlformats.org/officeDocument/2006/relationships/slideLayout" Target="../slideLayouts/slideLayout14.xml"/><Relationship Id="rId15" Type="http://schemas.openxmlformats.org/officeDocument/2006/relationships/tags" Target="../tags/tag63.xml"/><Relationship Id="rId14" Type="http://schemas.openxmlformats.org/officeDocument/2006/relationships/tags" Target="../tags/tag62.xml"/><Relationship Id="rId13" Type="http://schemas.openxmlformats.org/officeDocument/2006/relationships/tags" Target="../tags/tag61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tags" Target="../tags/tag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6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image" Target="../media/image2.png"/><Relationship Id="rId2" Type="http://schemas.openxmlformats.org/officeDocument/2006/relationships/tags" Target="../tags/tag3.xml"/><Relationship Id="rId11" Type="http://schemas.openxmlformats.org/officeDocument/2006/relationships/slideLayout" Target="../slideLayouts/slideLayout3.xml"/><Relationship Id="rId10" Type="http://schemas.openxmlformats.org/officeDocument/2006/relationships/tags" Target="../tags/tag10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.bin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4.xml"/><Relationship Id="rId24" Type="http://schemas.openxmlformats.org/officeDocument/2006/relationships/image" Target="../media/image7.wmf"/><Relationship Id="rId23" Type="http://schemas.openxmlformats.org/officeDocument/2006/relationships/oleObject" Target="../embeddings/oleObject5.bin"/><Relationship Id="rId22" Type="http://schemas.openxmlformats.org/officeDocument/2006/relationships/tags" Target="../tags/tag24.xml"/><Relationship Id="rId21" Type="http://schemas.openxmlformats.org/officeDocument/2006/relationships/image" Target="../media/image6.wmf"/><Relationship Id="rId20" Type="http://schemas.openxmlformats.org/officeDocument/2006/relationships/oleObject" Target="../embeddings/oleObject4.bin"/><Relationship Id="rId2" Type="http://schemas.openxmlformats.org/officeDocument/2006/relationships/tags" Target="../tags/tag12.xml"/><Relationship Id="rId19" Type="http://schemas.openxmlformats.org/officeDocument/2006/relationships/tags" Target="../tags/tag23.xml"/><Relationship Id="rId18" Type="http://schemas.openxmlformats.org/officeDocument/2006/relationships/image" Target="../media/image5.wmf"/><Relationship Id="rId17" Type="http://schemas.openxmlformats.org/officeDocument/2006/relationships/oleObject" Target="../embeddings/oleObject3.bin"/><Relationship Id="rId16" Type="http://schemas.openxmlformats.org/officeDocument/2006/relationships/tags" Target="../tags/tag22.xml"/><Relationship Id="rId15" Type="http://schemas.openxmlformats.org/officeDocument/2006/relationships/image" Target="../media/image4.wmf"/><Relationship Id="rId14" Type="http://schemas.openxmlformats.org/officeDocument/2006/relationships/oleObject" Target="../embeddings/oleObject2.bin"/><Relationship Id="rId13" Type="http://schemas.openxmlformats.org/officeDocument/2006/relationships/tags" Target="../tags/tag21.xml"/><Relationship Id="rId12" Type="http://schemas.openxmlformats.org/officeDocument/2006/relationships/tags" Target="../tags/tag20.xml"/><Relationship Id="rId11" Type="http://schemas.openxmlformats.org/officeDocument/2006/relationships/tags" Target="../tags/tag19.xml"/><Relationship Id="rId10" Type="http://schemas.openxmlformats.org/officeDocument/2006/relationships/image" Target="../media/image3.wmf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image" Target="../media/image8.wmf"/><Relationship Id="rId6" Type="http://schemas.openxmlformats.org/officeDocument/2006/relationships/oleObject" Target="../embeddings/oleObject6.bin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3" Type="http://schemas.openxmlformats.org/officeDocument/2006/relationships/vmlDrawing" Target="../drawings/vmlDrawing2.vml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35.xml"/><Relationship Id="rId10" Type="http://schemas.openxmlformats.org/officeDocument/2006/relationships/tags" Target="../tags/tag34.xml"/><Relationship Id="rId1" Type="http://schemas.openxmlformats.org/officeDocument/2006/relationships/tags" Target="../tags/tag27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image" Target="../media/image9.png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1" Type="http://schemas.openxmlformats.org/officeDocument/2006/relationships/slideLayout" Target="../slideLayouts/slideLayout8.xml"/><Relationship Id="rId10" Type="http://schemas.openxmlformats.org/officeDocument/2006/relationships/tags" Target="../tags/tag44.xml"/><Relationship Id="rId1" Type="http://schemas.openxmlformats.org/officeDocument/2006/relationships/tags" Target="../tags/tag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10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25742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701030" y="2574290"/>
            <a:ext cx="1661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+mn-ea"/>
                <a:ea typeface="+mn-ea"/>
                <a:sym typeface="+mn-ea"/>
              </a:rPr>
              <a:t>练习八</a:t>
            </a:r>
            <a:endParaRPr lang="zh-CN" sz="3600" b="1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00600" y="1929130"/>
            <a:ext cx="34734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比  例 </a:t>
            </a:r>
            <a:endParaRPr lang="zh-CN" altLang="en-US" sz="36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文本框 1"/>
          <p:cNvSpPr txBox="1"/>
          <p:nvPr/>
        </p:nvSpPr>
        <p:spPr>
          <a:xfrm>
            <a:off x="720725" y="970915"/>
            <a:ext cx="10756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71600" y="1733233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55215" y="2342833"/>
            <a:ext cx="1112838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8439" name="文本框 6"/>
          <p:cNvSpPr txBox="1"/>
          <p:nvPr/>
        </p:nvSpPr>
        <p:spPr>
          <a:xfrm>
            <a:off x="4929188" y="956628"/>
            <a:ext cx="10756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54003" y="1770380"/>
            <a:ext cx="23241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8×9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68720" y="2419350"/>
            <a:ext cx="121158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218055" y="1682750"/>
            <a:ext cx="1958340" cy="779780"/>
            <a:chOff x="5537" y="5850"/>
            <a:chExt cx="3084" cy="1228"/>
          </a:xfrm>
        </p:grpSpPr>
        <p:sp>
          <p:nvSpPr>
            <p:cNvPr id="7" name="文本框 6"/>
            <p:cNvSpPr txBox="1"/>
            <p:nvPr/>
          </p:nvSpPr>
          <p:spPr>
            <a:xfrm>
              <a:off x="5537" y="6007"/>
              <a:ext cx="30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3</a:t>
              </a: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12×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7920" y="5850"/>
              <a:ext cx="638" cy="12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3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4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1676400" y="902970"/>
            <a:ext cx="2369820" cy="779780"/>
            <a:chOff x="3840" y="5850"/>
            <a:chExt cx="3732" cy="1228"/>
          </a:xfrm>
        </p:grpSpPr>
        <p:sp>
          <p:nvSpPr>
            <p:cNvPr id="12" name="文本框 11"/>
            <p:cNvSpPr txBox="1"/>
            <p:nvPr>
              <p:custDataLst>
                <p:tags r:id="rId1"/>
              </p:custDataLst>
            </p:nvPr>
          </p:nvSpPr>
          <p:spPr>
            <a:xfrm>
              <a:off x="3840" y="5850"/>
              <a:ext cx="638" cy="12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3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4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200" y="6010"/>
              <a:ext cx="3373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sym typeface="+mn-ea"/>
                </a:rPr>
                <a:t>∶</a:t>
              </a:r>
              <a:r>
                <a:rPr lang="en-US" altLang="zh-CN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 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＝3</a:t>
              </a:r>
              <a:r>
                <a:rPr lang="en-US" altLang="zh-CN" sz="2800" b="1" dirty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sym typeface="+mn-ea"/>
                </a:rPr>
                <a:t>∶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12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125845" y="949325"/>
            <a:ext cx="1167130" cy="779780"/>
            <a:chOff x="7440" y="6450"/>
            <a:chExt cx="1838" cy="1228"/>
          </a:xfrm>
        </p:grpSpPr>
        <p:sp>
          <p:nvSpPr>
            <p:cNvPr id="15" name="文本框 14"/>
            <p:cNvSpPr txBox="1"/>
            <p:nvPr>
              <p:custDataLst>
                <p:tags r:id="rId2"/>
              </p:custDataLst>
            </p:nvPr>
          </p:nvSpPr>
          <p:spPr>
            <a:xfrm>
              <a:off x="7440" y="6450"/>
              <a:ext cx="638" cy="12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2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9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3"/>
              </p:custDataLst>
            </p:nvPr>
          </p:nvSpPr>
          <p:spPr>
            <a:xfrm>
              <a:off x="8640" y="6450"/>
              <a:ext cx="638" cy="12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8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</a:t>
              </a:r>
              <a:endParaRPr lang="en-US" altLang="zh-CN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7920" y="6653"/>
              <a:ext cx="796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＝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1"/>
          <p:cNvSpPr txBox="1"/>
          <p:nvPr/>
        </p:nvSpPr>
        <p:spPr>
          <a:xfrm>
            <a:off x="609600" y="438150"/>
            <a:ext cx="800862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相同质量的水和冰的体积之比是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。一块体积是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50dm</a:t>
            </a:r>
            <a:r>
              <a:rPr lang="en-US" altLang="zh-CN" sz="28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的冰，化成水后的体积是多少？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5" name="文本框 2"/>
          <p:cNvSpPr txBox="1"/>
          <p:nvPr/>
        </p:nvSpPr>
        <p:spPr>
          <a:xfrm>
            <a:off x="762000" y="1657350"/>
            <a:ext cx="509587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解：设化成水后的体积是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437" name="文本框 4"/>
          <p:cNvSpPr txBox="1"/>
          <p:nvPr/>
        </p:nvSpPr>
        <p:spPr>
          <a:xfrm>
            <a:off x="2854325" y="3105150"/>
            <a:ext cx="128841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＝45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438" name="文本框 5"/>
          <p:cNvSpPr txBox="1"/>
          <p:nvPr/>
        </p:nvSpPr>
        <p:spPr>
          <a:xfrm>
            <a:off x="1066800" y="3862705"/>
            <a:ext cx="51689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答：化成水后的体积是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45 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21510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9800" y="2038350"/>
            <a:ext cx="2882265" cy="18319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" name="组合 8"/>
          <p:cNvGrpSpPr/>
          <p:nvPr/>
        </p:nvGrpSpPr>
        <p:grpSpPr>
          <a:xfrm>
            <a:off x="2649220" y="2221230"/>
            <a:ext cx="1306830" cy="1014730"/>
            <a:chOff x="5160" y="4290"/>
            <a:chExt cx="2058" cy="1598"/>
          </a:xfrm>
        </p:grpSpPr>
        <p:grpSp>
          <p:nvGrpSpPr>
            <p:cNvPr id="4" name="组合 3"/>
            <p:cNvGrpSpPr/>
            <p:nvPr/>
          </p:nvGrpSpPr>
          <p:grpSpPr>
            <a:xfrm>
              <a:off x="5160" y="4290"/>
              <a:ext cx="1049" cy="1598"/>
              <a:chOff x="5160" y="4290"/>
              <a:chExt cx="1049" cy="1598"/>
            </a:xfrm>
          </p:grpSpPr>
          <p:sp>
            <p:nvSpPr>
              <p:cNvPr id="2" name="文本框 1"/>
              <p:cNvSpPr txBox="1"/>
              <p:nvPr/>
            </p:nvSpPr>
            <p:spPr>
              <a:xfrm>
                <a:off x="5160" y="4290"/>
                <a:ext cx="1049" cy="15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3200" b="1" i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b="1" i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800" b="1" i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zh-CN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" name="直接连接符 2"/>
              <p:cNvCxnSpPr/>
              <p:nvPr/>
            </p:nvCxnSpPr>
            <p:spPr>
              <a:xfrm>
                <a:off x="5280" y="5130"/>
                <a:ext cx="6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组合 6"/>
            <p:cNvGrpSpPr/>
            <p:nvPr/>
          </p:nvGrpSpPr>
          <p:grpSpPr>
            <a:xfrm>
              <a:off x="6360" y="4508"/>
              <a:ext cx="858" cy="1363"/>
              <a:chOff x="6892" y="4605"/>
              <a:chExt cx="858" cy="1363"/>
            </a:xfrm>
          </p:grpSpPr>
          <p:sp>
            <p:nvSpPr>
              <p:cNvPr id="5" name="文本框 4"/>
              <p:cNvSpPr txBox="1"/>
              <p:nvPr/>
            </p:nvSpPr>
            <p:spPr>
              <a:xfrm>
                <a:off x="6892" y="4605"/>
                <a:ext cx="858" cy="1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l">
                  <a:lnSpc>
                    <a:spcPct val="90000"/>
                  </a:lnSpc>
                  <a:buClrTx/>
                  <a:buSzTx/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>
                  <a:lnSpc>
                    <a:spcPct val="90000"/>
                  </a:lnSpc>
                  <a:buClrTx/>
                  <a:buSzTx/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" name="直接连接符 5"/>
              <p:cNvCxnSpPr/>
              <p:nvPr>
                <p:custDataLst>
                  <p:tags r:id="rId2"/>
                </p:custDataLst>
              </p:nvPr>
            </p:nvCxnSpPr>
            <p:spPr>
              <a:xfrm>
                <a:off x="7080" y="5229"/>
                <a:ext cx="48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文本框 7"/>
            <p:cNvSpPr txBox="1"/>
            <p:nvPr/>
          </p:nvSpPr>
          <p:spPr>
            <a:xfrm>
              <a:off x="5760" y="4770"/>
              <a:ext cx="841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＝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7" grpId="0"/>
      <p:bldP spid="184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文本框 1"/>
          <p:cNvSpPr txBox="1"/>
          <p:nvPr/>
        </p:nvSpPr>
        <p:spPr>
          <a:xfrm>
            <a:off x="276860" y="477203"/>
            <a:ext cx="706247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10.</a:t>
            </a:r>
            <a:r>
              <a:rPr lang="zh-CN" altLang="en-US" sz="2800" b="1" dirty="0">
                <a:latin typeface="宋体" panose="02010600030101010101" pitchFamily="2" charset="-122"/>
              </a:rPr>
              <a:t>按照下面的条件列出比例，并且解比例。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1507" name="文本框 2"/>
          <p:cNvSpPr txBox="1"/>
          <p:nvPr/>
        </p:nvSpPr>
        <p:spPr>
          <a:xfrm>
            <a:off x="393700" y="1084898"/>
            <a:ext cx="518223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的比等于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的比。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3"/>
          <p:cNvSpPr txBox="1"/>
          <p:nvPr/>
        </p:nvSpPr>
        <p:spPr>
          <a:xfrm>
            <a:off x="2454275" y="1835785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" name="文本框 4"/>
          <p:cNvSpPr txBox="1"/>
          <p:nvPr/>
        </p:nvSpPr>
        <p:spPr>
          <a:xfrm>
            <a:off x="2971800" y="3181350"/>
            <a:ext cx="155416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64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" name="Rectangle 54"/>
          <p:cNvSpPr>
            <a:spLocks noChangeArrowheads="1"/>
          </p:cNvSpPr>
          <p:nvPr/>
        </p:nvSpPr>
        <p:spPr bwMode="auto">
          <a:xfrm>
            <a:off x="2041525" y="2568258"/>
            <a:ext cx="1216025" cy="521970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解：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649538" y="2597785"/>
            <a:ext cx="2816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 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40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bldLvl="0"/>
      <p:bldP spid="11" grpId="0" bldLvl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Rectangle 5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28470" y="2388235"/>
            <a:ext cx="766445" cy="52197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解：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2368550" y="1504950"/>
            <a:ext cx="2117090" cy="779780"/>
            <a:chOff x="5213" y="5625"/>
            <a:chExt cx="3334" cy="1228"/>
          </a:xfrm>
        </p:grpSpPr>
        <p:sp>
          <p:nvSpPr>
            <p:cNvPr id="12" name="文本框 11"/>
            <p:cNvSpPr txBox="1"/>
            <p:nvPr>
              <p:custDataLst>
                <p:tags r:id="rId2"/>
              </p:custDataLst>
            </p:nvPr>
          </p:nvSpPr>
          <p:spPr>
            <a:xfrm>
              <a:off x="5213" y="5828"/>
              <a:ext cx="3334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∶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∶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3"/>
              </p:custDataLst>
            </p:nvPr>
          </p:nvSpPr>
          <p:spPr>
            <a:xfrm>
              <a:off x="5880" y="5625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zh-CN" altLang="en-US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4"/>
              </p:custDataLst>
            </p:nvPr>
          </p:nvSpPr>
          <p:spPr>
            <a:xfrm>
              <a:off x="7080" y="5625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5"/>
              </p:custDataLst>
            </p:nvPr>
          </p:nvSpPr>
          <p:spPr>
            <a:xfrm>
              <a:off x="7920" y="5625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54330" y="471805"/>
            <a:ext cx="5836920" cy="822325"/>
            <a:chOff x="558" y="743"/>
            <a:chExt cx="9192" cy="1295"/>
          </a:xfrm>
        </p:grpSpPr>
        <p:sp>
          <p:nvSpPr>
            <p:cNvPr id="17" name="文本框 1"/>
            <p:cNvSpPr txBox="1"/>
            <p:nvPr>
              <p:custDataLst>
                <p:tags r:id="rId6"/>
              </p:custDataLst>
            </p:nvPr>
          </p:nvSpPr>
          <p:spPr>
            <a:xfrm>
              <a:off x="558" y="878"/>
              <a:ext cx="9192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>
                <a:lnSpc>
                  <a:spcPct val="12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（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2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）</a:t>
              </a:r>
              <a:r>
                <a: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zh-CN" altLang="en-US" sz="2800" b="1" dirty="0">
                  <a:latin typeface="宋体" panose="02010600030101010101" pitchFamily="2" charset="-122"/>
                </a:rPr>
                <a:t>与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    </a:t>
              </a:r>
              <a:r>
                <a:rPr lang="zh-CN" altLang="en-US" sz="2800" b="1" dirty="0">
                  <a:latin typeface="宋体" panose="02010600030101010101" pitchFamily="2" charset="-122"/>
                </a:rPr>
                <a:t>的比等于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    </a:t>
              </a:r>
              <a:r>
                <a:rPr lang="zh-CN" altLang="en-US" sz="2800" b="1" dirty="0">
                  <a:latin typeface="宋体" panose="02010600030101010101" pitchFamily="2" charset="-122"/>
                  <a:cs typeface="宋体" panose="02010600030101010101" pitchFamily="2" charset="-122"/>
                </a:rPr>
                <a:t>与  的比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。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7"/>
              </p:custDataLst>
            </p:nvPr>
          </p:nvSpPr>
          <p:spPr>
            <a:xfrm>
              <a:off x="3000" y="743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zh-CN" altLang="en-US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/>
            <p:cNvSpPr txBox="1"/>
            <p:nvPr>
              <p:custDataLst>
                <p:tags r:id="rId8"/>
              </p:custDataLst>
            </p:nvPr>
          </p:nvSpPr>
          <p:spPr>
            <a:xfrm>
              <a:off x="5760" y="810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/>
            <p:cNvSpPr txBox="1"/>
            <p:nvPr>
              <p:custDataLst>
                <p:tags r:id="rId9"/>
              </p:custDataLst>
            </p:nvPr>
          </p:nvSpPr>
          <p:spPr>
            <a:xfrm>
              <a:off x="6921" y="810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2590800" y="2266950"/>
            <a:ext cx="2324100" cy="779780"/>
            <a:chOff x="4200" y="3861"/>
            <a:chExt cx="3660" cy="1228"/>
          </a:xfrm>
        </p:grpSpPr>
        <p:sp>
          <p:nvSpPr>
            <p:cNvPr id="22" name="文本框 21"/>
            <p:cNvSpPr txBox="1"/>
            <p:nvPr>
              <p:custDataLst>
                <p:tags r:id="rId10"/>
              </p:custDataLst>
            </p:nvPr>
          </p:nvSpPr>
          <p:spPr>
            <a:xfrm>
              <a:off x="5691" y="3861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zh-CN" altLang="en-US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11"/>
              </p:custDataLst>
            </p:nvPr>
          </p:nvSpPr>
          <p:spPr>
            <a:xfrm>
              <a:off x="6840" y="3861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文本框 23"/>
            <p:cNvSpPr txBox="1"/>
            <p:nvPr>
              <p:custDataLst>
                <p:tags r:id="rId12"/>
              </p:custDataLst>
            </p:nvPr>
          </p:nvSpPr>
          <p:spPr>
            <a:xfrm>
              <a:off x="4200" y="3861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13"/>
              </p:custDataLst>
            </p:nvPr>
          </p:nvSpPr>
          <p:spPr>
            <a:xfrm>
              <a:off x="4560" y="4050"/>
              <a:ext cx="3300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x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×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2819400" y="3041650"/>
            <a:ext cx="1391920" cy="779780"/>
            <a:chOff x="4440" y="4790"/>
            <a:chExt cx="2192" cy="1228"/>
          </a:xfrm>
        </p:grpSpPr>
        <p:sp>
          <p:nvSpPr>
            <p:cNvPr id="27" name="文本框 26"/>
            <p:cNvSpPr txBox="1"/>
            <p:nvPr>
              <p:custDataLst>
                <p:tags r:id="rId14"/>
              </p:custDataLst>
            </p:nvPr>
          </p:nvSpPr>
          <p:spPr>
            <a:xfrm>
              <a:off x="4440" y="4890"/>
              <a:ext cx="2193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x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＝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15"/>
              </p:custDataLst>
            </p:nvPr>
          </p:nvSpPr>
          <p:spPr>
            <a:xfrm>
              <a:off x="5571" y="4790"/>
              <a:ext cx="557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zh-CN" altLang="en-US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457200" y="514350"/>
            <a:ext cx="8085455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）比例的两个内项分别是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，两个外项分别是</a:t>
            </a:r>
            <a:r>
              <a:rPr kumimoji="0" lang="en-US" altLang="zh-CN" sz="28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47073" y="1478280"/>
            <a:ext cx="2233295" cy="6076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2.5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3350260" y="2199640"/>
            <a:ext cx="187579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2.5</a:t>
            </a:r>
            <a:r>
              <a:rPr kumimoji="0" lang="en-US" altLang="zh-CN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Rectangle 54"/>
          <p:cNvSpPr>
            <a:spLocks noChangeArrowheads="1"/>
          </p:cNvSpPr>
          <p:nvPr/>
        </p:nvSpPr>
        <p:spPr bwMode="auto">
          <a:xfrm>
            <a:off x="2336165" y="2285365"/>
            <a:ext cx="911225" cy="52197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解：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877945" y="2944495"/>
            <a:ext cx="128841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0" grpId="0" bldLvl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91148" y="560705"/>
            <a:ext cx="8272462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汽车厂按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的比生产了一批汽车模型。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轿车模型长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24.3cm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，轿车的实际长度是多少？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395730" y="1685290"/>
            <a:ext cx="52825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解：设轿车的实际长度是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2758440" y="2344420"/>
            <a:ext cx="25888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24.3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</a:t>
            </a:r>
            <a:endParaRPr lang="zh-CN" altLang="en-US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3733483" y="2952115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486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1981200" y="3611245"/>
            <a:ext cx="48647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答：轿车的实际长度是486cm。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32105" y="410210"/>
            <a:ext cx="72186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汽车厂按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的比生产了一批汽车模型。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1"/>
          <p:cNvSpPr txBox="1"/>
          <p:nvPr>
            <p:custDataLst>
              <p:tags r:id="rId2"/>
            </p:custDataLst>
          </p:nvPr>
        </p:nvSpPr>
        <p:spPr>
          <a:xfrm>
            <a:off x="210185" y="1017905"/>
            <a:ext cx="882332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公共汽车长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11.76m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公共汽车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模型的长度是多少？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1717993" y="1713230"/>
            <a:ext cx="583946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公共汽车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模型的长度是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2569528" y="2436813"/>
            <a:ext cx="27470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11.76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3657600" y="3032125"/>
            <a:ext cx="15182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0.588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1718310" y="3735070"/>
            <a:ext cx="646874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公共汽车模型的长度是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0.588m。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文本框 1"/>
          <p:cNvSpPr txBox="1"/>
          <p:nvPr/>
        </p:nvSpPr>
        <p:spPr>
          <a:xfrm>
            <a:off x="647700" y="365125"/>
            <a:ext cx="7508875" cy="16414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12.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一个秦代高级军吏俑模型的高度与实际高度的比是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模型高度是</a:t>
            </a:r>
            <a:r>
              <a:rPr lang="en-US" altLang="zh-CN" sz="2800" b="1" dirty="0">
                <a:latin typeface="Times New Roman" panose="02020603050405020304" pitchFamily="18" charset="0"/>
                <a:sym typeface="+mn-ea"/>
              </a:rPr>
              <a:t>19.6cm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。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这个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高级军吏俑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的实际高度是多少？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0" name="文本框 3"/>
          <p:cNvSpPr txBox="1"/>
          <p:nvPr/>
        </p:nvSpPr>
        <p:spPr>
          <a:xfrm>
            <a:off x="609600" y="2038350"/>
            <a:ext cx="75095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解：设这个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高级军吏俑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的实际高度是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4581" name="文本框 4"/>
          <p:cNvSpPr txBox="1"/>
          <p:nvPr/>
        </p:nvSpPr>
        <p:spPr>
          <a:xfrm>
            <a:off x="2895283" y="2725738"/>
            <a:ext cx="25888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10＝19.6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2" name="文本框 5"/>
          <p:cNvSpPr txBox="1"/>
          <p:nvPr/>
        </p:nvSpPr>
        <p:spPr>
          <a:xfrm>
            <a:off x="3571875" y="3257233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196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3" name="文本框 6"/>
          <p:cNvSpPr txBox="1"/>
          <p:nvPr/>
        </p:nvSpPr>
        <p:spPr>
          <a:xfrm>
            <a:off x="947738" y="3943350"/>
            <a:ext cx="7642225" cy="60769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这个高级军吏俑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的实际高度是196cm。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/>
      <p:bldP spid="24582" grpId="0"/>
      <p:bldP spid="245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文本框 1"/>
          <p:cNvSpPr txBox="1"/>
          <p:nvPr/>
        </p:nvSpPr>
        <p:spPr>
          <a:xfrm>
            <a:off x="304800" y="438150"/>
            <a:ext cx="8462963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13.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某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小区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号楼的实际高度为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35m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，与模型高度的比是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50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。模型的高度是多少厘米？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4817" name="文本框 1"/>
          <p:cNvSpPr txBox="1"/>
          <p:nvPr/>
        </p:nvSpPr>
        <p:spPr>
          <a:xfrm>
            <a:off x="2183765" y="2265680"/>
            <a:ext cx="438975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解：设模型的高度是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4818" name="文本框 2"/>
          <p:cNvSpPr txBox="1"/>
          <p:nvPr/>
        </p:nvSpPr>
        <p:spPr>
          <a:xfrm>
            <a:off x="2604770" y="2873375"/>
            <a:ext cx="26777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3500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zh-CN" altLang="en-US" sz="2800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4819" name="文本框 3"/>
          <p:cNvSpPr txBox="1"/>
          <p:nvPr/>
        </p:nvSpPr>
        <p:spPr>
          <a:xfrm>
            <a:off x="3705860" y="3394075"/>
            <a:ext cx="107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4820" name="文本框 4"/>
          <p:cNvSpPr txBox="1"/>
          <p:nvPr/>
        </p:nvSpPr>
        <p:spPr>
          <a:xfrm>
            <a:off x="2488565" y="3967163"/>
            <a:ext cx="463867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>
              <a:lnSpc>
                <a:spcPct val="120000"/>
              </a:lnSpc>
              <a:buClrTx/>
              <a:buSz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答：模型的高度是70cm。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3200400" y="1580833"/>
            <a:ext cx="235712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35m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3500cm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  <p:bldP spid="2" grpId="0"/>
      <p:bldP spid="34818" grpId="0"/>
      <p:bldP spid="34819" grpId="0"/>
      <p:bldP spid="348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33375" y="544195"/>
            <a:ext cx="48958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zh-CN" altLang="en-US" sz="2800" b="1">
                <a:latin typeface="宋体" panose="02010600030101010101" pitchFamily="2" charset="-122"/>
                <a:cs typeface="Times New Roman" panose="02020603050405020304" pitchFamily="18" charset="0"/>
              </a:rPr>
              <a:t>把下面的等式改写成比例。</a:t>
            </a:r>
            <a:endParaRPr lang="zh-CN" altLang="en-US" sz="2800" b="1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3375" y="1218565"/>
            <a:ext cx="33261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86250" y="1218565"/>
            <a:ext cx="3704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84910" y="2012315"/>
            <a:ext cx="24745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84910" y="2716530"/>
            <a:ext cx="24745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6165" y="3443605"/>
            <a:ext cx="24745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（答案不唯一）</a:t>
            </a:r>
            <a:endParaRPr lang="zh-CN" sz="24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29225" y="2012315"/>
            <a:ext cx="30460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29225" y="2716530"/>
            <a:ext cx="30460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82260" y="3443605"/>
            <a:ext cx="24745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（答案不唯一）</a:t>
            </a:r>
            <a:endParaRPr lang="zh-CN" sz="24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文本框 1"/>
          <p:cNvSpPr txBox="1"/>
          <p:nvPr>
            <p:custDataLst>
              <p:tags r:id="rId1"/>
            </p:custDataLst>
          </p:nvPr>
        </p:nvSpPr>
        <p:spPr>
          <a:xfrm>
            <a:off x="287655" y="452120"/>
            <a:ext cx="786066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下面各表中相对应的两个量的比能否组成比例？如果能，把组成的比例写出来。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r="-163" b="49187"/>
          <a:stretch>
            <a:fillRect/>
          </a:stretch>
        </p:blipFill>
        <p:spPr>
          <a:xfrm>
            <a:off x="134620" y="1657350"/>
            <a:ext cx="8928000" cy="9362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6" name="图片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t="54475"/>
          <a:stretch>
            <a:fillRect/>
          </a:stretch>
        </p:blipFill>
        <p:spPr>
          <a:xfrm>
            <a:off x="134620" y="3105150"/>
            <a:ext cx="8892000" cy="83689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1798320" y="3897313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5095558" y="3897313"/>
            <a:ext cx="35706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能，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800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1809115" y="2475230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8"/>
            </p:custDataLst>
          </p:nvPr>
        </p:nvSpPr>
        <p:spPr>
          <a:xfrm>
            <a:off x="5411788" y="2475230"/>
            <a:ext cx="32150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能，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9"/>
            </p:custDataLst>
          </p:nvPr>
        </p:nvSpPr>
        <p:spPr>
          <a:xfrm>
            <a:off x="7183120" y="3548380"/>
            <a:ext cx="664210" cy="349250"/>
          </a:xfrm>
          <a:prstGeom prst="rect">
            <a:avLst/>
          </a:prstGeom>
          <a:solidFill>
            <a:srgbClr val="ACDFF7"/>
          </a:solidFill>
        </p:spPr>
        <p:txBody>
          <a:bodyPr wrap="square" rtlCol="0">
            <a:noAutofit/>
          </a:bodyPr>
          <a:p>
            <a:r>
              <a:rPr lang="en-US" altLang="zh-CN" sz="2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400</a:t>
            </a:r>
            <a:endParaRPr lang="en-US" altLang="zh-CN" sz="20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10"/>
            </p:custDataLst>
          </p:nvPr>
        </p:nvSpPr>
        <p:spPr>
          <a:xfrm>
            <a:off x="8229600" y="3548380"/>
            <a:ext cx="664210" cy="349250"/>
          </a:xfrm>
          <a:prstGeom prst="rect">
            <a:avLst/>
          </a:prstGeom>
          <a:solidFill>
            <a:srgbClr val="ACDFF7"/>
          </a:solidFill>
        </p:spPr>
        <p:txBody>
          <a:bodyPr wrap="square" rtlCol="0">
            <a:noAutofit/>
          </a:bodyPr>
          <a:p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800</a:t>
            </a:r>
            <a:endParaRPr lang="en-US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1000" y="558800"/>
            <a:ext cx="77730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李老师买了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个足球和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个篮球，买两种球所花钱数相等。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5780" y="1511935"/>
            <a:ext cx="608076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）足球与篮球的单价之比是多少？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文本框 2"/>
          <p:cNvSpPr txBox="1"/>
          <p:nvPr/>
        </p:nvSpPr>
        <p:spPr>
          <a:xfrm>
            <a:off x="2179955" y="3683000"/>
            <a:ext cx="12534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98395" y="2155190"/>
            <a:ext cx="3162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假设总价为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2"/>
          <p:cNvSpPr txBox="1"/>
          <p:nvPr/>
        </p:nvSpPr>
        <p:spPr>
          <a:xfrm>
            <a:off x="2179638" y="2677160"/>
            <a:ext cx="419671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2420" y="4272280"/>
            <a:ext cx="62979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足球与篮球的单价之比是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79955" y="3170555"/>
            <a:ext cx="17526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5" grpId="0"/>
      <p:bldP spid="10" grpId="0"/>
      <p:bldP spid="9" grpId="0"/>
      <p:bldP spid="11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1000" y="558800"/>
            <a:ext cx="77730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李老师买了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个足球和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个篮球，买两种球所花钱数相等。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2" name="文本框 1"/>
          <p:cNvSpPr txBox="1"/>
          <p:nvPr/>
        </p:nvSpPr>
        <p:spPr>
          <a:xfrm>
            <a:off x="456883" y="1533843"/>
            <a:ext cx="750887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）足球的单价是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元，篮球的单价是多少？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9" name="文本框 2"/>
          <p:cNvSpPr txBox="1"/>
          <p:nvPr/>
        </p:nvSpPr>
        <p:spPr>
          <a:xfrm>
            <a:off x="1725930" y="2123758"/>
            <a:ext cx="429323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解：设篮球的单价是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9700" name="文本框 3"/>
          <p:cNvSpPr txBox="1"/>
          <p:nvPr/>
        </p:nvSpPr>
        <p:spPr>
          <a:xfrm>
            <a:off x="2561273" y="2611120"/>
            <a:ext cx="23221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EU-B3X" panose="03000509000000000000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701" name="文本框 4"/>
          <p:cNvSpPr txBox="1"/>
          <p:nvPr/>
        </p:nvSpPr>
        <p:spPr>
          <a:xfrm>
            <a:off x="3266758" y="3092133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30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702" name="文本框 5"/>
          <p:cNvSpPr txBox="1"/>
          <p:nvPr/>
        </p:nvSpPr>
        <p:spPr>
          <a:xfrm>
            <a:off x="1752600" y="3714750"/>
            <a:ext cx="439737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答：篮球的单价是30元。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1" grpId="0"/>
      <p:bldP spid="2970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1000" y="379730"/>
            <a:ext cx="77730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李老师买了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个足球和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个篮球，买两种球所花钱数相等。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6" name="文本框 1"/>
          <p:cNvSpPr txBox="1"/>
          <p:nvPr/>
        </p:nvSpPr>
        <p:spPr>
          <a:xfrm>
            <a:off x="284480" y="1251903"/>
            <a:ext cx="64382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你能提出其他数学问题并解答吗？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699" name="文本框 2"/>
          <p:cNvSpPr txBox="1"/>
          <p:nvPr/>
        </p:nvSpPr>
        <p:spPr>
          <a:xfrm>
            <a:off x="284480" y="1882140"/>
            <a:ext cx="855535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例：足球的单价是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元，篮球的单价是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元。李老师买两种球共花去多少钱？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143000" y="3005773"/>
            <a:ext cx="473011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40＋8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30＝480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（元）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5860" y="4248150"/>
            <a:ext cx="2685415" cy="5651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>
              <a:lnSpc>
                <a:spcPct val="11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（答案不唯一）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1710" y="3627120"/>
            <a:ext cx="57410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  <a:buClrTx/>
              <a:buSz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答：李老师买两种球共花去480元。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文本框 1"/>
          <p:cNvSpPr txBox="1"/>
          <p:nvPr>
            <p:custDataLst>
              <p:tags r:id="rId1"/>
            </p:custDataLst>
          </p:nvPr>
        </p:nvSpPr>
        <p:spPr>
          <a:xfrm>
            <a:off x="457200" y="285750"/>
            <a:ext cx="783780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下面哪组中的四个数可以组成比例？把组成的比例写出来。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文本框 2"/>
          <p:cNvSpPr txBox="1"/>
          <p:nvPr>
            <p:custDataLst>
              <p:tags r:id="rId2"/>
            </p:custDataLst>
          </p:nvPr>
        </p:nvSpPr>
        <p:spPr>
          <a:xfrm>
            <a:off x="533400" y="1352233"/>
            <a:ext cx="322834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172" name="文本框 3"/>
          <p:cNvSpPr txBox="1"/>
          <p:nvPr>
            <p:custDataLst>
              <p:tags r:id="rId3"/>
            </p:custDataLst>
          </p:nvPr>
        </p:nvSpPr>
        <p:spPr>
          <a:xfrm>
            <a:off x="4627880" y="1303973"/>
            <a:ext cx="286893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5410200" y="1867218"/>
            <a:ext cx="23279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860425" y="1800860"/>
            <a:ext cx="329628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4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5＝12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（答案不唯一）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194" name="文本框 1"/>
          <p:cNvSpPr txBox="1"/>
          <p:nvPr>
            <p:custDataLst>
              <p:tags r:id="rId6"/>
            </p:custDataLst>
          </p:nvPr>
        </p:nvSpPr>
        <p:spPr>
          <a:xfrm>
            <a:off x="507365" y="2925445"/>
            <a:ext cx="358775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1.6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6.4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1263333" y="3705860"/>
            <a:ext cx="23279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5638800" y="3562350"/>
          <a:ext cx="1692910" cy="921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9" imgW="723900" imgH="393700" progId="Equation.DSMT4">
                  <p:embed/>
                </p:oleObj>
              </mc:Choice>
              <mc:Fallback>
                <p:oleObj name="" r:id="rId9" imgW="7239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38800" y="3562350"/>
                        <a:ext cx="1692910" cy="9213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文本框 9"/>
          <p:cNvSpPr txBox="1"/>
          <p:nvPr>
            <p:custDataLst>
              <p:tags r:id="rId11"/>
            </p:custDataLst>
          </p:nvPr>
        </p:nvSpPr>
        <p:spPr>
          <a:xfrm>
            <a:off x="5257800" y="4413885"/>
            <a:ext cx="268541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sym typeface="+mn-ea"/>
              </a:rPr>
              <a:t>（答案不唯一）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sym typeface="+mn-ea"/>
            </a:endParaRPr>
          </a:p>
        </p:txBody>
      </p:sp>
      <p:sp>
        <p:nvSpPr>
          <p:cNvPr id="11" name="文本框 3"/>
          <p:cNvSpPr txBox="1"/>
          <p:nvPr>
            <p:custDataLst>
              <p:tags r:id="rId12"/>
            </p:custDataLst>
          </p:nvPr>
        </p:nvSpPr>
        <p:spPr>
          <a:xfrm>
            <a:off x="4565650" y="2874963"/>
            <a:ext cx="286893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  ， ， 和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5457190" y="2646045"/>
          <a:ext cx="369570" cy="1604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4" imgW="152400" imgH="660400" progId="Equation.KSEE3">
                  <p:embed/>
                </p:oleObj>
              </mc:Choice>
              <mc:Fallback>
                <p:oleObj name="" r:id="rId14" imgW="152400" imgH="6604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57190" y="2646045"/>
                        <a:ext cx="369570" cy="1604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5892800" y="2644775"/>
          <a:ext cx="338455" cy="1599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7" imgW="139700" imgH="660400" progId="Equation.KSEE3">
                  <p:embed/>
                </p:oleObj>
              </mc:Choice>
              <mc:Fallback>
                <p:oleObj name="" r:id="rId17" imgW="139700" imgH="6604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92800" y="2644775"/>
                        <a:ext cx="338455" cy="1599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6342380" y="2644775"/>
          <a:ext cx="373380" cy="162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20" imgW="152400" imgH="660400" progId="Equation.KSEE3">
                  <p:embed/>
                </p:oleObj>
              </mc:Choice>
              <mc:Fallback>
                <p:oleObj name="" r:id="rId20" imgW="152400" imgH="660400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342380" y="2644775"/>
                        <a:ext cx="373380" cy="1620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7036435" y="2689225"/>
          <a:ext cx="393065" cy="1507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23" imgW="152400" imgH="660400" progId="Equation.KSEE3">
                  <p:embed/>
                </p:oleObj>
              </mc:Choice>
              <mc:Fallback>
                <p:oleObj name="" r:id="rId23" imgW="152400" imgH="6604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036435" y="2689225"/>
                        <a:ext cx="393065" cy="1507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文本框 1"/>
          <p:cNvSpPr txBox="1"/>
          <p:nvPr/>
        </p:nvSpPr>
        <p:spPr>
          <a:xfrm>
            <a:off x="881063" y="993775"/>
            <a:ext cx="634746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写出比值是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的两个比，并组成比例。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195" name="文本框 2"/>
          <p:cNvSpPr txBox="1"/>
          <p:nvPr/>
        </p:nvSpPr>
        <p:spPr>
          <a:xfrm>
            <a:off x="2163763" y="1839913"/>
            <a:ext cx="4726305" cy="121094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1     10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2     5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答案不唯一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71450" y="549910"/>
            <a:ext cx="875982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李叔叔承包了两块水稻田，面积分别为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公顷和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公顷。秋收时，两块水稻田的产量分别为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3.75t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。两块水稻田的产量与面积之比，是否可以组成比例？如果可以组成比例，指出比例的内项和外项。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09600" y="2876550"/>
            <a:ext cx="806450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答：可以组成比例，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3.75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0.5＝6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，0.5和6是内项，3.75和0.8是外项。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文本框 1"/>
          <p:cNvSpPr txBox="1"/>
          <p:nvPr>
            <p:custDataLst>
              <p:tags r:id="rId1"/>
            </p:custDataLst>
          </p:nvPr>
        </p:nvSpPr>
        <p:spPr>
          <a:xfrm>
            <a:off x="457835" y="598805"/>
            <a:ext cx="670115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判断下面哪组中的两个比可以组成比例。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文本框 3"/>
          <p:cNvSpPr txBox="1"/>
          <p:nvPr>
            <p:custDataLst>
              <p:tags r:id="rId2"/>
            </p:custDataLst>
          </p:nvPr>
        </p:nvSpPr>
        <p:spPr>
          <a:xfrm>
            <a:off x="528955" y="1342390"/>
            <a:ext cx="3037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312863" y="1949133"/>
            <a:ext cx="23279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5515293" y="1949133"/>
            <a:ext cx="19704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graphicFrame>
        <p:nvGraphicFramePr>
          <p:cNvPr id="13314" name="对象 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786130" y="2501900"/>
          <a:ext cx="266763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6" imgW="977900" imgH="393700" progId="Equation.DSMT4">
                  <p:embed/>
                </p:oleObj>
              </mc:Choice>
              <mc:Fallback>
                <p:oleObj name="" r:id="rId6" imgW="977900" imgH="3937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6130" y="2501900"/>
                        <a:ext cx="2667635" cy="882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5486083" y="3330893"/>
            <a:ext cx="23279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9"/>
            </p:custDataLst>
          </p:nvPr>
        </p:nvSpPr>
        <p:spPr>
          <a:xfrm>
            <a:off x="1136333" y="3384233"/>
            <a:ext cx="19704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能组成比例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20" name="文本框 2"/>
          <p:cNvSpPr txBox="1"/>
          <p:nvPr>
            <p:custDataLst>
              <p:tags r:id="rId10"/>
            </p:custDataLst>
          </p:nvPr>
        </p:nvSpPr>
        <p:spPr>
          <a:xfrm>
            <a:off x="4504690" y="1350645"/>
            <a:ext cx="34817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1.4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28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3315" name="文本框 2"/>
          <p:cNvSpPr txBox="1"/>
          <p:nvPr>
            <p:custDataLst>
              <p:tags r:id="rId11"/>
            </p:custDataLst>
          </p:nvPr>
        </p:nvSpPr>
        <p:spPr>
          <a:xfrm>
            <a:off x="4504690" y="2557145"/>
            <a:ext cx="42525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7.5</a:t>
            </a:r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</a:t>
            </a:r>
            <a:r>
              <a:rPr lang="zh-CN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5.7</a:t>
            </a:r>
            <a:r>
              <a:rPr lang="en-US" altLang="zh-CN" sz="30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endParaRPr lang="zh-CN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5"/>
          <p:cNvSpPr txBox="1"/>
          <p:nvPr>
            <p:custDataLst>
              <p:tags r:id="rId1"/>
            </p:custDataLst>
          </p:nvPr>
        </p:nvSpPr>
        <p:spPr>
          <a:xfrm>
            <a:off x="435610" y="590550"/>
            <a:ext cx="295211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6.</a:t>
            </a:r>
            <a:r>
              <a:rPr lang="zh-CN" altLang="en-US" sz="2800" b="1" dirty="0">
                <a:latin typeface="宋体" panose="02010600030101010101" pitchFamily="2" charset="-122"/>
              </a:rPr>
              <a:t>小红说得对吗？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605155" y="1966913"/>
            <a:ext cx="20535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54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1.2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603250" y="2581593"/>
            <a:ext cx="20535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72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1.2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" name="文本框 1"/>
          <p:cNvSpPr txBox="1"/>
          <p:nvPr>
            <p:custDataLst>
              <p:tags r:id="rId4"/>
            </p:custDataLst>
          </p:nvPr>
        </p:nvSpPr>
        <p:spPr>
          <a:xfrm>
            <a:off x="669925" y="1362075"/>
            <a:ext cx="18300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秒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5"/>
            </p:custDataLst>
          </p:nvPr>
        </p:nvSpPr>
        <p:spPr>
          <a:xfrm>
            <a:off x="472440" y="3503295"/>
            <a:ext cx="715962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答：两个比的比值相等，说明心跳的速度一样，所以小红说得对。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3884295" y="817245"/>
            <a:ext cx="4829175" cy="2766060"/>
            <a:chOff x="6236" y="1168"/>
            <a:chExt cx="7605" cy="4356"/>
          </a:xfrm>
        </p:grpSpPr>
        <p:pic>
          <p:nvPicPr>
            <p:cNvPr id="20" name="图片 19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rcRect l="45189" t="23270" r="12781"/>
            <a:stretch>
              <a:fillRect/>
            </a:stretch>
          </p:blipFill>
          <p:spPr>
            <a:xfrm>
              <a:off x="7796" y="2728"/>
              <a:ext cx="5406" cy="2796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5145" h="2661">
                  <a:moveTo>
                    <a:pt x="5145" y="2661"/>
                  </a:moveTo>
                  <a:lnTo>
                    <a:pt x="0" y="2661"/>
                  </a:lnTo>
                  <a:cubicBezTo>
                    <a:pt x="4" y="2655"/>
                    <a:pt x="12" y="2645"/>
                    <a:pt x="14" y="2642"/>
                  </a:cubicBezTo>
                  <a:cubicBezTo>
                    <a:pt x="40" y="2614"/>
                    <a:pt x="61" y="2563"/>
                    <a:pt x="58" y="2532"/>
                  </a:cubicBezTo>
                  <a:cubicBezTo>
                    <a:pt x="59" y="2521"/>
                    <a:pt x="57" y="2506"/>
                    <a:pt x="55" y="2497"/>
                  </a:cubicBezTo>
                  <a:cubicBezTo>
                    <a:pt x="54" y="2485"/>
                    <a:pt x="52" y="2467"/>
                    <a:pt x="52" y="2454"/>
                  </a:cubicBezTo>
                  <a:lnTo>
                    <a:pt x="52" y="2452"/>
                  </a:lnTo>
                  <a:lnTo>
                    <a:pt x="52" y="2447"/>
                  </a:lnTo>
                  <a:lnTo>
                    <a:pt x="52" y="2445"/>
                  </a:lnTo>
                  <a:lnTo>
                    <a:pt x="52" y="2334"/>
                  </a:lnTo>
                  <a:cubicBezTo>
                    <a:pt x="52" y="2317"/>
                    <a:pt x="51" y="2299"/>
                    <a:pt x="50" y="2289"/>
                  </a:cubicBezTo>
                  <a:cubicBezTo>
                    <a:pt x="49" y="2278"/>
                    <a:pt x="48" y="2264"/>
                    <a:pt x="48" y="2256"/>
                  </a:cubicBezTo>
                  <a:cubicBezTo>
                    <a:pt x="46" y="2225"/>
                    <a:pt x="62" y="2176"/>
                    <a:pt x="77" y="2153"/>
                  </a:cubicBezTo>
                  <a:cubicBezTo>
                    <a:pt x="93" y="2128"/>
                    <a:pt x="106" y="2079"/>
                    <a:pt x="105" y="2052"/>
                  </a:cubicBezTo>
                  <a:cubicBezTo>
                    <a:pt x="105" y="2041"/>
                    <a:pt x="103" y="2026"/>
                    <a:pt x="103" y="2018"/>
                  </a:cubicBezTo>
                  <a:cubicBezTo>
                    <a:pt x="101" y="2005"/>
                    <a:pt x="100" y="1987"/>
                    <a:pt x="100" y="1974"/>
                  </a:cubicBezTo>
                  <a:lnTo>
                    <a:pt x="100" y="1494"/>
                  </a:lnTo>
                  <a:cubicBezTo>
                    <a:pt x="100" y="1477"/>
                    <a:pt x="99" y="1459"/>
                    <a:pt x="99" y="1449"/>
                  </a:cubicBezTo>
                  <a:cubicBezTo>
                    <a:pt x="98" y="1438"/>
                    <a:pt x="98" y="1424"/>
                    <a:pt x="98" y="1416"/>
                  </a:cubicBezTo>
                  <a:cubicBezTo>
                    <a:pt x="97" y="1385"/>
                    <a:pt x="105" y="1336"/>
                    <a:pt x="112" y="1313"/>
                  </a:cubicBezTo>
                  <a:cubicBezTo>
                    <a:pt x="121" y="1288"/>
                    <a:pt x="127" y="1239"/>
                    <a:pt x="126" y="1212"/>
                  </a:cubicBezTo>
                  <a:cubicBezTo>
                    <a:pt x="126" y="1201"/>
                    <a:pt x="126" y="1186"/>
                    <a:pt x="125" y="1178"/>
                  </a:cubicBezTo>
                  <a:cubicBezTo>
                    <a:pt x="125" y="1165"/>
                    <a:pt x="124" y="1147"/>
                    <a:pt x="124" y="1134"/>
                  </a:cubicBezTo>
                  <a:lnTo>
                    <a:pt x="124" y="1132"/>
                  </a:lnTo>
                  <a:lnTo>
                    <a:pt x="124" y="1130"/>
                  </a:lnTo>
                  <a:lnTo>
                    <a:pt x="124" y="1014"/>
                  </a:lnTo>
                  <a:cubicBezTo>
                    <a:pt x="124" y="997"/>
                    <a:pt x="123" y="980"/>
                    <a:pt x="123" y="970"/>
                  </a:cubicBezTo>
                  <a:cubicBezTo>
                    <a:pt x="122" y="960"/>
                    <a:pt x="122" y="946"/>
                    <a:pt x="122" y="938"/>
                  </a:cubicBezTo>
                  <a:cubicBezTo>
                    <a:pt x="121" y="893"/>
                    <a:pt x="133" y="825"/>
                    <a:pt x="142" y="781"/>
                  </a:cubicBezTo>
                  <a:cubicBezTo>
                    <a:pt x="144" y="771"/>
                    <a:pt x="147" y="755"/>
                    <a:pt x="149" y="748"/>
                  </a:cubicBezTo>
                  <a:cubicBezTo>
                    <a:pt x="158" y="699"/>
                    <a:pt x="163" y="675"/>
                    <a:pt x="171" y="635"/>
                  </a:cubicBezTo>
                  <a:cubicBezTo>
                    <a:pt x="176" y="615"/>
                    <a:pt x="179" y="595"/>
                    <a:pt x="181" y="583"/>
                  </a:cubicBezTo>
                  <a:cubicBezTo>
                    <a:pt x="184" y="548"/>
                    <a:pt x="202" y="483"/>
                    <a:pt x="221" y="449"/>
                  </a:cubicBezTo>
                  <a:cubicBezTo>
                    <a:pt x="237" y="419"/>
                    <a:pt x="254" y="362"/>
                    <a:pt x="254" y="334"/>
                  </a:cubicBezTo>
                  <a:cubicBezTo>
                    <a:pt x="258" y="255"/>
                    <a:pt x="326" y="130"/>
                    <a:pt x="414" y="102"/>
                  </a:cubicBezTo>
                  <a:cubicBezTo>
                    <a:pt x="442" y="91"/>
                    <a:pt x="485" y="64"/>
                    <a:pt x="505" y="47"/>
                  </a:cubicBezTo>
                  <a:cubicBezTo>
                    <a:pt x="535" y="21"/>
                    <a:pt x="588" y="-2"/>
                    <a:pt x="622" y="0"/>
                  </a:cubicBezTo>
                  <a:cubicBezTo>
                    <a:pt x="633" y="0"/>
                    <a:pt x="648" y="2"/>
                    <a:pt x="657" y="3"/>
                  </a:cubicBezTo>
                  <a:cubicBezTo>
                    <a:pt x="669" y="5"/>
                    <a:pt x="687" y="6"/>
                    <a:pt x="700" y="6"/>
                  </a:cubicBezTo>
                  <a:lnTo>
                    <a:pt x="709" y="6"/>
                  </a:lnTo>
                  <a:lnTo>
                    <a:pt x="713" y="6"/>
                  </a:lnTo>
                  <a:lnTo>
                    <a:pt x="715" y="6"/>
                  </a:lnTo>
                  <a:lnTo>
                    <a:pt x="719" y="6"/>
                  </a:lnTo>
                  <a:lnTo>
                    <a:pt x="725" y="6"/>
                  </a:lnTo>
                  <a:lnTo>
                    <a:pt x="730" y="6"/>
                  </a:lnTo>
                  <a:lnTo>
                    <a:pt x="736" y="6"/>
                  </a:lnTo>
                  <a:lnTo>
                    <a:pt x="741" y="6"/>
                  </a:lnTo>
                  <a:lnTo>
                    <a:pt x="751" y="6"/>
                  </a:lnTo>
                  <a:lnTo>
                    <a:pt x="771" y="6"/>
                  </a:lnTo>
                  <a:lnTo>
                    <a:pt x="782" y="6"/>
                  </a:lnTo>
                  <a:lnTo>
                    <a:pt x="795" y="6"/>
                  </a:lnTo>
                  <a:lnTo>
                    <a:pt x="810" y="6"/>
                  </a:lnTo>
                  <a:lnTo>
                    <a:pt x="830" y="6"/>
                  </a:lnTo>
                  <a:lnTo>
                    <a:pt x="832" y="6"/>
                  </a:lnTo>
                  <a:lnTo>
                    <a:pt x="837" y="6"/>
                  </a:lnTo>
                  <a:lnTo>
                    <a:pt x="842" y="6"/>
                  </a:lnTo>
                  <a:lnTo>
                    <a:pt x="849" y="6"/>
                  </a:lnTo>
                  <a:lnTo>
                    <a:pt x="851" y="6"/>
                  </a:lnTo>
                  <a:lnTo>
                    <a:pt x="856" y="6"/>
                  </a:lnTo>
                  <a:lnTo>
                    <a:pt x="863" y="6"/>
                  </a:lnTo>
                  <a:lnTo>
                    <a:pt x="867" y="6"/>
                  </a:lnTo>
                  <a:lnTo>
                    <a:pt x="869" y="6"/>
                  </a:lnTo>
                  <a:lnTo>
                    <a:pt x="874" y="6"/>
                  </a:lnTo>
                  <a:lnTo>
                    <a:pt x="887" y="6"/>
                  </a:lnTo>
                  <a:lnTo>
                    <a:pt x="908" y="6"/>
                  </a:lnTo>
                  <a:lnTo>
                    <a:pt x="922" y="6"/>
                  </a:lnTo>
                  <a:lnTo>
                    <a:pt x="938" y="6"/>
                  </a:lnTo>
                  <a:lnTo>
                    <a:pt x="954" y="6"/>
                  </a:lnTo>
                  <a:lnTo>
                    <a:pt x="964" y="6"/>
                  </a:lnTo>
                  <a:cubicBezTo>
                    <a:pt x="984" y="6"/>
                    <a:pt x="1002" y="4"/>
                    <a:pt x="1012" y="2"/>
                  </a:cubicBezTo>
                  <a:cubicBezTo>
                    <a:pt x="1022" y="1"/>
                    <a:pt x="1034" y="0"/>
                    <a:pt x="1041" y="0"/>
                  </a:cubicBezTo>
                  <a:cubicBezTo>
                    <a:pt x="1121" y="-1"/>
                    <a:pt x="1256" y="77"/>
                    <a:pt x="1293" y="154"/>
                  </a:cubicBezTo>
                  <a:cubicBezTo>
                    <a:pt x="1302" y="168"/>
                    <a:pt x="1316" y="188"/>
                    <a:pt x="1326" y="200"/>
                  </a:cubicBezTo>
                  <a:cubicBezTo>
                    <a:pt x="1338" y="215"/>
                    <a:pt x="1350" y="232"/>
                    <a:pt x="1356" y="240"/>
                  </a:cubicBezTo>
                  <a:cubicBezTo>
                    <a:pt x="1382" y="276"/>
                    <a:pt x="1439" y="343"/>
                    <a:pt x="1481" y="379"/>
                  </a:cubicBezTo>
                  <a:cubicBezTo>
                    <a:pt x="1515" y="408"/>
                    <a:pt x="1565" y="464"/>
                    <a:pt x="1584" y="495"/>
                  </a:cubicBezTo>
                  <a:cubicBezTo>
                    <a:pt x="1637" y="584"/>
                    <a:pt x="1747" y="643"/>
                    <a:pt x="1820" y="643"/>
                  </a:cubicBezTo>
                  <a:cubicBezTo>
                    <a:pt x="1898" y="647"/>
                    <a:pt x="2025" y="543"/>
                    <a:pt x="2030" y="445"/>
                  </a:cubicBezTo>
                  <a:cubicBezTo>
                    <a:pt x="2033" y="428"/>
                    <a:pt x="2039" y="403"/>
                    <a:pt x="2045" y="388"/>
                  </a:cubicBezTo>
                  <a:cubicBezTo>
                    <a:pt x="2051" y="371"/>
                    <a:pt x="2056" y="350"/>
                    <a:pt x="2058" y="340"/>
                  </a:cubicBezTo>
                  <a:cubicBezTo>
                    <a:pt x="2061" y="285"/>
                    <a:pt x="2111" y="243"/>
                    <a:pt x="2155" y="252"/>
                  </a:cubicBezTo>
                  <a:cubicBezTo>
                    <a:pt x="2170" y="253"/>
                    <a:pt x="2196" y="251"/>
                    <a:pt x="2215" y="246"/>
                  </a:cubicBezTo>
                  <a:cubicBezTo>
                    <a:pt x="2228" y="242"/>
                    <a:pt x="2247" y="238"/>
                    <a:pt x="2255" y="237"/>
                  </a:cubicBezTo>
                  <a:cubicBezTo>
                    <a:pt x="2324" y="228"/>
                    <a:pt x="2426" y="183"/>
                    <a:pt x="2473" y="139"/>
                  </a:cubicBezTo>
                  <a:cubicBezTo>
                    <a:pt x="2488" y="127"/>
                    <a:pt x="2511" y="110"/>
                    <a:pt x="2527" y="101"/>
                  </a:cubicBezTo>
                  <a:cubicBezTo>
                    <a:pt x="2543" y="90"/>
                    <a:pt x="2560" y="78"/>
                    <a:pt x="2568" y="72"/>
                  </a:cubicBezTo>
                  <a:cubicBezTo>
                    <a:pt x="2599" y="45"/>
                    <a:pt x="2649" y="23"/>
                    <a:pt x="2686" y="24"/>
                  </a:cubicBezTo>
                  <a:cubicBezTo>
                    <a:pt x="2697" y="24"/>
                    <a:pt x="2712" y="26"/>
                    <a:pt x="2721" y="27"/>
                  </a:cubicBezTo>
                  <a:cubicBezTo>
                    <a:pt x="2733" y="29"/>
                    <a:pt x="2753" y="30"/>
                    <a:pt x="2766" y="30"/>
                  </a:cubicBezTo>
                  <a:lnTo>
                    <a:pt x="2777" y="30"/>
                  </a:lnTo>
                  <a:lnTo>
                    <a:pt x="2793" y="30"/>
                  </a:lnTo>
                  <a:lnTo>
                    <a:pt x="2804" y="30"/>
                  </a:lnTo>
                  <a:lnTo>
                    <a:pt x="2884" y="30"/>
                  </a:lnTo>
                  <a:lnTo>
                    <a:pt x="2886" y="30"/>
                  </a:lnTo>
                  <a:lnTo>
                    <a:pt x="2897" y="30"/>
                  </a:lnTo>
                  <a:lnTo>
                    <a:pt x="2912" y="30"/>
                  </a:lnTo>
                  <a:lnTo>
                    <a:pt x="2923" y="30"/>
                  </a:lnTo>
                  <a:lnTo>
                    <a:pt x="3004" y="30"/>
                  </a:lnTo>
                  <a:cubicBezTo>
                    <a:pt x="3022" y="30"/>
                    <a:pt x="3043" y="29"/>
                    <a:pt x="3055" y="29"/>
                  </a:cubicBezTo>
                  <a:cubicBezTo>
                    <a:pt x="3070" y="28"/>
                    <a:pt x="3088" y="28"/>
                    <a:pt x="3099" y="28"/>
                  </a:cubicBezTo>
                  <a:cubicBezTo>
                    <a:pt x="3114" y="28"/>
                    <a:pt x="3135" y="29"/>
                    <a:pt x="3148" y="30"/>
                  </a:cubicBezTo>
                  <a:cubicBezTo>
                    <a:pt x="3163" y="32"/>
                    <a:pt x="3180" y="32"/>
                    <a:pt x="3188" y="32"/>
                  </a:cubicBezTo>
                  <a:cubicBezTo>
                    <a:pt x="3255" y="12"/>
                    <a:pt x="3374" y="136"/>
                    <a:pt x="3373" y="216"/>
                  </a:cubicBezTo>
                  <a:cubicBezTo>
                    <a:pt x="3373" y="227"/>
                    <a:pt x="3370" y="242"/>
                    <a:pt x="3369" y="251"/>
                  </a:cubicBezTo>
                  <a:cubicBezTo>
                    <a:pt x="3366" y="263"/>
                    <a:pt x="3364" y="282"/>
                    <a:pt x="3364" y="294"/>
                  </a:cubicBezTo>
                  <a:lnTo>
                    <a:pt x="3364" y="296"/>
                  </a:lnTo>
                  <a:lnTo>
                    <a:pt x="3364" y="299"/>
                  </a:lnTo>
                  <a:lnTo>
                    <a:pt x="3364" y="307"/>
                  </a:lnTo>
                  <a:lnTo>
                    <a:pt x="3364" y="309"/>
                  </a:lnTo>
                  <a:lnTo>
                    <a:pt x="3364" y="311"/>
                  </a:lnTo>
                  <a:lnTo>
                    <a:pt x="3364" y="319"/>
                  </a:lnTo>
                  <a:lnTo>
                    <a:pt x="3364" y="321"/>
                  </a:lnTo>
                  <a:lnTo>
                    <a:pt x="3364" y="325"/>
                  </a:lnTo>
                  <a:lnTo>
                    <a:pt x="3364" y="327"/>
                  </a:lnTo>
                  <a:lnTo>
                    <a:pt x="3364" y="334"/>
                  </a:lnTo>
                  <a:lnTo>
                    <a:pt x="3364" y="336"/>
                  </a:lnTo>
                  <a:lnTo>
                    <a:pt x="3364" y="338"/>
                  </a:lnTo>
                  <a:lnTo>
                    <a:pt x="3364" y="339"/>
                  </a:lnTo>
                  <a:lnTo>
                    <a:pt x="3364" y="341"/>
                  </a:lnTo>
                  <a:lnTo>
                    <a:pt x="3364" y="414"/>
                  </a:lnTo>
                  <a:cubicBezTo>
                    <a:pt x="3364" y="431"/>
                    <a:pt x="3363" y="449"/>
                    <a:pt x="3363" y="459"/>
                  </a:cubicBezTo>
                  <a:cubicBezTo>
                    <a:pt x="3362" y="470"/>
                    <a:pt x="3362" y="484"/>
                    <a:pt x="3362" y="492"/>
                  </a:cubicBezTo>
                  <a:cubicBezTo>
                    <a:pt x="3362" y="505"/>
                    <a:pt x="3363" y="524"/>
                    <a:pt x="3364" y="536"/>
                  </a:cubicBezTo>
                  <a:cubicBezTo>
                    <a:pt x="3365" y="542"/>
                    <a:pt x="3366" y="550"/>
                    <a:pt x="3366" y="551"/>
                  </a:cubicBezTo>
                  <a:cubicBezTo>
                    <a:pt x="3366" y="596"/>
                    <a:pt x="3387" y="668"/>
                    <a:pt x="3425" y="730"/>
                  </a:cubicBezTo>
                  <a:cubicBezTo>
                    <a:pt x="3451" y="769"/>
                    <a:pt x="3477" y="839"/>
                    <a:pt x="3484" y="871"/>
                  </a:cubicBezTo>
                  <a:cubicBezTo>
                    <a:pt x="3494" y="913"/>
                    <a:pt x="3525" y="984"/>
                    <a:pt x="3549" y="1025"/>
                  </a:cubicBezTo>
                  <a:cubicBezTo>
                    <a:pt x="3575" y="1070"/>
                    <a:pt x="3599" y="1129"/>
                    <a:pt x="3607" y="1151"/>
                  </a:cubicBezTo>
                  <a:cubicBezTo>
                    <a:pt x="3614" y="1174"/>
                    <a:pt x="3641" y="1238"/>
                    <a:pt x="3659" y="1277"/>
                  </a:cubicBezTo>
                  <a:cubicBezTo>
                    <a:pt x="3683" y="1329"/>
                    <a:pt x="3715" y="1409"/>
                    <a:pt x="3723" y="1446"/>
                  </a:cubicBezTo>
                  <a:cubicBezTo>
                    <a:pt x="3752" y="1561"/>
                    <a:pt x="3819" y="1655"/>
                    <a:pt x="3929" y="1748"/>
                  </a:cubicBezTo>
                  <a:cubicBezTo>
                    <a:pt x="3944" y="1761"/>
                    <a:pt x="3962" y="1778"/>
                    <a:pt x="3971" y="1786"/>
                  </a:cubicBezTo>
                  <a:cubicBezTo>
                    <a:pt x="4014" y="1834"/>
                    <a:pt x="4088" y="1875"/>
                    <a:pt x="4127" y="1870"/>
                  </a:cubicBezTo>
                  <a:cubicBezTo>
                    <a:pt x="4153" y="1869"/>
                    <a:pt x="4210" y="1885"/>
                    <a:pt x="4236" y="1899"/>
                  </a:cubicBezTo>
                  <a:cubicBezTo>
                    <a:pt x="4269" y="1919"/>
                    <a:pt x="4348" y="1934"/>
                    <a:pt x="4408" y="1932"/>
                  </a:cubicBezTo>
                  <a:cubicBezTo>
                    <a:pt x="4472" y="1931"/>
                    <a:pt x="4553" y="1926"/>
                    <a:pt x="4577" y="1910"/>
                  </a:cubicBezTo>
                  <a:cubicBezTo>
                    <a:pt x="4590" y="1904"/>
                    <a:pt x="4605" y="1899"/>
                    <a:pt x="4618" y="1900"/>
                  </a:cubicBezTo>
                  <a:cubicBezTo>
                    <a:pt x="4690" y="1899"/>
                    <a:pt x="4772" y="1961"/>
                    <a:pt x="4794" y="2057"/>
                  </a:cubicBezTo>
                  <a:cubicBezTo>
                    <a:pt x="4804" y="2112"/>
                    <a:pt x="4857" y="2193"/>
                    <a:pt x="4895" y="2236"/>
                  </a:cubicBezTo>
                  <a:cubicBezTo>
                    <a:pt x="4941" y="2289"/>
                    <a:pt x="4976" y="2358"/>
                    <a:pt x="4978" y="2381"/>
                  </a:cubicBezTo>
                  <a:cubicBezTo>
                    <a:pt x="4989" y="2426"/>
                    <a:pt x="5025" y="2485"/>
                    <a:pt x="5052" y="2525"/>
                  </a:cubicBezTo>
                  <a:cubicBezTo>
                    <a:pt x="5056" y="2532"/>
                    <a:pt x="5065" y="2545"/>
                    <a:pt x="5068" y="2550"/>
                  </a:cubicBezTo>
                  <a:cubicBezTo>
                    <a:pt x="5082" y="2571"/>
                    <a:pt x="5099" y="2595"/>
                    <a:pt x="5109" y="2610"/>
                  </a:cubicBezTo>
                  <a:cubicBezTo>
                    <a:pt x="5121" y="2626"/>
                    <a:pt x="5138" y="2651"/>
                    <a:pt x="5145" y="2661"/>
                  </a:cubicBezTo>
                  <a:close/>
                </a:path>
              </a:pathLst>
            </a:custGeom>
          </p:spPr>
        </p:pic>
        <p:sp>
          <p:nvSpPr>
            <p:cNvPr id="13" name="圆角矩形标注 12"/>
            <p:cNvSpPr/>
            <p:nvPr>
              <p:custDataLst>
                <p:tags r:id="rId8"/>
              </p:custDataLst>
            </p:nvPr>
          </p:nvSpPr>
          <p:spPr>
            <a:xfrm>
              <a:off x="6236" y="1288"/>
              <a:ext cx="4208" cy="1296"/>
            </a:xfrm>
            <a:prstGeom prst="wedgeRoundRectCallout">
              <a:avLst>
                <a:gd name="adj1" fmla="val 1924"/>
                <a:gd name="adj2" fmla="val 70293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7030A0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我不运动时心脏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45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秒跳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54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次。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14" name="圆角矩形标注 13"/>
            <p:cNvSpPr/>
            <p:nvPr>
              <p:custDataLst>
                <p:tags r:id="rId9"/>
              </p:custDataLst>
            </p:nvPr>
          </p:nvSpPr>
          <p:spPr>
            <a:xfrm>
              <a:off x="11156" y="1168"/>
              <a:ext cx="2685" cy="1447"/>
            </a:xfrm>
            <a:prstGeom prst="wedgeRoundRectCallout">
              <a:avLst>
                <a:gd name="adj1" fmla="val -50893"/>
                <a:gd name="adj2" fmla="val 7930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7030A0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/>
              <a:r>
                <a:rPr 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那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分钟跳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72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次。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5" name="图片 1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7"/>
          <a:srcRect l="12145" t="-836" r="87707" b="100000"/>
          <a:stretch>
            <a:fillRect/>
          </a:stretch>
        </p:blipFill>
        <p:spPr>
          <a:xfrm>
            <a:off x="562964" y="3315335"/>
            <a:ext cx="11524" cy="184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" h="29">
                <a:moveTo>
                  <a:pt x="16" y="0"/>
                </a:moveTo>
                <a:cubicBezTo>
                  <a:pt x="16" y="5"/>
                  <a:pt x="17" y="15"/>
                  <a:pt x="17" y="20"/>
                </a:cubicBezTo>
                <a:cubicBezTo>
                  <a:pt x="18" y="23"/>
                  <a:pt x="18" y="30"/>
                  <a:pt x="18" y="29"/>
                </a:cubicBezTo>
                <a:lnTo>
                  <a:pt x="0" y="29"/>
                </a:lnTo>
                <a:lnTo>
                  <a:pt x="16" y="0"/>
                </a:lnTo>
                <a:close/>
              </a:path>
            </a:pathLst>
          </a:cu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"/>
          <p:cNvSpPr txBox="1"/>
          <p:nvPr/>
        </p:nvSpPr>
        <p:spPr>
          <a:xfrm>
            <a:off x="304800" y="895350"/>
            <a:ext cx="858012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已知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24×3＝8×9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，你能写出比例吗？你能写几个？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63" name="文本框 2"/>
          <p:cNvSpPr txBox="1"/>
          <p:nvPr/>
        </p:nvSpPr>
        <p:spPr>
          <a:xfrm>
            <a:off x="1838960" y="181610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8＝9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64" name="文本框 3"/>
          <p:cNvSpPr txBox="1"/>
          <p:nvPr/>
        </p:nvSpPr>
        <p:spPr>
          <a:xfrm>
            <a:off x="4692650" y="181610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9＝8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838960" y="244475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8＝9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3"/>
          <p:cNvSpPr txBox="1"/>
          <p:nvPr/>
        </p:nvSpPr>
        <p:spPr>
          <a:xfrm>
            <a:off x="4692650" y="244475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9＝8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2"/>
          <p:cNvSpPr txBox="1"/>
          <p:nvPr/>
        </p:nvSpPr>
        <p:spPr>
          <a:xfrm>
            <a:off x="1838960" y="3116263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3＝24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3"/>
          <p:cNvSpPr txBox="1"/>
          <p:nvPr/>
        </p:nvSpPr>
        <p:spPr>
          <a:xfrm>
            <a:off x="4692650" y="3116263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24＝3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2"/>
          <p:cNvSpPr txBox="1"/>
          <p:nvPr/>
        </p:nvSpPr>
        <p:spPr>
          <a:xfrm>
            <a:off x="1838960" y="381635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3＝24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3"/>
          <p:cNvSpPr txBox="1"/>
          <p:nvPr/>
        </p:nvSpPr>
        <p:spPr>
          <a:xfrm>
            <a:off x="4692650" y="3816350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24＝3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391160" y="573405"/>
            <a:ext cx="1772285" cy="52197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8.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Times New Roman" panose="02020603050405020304" pitchFamily="18" charset="0"/>
              </a:rPr>
              <a:t>解比例。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Times New Roman" panose="02020603050405020304" pitchFamily="18" charset="0"/>
            </a:endParaRPr>
          </a:p>
        </p:txBody>
      </p:sp>
      <p:sp>
        <p:nvSpPr>
          <p:cNvPr id="17411" name="文本框 2"/>
          <p:cNvSpPr txBox="1"/>
          <p:nvPr/>
        </p:nvSpPr>
        <p:spPr>
          <a:xfrm>
            <a:off x="574675" y="1380173"/>
            <a:ext cx="10756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7412" name="对象 3"/>
          <p:cNvGraphicFramePr>
            <a:graphicFrameLocks noChangeAspect="1"/>
          </p:cNvGraphicFramePr>
          <p:nvPr/>
        </p:nvGraphicFramePr>
        <p:xfrm>
          <a:off x="1732280" y="1194435"/>
          <a:ext cx="194881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774065" imgH="393700" progId="Equation.DSMT4">
                  <p:embed/>
                </p:oleObj>
              </mc:Choice>
              <mc:Fallback>
                <p:oleObj name="" r:id="rId1" imgW="774065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32280" y="1194435"/>
                        <a:ext cx="1948815" cy="996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4"/>
          <p:cNvSpPr txBox="1"/>
          <p:nvPr/>
        </p:nvSpPr>
        <p:spPr>
          <a:xfrm>
            <a:off x="752475" y="2350770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7" name="对象 5"/>
          <p:cNvGraphicFramePr>
            <a:graphicFrameLocks noChangeAspect="1"/>
          </p:cNvGraphicFramePr>
          <p:nvPr/>
        </p:nvGraphicFramePr>
        <p:xfrm>
          <a:off x="1943418" y="2255203"/>
          <a:ext cx="17367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685800" imgH="393700" progId="Equation.DSMT4">
                  <p:embed/>
                </p:oleObj>
              </mc:Choice>
              <mc:Fallback>
                <p:oleObj name="" r:id="rId3" imgW="685800" imgH="3937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3418" y="2255203"/>
                        <a:ext cx="1736725" cy="996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6"/>
          <p:cNvGraphicFramePr>
            <a:graphicFrameLocks noChangeAspect="1"/>
          </p:cNvGraphicFramePr>
          <p:nvPr/>
        </p:nvGraphicFramePr>
        <p:xfrm>
          <a:off x="2221072" y="3293428"/>
          <a:ext cx="86868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5" imgW="342900" imgH="393700" progId="Equation.DSMT4">
                  <p:embed/>
                </p:oleObj>
              </mc:Choice>
              <mc:Fallback>
                <p:oleObj name="" r:id="rId5" imgW="342900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21072" y="3293428"/>
                        <a:ext cx="868680" cy="996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4591050" y="1379220"/>
            <a:ext cx="3126105" cy="607695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0.8</a:t>
            </a:r>
            <a:r>
              <a:rPr kumimoji="0" lang="zh-CN" altLang="en-US" sz="28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4＝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8"/>
          <p:cNvSpPr txBox="1"/>
          <p:nvPr/>
        </p:nvSpPr>
        <p:spPr>
          <a:xfrm>
            <a:off x="5410200" y="2072640"/>
            <a:ext cx="298958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0.8×8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6364923" y="2680018"/>
            <a:ext cx="1373187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1.6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PP_MARK_KEY" val="82e0161e-cb31-4aa0-9d04-847037ffa8db"/>
  <p:tag name="COMMONDATA" val="eyJoZGlkIjoiMGIwODFkOTgzNTQzYjU1NzhjOTQ2MTRiZjFlNDExYTMifQ==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1893</Words>
  <Application>WPS 演示</Application>
  <PresentationFormat>在屏幕上显示</PresentationFormat>
  <Paragraphs>318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22</vt:i4>
      </vt:variant>
    </vt:vector>
  </HeadingPairs>
  <TitlesOfParts>
    <vt:vector size="46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楷体_GB2312</vt:lpstr>
      <vt:lpstr>新宋体</vt:lpstr>
      <vt:lpstr>Arial Unicode MS</vt:lpstr>
      <vt:lpstr>Calibri</vt:lpstr>
      <vt:lpstr>EU-B3X</vt:lpstr>
      <vt:lpstr>迷你简艺黑</vt:lpstr>
      <vt:lpstr>Office 主题​​</vt:lpstr>
      <vt:lpstr>6_默认设计模板</vt:lpstr>
      <vt:lpstr>Equation.DSMT4</vt:lpstr>
      <vt:lpstr>Equation.KSEE3</vt:lpstr>
      <vt:lpstr>Equation.KSEE3</vt:lpstr>
      <vt:lpstr>Equation.KSEE3</vt:lpstr>
      <vt:lpstr>Equation.KSEE3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258</cp:revision>
  <dcterms:created xsi:type="dcterms:W3CDTF">2015-05-29T07:51:00Z</dcterms:created>
  <dcterms:modified xsi:type="dcterms:W3CDTF">2024-01-23T04:29:30Z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