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9" r:id="rId3"/>
  </p:sldMasterIdLst>
  <p:notesMasterIdLst>
    <p:notesMasterId r:id="rId15"/>
  </p:notesMasterIdLst>
  <p:handoutMasterIdLst>
    <p:handoutMasterId r:id="rId24"/>
  </p:handoutMasterIdLst>
  <p:sldIdLst>
    <p:sldId id="613" r:id="rId4"/>
    <p:sldId id="798" r:id="rId5"/>
    <p:sldId id="799" r:id="rId6"/>
    <p:sldId id="800" r:id="rId7"/>
    <p:sldId id="801" r:id="rId8"/>
    <p:sldId id="802" r:id="rId9"/>
    <p:sldId id="803" r:id="rId10"/>
    <p:sldId id="804" r:id="rId11"/>
    <p:sldId id="805" r:id="rId12"/>
    <p:sldId id="806" r:id="rId13"/>
    <p:sldId id="807" r:id="rId14"/>
    <p:sldId id="808" r:id="rId16"/>
    <p:sldId id="818" r:id="rId17"/>
    <p:sldId id="819" r:id="rId18"/>
    <p:sldId id="820" r:id="rId19"/>
    <p:sldId id="812" r:id="rId20"/>
    <p:sldId id="813" r:id="rId21"/>
    <p:sldId id="814" r:id="rId22"/>
    <p:sldId id="815" r:id="rId23"/>
  </p:sldIdLst>
  <p:sldSz cx="9144000" cy="5143500"/>
  <p:notesSz cx="6858000" cy="9144000"/>
  <p:custDataLst>
    <p:tags r:id="rId2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3"/>
        <p:guide pos="313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gs" Target="tags/tag50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tags" Target="../tags/tag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9.xml"/><Relationship Id="rId8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1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4" Type="http://schemas.openxmlformats.org/officeDocument/2006/relationships/slideLayout" Target="../slideLayouts/slideLayout11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49.xml"/><Relationship Id="rId1" Type="http://schemas.openxmlformats.org/officeDocument/2006/relationships/tags" Target="../tags/tag4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image" Target="../media/image4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image" Target="../media/image3.png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6" Type="http://schemas.openxmlformats.org/officeDocument/2006/relationships/slideLayout" Target="../slideLayouts/slideLayout3.xml"/><Relationship Id="rId15" Type="http://schemas.openxmlformats.org/officeDocument/2006/relationships/tags" Target="../tags/tag11.xml"/><Relationship Id="rId14" Type="http://schemas.openxmlformats.org/officeDocument/2006/relationships/image" Target="../media/image6.png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image" Target="../media/image5.png"/><Relationship Id="rId10" Type="http://schemas.openxmlformats.org/officeDocument/2006/relationships/tags" Target="../tags/tag8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4" Type="http://schemas.openxmlformats.org/officeDocument/2006/relationships/slideLayout" Target="../slideLayouts/slideLayout8.xml"/><Relationship Id="rId13" Type="http://schemas.openxmlformats.org/officeDocument/2006/relationships/image" Target="../media/image8.png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7" Type="http://schemas.openxmlformats.org/officeDocument/2006/relationships/image" Target="../media/image9.png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25742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638800" y="2724150"/>
            <a:ext cx="2355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练习十一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76800" y="1902460"/>
            <a:ext cx="34734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比  例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文本框 1"/>
          <p:cNvSpPr txBox="1"/>
          <p:nvPr>
            <p:custDataLst>
              <p:tags r:id="rId1"/>
            </p:custDataLst>
          </p:nvPr>
        </p:nvSpPr>
        <p:spPr>
          <a:xfrm>
            <a:off x="152400" y="295910"/>
            <a:ext cx="8842375" cy="1986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甲、乙两地之间的高速铁路大约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1600km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。丙地在甲地、乙地之间，甲地到丙地的高速铁路大约长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700km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。一列由甲地开往乙地的高铁列车，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9:00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出发，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到达丙地。按照这样的平均速度，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小时能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从甲地到乙地吗？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2083" y="2496185"/>
          <a:ext cx="3811905" cy="1538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665"/>
                <a:gridCol w="1110615"/>
                <a:gridCol w="1190625"/>
              </a:tblGrid>
              <a:tr h="525145">
                <a:tc>
                  <a:txBody>
                    <a:bodyPr/>
                    <a:p>
                      <a:pPr algn="ctr"/>
                      <a:endParaRPr lang="zh-CN" altLang="en-US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7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400" b="1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路程</a:t>
                      </a:r>
                      <a:endParaRPr lang="zh-CN" altLang="en-US" sz="2400" b="1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7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400" b="1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时间</a:t>
                      </a:r>
                      <a:endParaRPr lang="zh-CN" altLang="en-US" sz="2400" b="1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75000"/>
                        <a:alpha val="54000"/>
                      </a:schemeClr>
                    </a:solidFill>
                  </a:tcPr>
                </a:tc>
              </a:tr>
              <a:tr h="525145">
                <a:tc>
                  <a:txBody>
                    <a:bodyPr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甲</a:t>
                      </a:r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丙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40000"/>
                        <a:lumOff val="60000"/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700km</a:t>
                      </a:r>
                      <a:endParaRPr lang="en-US" altLang="zh-CN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40000"/>
                        <a:lumOff val="60000"/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小时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40000"/>
                        <a:lumOff val="60000"/>
                        <a:alpha val="58000"/>
                      </a:schemeClr>
                    </a:solidFill>
                  </a:tcPr>
                </a:tc>
              </a:tr>
              <a:tr h="488315">
                <a:tc>
                  <a:txBody>
                    <a:bodyPr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甲</a:t>
                      </a:r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乙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20000"/>
                        <a:lumOff val="80000"/>
                        <a:alpha val="72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？</a:t>
                      </a:r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km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20000"/>
                        <a:lumOff val="80000"/>
                        <a:alpha val="72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小时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66" marR="91466" marT="45727" marB="45727" anchor="ctr">
                    <a:solidFill>
                      <a:schemeClr val="accent2">
                        <a:lumMod val="20000"/>
                        <a:lumOff val="80000"/>
                        <a:alpha val="7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文本框 1"/>
          <p:cNvSpPr txBox="1"/>
          <p:nvPr>
            <p:custDataLst>
              <p:tags r:id="rId3"/>
            </p:custDataLst>
          </p:nvPr>
        </p:nvSpPr>
        <p:spPr>
          <a:xfrm>
            <a:off x="4419283" y="2114868"/>
            <a:ext cx="411353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小时能行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千米。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11"/>
          <p:cNvGrpSpPr/>
          <p:nvPr/>
        </p:nvGrpSpPr>
        <p:grpSpPr>
          <a:xfrm>
            <a:off x="5359400" y="2582541"/>
            <a:ext cx="2100263" cy="1074372"/>
            <a:chOff x="1919205" y="1473336"/>
            <a:chExt cx="2099729" cy="1075336"/>
          </a:xfrm>
        </p:grpSpPr>
        <p:sp>
          <p:nvSpPr>
            <p:cNvPr id="25" name="文本框 2"/>
            <p:cNvSpPr txBox="1"/>
            <p:nvPr>
              <p:custDataLst>
                <p:tags r:id="rId4"/>
              </p:custDataLst>
            </p:nvPr>
          </p:nvSpPr>
          <p:spPr>
            <a:xfrm>
              <a:off x="2060758" y="1940432"/>
              <a:ext cx="362493" cy="608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6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6" name="直接连接符 25"/>
            <p:cNvCxnSpPr/>
            <p:nvPr>
              <p:custDataLst>
                <p:tags r:id="rId5"/>
              </p:custDataLst>
            </p:nvPr>
          </p:nvCxnSpPr>
          <p:spPr>
            <a:xfrm>
              <a:off x="1919205" y="2026286"/>
              <a:ext cx="66023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文本框 6"/>
            <p:cNvSpPr txBox="1"/>
            <p:nvPr>
              <p:custDataLst>
                <p:tags r:id="rId6"/>
              </p:custDataLst>
            </p:nvPr>
          </p:nvSpPr>
          <p:spPr>
            <a:xfrm>
              <a:off x="2063794" y="1473336"/>
              <a:ext cx="362493" cy="608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文本框 7"/>
            <p:cNvSpPr txBox="1"/>
            <p:nvPr>
              <p:custDataLst>
                <p:tags r:id="rId7"/>
              </p:custDataLst>
            </p:nvPr>
          </p:nvSpPr>
          <p:spPr>
            <a:xfrm>
              <a:off x="2543571" y="1686934"/>
              <a:ext cx="540248" cy="608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</a:rPr>
                <a:t>＝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endParaRPr>
            </a:p>
          </p:txBody>
        </p:sp>
        <p:sp>
          <p:nvSpPr>
            <p:cNvPr id="29" name="文本框 8"/>
            <p:cNvSpPr txBox="1"/>
            <p:nvPr>
              <p:custDataLst>
                <p:tags r:id="rId8"/>
              </p:custDataLst>
            </p:nvPr>
          </p:nvSpPr>
          <p:spPr>
            <a:xfrm>
              <a:off x="3155950" y="1485319"/>
              <a:ext cx="721811" cy="608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700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0" name="直接连接符 29"/>
            <p:cNvCxnSpPr/>
            <p:nvPr>
              <p:custDataLst>
                <p:tags r:id="rId9"/>
              </p:custDataLst>
            </p:nvPr>
          </p:nvCxnSpPr>
          <p:spPr>
            <a:xfrm>
              <a:off x="3053979" y="2026286"/>
              <a:ext cx="96495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文本框 10"/>
            <p:cNvSpPr txBox="1"/>
            <p:nvPr>
              <p:custDataLst>
                <p:tags r:id="rId10"/>
              </p:custDataLst>
            </p:nvPr>
          </p:nvSpPr>
          <p:spPr>
            <a:xfrm>
              <a:off x="3195042" y="1920239"/>
              <a:ext cx="721811" cy="608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2.5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文本框 31"/>
          <p:cNvSpPr txBox="1"/>
          <p:nvPr>
            <p:custDataLst>
              <p:tags r:id="rId11"/>
            </p:custDataLst>
          </p:nvPr>
        </p:nvSpPr>
        <p:spPr>
          <a:xfrm>
            <a:off x="5714683" y="3476625"/>
            <a:ext cx="1607185" cy="56515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>
              <a:lnSpc>
                <a:spcPct val="110000"/>
              </a:lnSpc>
              <a:buClrTx/>
              <a:buSzTx/>
              <a:buFontTx/>
              <a:defRPr/>
            </a:pP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1680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13"/>
          <p:cNvSpPr txBox="1"/>
          <p:nvPr>
            <p:custDataLst>
              <p:tags r:id="rId12"/>
            </p:custDataLst>
          </p:nvPr>
        </p:nvSpPr>
        <p:spPr>
          <a:xfrm>
            <a:off x="5414645" y="3987800"/>
            <a:ext cx="220789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1680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＞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1600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4" name="文本框 14"/>
          <p:cNvSpPr txBox="1"/>
          <p:nvPr>
            <p:custDataLst>
              <p:tags r:id="rId13"/>
            </p:custDataLst>
          </p:nvPr>
        </p:nvSpPr>
        <p:spPr>
          <a:xfrm>
            <a:off x="4266883" y="4552633"/>
            <a:ext cx="465074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0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小时能从甲地到乙地。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框 1"/>
          <p:cNvSpPr txBox="1"/>
          <p:nvPr/>
        </p:nvSpPr>
        <p:spPr>
          <a:xfrm>
            <a:off x="574358" y="313373"/>
            <a:ext cx="7862887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一列货车运送物资，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小时行驶了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160km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。按照这样的速度，驶完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400km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需要多少小时？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12278" y="1509395"/>
            <a:ext cx="496252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驶完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400km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113576" y="2165031"/>
            <a:ext cx="2155464" cy="1110617"/>
            <a:chOff x="1796410" y="1457300"/>
            <a:chExt cx="2155037" cy="1109881"/>
          </a:xfrm>
        </p:grpSpPr>
        <p:sp>
          <p:nvSpPr>
            <p:cNvPr id="20484" name="文本框 4"/>
            <p:cNvSpPr txBox="1"/>
            <p:nvPr/>
          </p:nvSpPr>
          <p:spPr>
            <a:xfrm>
              <a:off x="1796410" y="1457300"/>
              <a:ext cx="716138" cy="6072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400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1806715" y="2015731"/>
              <a:ext cx="68566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86" name="文本框 6"/>
            <p:cNvSpPr txBox="1"/>
            <p:nvPr/>
          </p:nvSpPr>
          <p:spPr>
            <a:xfrm>
              <a:off x="1969731" y="2078553"/>
              <a:ext cx="360609" cy="4016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no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0487" name="文本框 7"/>
            <p:cNvSpPr txBox="1"/>
            <p:nvPr/>
          </p:nvSpPr>
          <p:spPr>
            <a:xfrm>
              <a:off x="2619751" y="1686934"/>
              <a:ext cx="540278" cy="6072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</a:rPr>
                <a:t>＝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endParaRPr>
            </a:p>
          </p:txBody>
        </p:sp>
        <p:sp>
          <p:nvSpPr>
            <p:cNvPr id="20488" name="文本框 8"/>
            <p:cNvSpPr txBox="1"/>
            <p:nvPr/>
          </p:nvSpPr>
          <p:spPr>
            <a:xfrm>
              <a:off x="3235309" y="1462378"/>
              <a:ext cx="716138" cy="6072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160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3330730" y="2015731"/>
              <a:ext cx="53329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90" name="文本框 10"/>
            <p:cNvSpPr txBox="1"/>
            <p:nvPr/>
          </p:nvSpPr>
          <p:spPr>
            <a:xfrm>
              <a:off x="3331048" y="2043653"/>
              <a:ext cx="485679" cy="523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noAutofit/>
            </a:bodyPr>
            <a:p>
              <a:pPr algn="ctr">
                <a:lnSpc>
                  <a:spcPct val="10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3657283" y="3149283"/>
            <a:ext cx="107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132648" y="3775710"/>
            <a:ext cx="460502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驶完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400km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需要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小时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457200" y="590550"/>
            <a:ext cx="8312785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小林读一本文学名著，如果每天读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页，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天可以读完。小林想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天读完，那么平均每天要读多少页？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971675" y="2027555"/>
            <a:ext cx="419735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解：设平均每天要读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页。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908300" y="2611438"/>
            <a:ext cx="2408238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30×8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135313" y="3109913"/>
            <a:ext cx="155733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38350" y="3644900"/>
            <a:ext cx="4873625" cy="521970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答：平均每天要读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页。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04800" y="362585"/>
            <a:ext cx="821563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用收割机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收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割小麦。如果每小时收割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0.3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公顷，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小时能完成任务。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8440" y="1466850"/>
            <a:ext cx="832104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）现在想用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小时收割完，那么每小时应收割多少公顷？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133600" y="2073275"/>
            <a:ext cx="4988560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解：设每小时应收割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公顷。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77758" y="3866515"/>
            <a:ext cx="455993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答：每小时应收割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公顷。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76600" y="2682240"/>
            <a:ext cx="251206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30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＝0.3×40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29000" y="3215640"/>
            <a:ext cx="146939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＝0.4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3680" y="286385"/>
            <a:ext cx="831151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用收割机收割小麦。如果每小时收割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0.3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公顷，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小时能完成任务。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4935" y="1362075"/>
            <a:ext cx="816419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）每公顷产小麦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，这块地一共产小麦多少吨？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35225" y="2077085"/>
            <a:ext cx="36614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0.3×40×8＝96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（吨）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52308" y="2861310"/>
            <a:ext cx="482854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答：这块地一共产小麦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3680" y="286385"/>
            <a:ext cx="831151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用收割机收割小麦。如果每小时收割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0.3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公顷，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小时能完成任务。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460" y="1374775"/>
            <a:ext cx="643826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）你能提出其他数学问题并解答吗？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6105" y="1982470"/>
            <a:ext cx="77774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如果每小时收割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公顷，需要多少小时收割完？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16455" y="2590165"/>
            <a:ext cx="429323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小时收割完。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68345" y="3038475"/>
            <a:ext cx="2513965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4400" rt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0.6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＝0.3×40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54425" y="3519170"/>
            <a:ext cx="1162685" cy="6508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4400" rt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＝20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56485" y="4001135"/>
            <a:ext cx="443103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需要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小时收割完。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05200" y="4608830"/>
            <a:ext cx="17437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（答案不唯一）</a:t>
            </a:r>
            <a:endParaRPr lang="zh-CN" altLang="en-US" sz="20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1"/>
          <p:cNvSpPr txBox="1"/>
          <p:nvPr/>
        </p:nvSpPr>
        <p:spPr>
          <a:xfrm>
            <a:off x="304800" y="361950"/>
            <a:ext cx="8577580" cy="15125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10.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一辆运货汽车从甲地到乙地，平均每小时行驶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72km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小时到达。回来时空车原路返回，每小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时可行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90km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多长时间能够返回甲地？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066165" y="2009140"/>
            <a:ext cx="516572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小时能够返回原地。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002790" y="2593340"/>
            <a:ext cx="285750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90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72×10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04428" y="3091815"/>
            <a:ext cx="12890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66165" y="3677603"/>
            <a:ext cx="4873625" cy="521970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小时能够返回原地。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文本框 1"/>
          <p:cNvSpPr txBox="1"/>
          <p:nvPr/>
        </p:nvSpPr>
        <p:spPr>
          <a:xfrm>
            <a:off x="533400" y="362585"/>
            <a:ext cx="8338820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11.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小芳的姐姐在上大学，妈妈每个月（按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天算）按每天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元的标准给她一笔生活费。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）如果姐姐每天花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元，一个月的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生活费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够花多少天？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600200" y="2249805"/>
            <a:ext cx="542925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解：设一个月的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生活费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够花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天。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76400" y="3714750"/>
            <a:ext cx="568515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一个月的生活费够花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天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24200" y="2724150"/>
            <a:ext cx="215836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defTabSz="913130">
              <a:lnSpc>
                <a:spcPct val="12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＝30×40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5180" y="3257550"/>
            <a:ext cx="125158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defTabSz="913130">
              <a:lnSpc>
                <a:spcPct val="11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＝40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文本框 1"/>
          <p:cNvSpPr txBox="1"/>
          <p:nvPr/>
        </p:nvSpPr>
        <p:spPr>
          <a:xfrm>
            <a:off x="294640" y="361950"/>
            <a:ext cx="8338820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11.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小芳的姐姐在上大学，妈妈每个月（按</a:t>
            </a: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天算）按每天</a:t>
            </a: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元的标准给她一笔生活费。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）如果一个月的生活费姐姐花了</a:t>
            </a: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32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天，平均每天花多少钱？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826895" y="2419350"/>
            <a:ext cx="404812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平均每天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花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1903095" y="4017010"/>
            <a:ext cx="40957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平均每天花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37.5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90800" y="2964815"/>
            <a:ext cx="226758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defTabSz="913130">
              <a:lnSpc>
                <a:spcPct val="12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32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＝30×40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71800" y="3486150"/>
            <a:ext cx="135509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defTabSz="913130">
              <a:lnSpc>
                <a:spcPct val="110000"/>
              </a:lnSpc>
              <a:buClrTx/>
              <a:buSzTx/>
              <a:buFontTx/>
              <a:defRPr/>
            </a:pP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＝37.5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文本框 1"/>
          <p:cNvSpPr txBox="1"/>
          <p:nvPr/>
        </p:nvSpPr>
        <p:spPr>
          <a:xfrm>
            <a:off x="259715" y="393700"/>
            <a:ext cx="862393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小东家的客厅是正方形的，用边长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0.6m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的方砖铺地，正好需要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块。如果改用边长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的方砖铺地，需要多少块？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47010" y="1818323"/>
            <a:ext cx="286321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块。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53615" y="2449195"/>
            <a:ext cx="44596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0.5×0.5×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0.6×0.6×100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2470" y="2950210"/>
            <a:ext cx="18929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0.25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88958" y="4023360"/>
            <a:ext cx="28613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答：需要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144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块。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93820" y="3415665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144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8203"/>
          <p:cNvSpPr txBox="1">
            <a:spLocks noChangeArrowheads="1"/>
          </p:cNvSpPr>
          <p:nvPr/>
        </p:nvSpPr>
        <p:spPr bwMode="auto">
          <a:xfrm>
            <a:off x="509905" y="742950"/>
            <a:ext cx="7983220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下面哪个图形是图形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放大后得到的图形？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508" name="组合 2"/>
          <p:cNvGrpSpPr/>
          <p:nvPr/>
        </p:nvGrpSpPr>
        <p:grpSpPr>
          <a:xfrm rot="0">
            <a:off x="727075" y="1452880"/>
            <a:ext cx="7697470" cy="2685415"/>
            <a:chOff x="755650" y="2072481"/>
            <a:chExt cx="7620000" cy="2162175"/>
          </a:xfrm>
        </p:grpSpPr>
        <p:pic>
          <p:nvPicPr>
            <p:cNvPr id="21514" name="Picture 3" descr="u4jx09_61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755650" y="2072481"/>
              <a:ext cx="7620000" cy="216217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1515" name="Picture 20" descr="u4jx09_62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177925" y="2962275"/>
              <a:ext cx="923925" cy="66675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1516" name="Group 31"/>
            <p:cNvGrpSpPr/>
            <p:nvPr/>
          </p:nvGrpSpPr>
          <p:grpSpPr>
            <a:xfrm>
              <a:off x="2419350" y="2963866"/>
              <a:ext cx="1536700" cy="939801"/>
              <a:chOff x="1532" y="1870"/>
              <a:chExt cx="968" cy="592"/>
            </a:xfrm>
          </p:grpSpPr>
          <p:sp>
            <p:nvSpPr>
              <p:cNvPr id="15" name="Text Box 5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891" y="2229"/>
                <a:ext cx="246" cy="2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B</a:t>
                </a:r>
                <a:endParaRPr kumimoji="0" lang="en-US" altLang="zh-CN" sz="2400" b="1" i="0" u="none" strike="noStrike" kern="1200" cap="none" spc="0" normalizeH="0" baseline="0" noProof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1525" name="Picture 24" descr="u4jx09_63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7"/>
              <a:stretch>
                <a:fillRect/>
              </a:stretch>
            </p:blipFill>
            <p:spPr>
              <a:xfrm>
                <a:off x="1532" y="1870"/>
                <a:ext cx="968" cy="4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8" name="Text Box 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444625" y="3534568"/>
              <a:ext cx="407987" cy="37067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1518" name="Group 34"/>
            <p:cNvGrpSpPr/>
            <p:nvPr/>
          </p:nvGrpSpPr>
          <p:grpSpPr>
            <a:xfrm>
              <a:off x="4238626" y="2339976"/>
              <a:ext cx="952500" cy="1562101"/>
              <a:chOff x="2838" y="1478"/>
              <a:chExt cx="600" cy="984"/>
            </a:xfrm>
          </p:grpSpPr>
          <p:sp>
            <p:nvSpPr>
              <p:cNvPr id="13" name="Text Box 6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021" y="2229"/>
                <a:ext cx="257" cy="2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C</a:t>
                </a:r>
                <a:endParaRPr kumimoji="0" lang="en-US" altLang="zh-CN" sz="2400" b="1" i="0" u="none" strike="noStrike" kern="1200" cap="none" spc="0" normalizeH="0" baseline="0" noProof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1523" name="Picture 25" descr="u4jx09_64"/>
              <p:cNvPicPr>
                <a:picLocks noChangeAspect="1"/>
              </p:cNvPicPr>
              <p:nvPr>
                <p:custDataLst>
                  <p:tags r:id="rId10"/>
                </p:custDataLst>
              </p:nvPr>
            </p:nvPicPr>
            <p:blipFill>
              <a:blip r:embed="rId11"/>
              <a:stretch>
                <a:fillRect/>
              </a:stretch>
            </p:blipFill>
            <p:spPr>
              <a:xfrm>
                <a:off x="2838" y="1478"/>
                <a:ext cx="600" cy="84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1519" name="Group 37"/>
            <p:cNvGrpSpPr/>
            <p:nvPr/>
          </p:nvGrpSpPr>
          <p:grpSpPr>
            <a:xfrm>
              <a:off x="5329238" y="2339181"/>
              <a:ext cx="2117725" cy="1558926"/>
              <a:chOff x="3761" y="1478"/>
              <a:chExt cx="1334" cy="982"/>
            </a:xfrm>
          </p:grpSpPr>
          <p:sp>
            <p:nvSpPr>
              <p:cNvPr id="2" name="Text Box 7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09" y="2227"/>
                <a:ext cx="257" cy="2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D</a:t>
                </a:r>
                <a:endParaRPr kumimoji="0" lang="en-US" altLang="zh-CN" sz="2400" b="1" i="0" u="none" strike="noStrike" kern="1200" cap="none" spc="0" normalizeH="0" baseline="0" noProof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1521" name="Picture 28" descr="u4jx09_65"/>
              <p:cNvPicPr>
                <a:picLocks noChangeAspect="1"/>
              </p:cNvPicPr>
              <p:nvPr>
                <p:custDataLst>
                  <p:tags r:id="rId13"/>
                </p:custDataLst>
              </p:nvPr>
            </p:nvPicPr>
            <p:blipFill>
              <a:blip r:embed="rId14"/>
              <a:stretch>
                <a:fillRect/>
              </a:stretch>
            </p:blipFill>
            <p:spPr>
              <a:xfrm>
                <a:off x="3761" y="1478"/>
                <a:ext cx="1334" cy="84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sp>
        <p:nvSpPr>
          <p:cNvPr id="5" name="椭圆 4"/>
          <p:cNvSpPr/>
          <p:nvPr>
            <p:custDataLst>
              <p:tags r:id="rId15"/>
            </p:custDataLst>
          </p:nvPr>
        </p:nvSpPr>
        <p:spPr>
          <a:xfrm>
            <a:off x="5308600" y="1613535"/>
            <a:ext cx="2249805" cy="225044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8203"/>
          <p:cNvSpPr txBox="1">
            <a:spLocks noChangeArrowheads="1"/>
          </p:cNvSpPr>
          <p:nvPr/>
        </p:nvSpPr>
        <p:spPr bwMode="auto">
          <a:xfrm>
            <a:off x="304483" y="437833"/>
            <a:ext cx="8601075" cy="10388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自己选定比画图形，把三角形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放大后得到三角形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，再把三角形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缩小后得到三角形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19449" y="1735911"/>
          <a:ext cx="8305165" cy="2651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427"/>
                <a:gridCol w="319405"/>
                <a:gridCol w="319449"/>
                <a:gridCol w="319405"/>
                <a:gridCol w="319449"/>
                <a:gridCol w="319427"/>
                <a:gridCol w="319427"/>
                <a:gridCol w="319405"/>
                <a:gridCol w="319449"/>
                <a:gridCol w="319405"/>
                <a:gridCol w="319427"/>
                <a:gridCol w="319405"/>
                <a:gridCol w="319405"/>
                <a:gridCol w="319493"/>
                <a:gridCol w="319427"/>
                <a:gridCol w="319427"/>
                <a:gridCol w="319427"/>
                <a:gridCol w="319405"/>
                <a:gridCol w="319427"/>
                <a:gridCol w="319405"/>
                <a:gridCol w="319471"/>
                <a:gridCol w="319405"/>
                <a:gridCol w="319449"/>
                <a:gridCol w="319427"/>
                <a:gridCol w="319427"/>
                <a:gridCol w="319427"/>
              </a:tblGrid>
              <a:tr h="326390"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直角三角形 7"/>
          <p:cNvSpPr/>
          <p:nvPr/>
        </p:nvSpPr>
        <p:spPr>
          <a:xfrm>
            <a:off x="1058545" y="1736090"/>
            <a:ext cx="639445" cy="654050"/>
          </a:xfrm>
          <a:prstGeom prst="rtTriangl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58545" y="2021840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直角三角形 10"/>
          <p:cNvSpPr/>
          <p:nvPr/>
        </p:nvSpPr>
        <p:spPr>
          <a:xfrm>
            <a:off x="3291205" y="2390140"/>
            <a:ext cx="1276985" cy="1325245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469005" y="3128010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直角三角形 12"/>
          <p:cNvSpPr/>
          <p:nvPr/>
        </p:nvSpPr>
        <p:spPr>
          <a:xfrm>
            <a:off x="5537200" y="2399030"/>
            <a:ext cx="304800" cy="324000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473700" y="2759710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2"/>
            </p:custDataLst>
          </p:nvPr>
        </p:nvSpPr>
        <p:spPr>
          <a:xfrm>
            <a:off x="2971800" y="4487545"/>
            <a:ext cx="1885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（答案不唯一）</a:t>
            </a:r>
            <a:endParaRPr lang="zh-CN" altLang="en-US" sz="2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/>
      <p:bldP spid="13" grpId="0" bldLvl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 rot="1800000" flipH="1">
            <a:off x="10377488" y="2192020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19449" y="1016456"/>
          <a:ext cx="8305165" cy="2651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427"/>
                <a:gridCol w="319405"/>
                <a:gridCol w="319449"/>
                <a:gridCol w="319405"/>
                <a:gridCol w="319449"/>
                <a:gridCol w="319427"/>
                <a:gridCol w="319427"/>
                <a:gridCol w="319405"/>
                <a:gridCol w="319449"/>
                <a:gridCol w="319405"/>
                <a:gridCol w="319427"/>
                <a:gridCol w="319405"/>
                <a:gridCol w="319405"/>
                <a:gridCol w="319493"/>
                <a:gridCol w="319427"/>
                <a:gridCol w="319427"/>
                <a:gridCol w="319427"/>
                <a:gridCol w="319405"/>
                <a:gridCol w="319427"/>
                <a:gridCol w="319405"/>
                <a:gridCol w="319471"/>
                <a:gridCol w="319405"/>
                <a:gridCol w="319449"/>
                <a:gridCol w="319427"/>
                <a:gridCol w="319427"/>
                <a:gridCol w="319427"/>
              </a:tblGrid>
              <a:tr h="326390"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直角三角形 7"/>
          <p:cNvSpPr/>
          <p:nvPr/>
        </p:nvSpPr>
        <p:spPr>
          <a:xfrm>
            <a:off x="1058545" y="1016635"/>
            <a:ext cx="639445" cy="654050"/>
          </a:xfrm>
          <a:prstGeom prst="rtTriangl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58545" y="130238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直角三角形 10"/>
          <p:cNvSpPr/>
          <p:nvPr/>
        </p:nvSpPr>
        <p:spPr>
          <a:xfrm>
            <a:off x="3291205" y="1670685"/>
            <a:ext cx="1276985" cy="1325245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469005" y="240855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直角三角形 12"/>
          <p:cNvSpPr/>
          <p:nvPr/>
        </p:nvSpPr>
        <p:spPr>
          <a:xfrm>
            <a:off x="5533390" y="1699895"/>
            <a:ext cx="304800" cy="304800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473700" y="204025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7970" y="319405"/>
            <a:ext cx="6337300" cy="5651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）哪些三角形可以由</a:t>
            </a:r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放大后得到？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1697990" y="3943985"/>
            <a:ext cx="69291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可以由三角形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放大后得到。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19449" y="1016456"/>
          <a:ext cx="8305165" cy="2651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427"/>
                <a:gridCol w="319405"/>
                <a:gridCol w="319449"/>
                <a:gridCol w="319405"/>
                <a:gridCol w="319449"/>
                <a:gridCol w="319427"/>
                <a:gridCol w="319427"/>
                <a:gridCol w="319405"/>
                <a:gridCol w="319449"/>
                <a:gridCol w="319405"/>
                <a:gridCol w="319427"/>
                <a:gridCol w="319405"/>
                <a:gridCol w="319405"/>
                <a:gridCol w="319493"/>
                <a:gridCol w="319427"/>
                <a:gridCol w="319427"/>
                <a:gridCol w="319427"/>
                <a:gridCol w="319405"/>
                <a:gridCol w="319427"/>
                <a:gridCol w="319405"/>
                <a:gridCol w="319471"/>
                <a:gridCol w="319405"/>
                <a:gridCol w="319449"/>
                <a:gridCol w="319427"/>
                <a:gridCol w="319427"/>
                <a:gridCol w="319427"/>
              </a:tblGrid>
              <a:tr h="326390"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05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79"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endParaRPr lang="zh-CN" altLang="en-US" sz="1600" dirty="0"/>
                    </a:p>
                  </a:txBody>
                  <a:tcPr marL="83051" marR="83051" marT="41513" marB="41513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直角三角形 7"/>
          <p:cNvSpPr/>
          <p:nvPr/>
        </p:nvSpPr>
        <p:spPr>
          <a:xfrm>
            <a:off x="1058545" y="1016635"/>
            <a:ext cx="639445" cy="654050"/>
          </a:xfrm>
          <a:prstGeom prst="rtTriangl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58545" y="130238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直角三角形 10"/>
          <p:cNvSpPr/>
          <p:nvPr/>
        </p:nvSpPr>
        <p:spPr>
          <a:xfrm>
            <a:off x="3291205" y="1670685"/>
            <a:ext cx="1276985" cy="1325245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469005" y="240855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直角三角形 12"/>
          <p:cNvSpPr/>
          <p:nvPr/>
        </p:nvSpPr>
        <p:spPr>
          <a:xfrm>
            <a:off x="5533390" y="1699895"/>
            <a:ext cx="304800" cy="304800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473700" y="2040255"/>
            <a:ext cx="424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4800" y="361950"/>
            <a:ext cx="63182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）哪些三角形可以由</a:t>
            </a:r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缩小后得到？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1420495" y="3909060"/>
            <a:ext cx="69291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可以由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缩小后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得到。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8203"/>
          <p:cNvSpPr txBox="1">
            <a:spLocks noChangeArrowheads="1"/>
          </p:cNvSpPr>
          <p:nvPr/>
        </p:nvSpPr>
        <p:spPr bwMode="auto">
          <a:xfrm>
            <a:off x="148590" y="263525"/>
            <a:ext cx="8725535" cy="9531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观察三角形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，它们的面积有什么变化？面积与边长是按相同的比变化的吗？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4800" y="3759835"/>
            <a:ext cx="870331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的面积是三角形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的面积的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倍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；它们的边长比是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，面积比是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，所以面积与边长不是按相同的比变化的。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3">
                  <a:alpha val="100000"/>
                </a:srgbClr>
              </a:clrFrom>
              <a:clrTo>
                <a:srgbClr val="FFFFF3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0880" y="1119505"/>
            <a:ext cx="7640955" cy="2692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" name="矩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32105" y="362585"/>
            <a:ext cx="841057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小兰的身高是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1.5m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，她的影长是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2.4m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。如果同一时间、同一地点测得一棵树的影子长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，这棵树有多高？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71283" y="1733868"/>
            <a:ext cx="38163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解：设这棵树高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30" name="Group 34"/>
          <p:cNvGrpSpPr/>
          <p:nvPr/>
        </p:nvGrpSpPr>
        <p:grpSpPr>
          <a:xfrm>
            <a:off x="2163763" y="2171065"/>
            <a:ext cx="1847850" cy="1036638"/>
            <a:chOff x="1153" y="2011"/>
            <a:chExt cx="1164" cy="653"/>
          </a:xfrm>
        </p:grpSpPr>
        <p:sp>
          <p:nvSpPr>
            <p:cNvPr id="31" name="矩形 20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153" y="2315"/>
              <a:ext cx="455" cy="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1.5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矩形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154" y="2030"/>
              <a:ext cx="426" cy="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2.4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3" name="直接连接符 19"/>
            <p:cNvCxnSpPr/>
            <p:nvPr>
              <p:custDataLst>
                <p:tags r:id="rId5"/>
              </p:custDataLst>
            </p:nvPr>
          </p:nvCxnSpPr>
          <p:spPr>
            <a:xfrm>
              <a:off x="1154" y="2339"/>
              <a:ext cx="475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34" name="矩形 2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601" y="2143"/>
              <a:ext cx="294" cy="32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+mn-cs"/>
                </a:rPr>
                <a:t>＝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+mn-cs"/>
              </a:endParaRPr>
            </a:p>
          </p:txBody>
        </p:sp>
        <p:grpSp>
          <p:nvGrpSpPr>
            <p:cNvPr id="35" name="Group 30"/>
            <p:cNvGrpSpPr/>
            <p:nvPr/>
          </p:nvGrpSpPr>
          <p:grpSpPr>
            <a:xfrm>
              <a:off x="1967" y="2011"/>
              <a:ext cx="350" cy="653"/>
              <a:chOff x="3605" y="1280"/>
              <a:chExt cx="350" cy="653"/>
            </a:xfrm>
          </p:grpSpPr>
          <p:sp>
            <p:nvSpPr>
              <p:cNvPr id="36" name="Text Box 31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637" y="1550"/>
                <a:ext cx="318" cy="38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 marR="0" defTabSz="914400" eaLnBrk="1" hangingPunct="1">
                  <a:lnSpc>
                    <a:spcPct val="120000"/>
                  </a:lnSpc>
                  <a:spcBef>
                    <a:spcPct val="50000"/>
                  </a:spcBef>
                  <a:buClrTx/>
                  <a:buSzTx/>
                  <a:buFontTx/>
                  <a:defRPr/>
                </a:pPr>
                <a:r>
                  <a:rPr kumimoji="0" lang="en-US" altLang="zh-CN" sz="2800" b="1" i="1" kern="1200" cap="none" spc="0" normalizeH="0" baseline="0" noProof="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x</a:t>
                </a:r>
                <a:endParaRPr kumimoji="0" lang="en-US" altLang="zh-CN" sz="2800" b="1" i="1" kern="1200" cap="none" spc="0" normalizeH="0" baseline="0" noProof="0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ext Box 32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609" y="1280"/>
                <a:ext cx="227" cy="3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4</a:t>
                </a:r>
                <a:endPara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Line 33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605" y="1608"/>
                <a:ext cx="311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39" name="矩形 38"/>
          <p:cNvSpPr/>
          <p:nvPr>
            <p:custDataLst>
              <p:tags r:id="rId10"/>
            </p:custDataLst>
          </p:nvPr>
        </p:nvSpPr>
        <p:spPr>
          <a:xfrm>
            <a:off x="2742883" y="3138488"/>
            <a:ext cx="17081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buFont typeface="Arial" panose="020B0604020202020204" pitchFamily="34" charset="0"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2.5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0" name="矩形 39"/>
          <p:cNvSpPr/>
          <p:nvPr>
            <p:custDataLst>
              <p:tags r:id="rId11"/>
            </p:custDataLst>
          </p:nvPr>
        </p:nvSpPr>
        <p:spPr>
          <a:xfrm>
            <a:off x="1295083" y="3790950"/>
            <a:ext cx="4179888" cy="5219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答：这棵树高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2.5m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41" name="图片 40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3"/>
          <a:srcRect l="63584"/>
          <a:stretch>
            <a:fillRect/>
          </a:stretch>
        </p:blipFill>
        <p:spPr>
          <a:xfrm>
            <a:off x="5943600" y="1734185"/>
            <a:ext cx="2903855" cy="18923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" name="矩形 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25755" y="595630"/>
            <a:ext cx="8818245" cy="12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0" marR="0" lvl="0" indent="0" algn="l" defTabSz="912495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中国空间站在太空中绕地球运行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周大约需要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小时，运行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周大约要用多长时间？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文本框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57200" y="1958023"/>
            <a:ext cx="5291138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周大约要用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8" name="TextBox 3"/>
          <p:cNvSpPr txBox="1"/>
          <p:nvPr>
            <p:custDataLst>
              <p:tags r:id="rId3"/>
            </p:custDataLst>
          </p:nvPr>
        </p:nvSpPr>
        <p:spPr>
          <a:xfrm>
            <a:off x="1767840" y="2526030"/>
            <a:ext cx="2909888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2495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7413" name="矩形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85683" y="3099753"/>
            <a:ext cx="134048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marL="0" marR="0" lvl="0" indent="0" algn="l" defTabSz="9124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22.5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9" name="文本框 2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049020" y="3816668"/>
            <a:ext cx="540702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周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大约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要用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22.5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rcRect l="57750"/>
          <a:stretch>
            <a:fillRect/>
          </a:stretch>
        </p:blipFill>
        <p:spPr>
          <a:xfrm>
            <a:off x="5638800" y="2155825"/>
            <a:ext cx="2759075" cy="16611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7413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257810" y="502285"/>
            <a:ext cx="8627745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工程队修一条水渠，每天工作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小时，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天可以完成。如果每小时的工作量不变，每天工作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小时，多少天可以完成任务？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203450" y="2072640"/>
            <a:ext cx="440245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天可以完成任务。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392488" y="2646998"/>
            <a:ext cx="2408238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6×12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12515" y="3233738"/>
            <a:ext cx="11620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buFont typeface="Arial" panose="020B0604020202020204" pitchFamily="34" charset="0"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63495" y="3954780"/>
            <a:ext cx="3681730" cy="5219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天可以完成任务。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UNIT_TABLE_BEAUTIFY" val="smartTable{32725c9b-05cf-4707-bef9-96d25fa32732}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UNIT_TABLE_BEAUTIFY" val="smartTable{32725c9b-05cf-4707-bef9-96d25fa32732}"/>
</p:tagLst>
</file>

<file path=ppt/tags/tag15.xml><?xml version="1.0" encoding="utf-8"?>
<p:tagLst xmlns:p="http://schemas.openxmlformats.org/presentationml/2006/main">
  <p:tag name="KSO_WM_UNIT_TABLE_BEAUTIFY" val="smartTable{32725c9b-05cf-4707-bef9-96d25fa32732}"/>
</p:tagLst>
</file>

<file path=ppt/tags/tag16.xml><?xml version="1.0" encoding="utf-8"?>
<p:tagLst xmlns:p="http://schemas.openxmlformats.org/presentationml/2006/main">
  <p:tag name="KSO_WM_UNIT_PLACING_PICTURE_USER_VIEWPORT" val="{&quot;height&quot;:4240,&quot;width&quot;:12033}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UNIT_TABLE_BEAUTIFY" val="smartTable{b6af8d47-f47c-46eb-80b2-45bd53779c19}"/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PP_MARK_KEY" val="f4558319-1f0b-450d-819b-6e5e4e35f08c"/>
  <p:tag name="COMMONDATA" val="eyJoZGlkIjoiMDY0ZGEzYTU4MWMxZTY0OWY1ZTU2MGQ4YjBhZTJjYTI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1735</Words>
  <Application>WPS 演示</Application>
  <PresentationFormat>在屏幕上显示</PresentationFormat>
  <Paragraphs>241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宋体</vt:lpstr>
      <vt:lpstr>Wingdings</vt:lpstr>
      <vt:lpstr>黑体</vt:lpstr>
      <vt:lpstr>微软雅黑</vt:lpstr>
      <vt:lpstr>Times New Roman</vt:lpstr>
      <vt:lpstr>楷体_GB2312</vt:lpstr>
      <vt:lpstr>新宋体</vt:lpstr>
      <vt:lpstr>楷体</vt:lpstr>
      <vt:lpstr>Arial Unicode MS</vt:lpstr>
      <vt:lpstr>Calibri</vt:lpstr>
      <vt:lpstr>迷你简艺黑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263</cp:revision>
  <dcterms:created xsi:type="dcterms:W3CDTF">2015-05-29T07:51:00Z</dcterms:created>
  <dcterms:modified xsi:type="dcterms:W3CDTF">2024-01-23T04:31:11Z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