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3"/>
  </p:sldMasterIdLst>
  <p:notesMasterIdLst>
    <p:notesMasterId r:id="rId13"/>
  </p:notesMasterIdLst>
  <p:sldIdLst>
    <p:sldId id="544" r:id="rId4"/>
    <p:sldId id="568" r:id="rId5"/>
    <p:sldId id="628" r:id="rId6"/>
    <p:sldId id="588" r:id="rId7"/>
    <p:sldId id="645" r:id="rId8"/>
    <p:sldId id="646" r:id="rId9"/>
    <p:sldId id="647" r:id="rId10"/>
    <p:sldId id="648" r:id="rId11"/>
    <p:sldId id="597" r:id="rId12"/>
    <p:sldId id="619" r:id="rId14"/>
    <p:sldId id="620" r:id="rId15"/>
    <p:sldId id="644" r:id="rId16"/>
    <p:sldId id="625" r:id="rId17"/>
  </p:sldIdLst>
  <p:sldSz cx="9144000" cy="51435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4" userDrawn="1">
          <p15:clr>
            <a:srgbClr val="A4A3A4"/>
          </p15:clr>
        </p15:guide>
        <p15:guide id="2" pos="33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校对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F0"/>
    <a:srgbClr val="E8A6F8"/>
    <a:srgbClr val="F4D6AB"/>
    <a:srgbClr val="FFC000"/>
    <a:srgbClr val="E0E0E0"/>
    <a:srgbClr val="338F87"/>
    <a:srgbClr val="45BDB5"/>
    <a:srgbClr val="0071C8"/>
    <a:srgbClr val="009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44"/>
        <p:guide pos="3339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2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4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15.xml"/><Relationship Id="rId11" Type="http://schemas.openxmlformats.org/officeDocument/2006/relationships/tags" Target="../tags/tag117.xml"/><Relationship Id="rId10" Type="http://schemas.openxmlformats.org/officeDocument/2006/relationships/image" Target="../media/image7.wmf"/><Relationship Id="rId1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7.xml"/><Relationship Id="rId7" Type="http://schemas.openxmlformats.org/officeDocument/2006/relationships/image" Target="../media/image10.wmf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tags" Target="../tags/tag11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11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6" Type="http://schemas.openxmlformats.org/officeDocument/2006/relationships/slideLayout" Target="../slideLayouts/slideLayout4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65.xml"/><Relationship Id="rId24" Type="http://schemas.openxmlformats.org/officeDocument/2006/relationships/image" Target="../media/image5.png"/><Relationship Id="rId23" Type="http://schemas.openxmlformats.org/officeDocument/2006/relationships/tags" Target="../tags/tag64.xml"/><Relationship Id="rId22" Type="http://schemas.openxmlformats.org/officeDocument/2006/relationships/tags" Target="../tags/tag63.xml"/><Relationship Id="rId21" Type="http://schemas.openxmlformats.org/officeDocument/2006/relationships/tags" Target="../tags/tag62.xml"/><Relationship Id="rId20" Type="http://schemas.openxmlformats.org/officeDocument/2006/relationships/tags" Target="../tags/tag61.xml"/><Relationship Id="rId2" Type="http://schemas.openxmlformats.org/officeDocument/2006/relationships/tags" Target="../tags/tag43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5" Type="http://schemas.openxmlformats.org/officeDocument/2006/relationships/slideLayout" Target="../slideLayouts/slideLayout8.xml"/><Relationship Id="rId24" Type="http://schemas.openxmlformats.org/officeDocument/2006/relationships/tags" Target="../tags/tag88.xml"/><Relationship Id="rId23" Type="http://schemas.openxmlformats.org/officeDocument/2006/relationships/image" Target="../media/image5.png"/><Relationship Id="rId22" Type="http://schemas.openxmlformats.org/officeDocument/2006/relationships/tags" Target="../tags/tag87.xml"/><Relationship Id="rId21" Type="http://schemas.openxmlformats.org/officeDocument/2006/relationships/tags" Target="../tags/tag86.xml"/><Relationship Id="rId20" Type="http://schemas.openxmlformats.org/officeDocument/2006/relationships/tags" Target="../tags/tag85.xml"/><Relationship Id="rId2" Type="http://schemas.openxmlformats.org/officeDocument/2006/relationships/tags" Target="../tags/tag67.xml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image" Target="../media/image5.png"/><Relationship Id="rId19" Type="http://schemas.openxmlformats.org/officeDocument/2006/relationships/slideLayout" Target="../slideLayouts/slideLayout9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65245" y="301371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395470" y="316801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65245" y="310515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50610" y="3105150"/>
            <a:ext cx="3011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数的认识（</a:t>
            </a:r>
            <a:r>
              <a:rPr lang="en-US" alt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10200" y="2386965"/>
            <a:ext cx="2229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数与代数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4400" y="1796415"/>
            <a:ext cx="3756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整理和复习 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89885" y="142875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P73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练习十四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820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0090" y="736600"/>
            <a:ext cx="6853238" cy="26327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说出下面各数中“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”表示的含义。   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63                                0.56                       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  <a:defRPr/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603.7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9990" y="2024063"/>
            <a:ext cx="2492375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340" name="Object 1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33283" y="2647950"/>
          <a:ext cx="3635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4" imgW="3657600" imgH="9448800" progId="Equation.DSMT4">
                  <p:embed/>
                </p:oleObj>
              </mc:Choice>
              <mc:Fallback>
                <p:oleObj name="Equation" r:id="rId4" imgW="3657600" imgH="9448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283" y="2647950"/>
                        <a:ext cx="36353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66640" y="2039938"/>
            <a:ext cx="2970213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0.01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295400" y="3630296"/>
            <a:ext cx="2136775" cy="942975"/>
            <a:chOff x="1190624" y="3887690"/>
            <a:chExt cx="2119976" cy="943090"/>
          </a:xfrm>
        </p:grpSpPr>
        <p:sp>
          <p:nvSpPr>
            <p:cNvPr id="14" name="文本框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90624" y="4048364"/>
              <a:ext cx="2119976" cy="60776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表示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345" name="Object 14"/>
            <p:cNvGraphicFramePr>
              <a:graphicFrameLocks noChangeAspect="1"/>
            </p:cNvGraphicFramePr>
            <p:nvPr>
              <p:custDataLst>
                <p:tags r:id="rId8"/>
              </p:custDataLst>
            </p:nvPr>
          </p:nvGraphicFramePr>
          <p:xfrm>
            <a:off x="2544010" y="3887690"/>
            <a:ext cx="363538" cy="943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3" name="Equation" r:id="rId9" imgW="3657600" imgH="9448800" progId="Equation.DSMT4">
                    <p:embed/>
                  </p:oleObj>
                </mc:Choice>
                <mc:Fallback>
                  <p:oleObj name="Equation" r:id="rId9" imgW="3657600" imgH="94488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010" y="3887690"/>
                          <a:ext cx="363538" cy="9430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文本框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66640" y="3849688"/>
            <a:ext cx="2517775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  <p:bldP spid="12" grpId="0" bldLvl="0"/>
      <p:bldP spid="1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1"/>
          <p:cNvSpPr txBox="1"/>
          <p:nvPr/>
        </p:nvSpPr>
        <p:spPr>
          <a:xfrm>
            <a:off x="533083" y="649923"/>
            <a:ext cx="509714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填空，使每横行的各数相等。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68058" y="1489075"/>
          <a:ext cx="6910388" cy="2819704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303462"/>
                <a:gridCol w="2303462"/>
                <a:gridCol w="2303462"/>
              </a:tblGrid>
              <a:tr h="549910">
                <a:tc>
                  <a:txBody>
                    <a:bodyPr/>
                    <a:p>
                      <a:r>
                        <a:rPr lang="zh-CN" altLang="en-US" sz="28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小数</a:t>
                      </a:r>
                      <a:endParaRPr lang="zh-CN" altLang="en-US" sz="28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28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分数</a:t>
                      </a:r>
                      <a:endParaRPr lang="zh-CN" altLang="en-US" sz="28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28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百分数</a:t>
                      </a:r>
                      <a:endParaRPr lang="zh-CN" altLang="en-US" sz="28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</a:tr>
              <a:tr h="756598">
                <a:tc>
                  <a:txBody>
                    <a:bodyPr/>
                    <a:p>
                      <a:r>
                        <a:rPr lang="en-US" altLang="zh-CN" sz="28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0.4</a:t>
                      </a:r>
                      <a:endParaRPr lang="zh-CN" altLang="en-US" sz="28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8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8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756598">
                <a:tc>
                  <a:txBody>
                    <a:bodyPr/>
                    <a:p>
                      <a:endParaRPr lang="zh-CN" altLang="en-US" sz="28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endParaRPr lang="zh-CN" altLang="en-US" sz="28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endParaRPr lang="zh-CN" altLang="en-US" sz="28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56598">
                <a:tc>
                  <a:txBody>
                    <a:bodyPr/>
                    <a:p>
                      <a:endParaRPr lang="zh-CN" altLang="en-US" sz="28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8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r>
                        <a:rPr lang="en-US" altLang="zh-CN" sz="28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80%</a:t>
                      </a:r>
                      <a:endParaRPr lang="zh-CN" altLang="en-US" sz="28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51" marR="91451" marT="45722" marB="45722"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6316980" y="2179955"/>
            <a:ext cx="1065213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40%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4277043" y="2020570"/>
          <a:ext cx="3111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152400" imgH="393700" progId="Equation.DSMT4">
                  <p:embed/>
                </p:oleObj>
              </mc:Choice>
              <mc:Fallback>
                <p:oleObj name="" r:id="rId2" imgW="152400" imgH="3937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77043" y="2020570"/>
                        <a:ext cx="311150" cy="798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97355" y="2914968"/>
            <a:ext cx="1063625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0.75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316980" y="2914968"/>
            <a:ext cx="1065213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75%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761808" y="3666173"/>
            <a:ext cx="735013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0.8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4261327" y="3548380"/>
          <a:ext cx="28384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4" imgW="139700" imgH="393700" progId="Equation.DSMT4">
                  <p:embed/>
                </p:oleObj>
              </mc:Choice>
              <mc:Fallback>
                <p:oleObj name="" r:id="rId4" imgW="1397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1327" y="3548380"/>
                        <a:ext cx="283845" cy="800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4" name="Object 14"/>
          <p:cNvGraphicFramePr>
            <a:graphicFrameLocks noChangeAspect="1"/>
          </p:cNvGraphicFramePr>
          <p:nvPr/>
        </p:nvGraphicFramePr>
        <p:xfrm>
          <a:off x="4261168" y="2796858"/>
          <a:ext cx="3095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6" imgW="152400" imgH="393700" progId="Equation.DSMT4">
                  <p:embed/>
                </p:oleObj>
              </mc:Choice>
              <mc:Fallback>
                <p:oleObj name="" r:id="rId6" imgW="152400" imgH="3937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1168" y="2796858"/>
                        <a:ext cx="309562" cy="800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889885" y="142875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P74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练习十四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89960" y="742950"/>
            <a:ext cx="2164080" cy="521970"/>
          </a:xfrm>
          <a:prstGeom prst="rect">
            <a:avLst/>
          </a:prstGeom>
          <a:solidFill>
            <a:srgbClr val="F4D6AB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北京冬奥会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8FDFC"/>
              </a:clrFrom>
              <a:clrTo>
                <a:srgbClr val="F8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28750"/>
            <a:ext cx="7915910" cy="256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6520180" y="921385"/>
            <a:ext cx="327025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108700" y="921385"/>
            <a:ext cx="245110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5473700" y="921385"/>
            <a:ext cx="245110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5090160" y="921385"/>
            <a:ext cx="245110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307840" y="921385"/>
            <a:ext cx="626745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1243330" y="921385"/>
            <a:ext cx="328295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2526665" y="1242695"/>
            <a:ext cx="327025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8232140" y="1242695"/>
            <a:ext cx="178435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1765935" y="1626870"/>
            <a:ext cx="327025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3101340" y="1626870"/>
            <a:ext cx="429260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7393305" y="1626870"/>
            <a:ext cx="457200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12"/>
            </p:custDataLst>
          </p:nvPr>
        </p:nvSpPr>
        <p:spPr>
          <a:xfrm>
            <a:off x="4037330" y="1998345"/>
            <a:ext cx="340360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7468235" y="1991360"/>
            <a:ext cx="340360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14"/>
            </p:custDataLst>
          </p:nvPr>
        </p:nvSpPr>
        <p:spPr>
          <a:xfrm>
            <a:off x="3418840" y="2358390"/>
            <a:ext cx="488315" cy="3048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15"/>
            </p:custDataLst>
          </p:nvPr>
        </p:nvSpPr>
        <p:spPr>
          <a:xfrm>
            <a:off x="6477000" y="2355850"/>
            <a:ext cx="189865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>
            <p:custDataLst>
              <p:tags r:id="rId16"/>
            </p:custDataLst>
          </p:nvPr>
        </p:nvSpPr>
        <p:spPr>
          <a:xfrm>
            <a:off x="7696200" y="2355850"/>
            <a:ext cx="189865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704850" y="2740025"/>
            <a:ext cx="189865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18"/>
            </p:custDataLst>
          </p:nvPr>
        </p:nvSpPr>
        <p:spPr>
          <a:xfrm>
            <a:off x="8041640" y="2764155"/>
            <a:ext cx="375285" cy="3048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>
            <p:custDataLst>
              <p:tags r:id="rId19"/>
            </p:custDataLst>
          </p:nvPr>
        </p:nvSpPr>
        <p:spPr>
          <a:xfrm>
            <a:off x="5200650" y="196088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>
            <p:custDataLst>
              <p:tags r:id="rId20"/>
            </p:custDataLst>
          </p:nvPr>
        </p:nvSpPr>
        <p:spPr>
          <a:xfrm>
            <a:off x="457200" y="233807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21"/>
            </p:custDataLst>
          </p:nvPr>
        </p:nvSpPr>
        <p:spPr>
          <a:xfrm>
            <a:off x="5892800" y="1242695"/>
            <a:ext cx="570230" cy="304800"/>
          </a:xfrm>
          <a:prstGeom prst="rect">
            <a:avLst/>
          </a:prstGeom>
          <a:solidFill>
            <a:srgbClr val="F4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22"/>
            </p:custDataLst>
          </p:nvPr>
        </p:nvSpPr>
        <p:spPr>
          <a:xfrm>
            <a:off x="4629150" y="3738880"/>
            <a:ext cx="634365" cy="479425"/>
          </a:xfrm>
          <a:prstGeom prst="rect">
            <a:avLst/>
          </a:prstGeom>
          <a:solidFill>
            <a:srgbClr val="E8A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23"/>
            </p:custDataLst>
          </p:nvPr>
        </p:nvSpPr>
        <p:spPr>
          <a:xfrm>
            <a:off x="6137275" y="4105275"/>
            <a:ext cx="634365" cy="479425"/>
          </a:xfrm>
          <a:prstGeom prst="rect">
            <a:avLst/>
          </a:prstGeom>
          <a:solidFill>
            <a:srgbClr val="E8A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>
            <p:custDataLst>
              <p:tags r:id="rId24"/>
            </p:custDataLst>
          </p:nvPr>
        </p:nvSpPr>
        <p:spPr>
          <a:xfrm>
            <a:off x="7086600" y="4566285"/>
            <a:ext cx="1308100" cy="2838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25"/>
            </p:custDataLst>
          </p:nvPr>
        </p:nvSpPr>
        <p:spPr bwMode="auto">
          <a:xfrm>
            <a:off x="380365" y="814070"/>
            <a:ext cx="8333740" cy="41541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just"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+mn-lt"/>
                <a:ea typeface="楷体" panose="02010609060101010101" charset="-122"/>
              </a:rPr>
              <a:t> 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第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24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届冬季奥林匹克运动会于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2022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日至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日在北京和河北张家口举行。来自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个国家和地区的代表团总计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2880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名运动员参加了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个大项（包括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个分项、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109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个小项）的比赛。中国代表团共有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176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名运动员参加了比赛，其中女运动员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人，占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49.43%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；男运动员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89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人，占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50.57%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；运动员平均年龄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25.2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岁。中国代表团获得了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枚金牌、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枚银牌和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枚铜牌，列金牌榜第三位，金牌数和奖牌数均创历史新高。共有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1.9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万名志愿者参加了志愿服务。本届冬奥会践行“绿色办奥”的理念，实现了低碳、节能、环保的目标。本届冬奥会的主火炬采用“微火”技术，其碳排放量大约只有传统点火方式的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，国家速滑馆“冰丝带”采用二氧化碳制冷技术，碳排放量约是传统制冰技术的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设计团队开发的智慧场馆系统，能将“冰丝带”的冰面温度精确地维持在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11 ~ 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℃。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27245" y="3684270"/>
            <a:ext cx="681990" cy="588010"/>
            <a:chOff x="7981" y="7269"/>
            <a:chExt cx="1074" cy="926"/>
          </a:xfrm>
        </p:grpSpPr>
        <p:sp>
          <p:nvSpPr>
            <p:cNvPr id="2" name="文本框 1"/>
            <p:cNvSpPr txBox="1"/>
            <p:nvPr/>
          </p:nvSpPr>
          <p:spPr>
            <a:xfrm>
              <a:off x="7981" y="7269"/>
              <a:ext cx="1074" cy="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  1</a:t>
              </a:r>
              <a:endPara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5000</a:t>
              </a:r>
              <a:endPara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8140" y="7732"/>
              <a:ext cx="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6108700" y="4092575"/>
            <a:ext cx="681990" cy="588645"/>
            <a:chOff x="7981" y="7269"/>
            <a:chExt cx="1074" cy="927"/>
          </a:xfrm>
        </p:grpSpPr>
        <p:sp>
          <p:nvSpPr>
            <p:cNvPr id="6" name="文本框 5"/>
            <p:cNvSpPr txBox="1"/>
            <p:nvPr/>
          </p:nvSpPr>
          <p:spPr>
            <a:xfrm>
              <a:off x="7981" y="7269"/>
              <a:ext cx="1074" cy="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  1</a:t>
              </a:r>
              <a:endPara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4000</a:t>
              </a:r>
              <a:endPara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8140" y="7732"/>
              <a:ext cx="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/>
        </p:nvSpPr>
        <p:spPr>
          <a:xfrm>
            <a:off x="457200" y="280670"/>
            <a:ext cx="575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阅读下面的材料，你能发现什么？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5" grpId="0" bldLvl="0" animBg="1"/>
      <p:bldP spid="27" grpId="0" bldLvl="0" animBg="1"/>
      <p:bldP spid="28" grpId="0" bldLvl="0" animBg="1"/>
      <p:bldP spid="38" grpId="0" bldLvl="0" animBg="1"/>
      <p:bldP spid="29" grpId="0" bldLvl="0" animBg="1"/>
      <p:bldP spid="30" grpId="0" bldLvl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归纳整理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22" name="TextBox 1"/>
          <p:cNvSpPr txBox="1"/>
          <p:nvPr/>
        </p:nvSpPr>
        <p:spPr>
          <a:xfrm>
            <a:off x="420370" y="433705"/>
            <a:ext cx="7799070" cy="10109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你能把学过的数整理成图表来表示吗？这些数之间有什么联系？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67840" y="3943350"/>
            <a:ext cx="6839585" cy="1146810"/>
            <a:chOff x="2059" y="6073"/>
            <a:chExt cx="10771" cy="1806"/>
          </a:xfrm>
        </p:grpSpPr>
        <p:pic>
          <p:nvPicPr>
            <p:cNvPr id="15" name="图片 14" descr="熊01 拷贝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1395" y="6073"/>
              <a:ext cx="1435" cy="1806"/>
            </a:xfrm>
            <a:prstGeom prst="rect">
              <a:avLst/>
            </a:prstGeom>
          </p:spPr>
        </p:pic>
        <p:sp>
          <p:nvSpPr>
            <p:cNvPr id="16" name="圆角矩形标注 15"/>
            <p:cNvSpPr/>
            <p:nvPr/>
          </p:nvSpPr>
          <p:spPr>
            <a:xfrm>
              <a:off x="2059" y="6672"/>
              <a:ext cx="9341" cy="933"/>
            </a:xfrm>
            <a:prstGeom prst="wedgeRoundRectCallout">
              <a:avLst>
                <a:gd name="adj1" fmla="val 53800"/>
                <a:gd name="adj2" fmla="val 2197"/>
                <a:gd name="adj3" fmla="val 16667"/>
              </a:avLst>
            </a:prstGeom>
            <a:noFill/>
            <a:ln w="19050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有没有最大的整数和最小的整数？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0683" y="1352550"/>
            <a:ext cx="6160452" cy="2961640"/>
            <a:chOff x="2280" y="1785"/>
            <a:chExt cx="9701" cy="4664"/>
          </a:xfrm>
        </p:grpSpPr>
        <p:sp>
          <p:nvSpPr>
            <p:cNvPr id="12291" name="TextBox 15"/>
            <p:cNvSpPr txBox="1"/>
            <p:nvPr/>
          </p:nvSpPr>
          <p:spPr>
            <a:xfrm>
              <a:off x="2280" y="4170"/>
              <a:ext cx="945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数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sp>
          <p:nvSpPr>
            <p:cNvPr id="5" name="左大括号 4"/>
            <p:cNvSpPr/>
            <p:nvPr/>
          </p:nvSpPr>
          <p:spPr>
            <a:xfrm>
              <a:off x="3181" y="3248"/>
              <a:ext cx="288" cy="2792"/>
            </a:xfrm>
            <a:prstGeom prst="leftBrace">
              <a:avLst>
                <a:gd name="adj1" fmla="val 76736"/>
                <a:gd name="adj2" fmla="val 5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293" name="TextBox 15"/>
            <p:cNvSpPr txBox="1"/>
            <p:nvPr/>
          </p:nvSpPr>
          <p:spPr>
            <a:xfrm>
              <a:off x="3461" y="2703"/>
              <a:ext cx="1845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整数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sp>
          <p:nvSpPr>
            <p:cNvPr id="12294" name="TextBox 15"/>
            <p:cNvSpPr txBox="1"/>
            <p:nvPr/>
          </p:nvSpPr>
          <p:spPr>
            <a:xfrm>
              <a:off x="3443" y="4583"/>
              <a:ext cx="8538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分数（有限小数、无限循环小数）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sp>
          <p:nvSpPr>
            <p:cNvPr id="12296" name="TextBox 15"/>
            <p:cNvSpPr txBox="1"/>
            <p:nvPr/>
          </p:nvSpPr>
          <p:spPr>
            <a:xfrm>
              <a:off x="5421" y="1785"/>
              <a:ext cx="2380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正整数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sp>
          <p:nvSpPr>
            <p:cNvPr id="12297" name="TextBox 15"/>
            <p:cNvSpPr txBox="1"/>
            <p:nvPr/>
          </p:nvSpPr>
          <p:spPr>
            <a:xfrm>
              <a:off x="5499" y="2714"/>
              <a:ext cx="694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298" name="TextBox 15"/>
            <p:cNvSpPr txBox="1"/>
            <p:nvPr/>
          </p:nvSpPr>
          <p:spPr>
            <a:xfrm>
              <a:off x="5333" y="3593"/>
              <a:ext cx="2363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负整数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sp>
          <p:nvSpPr>
            <p:cNvPr id="10" name="左大括号 9"/>
            <p:cNvSpPr/>
            <p:nvPr/>
          </p:nvSpPr>
          <p:spPr>
            <a:xfrm rot="10800000">
              <a:off x="7495" y="2278"/>
              <a:ext cx="270" cy="1118"/>
            </a:xfrm>
            <a:prstGeom prst="leftBrace">
              <a:avLst>
                <a:gd name="adj1" fmla="val 92222"/>
                <a:gd name="adj2" fmla="val 5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00" name="TextBox 15"/>
            <p:cNvSpPr txBox="1"/>
            <p:nvPr/>
          </p:nvSpPr>
          <p:spPr>
            <a:xfrm>
              <a:off x="7696" y="2313"/>
              <a:ext cx="2363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自然数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sp>
          <p:nvSpPr>
            <p:cNvPr id="6" name="左大括号 5"/>
            <p:cNvSpPr/>
            <p:nvPr/>
          </p:nvSpPr>
          <p:spPr>
            <a:xfrm>
              <a:off x="5103" y="2375"/>
              <a:ext cx="245" cy="1796"/>
            </a:xfrm>
            <a:prstGeom prst="leftBrace">
              <a:avLst>
                <a:gd name="adj1" fmla="val 46122"/>
                <a:gd name="adj2" fmla="val 5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3360" y="5492"/>
              <a:ext cx="4563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无限不循环小数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67400" y="1444324"/>
            <a:ext cx="3053430" cy="1913556"/>
            <a:chOff x="13393" y="4716"/>
            <a:chExt cx="4247" cy="2962"/>
          </a:xfrm>
        </p:grpSpPr>
        <p:sp>
          <p:nvSpPr>
            <p:cNvPr id="22" name="爆炸形 1 21"/>
            <p:cNvSpPr/>
            <p:nvPr>
              <p:custDataLst>
                <p:tags r:id="rId4"/>
              </p:custDataLst>
            </p:nvPr>
          </p:nvSpPr>
          <p:spPr>
            <a:xfrm>
              <a:off x="13393" y="4716"/>
              <a:ext cx="4247" cy="2962"/>
            </a:xfrm>
            <a:prstGeom prst="irregularSeal1">
              <a:avLst/>
            </a:prstGeom>
            <a:solidFill>
              <a:schemeClr val="accent5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5"/>
              </p:custDataLst>
            </p:nvPr>
          </p:nvSpPr>
          <p:spPr>
            <a:xfrm>
              <a:off x="13551" y="5528"/>
              <a:ext cx="3898" cy="13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90000"/>
                </a:lnSpc>
              </a:pPr>
              <a:r>
                <a:rPr lang="zh-CN" altLang="en-US" sz="28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还有没有其他</a:t>
              </a:r>
              <a:endPara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  <a:p>
              <a:pPr algn="ctr">
                <a:lnSpc>
                  <a:spcPct val="90000"/>
                </a:lnSpc>
              </a:pPr>
              <a:r>
                <a:rPr lang="zh-CN" altLang="en-US" sz="28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分类方法？</a:t>
              </a:r>
              <a:endPara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69360" y="796290"/>
            <a:ext cx="142811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正整数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66670" y="2477135"/>
            <a:ext cx="6540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零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428750"/>
            <a:ext cx="104775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正数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5060" y="1795145"/>
            <a:ext cx="3095625" cy="6076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正分数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正小数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kumimoji="0" lang="en-US" altLang="zh-CN" sz="2800" b="1" kern="1200" cap="none" spc="0" normalizeH="0" baseline="0" noProof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AutoShape 17"/>
          <p:cNvSpPr/>
          <p:nvPr>
            <p:custDataLst>
              <p:tags r:id="rId5"/>
            </p:custDataLst>
          </p:nvPr>
        </p:nvSpPr>
        <p:spPr bwMode="auto">
          <a:xfrm>
            <a:off x="3559175" y="1137920"/>
            <a:ext cx="137160" cy="1030605"/>
          </a:xfrm>
          <a:prstGeom prst="leftBrace">
            <a:avLst>
              <a:gd name="adj1" fmla="val 90923"/>
              <a:gd name="adj2" fmla="val 50000"/>
            </a:avLst>
          </a:prstGeom>
          <a:noFill/>
          <a:ln w="254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0200" y="2498090"/>
            <a:ext cx="608965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数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AutoShape 22"/>
          <p:cNvSpPr/>
          <p:nvPr>
            <p:custDataLst>
              <p:tags r:id="rId7"/>
            </p:custDataLst>
          </p:nvPr>
        </p:nvSpPr>
        <p:spPr bwMode="auto">
          <a:xfrm>
            <a:off x="2172970" y="1809115"/>
            <a:ext cx="236220" cy="1887855"/>
          </a:xfrm>
          <a:prstGeom prst="leftBrace">
            <a:avLst>
              <a:gd name="adj1" fmla="val 99130"/>
              <a:gd name="adj2" fmla="val 50000"/>
            </a:avLst>
          </a:prstGeom>
          <a:noFill/>
          <a:ln w="254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96335" y="2950845"/>
            <a:ext cx="149733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负整数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20620" y="3369310"/>
            <a:ext cx="108458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负数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96335" y="3952875"/>
            <a:ext cx="3188335" cy="5651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负分数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负小数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kumimoji="0" lang="en-US" altLang="zh-CN" sz="2800" b="1" kern="1200" cap="none" spc="0" normalizeH="0" baseline="0" noProof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AutoShape 17"/>
          <p:cNvSpPr/>
          <p:nvPr>
            <p:custDataLst>
              <p:tags r:id="rId11"/>
            </p:custDataLst>
          </p:nvPr>
        </p:nvSpPr>
        <p:spPr bwMode="auto">
          <a:xfrm>
            <a:off x="3493770" y="3227070"/>
            <a:ext cx="139065" cy="1031875"/>
          </a:xfrm>
          <a:prstGeom prst="leftBrace">
            <a:avLst>
              <a:gd name="adj1" fmla="val 90923"/>
              <a:gd name="adj2" fmla="val 50000"/>
            </a:avLst>
          </a:prstGeom>
          <a:noFill/>
          <a:ln w="254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ldLvl="0" animBg="1"/>
      <p:bldP spid="9" grpId="0" bldLvl="0" animBg="1"/>
      <p:bldP spid="10" grpId="0" bldLvl="0" animBg="1"/>
      <p:bldP spid="11" grpId="0"/>
      <p:bldP spid="12" grpId="0" bldLvl="0" animBg="1"/>
      <p:bldP spid="17" grpId="0"/>
      <p:bldP spid="18" grpId="0" bldLvl="0" animBg="1"/>
      <p:bldP spid="19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876300"/>
            <a:ext cx="694880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把单位“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1”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平均分成若干份，表示这样一份或几份的数。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/>
          <p:cNvSpPr/>
          <p:nvPr>
            <p:custDataLst>
              <p:tags r:id="rId2"/>
            </p:custDataLst>
          </p:nvPr>
        </p:nvSpPr>
        <p:spPr>
          <a:xfrm>
            <a:off x="6934200" y="876300"/>
            <a:ext cx="812165" cy="45466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2" name="右箭头 41"/>
          <p:cNvSpPr/>
          <p:nvPr>
            <p:custDataLst>
              <p:tags r:id="rId3"/>
            </p:custDataLst>
          </p:nvPr>
        </p:nvSpPr>
        <p:spPr>
          <a:xfrm rot="5400000">
            <a:off x="7211616" y="1418889"/>
            <a:ext cx="258288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1458595"/>
            <a:ext cx="1701165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分数单位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4" name="圆角矩形 43"/>
          <p:cNvSpPr/>
          <p:nvPr>
            <p:custDataLst>
              <p:tags r:id="rId5"/>
            </p:custDataLst>
          </p:nvPr>
        </p:nvSpPr>
        <p:spPr>
          <a:xfrm>
            <a:off x="2667000" y="862965"/>
            <a:ext cx="1000760" cy="49466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5" name="矩形 44"/>
          <p:cNvSpPr/>
          <p:nvPr>
            <p:custDataLst>
              <p:tags r:id="rId6"/>
            </p:custDataLst>
          </p:nvPr>
        </p:nvSpPr>
        <p:spPr>
          <a:xfrm>
            <a:off x="546140" y="2554371"/>
            <a:ext cx="85217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分数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" name="矩形 45"/>
          <p:cNvSpPr/>
          <p:nvPr>
            <p:custDataLst>
              <p:tags r:id="rId7"/>
            </p:custDataLst>
          </p:nvPr>
        </p:nvSpPr>
        <p:spPr>
          <a:xfrm>
            <a:off x="1797200" y="2134279"/>
            <a:ext cx="1209675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真分数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7" name="矩形 46"/>
          <p:cNvSpPr/>
          <p:nvPr>
            <p:custDataLst>
              <p:tags r:id="rId8"/>
            </p:custDataLst>
          </p:nvPr>
        </p:nvSpPr>
        <p:spPr>
          <a:xfrm>
            <a:off x="1766882" y="3079882"/>
            <a:ext cx="1209675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假分数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0" name="矩形 49"/>
          <p:cNvSpPr/>
          <p:nvPr>
            <p:custDataLst>
              <p:tags r:id="rId9"/>
            </p:custDataLst>
          </p:nvPr>
        </p:nvSpPr>
        <p:spPr>
          <a:xfrm>
            <a:off x="3395168" y="2134279"/>
            <a:ext cx="228219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</a:rPr>
              <a:t>分子比分母小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52" name="矩形 51"/>
          <p:cNvSpPr/>
          <p:nvPr>
            <p:custDataLst>
              <p:tags r:id="rId10"/>
            </p:custDataLst>
          </p:nvPr>
        </p:nvSpPr>
        <p:spPr>
          <a:xfrm>
            <a:off x="3395523" y="2723442"/>
            <a:ext cx="228219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</a:rPr>
              <a:t>分子比分母大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70" name="矩形 69"/>
          <p:cNvSpPr/>
          <p:nvPr>
            <p:custDataLst>
              <p:tags r:id="rId11"/>
            </p:custDataLst>
          </p:nvPr>
        </p:nvSpPr>
        <p:spPr>
          <a:xfrm>
            <a:off x="6587152" y="2134279"/>
            <a:ext cx="174498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真分数＜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1" name="矩形 70"/>
          <p:cNvSpPr/>
          <p:nvPr>
            <p:custDataLst>
              <p:tags r:id="rId12"/>
            </p:custDataLst>
          </p:nvPr>
        </p:nvSpPr>
        <p:spPr>
          <a:xfrm>
            <a:off x="3335130" y="3372081"/>
            <a:ext cx="2639695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</a:rPr>
              <a:t>分子和分母相等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75" name="矩形 74"/>
          <p:cNvSpPr/>
          <p:nvPr>
            <p:custDataLst>
              <p:tags r:id="rId13"/>
            </p:custDataLst>
          </p:nvPr>
        </p:nvSpPr>
        <p:spPr>
          <a:xfrm>
            <a:off x="6587152" y="2724075"/>
            <a:ext cx="174498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假分数＞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8" name="矩形 77"/>
          <p:cNvSpPr/>
          <p:nvPr>
            <p:custDataLst>
              <p:tags r:id="rId14"/>
            </p:custDataLst>
          </p:nvPr>
        </p:nvSpPr>
        <p:spPr>
          <a:xfrm>
            <a:off x="6587152" y="3370811"/>
            <a:ext cx="174498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假分数＝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9" name="右箭头 78"/>
          <p:cNvSpPr/>
          <p:nvPr>
            <p:custDataLst>
              <p:tags r:id="rId15"/>
            </p:custDataLst>
          </p:nvPr>
        </p:nvSpPr>
        <p:spPr>
          <a:xfrm rot="5400000">
            <a:off x="673126" y="3460104"/>
            <a:ext cx="751537" cy="136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0" name="矩形 79"/>
          <p:cNvSpPr/>
          <p:nvPr>
            <p:custDataLst>
              <p:tags r:id="rId16"/>
            </p:custDataLst>
          </p:nvPr>
        </p:nvSpPr>
        <p:spPr>
          <a:xfrm>
            <a:off x="546100" y="3940810"/>
            <a:ext cx="4672330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DF0048"/>
                </a:solidFill>
                <a:latin typeface="楷体" panose="02010609060101010101" charset="-122"/>
                <a:ea typeface="楷体" panose="02010609060101010101" charset="-122"/>
              </a:rPr>
              <a:t>百分数（百分率、百分比）</a:t>
            </a:r>
            <a:endParaRPr lang="zh-CN" altLang="en-US" sz="2800" b="1" dirty="0">
              <a:solidFill>
                <a:srgbClr val="DF004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" name="Text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2765" y="4439920"/>
            <a:ext cx="2581910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10%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100%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139681" y="4439874"/>
            <a:ext cx="2068196" cy="607695"/>
            <a:chOff x="5235113" y="5607402"/>
            <a:chExt cx="2757595" cy="810259"/>
          </a:xfrm>
        </p:grpSpPr>
        <p:sp>
          <p:nvSpPr>
            <p:cNvPr id="82" name="右箭头 81"/>
            <p:cNvSpPr/>
            <p:nvPr>
              <p:custDataLst>
                <p:tags r:id="rId18"/>
              </p:custDataLst>
            </p:nvPr>
          </p:nvSpPr>
          <p:spPr>
            <a:xfrm rot="10800000">
              <a:off x="5235113" y="5981453"/>
              <a:ext cx="688769" cy="181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3" name="TextBox 1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57227" y="5607402"/>
              <a:ext cx="1935481" cy="810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百分号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4" name="TextBox 1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5940" y="4440555"/>
            <a:ext cx="2385695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20000"/>
              </a:lnSpc>
              <a:buClrTx/>
              <a:buSz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%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、100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9" name="AutoShape 18"/>
          <p:cNvSpPr/>
          <p:nvPr>
            <p:custDataLst>
              <p:tags r:id="rId21"/>
            </p:custDataLst>
          </p:nvPr>
        </p:nvSpPr>
        <p:spPr bwMode="auto">
          <a:xfrm>
            <a:off x="1561373" y="2363085"/>
            <a:ext cx="209938" cy="1025956"/>
          </a:xfrm>
          <a:prstGeom prst="leftBrace">
            <a:avLst>
              <a:gd name="adj1" fmla="val 36152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b="1" i="0" u="none" strike="noStrike" cap="none" normalizeH="0" baseline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</a:rPr>
              <a:t>      </a:t>
            </a:r>
            <a:endParaRPr kumimoji="0" lang="zh-CN" altLang="zh-CN" sz="2800" b="1" i="0" u="none" strike="noStrike" cap="none" normalizeH="0" baseline="0">
              <a:ln>
                <a:noFill/>
              </a:ln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0" name="AutoShape 18"/>
          <p:cNvSpPr/>
          <p:nvPr>
            <p:custDataLst>
              <p:tags r:id="rId22"/>
            </p:custDataLst>
          </p:nvPr>
        </p:nvSpPr>
        <p:spPr bwMode="auto">
          <a:xfrm>
            <a:off x="3124871" y="3001631"/>
            <a:ext cx="209938" cy="751538"/>
          </a:xfrm>
          <a:prstGeom prst="leftBrace">
            <a:avLst>
              <a:gd name="adj1" fmla="val 36152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b="1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endParaRPr kumimoji="0" lang="zh-CN" altLang="zh-CN" sz="2800" b="1" i="0" u="none" strike="noStrike" cap="none" normalizeH="0" baseline="0">
              <a:ln>
                <a:noFill/>
              </a:ln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6200" y="29845"/>
            <a:ext cx="1877060" cy="782955"/>
            <a:chOff x="76200" y="1866900"/>
            <a:chExt cx="2502747" cy="1043940"/>
          </a:xfrm>
        </p:grpSpPr>
        <p:pic>
          <p:nvPicPr>
            <p:cNvPr id="32775" name="图片 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/>
            <a:srcRect t="25595" b="31548"/>
            <a:stretch>
              <a:fillRect/>
            </a:stretch>
          </p:blipFill>
          <p:spPr>
            <a:xfrm>
              <a:off x="342900" y="1866900"/>
              <a:ext cx="1969347" cy="10439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6" name="矩形 39"/>
            <p:cNvSpPr/>
            <p:nvPr>
              <p:custDataLst>
                <p:tags r:id="rId25"/>
              </p:custDataLst>
            </p:nvPr>
          </p:nvSpPr>
          <p:spPr>
            <a:xfrm>
              <a:off x="76200" y="1904153"/>
              <a:ext cx="2502747" cy="952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defTabSz="1219200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700" b="1" dirty="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rPr>
                <a:t>分数</a:t>
              </a:r>
              <a:endParaRPr lang="zh-CN" altLang="en-US" sz="27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 bldLvl="0" animBg="1"/>
      <p:bldP spid="42" grpId="0" bldLvl="0" animBg="1"/>
      <p:bldP spid="43" grpId="0"/>
      <p:bldP spid="44" grpId="0" bldLvl="0" animBg="1"/>
      <p:bldP spid="45" grpId="0"/>
      <p:bldP spid="46" grpId="0"/>
      <p:bldP spid="47" grpId="0"/>
      <p:bldP spid="50" grpId="0"/>
      <p:bldP spid="52" grpId="0"/>
      <p:bldP spid="70" grpId="0"/>
      <p:bldP spid="71" grpId="0"/>
      <p:bldP spid="75" grpId="0"/>
      <p:bldP spid="78" grpId="0"/>
      <p:bldP spid="79" grpId="0" bldLvl="0" animBg="1"/>
      <p:bldP spid="80" grpId="0"/>
      <p:bldP spid="81" grpId="0"/>
      <p:bldP spid="84" grpId="0"/>
      <p:bldP spid="59" grpId="0" bldLvl="0" animBg="1"/>
      <p:bldP spid="6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" name="右箭头 47"/>
          <p:cNvSpPr/>
          <p:nvPr>
            <p:custDataLst>
              <p:tags r:id="rId1"/>
            </p:custDataLst>
          </p:nvPr>
        </p:nvSpPr>
        <p:spPr>
          <a:xfrm>
            <a:off x="2094652" y="2159976"/>
            <a:ext cx="516577" cy="136001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/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6" name="右箭头 55"/>
          <p:cNvSpPr/>
          <p:nvPr>
            <p:custDataLst>
              <p:tags r:id="rId2"/>
            </p:custDataLst>
          </p:nvPr>
        </p:nvSpPr>
        <p:spPr>
          <a:xfrm>
            <a:off x="2094652" y="2803020"/>
            <a:ext cx="516577" cy="136001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/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8" name="右箭头 57"/>
          <p:cNvSpPr/>
          <p:nvPr>
            <p:custDataLst>
              <p:tags r:id="rId3"/>
            </p:custDataLst>
          </p:nvPr>
        </p:nvSpPr>
        <p:spPr>
          <a:xfrm>
            <a:off x="2006387" y="3500226"/>
            <a:ext cx="516577" cy="136001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/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2" name="矩形 61"/>
          <p:cNvSpPr/>
          <p:nvPr>
            <p:custDataLst>
              <p:tags r:id="rId4"/>
            </p:custDataLst>
          </p:nvPr>
        </p:nvSpPr>
        <p:spPr>
          <a:xfrm>
            <a:off x="2611229" y="3287086"/>
            <a:ext cx="31496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6" name="AutoShape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3830320"/>
            <a:ext cx="2486660" cy="889635"/>
          </a:xfrm>
          <a:prstGeom prst="wedgeRoundRectCallout">
            <a:avLst>
              <a:gd name="adj1" fmla="val -34116"/>
              <a:gd name="adj2" fmla="val -7041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既不是正数，也不是负数。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9" name="AutoShape 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71600" y="895350"/>
            <a:ext cx="3665855" cy="905510"/>
          </a:xfrm>
          <a:prstGeom prst="wedgeRoundRectCallout">
            <a:avLst>
              <a:gd name="adj1" fmla="val -40545"/>
              <a:gd name="adj2" fmla="val 80504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 indent="-3429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正数和负数表示一对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具有相反意义的量。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0" name="圆角矩形 69"/>
          <p:cNvSpPr/>
          <p:nvPr>
            <p:custDataLst>
              <p:tags r:id="rId7"/>
            </p:custDataLst>
          </p:nvPr>
        </p:nvSpPr>
        <p:spPr>
          <a:xfrm>
            <a:off x="1268095" y="2067560"/>
            <a:ext cx="761365" cy="1061720"/>
          </a:xfrm>
          <a:prstGeom prst="roundRect">
            <a:avLst/>
          </a:prstGeom>
          <a:noFill/>
          <a:ln w="12700" cap="flat" cmpd="sng" algn="ctr">
            <a:solidFill>
              <a:srgbClr val="DF0048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D8D8">
                    <a:alpha val="56000"/>
                  </a:srgbClr>
                </a:solidFill>
              </a14:hiddenFill>
            </a:ext>
          </a:extLst>
        </p:spPr>
        <p:txBody>
          <a:bodyPr lIns="68580" tIns="34290" rIns="68580" bIns="34290" rtlCol="0" anchor="ctr"/>
          <a:lstStyle/>
          <a:p>
            <a:pPr algn="ctr"/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17413" y="648246"/>
            <a:ext cx="2200275" cy="822618"/>
            <a:chOff x="6141522" y="1360697"/>
            <a:chExt cx="2200275" cy="822618"/>
          </a:xfrm>
          <a:noFill/>
        </p:grpSpPr>
        <p:sp>
          <p:nvSpPr>
            <p:cNvPr id="67" name="AutoShape 2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41522" y="1360697"/>
              <a:ext cx="1930803" cy="822618"/>
            </a:xfrm>
            <a:prstGeom prst="cloudCallout">
              <a:avLst>
                <a:gd name="adj1" fmla="val -37847"/>
                <a:gd name="adj2" fmla="val 93005"/>
              </a:avLst>
            </a:prstGeom>
            <a:grp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3000"/>
                </a:spcBef>
                <a:defRPr/>
              </a:pP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9"/>
              </p:custDataLst>
            </p:nvPr>
          </p:nvSpPr>
          <p:spPr>
            <a:xfrm>
              <a:off x="6255187" y="1480077"/>
              <a:ext cx="2086610" cy="5219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Bef>
                  <a:spcPts val="3000"/>
                </a:spcBef>
                <a:defRPr/>
              </a:pP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都比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大。</a:t>
              </a:r>
              <a:endPara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36945" y="3351530"/>
            <a:ext cx="2242185" cy="850265"/>
            <a:chOff x="6789914" y="3490923"/>
            <a:chExt cx="1997075" cy="685181"/>
          </a:xfrm>
          <a:noFill/>
        </p:grpSpPr>
        <p:sp>
          <p:nvSpPr>
            <p:cNvPr id="68" name="AutoShape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89914" y="3490923"/>
              <a:ext cx="1819248" cy="685181"/>
            </a:xfrm>
            <a:prstGeom prst="cloudCallout">
              <a:avLst>
                <a:gd name="adj1" fmla="val -51158"/>
                <a:gd name="adj2" fmla="val -81946"/>
              </a:avLst>
            </a:prstGeom>
            <a:grp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6885799" y="3626140"/>
              <a:ext cx="1901190" cy="42062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Bef>
                  <a:spcPts val="3000"/>
                </a:spcBef>
                <a:defRPr/>
              </a:pP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都比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小。</a:t>
              </a:r>
              <a:endPara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1277" y="1989226"/>
            <a:ext cx="1635443" cy="1835071"/>
            <a:chOff x="773154" y="2320230"/>
            <a:chExt cx="1635443" cy="1835071"/>
          </a:xfrm>
        </p:grpSpPr>
        <p:grpSp>
          <p:nvGrpSpPr>
            <p:cNvPr id="3" name="组合 2"/>
            <p:cNvGrpSpPr/>
            <p:nvPr/>
          </p:nvGrpSpPr>
          <p:grpSpPr>
            <a:xfrm>
              <a:off x="773154" y="2320230"/>
              <a:ext cx="1635443" cy="1835071"/>
              <a:chOff x="1030872" y="3093640"/>
              <a:chExt cx="2180590" cy="2446761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1030872" y="3093640"/>
                <a:ext cx="2180590" cy="2446761"/>
                <a:chOff x="993780" y="3453468"/>
                <a:chExt cx="2180590" cy="2446761"/>
              </a:xfrm>
            </p:grpSpPr>
            <p:sp>
              <p:nvSpPr>
                <p:cNvPr id="39" name="矩形 38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993780" y="4321045"/>
                  <a:ext cx="720513" cy="695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ysClr val="windowText" lastClr="000000"/>
                      </a:solidFill>
                      <a:latin typeface="楷体" panose="02010609060101010101" charset="-122"/>
                      <a:ea typeface="楷体" panose="02010609060101010101" charset="-122"/>
                    </a:rPr>
                    <a:t>数</a:t>
                  </a:r>
                  <a:endParaRPr lang="zh-CN" altLang="en-US" sz="2800" b="1" dirty="0">
                    <a:solidFill>
                      <a:sysClr val="windowText" lastClr="000000"/>
                    </a:solidFill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40" name="矩形 39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977184" y="3453468"/>
                  <a:ext cx="1197186" cy="695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ysClr val="windowText" lastClr="000000"/>
                      </a:solidFill>
                      <a:latin typeface="楷体" panose="02010609060101010101" charset="-122"/>
                      <a:ea typeface="楷体" panose="02010609060101010101" charset="-122"/>
                    </a:rPr>
                    <a:t>正数</a:t>
                  </a:r>
                  <a:endParaRPr lang="zh-CN" altLang="en-US" sz="2800" b="1" dirty="0">
                    <a:solidFill>
                      <a:sysClr val="windowText" lastClr="000000"/>
                    </a:solidFill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43" name="矩形 42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125632" y="5204269"/>
                  <a:ext cx="720513" cy="695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ysClr val="windowText" lastClr="000000"/>
                      </a:solidFill>
                      <a:latin typeface="楷体" panose="02010609060101010101" charset="-122"/>
                      <a:ea typeface="楷体" panose="02010609060101010101" charset="-122"/>
                    </a:rPr>
                    <a:t>零</a:t>
                  </a:r>
                  <a:endParaRPr lang="zh-CN" altLang="en-US" sz="2800" b="1" dirty="0">
                    <a:solidFill>
                      <a:sysClr val="windowText" lastClr="000000"/>
                    </a:solidFill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  <p:sp>
            <p:nvSpPr>
              <p:cNvPr id="49" name="矩形 48"/>
              <p:cNvSpPr/>
              <p:nvPr>
                <p:custDataLst>
                  <p:tags r:id="rId15"/>
                </p:custDataLst>
              </p:nvPr>
            </p:nvSpPr>
            <p:spPr>
              <a:xfrm>
                <a:off x="2014207" y="3969436"/>
                <a:ext cx="1197186" cy="695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>
                    <a:solidFill>
                      <a:sysClr val="windowText" lastClr="000000"/>
                    </a:solidFill>
                    <a:latin typeface="楷体" panose="02010609060101010101" charset="-122"/>
                    <a:ea typeface="楷体" panose="02010609060101010101" charset="-122"/>
                  </a:rPr>
                  <a:t>负数</a:t>
                </a:r>
                <a:endParaRPr lang="zh-CN" altLang="en-US" sz="2800" b="1" dirty="0">
                  <a:solidFill>
                    <a:sysClr val="windowText" lastClr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35" name="AutoShape 18"/>
            <p:cNvSpPr/>
            <p:nvPr>
              <p:custDataLst>
                <p:tags r:id="rId16"/>
              </p:custDataLst>
            </p:nvPr>
          </p:nvSpPr>
          <p:spPr bwMode="auto">
            <a:xfrm>
              <a:off x="1288719" y="2531809"/>
              <a:ext cx="221646" cy="1351656"/>
            </a:xfrm>
            <a:prstGeom prst="leftBrace">
              <a:avLst>
                <a:gd name="adj1" fmla="val 36152"/>
                <a:gd name="adj2" fmla="val 50000"/>
              </a:avLst>
            </a:prstGeom>
            <a:noFill/>
            <a:ln w="28575">
              <a:solidFill>
                <a:srgbClr val="4472C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800" b="1" i="0" u="none" strike="noStrike" cap="none" normalizeH="0" baseline="0">
                  <a:ln>
                    <a:noFill/>
                  </a:ln>
                  <a:effectLst/>
                  <a:latin typeface="楷体" panose="02010609060101010101" charset="-122"/>
                  <a:ea typeface="楷体" panose="02010609060101010101" charset="-122"/>
                </a:rPr>
                <a:t>      </a:t>
              </a:r>
              <a:endParaRPr kumimoji="0" lang="zh-CN" altLang="zh-CN" sz="2800" b="1" i="0" u="none" strike="noStrike" cap="none" normalizeH="0" baseline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59380" y="1861185"/>
            <a:ext cx="4707255" cy="779780"/>
            <a:chOff x="5113" y="4412"/>
            <a:chExt cx="7413" cy="1228"/>
          </a:xfrm>
        </p:grpSpPr>
        <p:sp>
          <p:nvSpPr>
            <p:cNvPr id="54" name="矩形 53"/>
            <p:cNvSpPr/>
            <p:nvPr>
              <p:custDataLst>
                <p:tags r:id="rId17"/>
              </p:custDataLst>
            </p:nvPr>
          </p:nvSpPr>
          <p:spPr>
            <a:xfrm>
              <a:off x="5113" y="4597"/>
              <a:ext cx="7413" cy="786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12</a:t>
              </a:r>
              <a:r>
                <a: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+42</a:t>
              </a:r>
              <a:r>
                <a: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0.12</a:t>
              </a:r>
              <a:r>
                <a: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35%</a:t>
              </a:r>
              <a:r>
                <a: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dirty="0">
                  <a:solidFill>
                    <a:srgbClr val="00B0F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…</a:t>
              </a:r>
              <a:endParaRPr lang="en-US" altLang="zh-CN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8"/>
              </p:custDataLst>
            </p:nvPr>
          </p:nvSpPr>
          <p:spPr>
            <a:xfrm>
              <a:off x="10861" y="4412"/>
              <a:ext cx="568" cy="1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00B0F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800" b="1" u="sng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solidFill>
                    <a:srgbClr val="00B0F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89530" y="2524125"/>
            <a:ext cx="5490210" cy="779780"/>
            <a:chOff x="5064" y="5408"/>
            <a:chExt cx="8646" cy="1228"/>
          </a:xfrm>
        </p:grpSpPr>
        <p:sp>
          <p:nvSpPr>
            <p:cNvPr id="57" name="矩形 56"/>
            <p:cNvSpPr/>
            <p:nvPr>
              <p:custDataLst>
                <p:tags r:id="rId19"/>
              </p:custDataLst>
            </p:nvPr>
          </p:nvSpPr>
          <p:spPr>
            <a:xfrm>
              <a:off x="5064" y="5630"/>
              <a:ext cx="8646" cy="786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00B0F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12</a:t>
              </a:r>
              <a:r>
                <a: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dirty="0">
                  <a:solidFill>
                    <a:srgbClr val="00B0F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42</a:t>
              </a:r>
              <a:r>
                <a: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dirty="0">
                  <a:solidFill>
                    <a:srgbClr val="00B0F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0.12</a:t>
              </a:r>
              <a:r>
                <a: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dirty="0">
                  <a:solidFill>
                    <a:srgbClr val="00B0F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35%</a:t>
              </a:r>
              <a:r>
                <a: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等线" panose="02010600030101010101" charset="-122"/>
                </a:rPr>
                <a:t>、</a:t>
              </a:r>
              <a:r>
                <a: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     </a:t>
              </a:r>
              <a:r>
                <a: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、</a:t>
              </a:r>
              <a:r>
                <a:rPr lang="en-US" altLang="zh-CN" sz="2800" b="1" dirty="0">
                  <a:solidFill>
                    <a:srgbClr val="00B0F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…</a:t>
              </a:r>
              <a:endParaRPr lang="en-US" altLang="zh-CN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546" y="5408"/>
              <a:ext cx="960" cy="1228"/>
              <a:chOff x="14009" y="7705"/>
              <a:chExt cx="960" cy="1228"/>
            </a:xfrm>
          </p:grpSpPr>
          <p:sp>
            <p:nvSpPr>
              <p:cNvPr id="9" name="文本框 8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4401" y="7705"/>
                <a:ext cx="568" cy="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2800" b="1" u="sng">
                    <a:solidFill>
                      <a:srgbClr val="00B0F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="1" u="sng">
                  <a:solidFill>
                    <a:srgbClr val="00B0F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2800" b="1">
                    <a:solidFill>
                      <a:srgbClr val="00B0F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5</a:t>
                </a:r>
                <a:endParaRPr lang="en-US" altLang="zh-CN" sz="2800" b="1">
                  <a:solidFill>
                    <a:srgbClr val="00B0F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4009" y="7890"/>
                <a:ext cx="56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800">
                    <a:solidFill>
                      <a:srgbClr val="00B0F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-</a:t>
                </a:r>
                <a:endParaRPr lang="en-US" altLang="zh-CN" sz="2800">
                  <a:solidFill>
                    <a:srgbClr val="00B0F0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228314" y="112395"/>
            <a:ext cx="3303270" cy="782955"/>
            <a:chOff x="342900" y="1866900"/>
            <a:chExt cx="2833977" cy="1043940"/>
          </a:xfrm>
        </p:grpSpPr>
        <p:pic>
          <p:nvPicPr>
            <p:cNvPr id="32775" name="图片 5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rcRect t="25595" b="31548"/>
            <a:stretch>
              <a:fillRect/>
            </a:stretch>
          </p:blipFill>
          <p:spPr>
            <a:xfrm>
              <a:off x="342900" y="1866900"/>
              <a:ext cx="2833977" cy="10439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6" name="矩形 39"/>
            <p:cNvSpPr/>
            <p:nvPr>
              <p:custDataLst>
                <p:tags r:id="rId24"/>
              </p:custDataLst>
            </p:nvPr>
          </p:nvSpPr>
          <p:spPr>
            <a:xfrm>
              <a:off x="566807" y="1866900"/>
              <a:ext cx="2350207" cy="952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defTabSz="1219200" eaLnBrk="1" hangingPunct="1">
                <a:lnSpc>
                  <a:spcPct val="150000"/>
                </a:lnSpc>
                <a:spcBef>
                  <a:spcPts val="1000"/>
                </a:spcBef>
                <a:buClrTx/>
                <a:buSzTx/>
              </a:pPr>
              <a:r>
                <a:rPr lang="zh-CN" altLang="en-US" sz="2700" b="1" dirty="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正数和负数</a:t>
              </a:r>
              <a:endParaRPr lang="zh-CN" altLang="en-US" sz="27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56" grpId="0" bldLvl="0" animBg="1"/>
      <p:bldP spid="58" grpId="0" bldLvl="0" animBg="1"/>
      <p:bldP spid="62" grpId="0"/>
      <p:bldP spid="66" grpId="0" bldLvl="0" animBg="1"/>
      <p:bldP spid="69" grpId="0" bldLvl="0" animBg="1"/>
      <p:bldP spid="7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295400" y="209550"/>
            <a:ext cx="6590665" cy="904875"/>
            <a:chOff x="360" y="177"/>
            <a:chExt cx="10379" cy="1425"/>
          </a:xfrm>
        </p:grpSpPr>
        <p:pic>
          <p:nvPicPr>
            <p:cNvPr id="32775" name="图片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t="25595" b="31548"/>
            <a:stretch>
              <a:fillRect/>
            </a:stretch>
          </p:blipFill>
          <p:spPr>
            <a:xfrm>
              <a:off x="360" y="177"/>
              <a:ext cx="10379" cy="14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6" name="TextBox 1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40" y="225"/>
              <a:ext cx="9490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eaLnBrk="1" hangingPunct="1">
                <a:lnSpc>
                  <a:spcPct val="15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700" b="1" dirty="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rPr>
                <a:t>小数、分数和百分数相互转化</a:t>
              </a:r>
              <a:endParaRPr lang="zh-CN" altLang="en-US" sz="27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4"/>
            </p:custDataLst>
          </p:nvPr>
        </p:nvSpPr>
        <p:spPr bwMode="auto">
          <a:xfrm>
            <a:off x="1638300" y="1449705"/>
            <a:ext cx="1066800" cy="558800"/>
          </a:xfrm>
          <a:prstGeom prst="rect">
            <a:avLst/>
          </a:prstGeom>
          <a:solidFill>
            <a:srgbClr val="FFFFFF"/>
          </a:solidFill>
          <a:ln w="3810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chemeClr val="tx1"/>
                </a:solidFill>
                <a:latin typeface="+mj-lt"/>
                <a:ea typeface="黑体" panose="02010609060101010101" pitchFamily="2" charset="-122"/>
              </a:rPr>
              <a:t>小数</a:t>
            </a:r>
            <a:endParaRPr lang="zh-CN" altLang="en-US" sz="2800" b="1" kern="0" dirty="0">
              <a:solidFill>
                <a:schemeClr val="tx1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 bwMode="auto">
          <a:xfrm>
            <a:off x="6129338" y="1449705"/>
            <a:ext cx="1492250" cy="558800"/>
          </a:xfrm>
          <a:prstGeom prst="rect">
            <a:avLst/>
          </a:prstGeom>
          <a:solidFill>
            <a:srgbClr val="FFFFFF"/>
          </a:solidFill>
          <a:ln w="3810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chemeClr val="tx1"/>
                </a:solidFill>
                <a:latin typeface="+mj-lt"/>
                <a:ea typeface="黑体" panose="02010609060101010101" pitchFamily="2" charset="-122"/>
              </a:rPr>
              <a:t>百分数</a:t>
            </a:r>
            <a:endParaRPr lang="zh-CN" altLang="en-US" sz="2800" b="1" kern="0" dirty="0">
              <a:solidFill>
                <a:schemeClr val="tx1"/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 bwMode="auto">
          <a:xfrm>
            <a:off x="3940307" y="4096067"/>
            <a:ext cx="1082675" cy="558800"/>
          </a:xfrm>
          <a:prstGeom prst="rect">
            <a:avLst/>
          </a:prstGeom>
          <a:solidFill>
            <a:srgbClr val="FFFFFF"/>
          </a:solidFill>
          <a:ln w="3810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chemeClr val="tx1"/>
                </a:solidFill>
                <a:latin typeface="+mj-lt"/>
                <a:ea typeface="黑体" panose="02010609060101010101" pitchFamily="2" charset="-122"/>
              </a:rPr>
              <a:t>分数</a:t>
            </a:r>
            <a:endParaRPr lang="zh-CN" altLang="en-US" sz="2800" b="1" kern="0" dirty="0">
              <a:solidFill>
                <a:schemeClr val="tx1"/>
              </a:solidFill>
              <a:latin typeface="+mj-lt"/>
              <a:ea typeface="黑体" panose="0201060906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2705100" y="1171893"/>
            <a:ext cx="3479800" cy="463550"/>
            <a:chOff x="2763520" y="1297746"/>
            <a:chExt cx="3480132" cy="462331"/>
          </a:xfrm>
        </p:grpSpPr>
        <p:cxnSp>
          <p:nvCxnSpPr>
            <p:cNvPr id="9" name="直接箭头连接符 8"/>
            <p:cNvCxnSpPr/>
            <p:nvPr>
              <p:custDataLst>
                <p:tags r:id="rId7"/>
              </p:custDataLst>
            </p:nvPr>
          </p:nvCxnSpPr>
          <p:spPr>
            <a:xfrm>
              <a:off x="2834965" y="1760077"/>
              <a:ext cx="333248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2763520" y="1297746"/>
              <a:ext cx="3480132" cy="4496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30000"/>
                </a:lnSpc>
                <a:defRPr/>
              </a:pPr>
              <a:r>
                <a:rPr lang="zh-CN" altLang="en-US" sz="2000" b="1" kern="800" spc="-100" dirty="0">
                  <a:solidFill>
                    <a:srgbClr val="000000"/>
                  </a:solidFill>
                  <a:latin typeface="+mn-lt"/>
                  <a:ea typeface="楷体" panose="02010609060101010101" charset="-122"/>
                </a:rPr>
                <a:t>小数点向右移动两位，添上</a:t>
              </a:r>
              <a:r>
                <a:rPr lang="en-US" altLang="zh-CN" sz="2000" b="1" kern="800" spc="-100" dirty="0">
                  <a:solidFill>
                    <a:srgbClr val="000000"/>
                  </a:solidFill>
                  <a:latin typeface="+mn-lt"/>
                  <a:ea typeface="楷体" panose="02010609060101010101" charset="-122"/>
                </a:rPr>
                <a:t>%</a:t>
              </a:r>
              <a:endParaRPr lang="zh-CN" altLang="en-US" sz="2000" b="1" kern="800" spc="-100" dirty="0">
                <a:solidFill>
                  <a:srgbClr val="000000"/>
                </a:solidFill>
                <a:latin typeface="+mn-lt"/>
                <a:ea typeface="楷体" panose="0201060906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705100" y="1744980"/>
            <a:ext cx="3479800" cy="449263"/>
            <a:chOff x="2763520" y="1869611"/>
            <a:chExt cx="3480132" cy="449418"/>
          </a:xfrm>
        </p:grpSpPr>
        <p:cxnSp>
          <p:nvCxnSpPr>
            <p:cNvPr id="10" name="直接箭头连接符 9"/>
            <p:cNvCxnSpPr/>
            <p:nvPr>
              <p:custDataLst>
                <p:tags r:id="rId9"/>
              </p:custDataLst>
            </p:nvPr>
          </p:nvCxnSpPr>
          <p:spPr>
            <a:xfrm flipH="1">
              <a:off x="2763520" y="1922017"/>
              <a:ext cx="338328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>
              <p:custDataLst>
                <p:tags r:id="rId10"/>
              </p:custDataLst>
            </p:nvPr>
          </p:nvSpPr>
          <p:spPr bwMode="auto">
            <a:xfrm>
              <a:off x="2763520" y="1869611"/>
              <a:ext cx="3480132" cy="4494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30000"/>
                </a:lnSpc>
                <a:defRPr/>
              </a:pPr>
              <a:r>
                <a:rPr lang="zh-CN" altLang="en-US" sz="2000" b="1" kern="800" spc="-100" dirty="0">
                  <a:solidFill>
                    <a:srgbClr val="000000"/>
                  </a:solidFill>
                  <a:latin typeface="+mn-lt"/>
                  <a:ea typeface="楷体" panose="02010609060101010101" charset="-122"/>
                </a:rPr>
                <a:t>去掉</a:t>
              </a:r>
              <a:r>
                <a:rPr lang="en-US" altLang="zh-CN" sz="2000" b="1" kern="800" spc="-100" dirty="0">
                  <a:solidFill>
                    <a:srgbClr val="000000"/>
                  </a:solidFill>
                  <a:latin typeface="+mn-lt"/>
                  <a:ea typeface="楷体" panose="02010609060101010101" charset="-122"/>
                </a:rPr>
                <a:t>%</a:t>
              </a:r>
              <a:r>
                <a:rPr lang="zh-CN" altLang="en-US" sz="2000" b="1" kern="800" spc="-100" dirty="0">
                  <a:solidFill>
                    <a:srgbClr val="000000"/>
                  </a:solidFill>
                  <a:latin typeface="+mn-lt"/>
                  <a:ea typeface="楷体" panose="02010609060101010101" charset="-122"/>
                </a:rPr>
                <a:t>，小数点向左移动两位</a:t>
              </a:r>
              <a:endParaRPr lang="zh-CN" altLang="en-US" sz="2000" b="1" kern="800" spc="-100" dirty="0">
                <a:solidFill>
                  <a:srgbClr val="000000"/>
                </a:solidFill>
                <a:latin typeface="+mn-lt"/>
                <a:ea typeface="楷体" panose="02010609060101010101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2260600" y="1722755"/>
            <a:ext cx="1641475" cy="2727325"/>
            <a:chOff x="2319023" y="1848475"/>
            <a:chExt cx="1641412" cy="2726596"/>
          </a:xfrm>
        </p:grpSpPr>
        <p:cxnSp>
          <p:nvCxnSpPr>
            <p:cNvPr id="12" name="直接箭头连接符 11"/>
            <p:cNvCxnSpPr/>
            <p:nvPr>
              <p:custDataLst>
                <p:tags r:id="rId11"/>
              </p:custDataLst>
            </p:nvPr>
          </p:nvCxnSpPr>
          <p:spPr>
            <a:xfrm>
              <a:off x="2319023" y="2253180"/>
              <a:ext cx="1641412" cy="20568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>
              <p:custDataLst>
                <p:tags r:id="rId12"/>
              </p:custDataLst>
            </p:nvPr>
          </p:nvSpPr>
          <p:spPr bwMode="auto">
            <a:xfrm rot="3110821">
              <a:off x="2047883" y="2986357"/>
              <a:ext cx="2726596" cy="4508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30000"/>
                </a:lnSpc>
                <a:defRPr/>
              </a:pPr>
              <a:r>
                <a:rPr lang="zh-CN" altLang="en-US" sz="2000" b="1" kern="800" spc="-100" dirty="0">
                  <a:solidFill>
                    <a:srgbClr val="000000"/>
                  </a:solidFill>
                  <a:latin typeface="+mn-lt"/>
                  <a:ea typeface="楷体" panose="02010609060101010101" charset="-122"/>
                </a:rPr>
                <a:t>先用分数表示，再约分</a:t>
              </a:r>
              <a:endParaRPr lang="zh-CN" altLang="en-US" sz="2000" b="1" kern="800" spc="-100" dirty="0">
                <a:solidFill>
                  <a:srgbClr val="000000"/>
                </a:solidFill>
                <a:latin typeface="+mn-lt"/>
                <a:ea typeface="楷体" panose="02010609060101010101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2105025" y="2222818"/>
            <a:ext cx="1635125" cy="2046287"/>
            <a:chOff x="2163041" y="2348180"/>
            <a:chExt cx="1635096" cy="2046060"/>
          </a:xfrm>
        </p:grpSpPr>
        <p:cxnSp>
          <p:nvCxnSpPr>
            <p:cNvPr id="13" name="直接箭头连接符 12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2163041" y="2348180"/>
              <a:ext cx="1635096" cy="20460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>
              <p:custDataLst>
                <p:tags r:id="rId14"/>
              </p:custDataLst>
            </p:nvPr>
          </p:nvSpPr>
          <p:spPr bwMode="auto">
            <a:xfrm rot="3110821">
              <a:off x="1863885" y="3196584"/>
              <a:ext cx="1768279" cy="44925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30000"/>
                </a:lnSpc>
                <a:defRPr/>
              </a:pPr>
              <a:r>
                <a:rPr lang="zh-CN" altLang="en-US" sz="2000" b="1" kern="800" spc="-100" dirty="0">
                  <a:solidFill>
                    <a:srgbClr val="000000"/>
                  </a:solidFill>
                  <a:latin typeface="+mn-lt"/>
                  <a:ea typeface="楷体" panose="02010609060101010101" charset="-122"/>
                </a:rPr>
                <a:t>分子除以分母</a:t>
              </a:r>
              <a:endParaRPr lang="zh-CN" altLang="en-US" sz="2000" b="1" kern="800" spc="-100" dirty="0">
                <a:solidFill>
                  <a:srgbClr val="000000"/>
                </a:solidFill>
                <a:latin typeface="+mn-lt"/>
                <a:ea typeface="楷体" panose="02010609060101010101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5035550" y="1922780"/>
            <a:ext cx="1782763" cy="2189163"/>
            <a:chOff x="5094000" y="2048383"/>
            <a:chExt cx="1783080" cy="2188507"/>
          </a:xfrm>
        </p:grpSpPr>
        <p:cxnSp>
          <p:nvCxnSpPr>
            <p:cNvPr id="30" name="直接箭头连接符 29"/>
            <p:cNvCxnSpPr/>
            <p:nvPr>
              <p:custDataLst>
                <p:tags r:id="rId15"/>
              </p:custDataLst>
            </p:nvPr>
          </p:nvCxnSpPr>
          <p:spPr>
            <a:xfrm flipV="1">
              <a:off x="5094000" y="2192803"/>
              <a:ext cx="1783080" cy="20440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>
              <p:custDataLst>
                <p:tags r:id="rId16"/>
              </p:custDataLst>
            </p:nvPr>
          </p:nvSpPr>
          <p:spPr bwMode="auto">
            <a:xfrm rot="18664313">
              <a:off x="4858635" y="2575900"/>
              <a:ext cx="1763184" cy="70815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lang="zh-CN" altLang="en-US" sz="2000" b="1" kern="800" spc="-100" dirty="0">
                  <a:solidFill>
                    <a:srgbClr val="000000"/>
                  </a:solidFill>
                  <a:latin typeface="+mn-lt"/>
                  <a:ea typeface="楷体" panose="02010609060101010101" charset="-122"/>
                </a:rPr>
                <a:t>先化成小数，</a:t>
              </a:r>
              <a:endParaRPr lang="en-US" altLang="zh-CN" sz="2000" b="1" kern="800" spc="-100" dirty="0">
                <a:solidFill>
                  <a:srgbClr val="000000"/>
                </a:solidFill>
                <a:latin typeface="+mn-lt"/>
                <a:ea typeface="楷体" panose="02010609060101010101" charset="-122"/>
              </a:endParaRPr>
            </a:p>
            <a:p>
              <a:pPr algn="just" eaLnBrk="1" hangingPunct="1">
                <a:defRPr/>
              </a:pPr>
              <a:r>
                <a:rPr lang="zh-CN" altLang="en-US" sz="2000" b="1" kern="800" spc="-100" dirty="0">
                  <a:solidFill>
                    <a:srgbClr val="000000"/>
                  </a:solidFill>
                  <a:latin typeface="+mn-lt"/>
                  <a:ea typeface="楷体" panose="02010609060101010101" charset="-122"/>
                </a:rPr>
                <a:t>再化成百分数</a:t>
              </a:r>
              <a:endParaRPr lang="zh-CN" altLang="en-US" sz="2000" b="1" kern="800" spc="-100" dirty="0">
                <a:solidFill>
                  <a:srgbClr val="000000"/>
                </a:solidFill>
                <a:latin typeface="+mn-lt"/>
                <a:ea typeface="楷体" panose="0201060906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5092700" y="1946593"/>
            <a:ext cx="1889125" cy="2513012"/>
            <a:chOff x="5151120" y="2071351"/>
            <a:chExt cx="1889760" cy="2514127"/>
          </a:xfrm>
        </p:grpSpPr>
        <p:cxnSp>
          <p:nvCxnSpPr>
            <p:cNvPr id="27" name="直接箭头连接符 26"/>
            <p:cNvCxnSpPr/>
            <p:nvPr>
              <p:custDataLst>
                <p:tags r:id="rId17"/>
              </p:custDataLst>
            </p:nvPr>
          </p:nvCxnSpPr>
          <p:spPr>
            <a:xfrm flipH="1">
              <a:off x="5151120" y="2269876"/>
              <a:ext cx="1889760" cy="21504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>
              <p:custDataLst>
                <p:tags r:id="rId18"/>
              </p:custDataLst>
            </p:nvPr>
          </p:nvSpPr>
          <p:spPr bwMode="auto">
            <a:xfrm rot="18688744">
              <a:off x="5154162" y="3103707"/>
              <a:ext cx="2514127" cy="4494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30000"/>
                </a:lnSpc>
                <a:defRPr/>
              </a:pPr>
              <a:r>
                <a:rPr lang="zh-CN" altLang="en-US" sz="2000" b="1" kern="800" spc="-100" dirty="0">
                  <a:solidFill>
                    <a:srgbClr val="000000"/>
                  </a:solidFill>
                  <a:latin typeface="+mn-lt"/>
                  <a:ea typeface="楷体" panose="02010609060101010101" charset="-122"/>
                </a:rPr>
                <a:t>先写成分数，再约分</a:t>
              </a:r>
              <a:endParaRPr lang="en-US" altLang="zh-CN" sz="2000" b="1" kern="800" spc="-100" dirty="0">
                <a:solidFill>
                  <a:srgbClr val="000000"/>
                </a:solidFill>
                <a:latin typeface="+mn-lt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7200" y="361950"/>
            <a:ext cx="1522095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填空。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89885" y="142875"/>
            <a:ext cx="3417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P73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练习十四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部分）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243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0525" y="818515"/>
            <a:ext cx="8416290" cy="40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2800" b="1" kern="0" dirty="0">
                <a:solidFill>
                  <a:schemeClr val="tx1"/>
                </a:solidFill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0" dirty="0">
                <a:solidFill>
                  <a:schemeClr val="tx1"/>
                </a:solidFill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0" dirty="0">
                <a:solidFill>
                  <a:schemeClr val="tx1"/>
                </a:solidFill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0" dirty="0">
                <a:solidFill>
                  <a:schemeClr val="tx1"/>
                </a:solidFill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2008</a:t>
            </a:r>
            <a:r>
              <a:rPr lang="zh-CN" altLang="en-US" sz="2800" b="1" kern="0" dirty="0">
                <a:solidFill>
                  <a:schemeClr val="tx1"/>
                </a:solidFill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800" b="1" kern="0" dirty="0">
                <a:solidFill>
                  <a:schemeClr val="tx1"/>
                </a:solidFill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kern="0" dirty="0">
                <a:solidFill>
                  <a:schemeClr val="tx1"/>
                </a:solidFill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kern="0" dirty="0">
                <a:solidFill>
                  <a:schemeClr val="tx1"/>
                </a:solidFill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kern="0" dirty="0">
                <a:solidFill>
                  <a:schemeClr val="tx1"/>
                </a:solidFill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日，气象部门在新疆吐鲁番盆地的艾丁湖观测到的最高气温是</a:t>
            </a:r>
            <a:r>
              <a:rPr lang="en-US" altLang="zh-CN" sz="2800" b="1" kern="0" dirty="0">
                <a:solidFill>
                  <a:schemeClr val="tx1"/>
                </a:solidFill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49.7</a:t>
            </a:r>
            <a:r>
              <a:rPr lang="zh-CN" altLang="en-US" sz="2800" b="1" kern="0" dirty="0">
                <a:solidFill>
                  <a:schemeClr val="tx1"/>
                </a:solidFill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℃，可记作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℃。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1969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日，气象部门在黑龙江漠河观测到的最低气温是零下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52.3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℃，可记作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℃。</a:t>
            </a:r>
            <a:endParaRPr lang="zh-CN" altLang="en-US" sz="2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）一种商品打七折销售，“七折”表示现价是原价的（        ）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%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。如果这种商品原价是</a:t>
            </a: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元，付款时要少付（        ）元。</a:t>
            </a:r>
            <a:endParaRPr lang="zh-CN" altLang="en-US" sz="2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15200" y="1428750"/>
            <a:ext cx="80518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49.7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81754" y="2495700"/>
            <a:ext cx="98488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</a:rPr>
              <a:t>52.3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2" y="3659061"/>
            <a:ext cx="53848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70</a:t>
            </a:r>
            <a:endParaRPr lang="en-US" altLang="zh-CN" sz="2800" b="1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51682" y="4171838"/>
            <a:ext cx="53848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endParaRPr lang="en-US" altLang="zh-CN" sz="2800" b="1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239164" y="1809446"/>
            <a:ext cx="10274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或</a:t>
            </a:r>
            <a:r>
              <a:rPr lang="en-US" altLang="zh-CN" sz="2000" b="1" dirty="0">
                <a:solidFill>
                  <a:srgbClr val="FF0000"/>
                </a:solidFill>
              </a:rPr>
              <a:t>+49.7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7" grpId="0"/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UNIT_TABLE_BEAUTIFY" val="smartTable{48064d92-8a4f-4c23-94fc-26ff41f46f68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121.xml><?xml version="1.0" encoding="utf-8"?>
<p:tagLst xmlns:p="http://schemas.openxmlformats.org/presentationml/2006/main">
  <p:tag name="KSO_WPP_MARK_KEY" val="aa5c4eac-c5bc-4c8b-a9cc-232ff89ee60b"/>
  <p:tag name="COMMONDATA" val="eyJoZGlkIjoiMDY0ZGEzYTU4MWMxZTY0OWY1ZTU2MGQ4YjBhZTJjYTIifQ=="/>
  <p:tag name="commondata" val="eyJoZGlkIjoiMGIwODFkOTgzNTQzYjU1NzhjOTQ2MTRiZjFlNDExYTM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3506.4141732283465,&quot;width&quot;:10818.933858267716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PLACING_PICTURE_USER_VIEWPORT" val="{&quot;height&quot;:1806,&quot;width&quot;:1435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  <p:tag name="KSO_WM_UNIT_PLACING_PICTURE_USER_VIEWPORT" val="{&quot;height&quot;:1620,&quot;width&quot;:6720}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  <p:tag name="KSO_WM_UNIT_PLACING_PICTURE_USER_VIEWPORT" val="{&quot;height&quot;:1620,&quot;width&quot;:6720}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  <p:tag name="KSO_WM_UNIT_PLACING_PICTURE_USER_VIEWPORT" val="{&quot;height&quot;:1620,&quot;width&quot;:6720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1475</Words>
  <Application>WPS 演示</Application>
  <PresentationFormat>在屏幕上显示</PresentationFormat>
  <Paragraphs>229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黑体</vt:lpstr>
      <vt:lpstr>Times New Roman</vt:lpstr>
      <vt:lpstr>楷体</vt:lpstr>
      <vt:lpstr>Calibri</vt:lpstr>
      <vt:lpstr>隶书</vt:lpstr>
      <vt:lpstr>微软雅黑</vt:lpstr>
      <vt:lpstr>等线</vt:lpstr>
      <vt:lpstr>Arial Unicode MS</vt:lpstr>
      <vt:lpstr>Office 主题​​</vt:lpstr>
      <vt:lpstr>6_默认设计模板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嘉懿</cp:lastModifiedBy>
  <cp:revision>269</cp:revision>
  <dcterms:created xsi:type="dcterms:W3CDTF">2015-05-29T07:51:00Z</dcterms:created>
  <dcterms:modified xsi:type="dcterms:W3CDTF">2025-04-07T04:31:10Z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2052-12.1.0.20305</vt:lpwstr>
  </property>
  <property fmtid="{D5CDD505-2E9C-101B-9397-08002B2CF9AE}" pid="4" name="ICV">
    <vt:lpwstr>E30DE720F5A3451287738FA0775687E9</vt:lpwstr>
  </property>
</Properties>
</file>