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17"/>
  </p:notesMasterIdLst>
  <p:handoutMasterIdLst>
    <p:handoutMasterId r:id="rId18"/>
  </p:handoutMasterIdLst>
  <p:sldIdLst>
    <p:sldId id="613" r:id="rId4"/>
    <p:sldId id="968" r:id="rId5"/>
    <p:sldId id="998" r:id="rId6"/>
    <p:sldId id="999" r:id="rId7"/>
    <p:sldId id="985" r:id="rId8"/>
    <p:sldId id="972" r:id="rId9"/>
    <p:sldId id="973" r:id="rId10"/>
    <p:sldId id="1000" r:id="rId11"/>
    <p:sldId id="1001" r:id="rId12"/>
    <p:sldId id="961" r:id="rId13"/>
    <p:sldId id="962" r:id="rId14"/>
    <p:sldId id="964" r:id="rId15"/>
    <p:sldId id="965" r:id="rId16"/>
  </p:sldIdLst>
  <p:sldSz cx="9144000" cy="5143500"/>
  <p:notesSz cx="6858000" cy="9144000"/>
  <p:custDataLst>
    <p:tags r:id="rId23"/>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8" clrIdx="0"/>
  <p:cmAuthor id="2" name="Administrator" initials="A" lastIdx="3" clrIdx="1"/>
  <p:cmAuthor id="3" name="admin" initials="a" lastIdx="1" clrIdx="2"/>
  <p:cmAuthor id="4" name="校对" initials="校" lastIdx="1" clrIdx="3"/>
  <p:cmAuthor id="5" name="HQ" initials="H"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0E0E0"/>
    <a:srgbClr val="338F87"/>
    <a:srgbClr val="45BDB5"/>
    <a:srgbClr val="0071C8"/>
    <a:srgbClr val="009ACC"/>
    <a:srgbClr val="003648"/>
    <a:srgbClr val="00658A"/>
    <a:srgbClr val="009FDC"/>
    <a:srgbClr val="078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3"/>
        <p:guide pos="3132"/>
      </p:guideLst>
    </p:cSldViewPr>
  </p:slide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18.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922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9221"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113"/>
            <a:ext cx="6858000" cy="1791427"/>
          </a:xfrm>
        </p:spPr>
        <p:txBody>
          <a:bodyPr anchor="b"/>
          <a:lstStyle>
            <a:lvl1pPr algn="ctr">
              <a:defRPr sz="3375"/>
            </a:lvl1pPr>
          </a:lstStyle>
          <a:p>
            <a:pPr fontAlgn="base"/>
            <a:r>
              <a:rPr lang="zh-CN" altLang="en-US" sz="375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626"/>
            <a:ext cx="6858000" cy="1242325"/>
          </a:xfrm>
        </p:spPr>
        <p:txBody>
          <a:bodyPr/>
          <a:lstStyle>
            <a:lvl1pPr marL="0" indent="0" algn="ctr">
              <a:buNone/>
              <a:defRPr sz="1350"/>
            </a:lvl1pPr>
            <a:lvl2pPr marL="257175" indent="0" algn="ctr">
              <a:buNone/>
              <a:defRPr sz="1125"/>
            </a:lvl2pPr>
            <a:lvl3pPr marL="514350" indent="0" algn="ctr">
              <a:buNone/>
              <a:defRPr sz="1010"/>
            </a:lvl3pPr>
            <a:lvl4pPr marL="771525" indent="0" algn="ctr">
              <a:buNone/>
              <a:defRPr sz="900"/>
            </a:lvl4pPr>
            <a:lvl5pPr marL="1029335" indent="0" algn="ctr">
              <a:buNone/>
              <a:defRPr sz="900"/>
            </a:lvl5pPr>
            <a:lvl6pPr marL="1285875" indent="0" algn="ctr">
              <a:buNone/>
              <a:defRPr sz="900"/>
            </a:lvl6pPr>
            <a:lvl7pPr marL="1543685" indent="0" algn="ctr">
              <a:buNone/>
              <a:defRPr sz="900"/>
            </a:lvl7pPr>
            <a:lvl8pPr marL="1800860" indent="0" algn="ctr">
              <a:buNone/>
              <a:defRPr sz="900"/>
            </a:lvl8pPr>
            <a:lvl9pPr marL="2058035"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6300"/>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150"/>
            <a:ext cx="8229600" cy="3397250"/>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6300"/>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824"/>
            <a:ext cx="7886700" cy="2140421"/>
          </a:xfrm>
        </p:spPr>
        <p:txBody>
          <a:bodyPr anchor="b"/>
          <a:lstStyle>
            <a:lvl1pPr>
              <a:defRPr sz="3375"/>
            </a:lvl1pPr>
          </a:lstStyle>
          <a:p>
            <a:pPr fontAlgn="base"/>
            <a:r>
              <a:rPr lang="zh-CN" altLang="en-US" sz="375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3494"/>
            <a:ext cx="7886700" cy="112559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0">
                <a:solidFill>
                  <a:schemeClr val="tx1">
                    <a:tint val="75000"/>
                  </a:schemeClr>
                </a:solidFill>
              </a:defRPr>
            </a:lvl3pPr>
            <a:lvl4pPr marL="771525" indent="0">
              <a:buNone/>
              <a:defRPr sz="900">
                <a:solidFill>
                  <a:schemeClr val="tx1">
                    <a:tint val="75000"/>
                  </a:schemeClr>
                </a:solidFill>
              </a:defRPr>
            </a:lvl4pPr>
            <a:lvl5pPr marL="1029335" indent="0">
              <a:buNone/>
              <a:defRPr sz="900">
                <a:solidFill>
                  <a:schemeClr val="tx1">
                    <a:tint val="75000"/>
                  </a:schemeClr>
                </a:solidFill>
              </a:defRPr>
            </a:lvl5pPr>
            <a:lvl6pPr marL="1285875" indent="0">
              <a:buNone/>
              <a:defRPr sz="900">
                <a:solidFill>
                  <a:schemeClr val="tx1">
                    <a:tint val="75000"/>
                  </a:schemeClr>
                </a:solidFill>
              </a:defRPr>
            </a:lvl6pPr>
            <a:lvl7pPr marL="1543685" indent="0">
              <a:buNone/>
              <a:defRPr sz="900">
                <a:solidFill>
                  <a:schemeClr val="tx1">
                    <a:tint val="75000"/>
                  </a:schemeClr>
                </a:solidFill>
              </a:defRPr>
            </a:lvl7pPr>
            <a:lvl8pPr marL="1800860"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6300"/>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637"/>
            <a:ext cx="4032504" cy="3395850"/>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内容占位符 3"/>
          <p:cNvSpPr>
            <a:spLocks noGrp="1"/>
          </p:cNvSpPr>
          <p:nvPr>
            <p:ph sz="half" idx="2"/>
          </p:nvPr>
        </p:nvSpPr>
        <p:spPr>
          <a:xfrm>
            <a:off x="4654296" y="1200637"/>
            <a:ext cx="4032504" cy="3395850"/>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日期占位符 4"/>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6300"/>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55"/>
            <a:ext cx="7886700" cy="994576"/>
          </a:xfrm>
        </p:spPr>
        <p:txBody>
          <a:bodyPr/>
          <a:lstStyle/>
          <a:p>
            <a:pPr fontAlgn="base"/>
            <a:r>
              <a:rPr lang="zh-CN" altLang="en-US" sz="367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261384"/>
            <a:ext cx="3868340" cy="618185"/>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8035"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1879569"/>
            <a:ext cx="3868340" cy="2764563"/>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1384"/>
            <a:ext cx="3887391" cy="618185"/>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8035"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569"/>
            <a:ext cx="3887391" cy="2764563"/>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7" name="日期占位符 6"/>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8" name="页脚占位符 7"/>
          <p:cNvSpPr>
            <a:spLocks noGrp="1"/>
          </p:cNvSpPr>
          <p:nvPr>
            <p:ph type="ftr" sz="quarter" idx="11"/>
          </p:nvPr>
        </p:nvSpPr>
        <p:spPr>
          <a:xfrm>
            <a:off x="3124200" y="4686300"/>
            <a:ext cx="2895600" cy="358775"/>
          </a:xfrm>
        </p:spPr>
        <p:txBody>
          <a:bodyPr/>
          <a:p>
            <a:pPr lvl="0" fontAlgn="base"/>
            <a:endParaRPr lang="zh-CN" strike="noStrike" noProof="1"/>
          </a:p>
        </p:txBody>
      </p:sp>
      <p:sp>
        <p:nvSpPr>
          <p:cNvPr id="9" name="灯片编号占位符 8"/>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4" name="页脚占位符 3"/>
          <p:cNvSpPr>
            <a:spLocks noGrp="1"/>
          </p:cNvSpPr>
          <p:nvPr>
            <p:ph type="ftr" sz="quarter" idx="11"/>
          </p:nvPr>
        </p:nvSpPr>
        <p:spPr>
          <a:xfrm>
            <a:off x="3124200" y="4686300"/>
            <a:ext cx="2895600" cy="358775"/>
          </a:xfrm>
        </p:spPr>
        <p:txBody>
          <a:bodyPr/>
          <a:p>
            <a:pPr lvl="0" fontAlgn="base"/>
            <a:endParaRPr lang="zh-CN" strike="noStrike" noProof="1"/>
          </a:p>
        </p:txBody>
      </p:sp>
      <p:sp>
        <p:nvSpPr>
          <p:cNvPr id="5" name="灯片编号占位符 4"/>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3" name="页脚占位符 2"/>
          <p:cNvSpPr>
            <a:spLocks noGrp="1"/>
          </p:cNvSpPr>
          <p:nvPr>
            <p:ph type="ftr" sz="quarter" idx="11"/>
          </p:nvPr>
        </p:nvSpPr>
        <p:spPr>
          <a:xfrm>
            <a:off x="3124200" y="4686300"/>
            <a:ext cx="2895600" cy="358775"/>
          </a:xfrm>
        </p:spPr>
        <p:txBody>
          <a:bodyPr/>
          <a:p>
            <a:pPr lvl="0" fontAlgn="base"/>
            <a:endParaRPr lang="zh-CN" strike="noStrike" noProof="1"/>
          </a:p>
        </p:txBody>
      </p:sp>
      <p:sp>
        <p:nvSpPr>
          <p:cNvPr id="4" name="灯片编号占位符 3"/>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39"/>
            <a:ext cx="2949178" cy="120063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870"/>
            <a:ext cx="4629150" cy="365670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7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250" strike="noStrike" noProof="1" smtClean="0"/>
              <a:t>第四级</a:t>
            </a:r>
            <a:endParaRPr lang="zh-CN" altLang="en-US" strike="noStrike" noProof="1" smtClean="0"/>
          </a:p>
          <a:p>
            <a:pPr lvl="4" fontAlgn="base"/>
            <a:r>
              <a:rPr lang="zh-CN" altLang="en-US" sz="1250" strike="noStrike" noProof="1" smtClean="0"/>
              <a:t>第五级</a:t>
            </a:r>
            <a:endParaRPr lang="zh-CN" altLang="en-US" strike="noStrike" noProof="1"/>
          </a:p>
        </p:txBody>
      </p:sp>
      <p:sp>
        <p:nvSpPr>
          <p:cNvPr id="4" name="文本占位符 3"/>
          <p:cNvSpPr>
            <a:spLocks noGrp="1"/>
          </p:cNvSpPr>
          <p:nvPr>
            <p:ph type="body" sz="half" idx="2"/>
          </p:nvPr>
        </p:nvSpPr>
        <p:spPr>
          <a:xfrm>
            <a:off x="629841" y="1543676"/>
            <a:ext cx="2949178" cy="28598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8035" indent="0">
              <a:buNone/>
              <a:defRPr sz="56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6300"/>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39"/>
            <a:ext cx="2949178" cy="120063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740870"/>
            <a:ext cx="4629150" cy="365670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9335" indent="0">
              <a:buNone/>
              <a:defRPr sz="1125"/>
            </a:lvl5pPr>
            <a:lvl6pPr marL="1285875" indent="0">
              <a:buNone/>
              <a:defRPr sz="1125"/>
            </a:lvl6pPr>
            <a:lvl7pPr marL="1543685" indent="0">
              <a:buNone/>
              <a:defRPr sz="1125"/>
            </a:lvl7pPr>
            <a:lvl8pPr marL="1800860"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676"/>
            <a:ext cx="2949178" cy="28598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8035" indent="0">
              <a:buNone/>
              <a:defRPr sz="56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6300"/>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150"/>
            <a:ext cx="8229600" cy="3397250"/>
          </a:xfrm>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6300"/>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62"/>
            <a:ext cx="2057400" cy="4390425"/>
          </a:xfrm>
        </p:spPr>
        <p:txBody>
          <a:bodyPr vert="eaVert"/>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62"/>
            <a:ext cx="6052930" cy="4390425"/>
          </a:xfrm>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6300"/>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6300"/>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6300"/>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任意多边形: 形状 7"/>
          <p:cNvSpPr/>
          <p:nvPr userDrawn="1"/>
        </p:nvSpPr>
        <p:spPr>
          <a:xfrm>
            <a:off x="387470" y="919482"/>
            <a:ext cx="8356667" cy="4052666"/>
          </a:xfrm>
          <a:custGeom>
            <a:avLst/>
            <a:gdLst>
              <a:gd name="connsiteX0" fmla="*/ 169173 w 11204391"/>
              <a:gd name="connsiteY0" fmla="*/ 69424 h 5403555"/>
              <a:gd name="connsiteX1" fmla="*/ 1261373 w 11204391"/>
              <a:gd name="connsiteY1" fmla="*/ 94824 h 5403555"/>
              <a:gd name="connsiteX2" fmla="*/ 2048773 w 11204391"/>
              <a:gd name="connsiteY2" fmla="*/ 5924 h 5403555"/>
              <a:gd name="connsiteX3" fmla="*/ 3280673 w 11204391"/>
              <a:gd name="connsiteY3" fmla="*/ 69424 h 5403555"/>
              <a:gd name="connsiteX4" fmla="*/ 4728473 w 11204391"/>
              <a:gd name="connsiteY4" fmla="*/ 31324 h 5403555"/>
              <a:gd name="connsiteX5" fmla="*/ 6188973 w 11204391"/>
              <a:gd name="connsiteY5" fmla="*/ 132924 h 5403555"/>
              <a:gd name="connsiteX6" fmla="*/ 7560573 w 11204391"/>
              <a:gd name="connsiteY6" fmla="*/ 69424 h 5403555"/>
              <a:gd name="connsiteX7" fmla="*/ 8932173 w 11204391"/>
              <a:gd name="connsiteY7" fmla="*/ 69424 h 5403555"/>
              <a:gd name="connsiteX8" fmla="*/ 9605273 w 11204391"/>
              <a:gd name="connsiteY8" fmla="*/ 132924 h 5403555"/>
              <a:gd name="connsiteX9" fmla="*/ 11002273 w 11204391"/>
              <a:gd name="connsiteY9" fmla="*/ 82124 h 5403555"/>
              <a:gd name="connsiteX10" fmla="*/ 11065773 w 11204391"/>
              <a:gd name="connsiteY10" fmla="*/ 1402924 h 5403555"/>
              <a:gd name="connsiteX11" fmla="*/ 11141973 w 11204391"/>
              <a:gd name="connsiteY11" fmla="*/ 2787224 h 5403555"/>
              <a:gd name="connsiteX12" fmla="*/ 11091173 w 11204391"/>
              <a:gd name="connsiteY12" fmla="*/ 3701624 h 5403555"/>
              <a:gd name="connsiteX13" fmla="*/ 11116573 w 11204391"/>
              <a:gd name="connsiteY13" fmla="*/ 4870024 h 5403555"/>
              <a:gd name="connsiteX14" fmla="*/ 11141973 w 11204391"/>
              <a:gd name="connsiteY14" fmla="*/ 5225624 h 5403555"/>
              <a:gd name="connsiteX15" fmla="*/ 10214873 w 11204391"/>
              <a:gd name="connsiteY15" fmla="*/ 5276424 h 5403555"/>
              <a:gd name="connsiteX16" fmla="*/ 8144773 w 11204391"/>
              <a:gd name="connsiteY16" fmla="*/ 5365324 h 5403555"/>
              <a:gd name="connsiteX17" fmla="*/ 6392173 w 11204391"/>
              <a:gd name="connsiteY17" fmla="*/ 5301824 h 5403555"/>
              <a:gd name="connsiteX18" fmla="*/ 4271273 w 11204391"/>
              <a:gd name="connsiteY18" fmla="*/ 5403424 h 5403555"/>
              <a:gd name="connsiteX19" fmla="*/ 2544073 w 11204391"/>
              <a:gd name="connsiteY19" fmla="*/ 5276424 h 5403555"/>
              <a:gd name="connsiteX20" fmla="*/ 575573 w 11204391"/>
              <a:gd name="connsiteY20" fmla="*/ 5352624 h 5403555"/>
              <a:gd name="connsiteX21" fmla="*/ 29473 w 11204391"/>
              <a:gd name="connsiteY21" fmla="*/ 5339924 h 5403555"/>
              <a:gd name="connsiteX22" fmla="*/ 67573 w 11204391"/>
              <a:gd name="connsiteY22" fmla="*/ 4679524 h 5403555"/>
              <a:gd name="connsiteX23" fmla="*/ 16773 w 11204391"/>
              <a:gd name="connsiteY23" fmla="*/ 3790524 h 5403555"/>
              <a:gd name="connsiteX24" fmla="*/ 67573 w 11204391"/>
              <a:gd name="connsiteY24" fmla="*/ 2406224 h 5403555"/>
              <a:gd name="connsiteX25" fmla="*/ 29473 w 11204391"/>
              <a:gd name="connsiteY25" fmla="*/ 1288624 h 5403555"/>
              <a:gd name="connsiteX26" fmla="*/ 92973 w 11204391"/>
              <a:gd name="connsiteY26" fmla="*/ 856824 h 5403555"/>
              <a:gd name="connsiteX27" fmla="*/ 29473 w 11204391"/>
              <a:gd name="connsiteY27" fmla="*/ 158324 h 5403555"/>
              <a:gd name="connsiteX28" fmla="*/ 169173 w 11204391"/>
              <a:gd name="connsiteY28" fmla="*/ 69424 h 5403555"/>
              <a:gd name="connsiteX0-1" fmla="*/ 169173 w 11204391"/>
              <a:gd name="connsiteY0-2" fmla="*/ 69424 h 5403555"/>
              <a:gd name="connsiteX1-3" fmla="*/ 1261373 w 11204391"/>
              <a:gd name="connsiteY1-4" fmla="*/ 94824 h 5403555"/>
              <a:gd name="connsiteX2-5" fmla="*/ 2048773 w 11204391"/>
              <a:gd name="connsiteY2-6" fmla="*/ 5924 h 5403555"/>
              <a:gd name="connsiteX3-7" fmla="*/ 3280673 w 11204391"/>
              <a:gd name="connsiteY3-8" fmla="*/ 69424 h 5403555"/>
              <a:gd name="connsiteX4-9" fmla="*/ 4728473 w 11204391"/>
              <a:gd name="connsiteY4-10" fmla="*/ 31324 h 5403555"/>
              <a:gd name="connsiteX5-11" fmla="*/ 6188973 w 11204391"/>
              <a:gd name="connsiteY5-12" fmla="*/ 132924 h 5403555"/>
              <a:gd name="connsiteX6-13" fmla="*/ 7560573 w 11204391"/>
              <a:gd name="connsiteY6-14" fmla="*/ 69424 h 5403555"/>
              <a:gd name="connsiteX7-15" fmla="*/ 8932173 w 11204391"/>
              <a:gd name="connsiteY7-16" fmla="*/ 69424 h 5403555"/>
              <a:gd name="connsiteX8-17" fmla="*/ 9605273 w 11204391"/>
              <a:gd name="connsiteY8-18" fmla="*/ 132924 h 5403555"/>
              <a:gd name="connsiteX9-19" fmla="*/ 11002273 w 11204391"/>
              <a:gd name="connsiteY9-20" fmla="*/ 82124 h 5403555"/>
              <a:gd name="connsiteX10-21" fmla="*/ 11065773 w 11204391"/>
              <a:gd name="connsiteY10-22" fmla="*/ 1402924 h 5403555"/>
              <a:gd name="connsiteX11-23" fmla="*/ 11141973 w 11204391"/>
              <a:gd name="connsiteY11-24" fmla="*/ 2787224 h 5403555"/>
              <a:gd name="connsiteX12-25" fmla="*/ 11091173 w 11204391"/>
              <a:gd name="connsiteY12-26" fmla="*/ 3701624 h 5403555"/>
              <a:gd name="connsiteX13-27" fmla="*/ 11116573 w 11204391"/>
              <a:gd name="connsiteY13-28" fmla="*/ 4870024 h 5403555"/>
              <a:gd name="connsiteX14-29" fmla="*/ 11141973 w 11204391"/>
              <a:gd name="connsiteY14-30" fmla="*/ 5225624 h 5403555"/>
              <a:gd name="connsiteX15-31" fmla="*/ 10214873 w 11204391"/>
              <a:gd name="connsiteY15-32" fmla="*/ 5276424 h 5403555"/>
              <a:gd name="connsiteX16-33" fmla="*/ 8144773 w 11204391"/>
              <a:gd name="connsiteY16-34" fmla="*/ 5365324 h 5403555"/>
              <a:gd name="connsiteX17-35" fmla="*/ 6392173 w 11204391"/>
              <a:gd name="connsiteY17-36" fmla="*/ 5301824 h 5403555"/>
              <a:gd name="connsiteX18-37" fmla="*/ 4271273 w 11204391"/>
              <a:gd name="connsiteY18-38" fmla="*/ 5403424 h 5403555"/>
              <a:gd name="connsiteX19-39" fmla="*/ 2544073 w 11204391"/>
              <a:gd name="connsiteY19-40" fmla="*/ 5276424 h 5403555"/>
              <a:gd name="connsiteX20-41" fmla="*/ 575573 w 11204391"/>
              <a:gd name="connsiteY20-42" fmla="*/ 5352624 h 5403555"/>
              <a:gd name="connsiteX21-43" fmla="*/ 29473 w 11204391"/>
              <a:gd name="connsiteY21-44" fmla="*/ 5339924 h 5403555"/>
              <a:gd name="connsiteX22-45" fmla="*/ 67573 w 11204391"/>
              <a:gd name="connsiteY22-46" fmla="*/ 4679524 h 5403555"/>
              <a:gd name="connsiteX23-47" fmla="*/ 16773 w 11204391"/>
              <a:gd name="connsiteY23-48" fmla="*/ 3790524 h 5403555"/>
              <a:gd name="connsiteX24-49" fmla="*/ 67573 w 11204391"/>
              <a:gd name="connsiteY24-50" fmla="*/ 2406224 h 5403555"/>
              <a:gd name="connsiteX25-51" fmla="*/ 29473 w 11204391"/>
              <a:gd name="connsiteY25-52" fmla="*/ 1288624 h 5403555"/>
              <a:gd name="connsiteX26-53" fmla="*/ 92973 w 11204391"/>
              <a:gd name="connsiteY26-54" fmla="*/ 856824 h 5403555"/>
              <a:gd name="connsiteX27-55" fmla="*/ 169173 w 11204391"/>
              <a:gd name="connsiteY27-56" fmla="*/ 69424 h 5403555"/>
              <a:gd name="connsiteX0-57" fmla="*/ 169173 w 11142223"/>
              <a:gd name="connsiteY0-58" fmla="*/ 69424 h 5403555"/>
              <a:gd name="connsiteX1-59" fmla="*/ 1261373 w 11142223"/>
              <a:gd name="connsiteY1-60" fmla="*/ 94824 h 5403555"/>
              <a:gd name="connsiteX2-61" fmla="*/ 2048773 w 11142223"/>
              <a:gd name="connsiteY2-62" fmla="*/ 5924 h 5403555"/>
              <a:gd name="connsiteX3-63" fmla="*/ 3280673 w 11142223"/>
              <a:gd name="connsiteY3-64" fmla="*/ 69424 h 5403555"/>
              <a:gd name="connsiteX4-65" fmla="*/ 4728473 w 11142223"/>
              <a:gd name="connsiteY4-66" fmla="*/ 31324 h 5403555"/>
              <a:gd name="connsiteX5-67" fmla="*/ 6188973 w 11142223"/>
              <a:gd name="connsiteY5-68" fmla="*/ 132924 h 5403555"/>
              <a:gd name="connsiteX6-69" fmla="*/ 7560573 w 11142223"/>
              <a:gd name="connsiteY6-70" fmla="*/ 69424 h 5403555"/>
              <a:gd name="connsiteX7-71" fmla="*/ 8932173 w 11142223"/>
              <a:gd name="connsiteY7-72" fmla="*/ 69424 h 5403555"/>
              <a:gd name="connsiteX8-73" fmla="*/ 9605273 w 11142223"/>
              <a:gd name="connsiteY8-74" fmla="*/ 132924 h 5403555"/>
              <a:gd name="connsiteX9-75" fmla="*/ 11002273 w 11142223"/>
              <a:gd name="connsiteY9-76" fmla="*/ 82124 h 5403555"/>
              <a:gd name="connsiteX10-77" fmla="*/ 11065773 w 11142223"/>
              <a:gd name="connsiteY10-78" fmla="*/ 1402924 h 5403555"/>
              <a:gd name="connsiteX11-79" fmla="*/ 11141973 w 11142223"/>
              <a:gd name="connsiteY11-80" fmla="*/ 2787224 h 5403555"/>
              <a:gd name="connsiteX12-81" fmla="*/ 11091173 w 11142223"/>
              <a:gd name="connsiteY12-82" fmla="*/ 3701624 h 5403555"/>
              <a:gd name="connsiteX13-83" fmla="*/ 11116573 w 11142223"/>
              <a:gd name="connsiteY13-84" fmla="*/ 4870024 h 5403555"/>
              <a:gd name="connsiteX14-85" fmla="*/ 11014973 w 11142223"/>
              <a:gd name="connsiteY14-86" fmla="*/ 5263724 h 5403555"/>
              <a:gd name="connsiteX15-87" fmla="*/ 10214873 w 11142223"/>
              <a:gd name="connsiteY15-88" fmla="*/ 5276424 h 5403555"/>
              <a:gd name="connsiteX16-89" fmla="*/ 8144773 w 11142223"/>
              <a:gd name="connsiteY16-90" fmla="*/ 5365324 h 5403555"/>
              <a:gd name="connsiteX17-91" fmla="*/ 6392173 w 11142223"/>
              <a:gd name="connsiteY17-92" fmla="*/ 5301824 h 5403555"/>
              <a:gd name="connsiteX18-93" fmla="*/ 4271273 w 11142223"/>
              <a:gd name="connsiteY18-94" fmla="*/ 5403424 h 5403555"/>
              <a:gd name="connsiteX19-95" fmla="*/ 2544073 w 11142223"/>
              <a:gd name="connsiteY19-96" fmla="*/ 5276424 h 5403555"/>
              <a:gd name="connsiteX20-97" fmla="*/ 575573 w 11142223"/>
              <a:gd name="connsiteY20-98" fmla="*/ 5352624 h 5403555"/>
              <a:gd name="connsiteX21-99" fmla="*/ 29473 w 11142223"/>
              <a:gd name="connsiteY21-100" fmla="*/ 5339924 h 5403555"/>
              <a:gd name="connsiteX22-101" fmla="*/ 67573 w 11142223"/>
              <a:gd name="connsiteY22-102" fmla="*/ 4679524 h 5403555"/>
              <a:gd name="connsiteX23-103" fmla="*/ 16773 w 11142223"/>
              <a:gd name="connsiteY23-104" fmla="*/ 3790524 h 5403555"/>
              <a:gd name="connsiteX24-105" fmla="*/ 67573 w 11142223"/>
              <a:gd name="connsiteY24-106" fmla="*/ 2406224 h 5403555"/>
              <a:gd name="connsiteX25-107" fmla="*/ 29473 w 11142223"/>
              <a:gd name="connsiteY25-108" fmla="*/ 1288624 h 5403555"/>
              <a:gd name="connsiteX26-109" fmla="*/ 92973 w 11142223"/>
              <a:gd name="connsiteY26-110" fmla="*/ 856824 h 5403555"/>
              <a:gd name="connsiteX27-111" fmla="*/ 169173 w 11142223"/>
              <a:gd name="connsiteY27-112" fmla="*/ 69424 h 54035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11142223" h="5403555">
                <a:moveTo>
                  <a:pt x="169173" y="69424"/>
                </a:moveTo>
                <a:cubicBezTo>
                  <a:pt x="363906" y="-57576"/>
                  <a:pt x="948106" y="105407"/>
                  <a:pt x="1261373" y="94824"/>
                </a:cubicBezTo>
                <a:cubicBezTo>
                  <a:pt x="1574640" y="84241"/>
                  <a:pt x="1712223" y="10157"/>
                  <a:pt x="2048773" y="5924"/>
                </a:cubicBezTo>
                <a:cubicBezTo>
                  <a:pt x="2385323" y="1691"/>
                  <a:pt x="2834056" y="65191"/>
                  <a:pt x="3280673" y="69424"/>
                </a:cubicBezTo>
                <a:cubicBezTo>
                  <a:pt x="3727290" y="73657"/>
                  <a:pt x="4243756" y="20741"/>
                  <a:pt x="4728473" y="31324"/>
                </a:cubicBezTo>
                <a:cubicBezTo>
                  <a:pt x="5213190" y="41907"/>
                  <a:pt x="5716956" y="126574"/>
                  <a:pt x="6188973" y="132924"/>
                </a:cubicBezTo>
                <a:cubicBezTo>
                  <a:pt x="6660990" y="139274"/>
                  <a:pt x="7103373" y="80007"/>
                  <a:pt x="7560573" y="69424"/>
                </a:cubicBezTo>
                <a:cubicBezTo>
                  <a:pt x="8017773" y="58841"/>
                  <a:pt x="8591390" y="58841"/>
                  <a:pt x="8932173" y="69424"/>
                </a:cubicBezTo>
                <a:cubicBezTo>
                  <a:pt x="9272956" y="80007"/>
                  <a:pt x="9260256" y="130807"/>
                  <a:pt x="9605273" y="132924"/>
                </a:cubicBezTo>
                <a:cubicBezTo>
                  <a:pt x="9950290" y="135041"/>
                  <a:pt x="10758856" y="-129543"/>
                  <a:pt x="11002273" y="82124"/>
                </a:cubicBezTo>
                <a:cubicBezTo>
                  <a:pt x="11245690" y="293791"/>
                  <a:pt x="11042490" y="952074"/>
                  <a:pt x="11065773" y="1402924"/>
                </a:cubicBezTo>
                <a:cubicBezTo>
                  <a:pt x="11089056" y="1853774"/>
                  <a:pt x="11137740" y="2404107"/>
                  <a:pt x="11141973" y="2787224"/>
                </a:cubicBezTo>
                <a:cubicBezTo>
                  <a:pt x="11146206" y="3170341"/>
                  <a:pt x="11095406" y="3354491"/>
                  <a:pt x="11091173" y="3701624"/>
                </a:cubicBezTo>
                <a:cubicBezTo>
                  <a:pt x="11086940" y="4048757"/>
                  <a:pt x="11129273" y="4609674"/>
                  <a:pt x="11116573" y="4870024"/>
                </a:cubicBezTo>
                <a:cubicBezTo>
                  <a:pt x="11103873" y="5130374"/>
                  <a:pt x="11165256" y="5195991"/>
                  <a:pt x="11014973" y="5263724"/>
                </a:cubicBezTo>
                <a:cubicBezTo>
                  <a:pt x="10864690" y="5331457"/>
                  <a:pt x="10693240" y="5259491"/>
                  <a:pt x="10214873" y="5276424"/>
                </a:cubicBezTo>
                <a:cubicBezTo>
                  <a:pt x="9736506" y="5293357"/>
                  <a:pt x="8781890" y="5361091"/>
                  <a:pt x="8144773" y="5365324"/>
                </a:cubicBezTo>
                <a:cubicBezTo>
                  <a:pt x="7507656" y="5369557"/>
                  <a:pt x="7037756" y="5295474"/>
                  <a:pt x="6392173" y="5301824"/>
                </a:cubicBezTo>
                <a:cubicBezTo>
                  <a:pt x="5746590" y="5308174"/>
                  <a:pt x="4912623" y="5407657"/>
                  <a:pt x="4271273" y="5403424"/>
                </a:cubicBezTo>
                <a:cubicBezTo>
                  <a:pt x="3629923" y="5399191"/>
                  <a:pt x="3160023" y="5284891"/>
                  <a:pt x="2544073" y="5276424"/>
                </a:cubicBezTo>
                <a:cubicBezTo>
                  <a:pt x="1928123" y="5267957"/>
                  <a:pt x="994673" y="5342041"/>
                  <a:pt x="575573" y="5352624"/>
                </a:cubicBezTo>
                <a:cubicBezTo>
                  <a:pt x="156473" y="5363207"/>
                  <a:pt x="114140" y="5452107"/>
                  <a:pt x="29473" y="5339924"/>
                </a:cubicBezTo>
                <a:cubicBezTo>
                  <a:pt x="-55194" y="5227741"/>
                  <a:pt x="69690" y="4937757"/>
                  <a:pt x="67573" y="4679524"/>
                </a:cubicBezTo>
                <a:cubicBezTo>
                  <a:pt x="65456" y="4421291"/>
                  <a:pt x="16773" y="4169407"/>
                  <a:pt x="16773" y="3790524"/>
                </a:cubicBezTo>
                <a:cubicBezTo>
                  <a:pt x="16773" y="3411641"/>
                  <a:pt x="65456" y="2823207"/>
                  <a:pt x="67573" y="2406224"/>
                </a:cubicBezTo>
                <a:cubicBezTo>
                  <a:pt x="69690" y="1989241"/>
                  <a:pt x="25240" y="1546857"/>
                  <a:pt x="29473" y="1288624"/>
                </a:cubicBezTo>
                <a:cubicBezTo>
                  <a:pt x="33706" y="1030391"/>
                  <a:pt x="92973" y="1045207"/>
                  <a:pt x="92973" y="856824"/>
                </a:cubicBezTo>
                <a:cubicBezTo>
                  <a:pt x="116256" y="653624"/>
                  <a:pt x="-25560" y="196424"/>
                  <a:pt x="169173" y="694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0">
              <a:solidFill>
                <a:srgbClr val="FFFFFF"/>
              </a:solidFill>
            </a:endParaRPr>
          </a:p>
        </p:txBody>
      </p:sp>
      <p:sp>
        <p:nvSpPr>
          <p:cNvPr id="2" name="矩形 1"/>
          <p:cNvSpPr/>
          <p:nvPr userDrawn="1">
            <p:custDataLst>
              <p:tags r:id="rId15"/>
            </p:custDataLst>
          </p:nvPr>
        </p:nvSpPr>
        <p:spPr>
          <a:xfrm>
            <a:off x="0" y="954405"/>
            <a:ext cx="9144000" cy="3132296"/>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00" dirty="0" smtClean="0"/>
          </a:p>
          <a:p>
            <a:pPr algn="ctr"/>
            <a:endParaRPr lang="zh-CN" altLang="en-US" sz="1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p:sp>
        <p:nvSpPr>
          <p:cNvPr id="2059" name="文本框 1"/>
          <p:cNvSpPr txBox="1"/>
          <p:nvPr userDrawn="1"/>
        </p:nvSpPr>
        <p:spPr>
          <a:xfrm rot="1800000" flipH="1">
            <a:off x="-7913687" y="2911475"/>
            <a:ext cx="3492500"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060" name="文本框 1"/>
          <p:cNvSpPr txBox="1"/>
          <p:nvPr userDrawn="1"/>
        </p:nvSpPr>
        <p:spPr>
          <a:xfrm rot="1800000" flipH="1">
            <a:off x="10377488" y="2911475"/>
            <a:ext cx="3494087"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061" name="文本框 1"/>
          <p:cNvSpPr txBox="1"/>
          <p:nvPr userDrawn="1"/>
        </p:nvSpPr>
        <p:spPr>
          <a:xfrm rot="1800000" flipH="1">
            <a:off x="21783675" y="2911475"/>
            <a:ext cx="3494088"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062" name="文本框 1"/>
          <p:cNvSpPr txBox="1"/>
          <p:nvPr userDrawn="1"/>
        </p:nvSpPr>
        <p:spPr>
          <a:xfrm rot="1800000" flipH="1">
            <a:off x="16140113" y="2911475"/>
            <a:ext cx="3494087"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063" name="文本框 1"/>
          <p:cNvSpPr txBox="1"/>
          <p:nvPr userDrawn="1"/>
        </p:nvSpPr>
        <p:spPr>
          <a:xfrm rot="1800000" flipH="1">
            <a:off x="40649525" y="2911475"/>
            <a:ext cx="3492500"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064" name="文本框 1"/>
          <p:cNvSpPr txBox="1"/>
          <p:nvPr userDrawn="1"/>
        </p:nvSpPr>
        <p:spPr>
          <a:xfrm rot="1800000" flipH="1">
            <a:off x="-41978262" y="2911475"/>
            <a:ext cx="3494087"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065" name="文本框 1"/>
          <p:cNvSpPr txBox="1"/>
          <p:nvPr userDrawn="1"/>
        </p:nvSpPr>
        <p:spPr>
          <a:xfrm rot="1800000" flipH="1">
            <a:off x="-30572075" y="2911475"/>
            <a:ext cx="3494088"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066" name="文本框 1"/>
          <p:cNvSpPr txBox="1"/>
          <p:nvPr userDrawn="1"/>
        </p:nvSpPr>
        <p:spPr>
          <a:xfrm rot="1800000" flipH="1">
            <a:off x="-36215637" y="2911475"/>
            <a:ext cx="3494087"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067" name="文本框 1"/>
          <p:cNvSpPr txBox="1"/>
          <p:nvPr userDrawn="1"/>
        </p:nvSpPr>
        <p:spPr>
          <a:xfrm rot="1800000" flipH="1">
            <a:off x="-11706225" y="2911475"/>
            <a:ext cx="3492500" cy="522288"/>
          </a:xfrm>
          <a:prstGeom prst="rect">
            <a:avLst/>
          </a:prstGeom>
          <a:noFill/>
          <a:ln w="9525">
            <a:noFill/>
          </a:ln>
        </p:spPr>
        <p:txBody>
          <a:bodyPr wrap="square" anchor="t">
            <a:spAutoFit/>
          </a:bodyPr>
          <a:p>
            <a:pPr lvl="0"/>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sldNum="0" hdr="0" ftr="0" dt="0"/>
  <p:txStyles>
    <p:titleStyle>
      <a:lvl1pPr marL="0" lvl="0" indent="0" algn="ctr" defTabSz="685800" eaLnBrk="1" fontAlgn="base" latinLnBrk="0" hangingPunct="1">
        <a:spcBef>
          <a:spcPct val="0"/>
        </a:spcBef>
        <a:spcAft>
          <a:spcPct val="0"/>
        </a:spcAft>
        <a:buClr>
          <a:srgbClr val="000000"/>
        </a:buClr>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spcBef>
          <a:spcPts val="70"/>
        </a:spcBef>
        <a:spcAft>
          <a:spcPct val="0"/>
        </a:spcAft>
        <a:buChar char="•"/>
        <a:defRPr sz="2400" b="0" i="0" u="none" kern="1200" baseline="0">
          <a:solidFill>
            <a:schemeClr val="tx1"/>
          </a:solidFill>
          <a:latin typeface="+mn-lt"/>
          <a:ea typeface="+mn-ea"/>
          <a:cs typeface="+mn-cs"/>
        </a:defRPr>
      </a:lvl1pPr>
      <a:lvl2pPr marL="557530" lvl="1" indent="-213995" algn="l" defTabSz="685800" eaLnBrk="1" fontAlgn="base" latinLnBrk="0" hangingPunct="1">
        <a:spcBef>
          <a:spcPts val="7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spcBef>
          <a:spcPts val="7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4pPr>
      <a:lvl5pPr marL="1543685" lvl="4"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5pPr>
      <a:lvl6pPr marL="1887220" lvl="5"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6pPr>
      <a:lvl7pPr marL="2230120" lvl="6"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7pPr>
      <a:lvl8pPr marL="2573020" lvl="7"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8pPr>
      <a:lvl9pPr marL="2915920" lvl="8"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3535" lvl="1"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2pPr>
      <a:lvl3pPr marL="685800" lvl="2"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3pPr>
      <a:lvl4pPr marL="1029335" lvl="3"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4pPr>
      <a:lvl5pPr marL="1371600" lvl="4"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5pPr>
      <a:lvl6pPr marL="1715135" lvl="5"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6pPr>
      <a:lvl7pPr marL="2058035" lvl="6"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7pPr>
      <a:lvl8pPr marL="2401570" lvl="7"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8pPr>
      <a:lvl9pPr marL="2744470" lvl="8"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6.png"/><Relationship Id="rId2" Type="http://schemas.openxmlformats.org/officeDocument/2006/relationships/tags" Target="../tags/tag4.xml"/><Relationship Id="rId10" Type="http://schemas.openxmlformats.org/officeDocument/2006/relationships/slideLayout" Target="../slideLayouts/slideLayout8.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7.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8.png"/><Relationship Id="rId2" Type="http://schemas.openxmlformats.org/officeDocument/2006/relationships/tags" Target="../tags/tag1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7.xml"/><Relationship Id="rId2" Type="http://schemas.openxmlformats.org/officeDocument/2006/relationships/image" Target="../media/image9.png"/><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hidden="1"/>
          <p:cNvSpPr/>
          <p:nvPr/>
        </p:nvSpPr>
        <p:spPr>
          <a:xfrm>
            <a:off x="0" y="0"/>
            <a:ext cx="9143365" cy="5162550"/>
          </a:xfrm>
          <a:prstGeom prst="rect">
            <a:avLst/>
          </a:prstGeom>
          <a:solidFill>
            <a:srgbClr val="009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nvSpPr>
        <p:spPr>
          <a:xfrm>
            <a:off x="5561965" y="393065"/>
            <a:ext cx="35814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5609590" y="427355"/>
            <a:ext cx="3230880" cy="398780"/>
          </a:xfrm>
          <a:prstGeom prst="rect">
            <a:avLst/>
          </a:prstGeom>
          <a:noFill/>
        </p:spPr>
        <p:txBody>
          <a:bodyPr wrap="none" rtlCol="0">
            <a:spAutoFit/>
          </a:bodyPr>
          <a:p>
            <a:r>
              <a:rPr lang="zh-CN" altLang="en-US" sz="2000">
                <a:solidFill>
                  <a:schemeClr val="tx1"/>
                </a:solidFill>
                <a:latin typeface="黑体" panose="02010609060101010101" pitchFamily="2" charset="-122"/>
                <a:ea typeface="黑体" panose="02010609060101010101" pitchFamily="2" charset="-122"/>
              </a:rPr>
              <a:t>义务教育人教版六年级下册</a:t>
            </a:r>
            <a:endParaRPr lang="zh-CN" altLang="en-US" sz="2000">
              <a:solidFill>
                <a:schemeClr val="tx1"/>
              </a:solidFill>
              <a:latin typeface="黑体" panose="02010609060101010101" pitchFamily="2" charset="-122"/>
              <a:ea typeface="黑体" panose="02010609060101010101" pitchFamily="2" charset="-122"/>
            </a:endParaRPr>
          </a:p>
        </p:txBody>
      </p:sp>
      <p:cxnSp>
        <p:nvCxnSpPr>
          <p:cNvPr id="16" name="直接连接符 15"/>
          <p:cNvCxnSpPr/>
          <p:nvPr/>
        </p:nvCxnSpPr>
        <p:spPr>
          <a:xfrm>
            <a:off x="3891915" y="2574290"/>
            <a:ext cx="5256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334000" y="2724150"/>
            <a:ext cx="2479675" cy="583565"/>
          </a:xfrm>
          <a:prstGeom prst="rect">
            <a:avLst/>
          </a:prstGeom>
          <a:noFill/>
        </p:spPr>
        <p:txBody>
          <a:bodyPr wrap="square" rtlCol="0">
            <a:spAutoFit/>
          </a:bodyPr>
          <a:p>
            <a:pPr algn="l"/>
            <a:r>
              <a:rPr lang="zh-CN" sz="3200" b="1">
                <a:uFillTx/>
                <a:latin typeface="+mn-ea"/>
                <a:ea typeface="+mn-ea"/>
                <a:sym typeface="+mn-ea"/>
              </a:rPr>
              <a:t>练习二十一</a:t>
            </a:r>
            <a:endParaRPr lang="zh-CN" sz="3200" b="1">
              <a:solidFill>
                <a:schemeClr val="tx1"/>
              </a:solidFill>
              <a:uFillTx/>
              <a:latin typeface="+mn-ea"/>
              <a:ea typeface="+mn-ea"/>
              <a:sym typeface="+mn-ea"/>
            </a:endParaRPr>
          </a:p>
        </p:txBody>
      </p:sp>
      <p:sp>
        <p:nvSpPr>
          <p:cNvPr id="2" name="文本框 1"/>
          <p:cNvSpPr txBox="1"/>
          <p:nvPr/>
        </p:nvSpPr>
        <p:spPr>
          <a:xfrm>
            <a:off x="4572000" y="1990725"/>
            <a:ext cx="4130040" cy="583565"/>
          </a:xfrm>
          <a:prstGeom prst="rect">
            <a:avLst/>
          </a:prstGeom>
          <a:noFill/>
        </p:spPr>
        <p:txBody>
          <a:bodyPr wrap="square" rtlCol="0">
            <a:spAutoFit/>
          </a:bodyPr>
          <a:p>
            <a:r>
              <a:rPr lang="zh-CN" altLang="en-US" sz="3200" b="1">
                <a:latin typeface="Times New Roman" panose="02020603050405020304" pitchFamily="18" charset="0"/>
                <a:ea typeface="+mj-ea"/>
                <a:cs typeface="Times New Roman" panose="02020603050405020304" pitchFamily="18" charset="0"/>
              </a:rPr>
              <a:t>第</a:t>
            </a:r>
            <a:r>
              <a:rPr lang="en-US" altLang="zh-CN" sz="3200" b="1">
                <a:latin typeface="Times New Roman" panose="02020603050405020304" pitchFamily="18" charset="0"/>
                <a:ea typeface="+mj-ea"/>
                <a:cs typeface="Times New Roman" panose="02020603050405020304" pitchFamily="18" charset="0"/>
              </a:rPr>
              <a:t>6</a:t>
            </a:r>
            <a:r>
              <a:rPr lang="zh-CN" altLang="en-US" sz="3200" b="1">
                <a:latin typeface="Times New Roman" panose="02020603050405020304" pitchFamily="18" charset="0"/>
                <a:ea typeface="+mj-ea"/>
                <a:cs typeface="Times New Roman" panose="02020603050405020304" pitchFamily="18" charset="0"/>
              </a:rPr>
              <a:t>单元 </a:t>
            </a:r>
            <a:r>
              <a:rPr lang="en-US" altLang="zh-CN" sz="3200" b="1">
                <a:latin typeface="Times New Roman" panose="02020603050405020304" pitchFamily="18" charset="0"/>
                <a:ea typeface="+mj-ea"/>
                <a:cs typeface="Times New Roman" panose="02020603050405020304" pitchFamily="18" charset="0"/>
              </a:rPr>
              <a:t>   </a:t>
            </a:r>
            <a:r>
              <a:rPr lang="zh-CN" altLang="en-US" sz="3200" b="1">
                <a:latin typeface="Times New Roman" panose="02020603050405020304" pitchFamily="18" charset="0"/>
                <a:ea typeface="+mj-ea"/>
                <a:cs typeface="Times New Roman" panose="02020603050405020304" pitchFamily="18" charset="0"/>
              </a:rPr>
              <a:t>整理和复习  </a:t>
            </a:r>
            <a:endParaRPr lang="zh-CN" altLang="en-US" sz="3200" b="1">
              <a:latin typeface="Times New Roman" panose="02020603050405020304" pitchFamily="18" charset="0"/>
              <a:ea typeface="+mj-ea"/>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custDataLst>
              <p:tags r:id="rId1"/>
            </p:custDataLst>
          </p:nvPr>
        </p:nvSpPr>
        <p:spPr>
          <a:xfrm>
            <a:off x="609283" y="361800"/>
            <a:ext cx="1641475" cy="607695"/>
          </a:xfrm>
          <a:prstGeom prst="rect">
            <a:avLst/>
          </a:prstGeom>
          <a:noFill/>
          <a:ln w="9525">
            <a:noFill/>
          </a:ln>
        </p:spPr>
        <p:txBody>
          <a:bodyPr>
            <a:spAutoFit/>
          </a:bodyPr>
          <a:p>
            <a:pPr eaLnBrk="1" hangingPunct="1">
              <a:lnSpc>
                <a:spcPct val="120000"/>
              </a:lnSpc>
              <a:defRPr/>
            </a:pP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连线。</a:t>
            </a:r>
            <a:endParaRPr lang="zh-CN" altLang="en-US" sz="2800" b="1" dirty="0">
              <a:latin typeface="Times New Roman" panose="02020603050405020304" pitchFamily="18" charset="0"/>
              <a:cs typeface="Times New Roman" panose="02020603050405020304" pitchFamily="18" charset="0"/>
            </a:endParaRPr>
          </a:p>
        </p:txBody>
      </p:sp>
      <p:pic>
        <p:nvPicPr>
          <p:cNvPr id="2" name="图片 1"/>
          <p:cNvPicPr>
            <a:picLocks noChangeAspect="1"/>
          </p:cNvPicPr>
          <p:nvPr>
            <p:custDataLst>
              <p:tags r:id="rId2"/>
            </p:custDataLst>
          </p:nvPr>
        </p:nvPicPr>
        <p:blipFill>
          <a:blip r:embed="rId3"/>
          <a:stretch>
            <a:fillRect/>
          </a:stretch>
        </p:blipFill>
        <p:spPr>
          <a:xfrm>
            <a:off x="456565" y="1200785"/>
            <a:ext cx="8263255" cy="3023870"/>
          </a:xfrm>
          <a:prstGeom prst="rect">
            <a:avLst/>
          </a:prstGeom>
        </p:spPr>
      </p:pic>
      <p:cxnSp>
        <p:nvCxnSpPr>
          <p:cNvPr id="31" name="直接连接符 30"/>
          <p:cNvCxnSpPr/>
          <p:nvPr>
            <p:custDataLst>
              <p:tags r:id="rId4"/>
            </p:custDataLst>
          </p:nvPr>
        </p:nvCxnSpPr>
        <p:spPr>
          <a:xfrm>
            <a:off x="1503211" y="2278380"/>
            <a:ext cx="72101" cy="8296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5"/>
            </p:custDataLst>
          </p:nvPr>
        </p:nvCxnSpPr>
        <p:spPr>
          <a:xfrm>
            <a:off x="1503211" y="2308860"/>
            <a:ext cx="1580178" cy="8296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6"/>
            </p:custDataLst>
          </p:nvPr>
        </p:nvCxnSpPr>
        <p:spPr>
          <a:xfrm>
            <a:off x="5862216" y="2226945"/>
            <a:ext cx="170597" cy="8837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7"/>
            </p:custDataLst>
          </p:nvPr>
        </p:nvCxnSpPr>
        <p:spPr>
          <a:xfrm flipH="1">
            <a:off x="4580890" y="2203109"/>
            <a:ext cx="2789403" cy="8655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8"/>
            </p:custDataLst>
          </p:nvPr>
        </p:nvCxnSpPr>
        <p:spPr>
          <a:xfrm>
            <a:off x="7370293" y="2233295"/>
            <a:ext cx="129654" cy="8637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9"/>
            </p:custDataLst>
          </p:nvPr>
        </p:nvCxnSpPr>
        <p:spPr>
          <a:xfrm flipH="1">
            <a:off x="6026072" y="2209933"/>
            <a:ext cx="1351045" cy="900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04800" y="666750"/>
            <a:ext cx="5113655" cy="2245360"/>
          </a:xfrm>
          <a:prstGeom prst="rect">
            <a:avLst/>
          </a:prstGeom>
          <a:noFill/>
          <a:ln w="9525">
            <a:noFill/>
          </a:ln>
        </p:spPr>
        <p:txBody>
          <a:bodyPr wrap="square">
            <a:spAutoFit/>
          </a:bodyPr>
          <a:p>
            <a:pPr algn="just" eaLnBrk="1" hangingPunct="1">
              <a:lnSpc>
                <a:spcPct val="100000"/>
              </a:lnSpc>
              <a:defRPr/>
            </a:pPr>
            <a:r>
              <a:rPr lang="en-US" altLang="zh-CN" sz="2800" b="1" dirty="0">
                <a:latin typeface="Times New Roman" panose="02020603050405020304" pitchFamily="18" charset="0"/>
                <a:cs typeface="Times New Roman" panose="02020603050405020304" pitchFamily="18" charset="0"/>
              </a:rPr>
              <a:t>7.</a:t>
            </a:r>
            <a:r>
              <a:rPr lang="zh-CN" altLang="en-US" sz="2800" b="1" dirty="0">
                <a:latin typeface="Times New Roman" panose="02020603050405020304" pitchFamily="18" charset="0"/>
                <a:cs typeface="Times New Roman" panose="02020603050405020304" pitchFamily="18" charset="0"/>
              </a:rPr>
              <a:t>甲、乙两个足球队之间近期</a:t>
            </a:r>
            <a:r>
              <a:rPr lang="en-US" altLang="zh-CN" sz="2800" b="1" dirty="0">
                <a:latin typeface="Times New Roman" panose="02020603050405020304" pitchFamily="18" charset="0"/>
                <a:cs typeface="Times New Roman" panose="02020603050405020304" pitchFamily="18" charset="0"/>
              </a:rPr>
              <a:t>5</a:t>
            </a:r>
            <a:r>
              <a:rPr lang="zh-CN" altLang="en-US" sz="2800" b="1" dirty="0">
                <a:latin typeface="Times New Roman" panose="02020603050405020304" pitchFamily="18" charset="0"/>
                <a:cs typeface="Times New Roman" panose="02020603050405020304" pitchFamily="18" charset="0"/>
              </a:rPr>
              <a:t>场比赛的进球数如右表。如果两个队现在进行一场比赛，请预测一下哪个队获胜的可能性大。为什么？</a:t>
            </a:r>
            <a:endParaRPr lang="zh-CN" altLang="en-US" sz="28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563880" y="2952750"/>
            <a:ext cx="8016875" cy="1124585"/>
          </a:xfrm>
          <a:prstGeom prst="rect">
            <a:avLst/>
          </a:prstGeom>
          <a:noFill/>
          <a:ln w="9525">
            <a:noFill/>
          </a:ln>
        </p:spPr>
        <p:txBody>
          <a:bodyPr wrap="square">
            <a:spAutoFit/>
          </a:bodyPr>
          <a:p>
            <a:pPr algn="just" eaLnBrk="1" hangingPunct="1">
              <a:lnSpc>
                <a:spcPct val="120000"/>
              </a:lnSpc>
              <a:defRPr/>
            </a:pP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答：乙队获胜的可能性稍大点，因为乙队的成绩呈上升趋势。</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（合理即可）</a:t>
            </a:r>
            <a:endPar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pic>
        <p:nvPicPr>
          <p:cNvPr id="7" name="图片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5638691" y="815732"/>
            <a:ext cx="3279458" cy="194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33400" y="285750"/>
            <a:ext cx="7985760" cy="1986280"/>
          </a:xfrm>
          <a:prstGeom prst="rect">
            <a:avLst/>
          </a:prstGeom>
          <a:noFill/>
          <a:ln w="9525">
            <a:noFill/>
          </a:ln>
        </p:spPr>
        <p:txBody>
          <a:bodyPr wrap="square">
            <a:spAutoFit/>
          </a:bodyPr>
          <a:p>
            <a:pPr eaLnBrk="1" hangingPunct="1">
              <a:lnSpc>
                <a:spcPct val="110000"/>
              </a:lnSpc>
              <a:defRPr/>
            </a:pPr>
            <a:r>
              <a:rPr lang="en-US" altLang="zh-CN" sz="2800" b="1" dirty="0">
                <a:latin typeface="Times New Roman" panose="02020603050405020304" pitchFamily="18" charset="0"/>
                <a:cs typeface="Times New Roman" panose="02020603050405020304" pitchFamily="18" charset="0"/>
              </a:rPr>
              <a:t>8.</a:t>
            </a:r>
            <a:r>
              <a:rPr lang="zh-CN" altLang="en-US" sz="2800" b="1" dirty="0">
                <a:latin typeface="Times New Roman" panose="02020603050405020304" pitchFamily="18" charset="0"/>
                <a:cs typeface="Times New Roman" panose="02020603050405020304" pitchFamily="18" charset="0"/>
              </a:rPr>
              <a:t>下面是根据国家统计局发布的第六次和第七次全国人口普查公报中我国大陆</a:t>
            </a:r>
            <a:r>
              <a:rPr lang="en-US" altLang="zh-CN" sz="2800" b="1" dirty="0">
                <a:latin typeface="Times New Roman" panose="02020603050405020304" pitchFamily="18" charset="0"/>
                <a:cs typeface="Times New Roman" panose="02020603050405020304" pitchFamily="18" charset="0"/>
              </a:rPr>
              <a:t>31</a:t>
            </a:r>
            <a:r>
              <a:rPr lang="zh-CN" altLang="en-US" sz="2800" b="1" dirty="0">
                <a:latin typeface="Times New Roman" panose="02020603050405020304" pitchFamily="18" charset="0"/>
                <a:cs typeface="Times New Roman" panose="02020603050405020304" pitchFamily="18" charset="0"/>
              </a:rPr>
              <a:t>个省、自治区、直辖市和现役军人人口年龄构成有关数据制作的统计表和统计图。你能发现什么</a:t>
            </a:r>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pic>
        <p:nvPicPr>
          <p:cNvPr id="2" name="图片 1"/>
          <p:cNvPicPr>
            <a:picLocks noChangeAspect="1" noChangeArrowheads="1"/>
          </p:cNvPicPr>
          <p:nvPr>
            <p:custDataLst>
              <p:tags r:id="rId2"/>
            </p:custDataLst>
          </p:nvPr>
        </p:nvPicPr>
        <p:blipFill>
          <a:blip r:embed="rId3">
            <a:clrChange>
              <a:clrFrom>
                <a:srgbClr val="FCFCFB">
                  <a:alpha val="100000"/>
                </a:srgbClr>
              </a:clrFrom>
              <a:clrTo>
                <a:srgbClr val="FCFCFB">
                  <a:alpha val="100000"/>
                  <a:alpha val="0"/>
                </a:srgbClr>
              </a:clrTo>
            </a:clrChange>
            <a:extLst>
              <a:ext uri="{28A0092B-C50C-407E-A947-70E740481C1C}">
                <a14:useLocalDpi xmlns:a14="http://schemas.microsoft.com/office/drawing/2010/main" val="0"/>
              </a:ext>
            </a:extLst>
          </a:blip>
          <a:stretch>
            <a:fillRect/>
          </a:stretch>
        </p:blipFill>
        <p:spPr bwMode="auto">
          <a:xfrm>
            <a:off x="685800" y="2343150"/>
            <a:ext cx="7772400" cy="23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1"/>
          <p:cNvPicPr>
            <a:picLocks noChangeAspect="1" noChangeArrowheads="1"/>
          </p:cNvPicPr>
          <p:nvPr>
            <p:custDataLst>
              <p:tags r:id="rId1"/>
            </p:custDataLst>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57200" y="362045"/>
            <a:ext cx="7908925" cy="268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custDataLst>
              <p:tags r:id="rId3"/>
            </p:custDataLst>
          </p:nvPr>
        </p:nvSpPr>
        <p:spPr>
          <a:xfrm>
            <a:off x="363855" y="3257550"/>
            <a:ext cx="8719185" cy="1124585"/>
          </a:xfrm>
          <a:prstGeom prst="rect">
            <a:avLst/>
          </a:prstGeom>
          <a:noFill/>
          <a:ln w="9525">
            <a:noFill/>
          </a:ln>
        </p:spPr>
        <p:txBody>
          <a:bodyPr wrap="square">
            <a:spAutoFit/>
          </a:bodyPr>
          <a:p>
            <a:pPr algn="l" eaLnBrk="1" hangingPunct="1">
              <a:lnSpc>
                <a:spcPct val="120000"/>
              </a:lnSpc>
              <a:defRPr/>
            </a:pP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答：</a:t>
            </a: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0～14</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岁</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人数所占比例减少，而</a:t>
            </a: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60</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岁及以上的人数</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所占比例却在</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增加，人口老龄化加剧。（合理即可）</a:t>
            </a:r>
            <a:endPar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2" name="文本框 1"/>
          <p:cNvSpPr txBox="1"/>
          <p:nvPr/>
        </p:nvSpPr>
        <p:spPr>
          <a:xfrm>
            <a:off x="3052445" y="5076190"/>
            <a:ext cx="3048000" cy="368300"/>
          </a:xfrm>
          <a:prstGeom prst="rect">
            <a:avLst/>
          </a:prstGeom>
          <a:noFill/>
        </p:spPr>
        <p:txBody>
          <a:bodyPr wrap="square" rtlCol="0">
            <a:spAutoFit/>
          </a:bodyPr>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1"/>
          <p:cNvSpPr txBox="1"/>
          <p:nvPr/>
        </p:nvSpPr>
        <p:spPr>
          <a:xfrm rot="1800000" flipH="1">
            <a:off x="10377488" y="2911475"/>
            <a:ext cx="3494087" cy="521970"/>
          </a:xfrm>
          <a:prstGeom prst="rect">
            <a:avLst/>
          </a:prstGeom>
          <a:noFill/>
          <a:ln w="9525">
            <a:noFill/>
          </a:ln>
        </p:spPr>
        <p:txBody>
          <a:bodyPr anchor="t">
            <a:spAutoFit/>
          </a:bodyPr>
          <a:p>
            <a:r>
              <a:rPr lang="en-US" altLang="zh-CN" sz="2800" dirty="0">
                <a:solidFill>
                  <a:srgbClr val="FFFFE8"/>
                </a:solidFill>
                <a:latin typeface="Times New Roman" panose="02020603050405020304" pitchFamily="18" charset="0"/>
                <a:ea typeface="黑体" panose="02010609060101010101" pitchFamily="2" charset="-122"/>
                <a:cs typeface="Times New Roman" panose="02020603050405020304" pitchFamily="18" charset="0"/>
              </a:rPr>
              <a:t>www.youyi100.com</a:t>
            </a:r>
            <a:endParaRPr lang="en-US" altLang="zh-CN" sz="2800" dirty="0">
              <a:solidFill>
                <a:srgbClr val="FFFFE8"/>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4" name="文本框 3"/>
          <p:cNvSpPr txBox="1"/>
          <p:nvPr/>
        </p:nvSpPr>
        <p:spPr>
          <a:xfrm>
            <a:off x="592138" y="1258570"/>
            <a:ext cx="7959725" cy="3192145"/>
          </a:xfrm>
          <a:prstGeom prst="rect">
            <a:avLst/>
          </a:prstGeom>
          <a:noFill/>
          <a:ln w="9525">
            <a:noFill/>
          </a:ln>
        </p:spPr>
        <p:txBody>
          <a:bodyPr>
            <a:spAutoFit/>
          </a:bodyPr>
          <a:p>
            <a:pPr marR="0" defTabSz="914400" eaLnBrk="1" hangingPunct="1">
              <a:lnSpc>
                <a:spcPct val="120000"/>
              </a:lnSpc>
              <a:buClrTx/>
              <a:buSzTx/>
              <a:buFontTx/>
              <a:defRPr/>
            </a:pPr>
            <a:r>
              <a:rPr kumimoji="0" lang="zh-CN" altLang="en-US" sz="2800" b="1" kern="1200" cap="none" spc="0" normalizeH="0" baseline="0" noProof="0" dirty="0">
                <a:latin typeface="Times New Roman" panose="02020603050405020304" pitchFamily="18" charset="0"/>
                <a:cs typeface="Times New Roman" panose="02020603050405020304" pitchFamily="18" charset="0"/>
              </a:rPr>
              <a:t>（</a:t>
            </a:r>
            <a:r>
              <a:rPr kumimoji="0" lang="en-US" altLang="zh-CN" sz="2800" b="1" kern="1200" cap="none" spc="0" normalizeH="0" baseline="0" noProof="0" dirty="0">
                <a:latin typeface="Times New Roman" panose="02020603050405020304" pitchFamily="18" charset="0"/>
                <a:cs typeface="Times New Roman" panose="02020603050405020304" pitchFamily="18" charset="0"/>
              </a:rPr>
              <a:t>1</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）描述六（</a:t>
            </a:r>
            <a:r>
              <a:rPr kumimoji="0" lang="en-US" altLang="zh-CN" sz="2800" b="1" kern="1200" cap="none" spc="0" normalizeH="0" baseline="0" noProof="0" dirty="0">
                <a:latin typeface="Times New Roman" panose="02020603050405020304" pitchFamily="18" charset="0"/>
                <a:cs typeface="Times New Roman" panose="02020603050405020304" pitchFamily="18" charset="0"/>
              </a:rPr>
              <a:t>2</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）班同学身高分组的分布情况，用</a:t>
            </a:r>
            <a:r>
              <a:rPr kumimoji="0" lang="zh-CN" altLang="en-US" sz="2800" b="1" u="sng" kern="1200" cap="none" spc="0" normalizeH="0" baseline="0" noProof="0" dirty="0">
                <a:latin typeface="Times New Roman" panose="02020603050405020304" pitchFamily="18" charset="0"/>
                <a:cs typeface="Times New Roman" panose="02020603050405020304" pitchFamily="18" charset="0"/>
              </a:rPr>
              <a:t>              </a:t>
            </a:r>
            <a:r>
              <a:rPr kumimoji="0" lang="en-US" altLang="zh-CN" sz="2800" b="1" u="sng" kern="1200" cap="none" spc="0" normalizeH="0" baseline="0" noProof="0" dirty="0">
                <a:latin typeface="Times New Roman" panose="02020603050405020304" pitchFamily="18" charset="0"/>
                <a:cs typeface="Times New Roman" panose="02020603050405020304" pitchFamily="18" charset="0"/>
              </a:rPr>
              <a:t>        </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a:t>
            </a:r>
            <a:endParaRPr kumimoji="0" lang="en-US" altLang="zh-CN" sz="2800" b="1" kern="1200" cap="none" spc="0" normalizeH="0" baseline="0" noProof="0" dirty="0">
              <a:latin typeface="Times New Roman" panose="02020603050405020304" pitchFamily="18" charset="0"/>
              <a:cs typeface="Times New Roman" panose="02020603050405020304" pitchFamily="18" charset="0"/>
            </a:endParaRPr>
          </a:p>
          <a:p>
            <a:pPr marR="0" defTabSz="914400" eaLnBrk="1" hangingPunct="1">
              <a:lnSpc>
                <a:spcPct val="120000"/>
              </a:lnSpc>
              <a:buClrTx/>
              <a:buSzTx/>
              <a:buFontTx/>
              <a:defRPr/>
            </a:pPr>
            <a:r>
              <a:rPr kumimoji="0" lang="zh-CN" altLang="en-US" sz="2800" b="1" kern="1200" cap="none" spc="0" normalizeH="0" baseline="0" noProof="0" dirty="0">
                <a:latin typeface="Times New Roman" panose="02020603050405020304" pitchFamily="18" charset="0"/>
                <a:cs typeface="Times New Roman" panose="02020603050405020304" pitchFamily="18" charset="0"/>
              </a:rPr>
              <a:t>（</a:t>
            </a:r>
            <a:r>
              <a:rPr kumimoji="0" lang="en-US" altLang="zh-CN" sz="2800" b="1" kern="1200" cap="none" spc="0" normalizeH="0" baseline="0" noProof="0" dirty="0">
                <a:latin typeface="Times New Roman" panose="02020603050405020304" pitchFamily="18" charset="0"/>
                <a:cs typeface="Times New Roman" panose="02020603050405020304" pitchFamily="18" charset="0"/>
              </a:rPr>
              <a:t>2</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）描述从一年级到六年级的平均身高变化情况，用</a:t>
            </a:r>
            <a:r>
              <a:rPr kumimoji="0" lang="zh-CN" altLang="en-US" sz="2800" b="1" u="sng" kern="1200" cap="none" spc="0" normalizeH="0" baseline="0" noProof="0" dirty="0">
                <a:latin typeface="Times New Roman" panose="02020603050405020304" pitchFamily="18" charset="0"/>
                <a:cs typeface="Times New Roman" panose="02020603050405020304" pitchFamily="18" charset="0"/>
              </a:rPr>
              <a:t>              </a:t>
            </a:r>
            <a:r>
              <a:rPr kumimoji="0" lang="en-US" altLang="zh-CN" sz="2800" b="1" u="sng" kern="1200" cap="none" spc="0" normalizeH="0" baseline="0" noProof="0" dirty="0">
                <a:latin typeface="Times New Roman" panose="02020603050405020304" pitchFamily="18" charset="0"/>
                <a:cs typeface="Times New Roman" panose="02020603050405020304" pitchFamily="18" charset="0"/>
              </a:rPr>
              <a:t>         </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a:t>
            </a:r>
            <a:endParaRPr kumimoji="0" lang="en-US" altLang="zh-CN" sz="2800" b="1" kern="1200" cap="none" spc="0" normalizeH="0" baseline="0" noProof="0" dirty="0">
              <a:latin typeface="Times New Roman" panose="02020603050405020304" pitchFamily="18" charset="0"/>
              <a:cs typeface="Times New Roman" panose="02020603050405020304" pitchFamily="18" charset="0"/>
            </a:endParaRPr>
          </a:p>
          <a:p>
            <a:pPr marR="0" defTabSz="914400" eaLnBrk="1" hangingPunct="1">
              <a:lnSpc>
                <a:spcPct val="120000"/>
              </a:lnSpc>
              <a:buClrTx/>
              <a:buSzTx/>
              <a:buFontTx/>
              <a:defRPr/>
            </a:pPr>
            <a:r>
              <a:rPr kumimoji="0" lang="zh-CN" altLang="en-US" sz="2800" b="1" kern="1200" cap="none" spc="0" normalizeH="0" baseline="0" noProof="0" dirty="0">
                <a:latin typeface="Times New Roman" panose="02020603050405020304" pitchFamily="18" charset="0"/>
                <a:cs typeface="Times New Roman" panose="02020603050405020304" pitchFamily="18" charset="0"/>
              </a:rPr>
              <a:t>（</a:t>
            </a:r>
            <a:r>
              <a:rPr kumimoji="0" lang="en-US" altLang="zh-CN" sz="2800" b="1" kern="1200" cap="none" spc="0" normalizeH="0" baseline="0" noProof="0" dirty="0">
                <a:latin typeface="Times New Roman" panose="02020603050405020304" pitchFamily="18" charset="0"/>
                <a:cs typeface="Times New Roman" panose="02020603050405020304" pitchFamily="18" charset="0"/>
              </a:rPr>
              <a:t>3</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）描述各身高组别人数占全班人数的百分比情况，用</a:t>
            </a:r>
            <a:r>
              <a:rPr kumimoji="0" lang="zh-CN" altLang="en-US" sz="2800" b="1" u="sng" kern="1200" cap="none" spc="0" normalizeH="0" baseline="0" noProof="0" dirty="0">
                <a:latin typeface="Times New Roman" panose="02020603050405020304" pitchFamily="18" charset="0"/>
                <a:cs typeface="Times New Roman" panose="02020603050405020304" pitchFamily="18" charset="0"/>
              </a:rPr>
              <a:t>             </a:t>
            </a:r>
            <a:r>
              <a:rPr kumimoji="0" lang="en-US" altLang="zh-CN" sz="2800" b="1" u="sng" kern="1200" cap="none" spc="0" normalizeH="0" baseline="0" noProof="0" dirty="0">
                <a:latin typeface="Times New Roman" panose="02020603050405020304" pitchFamily="18" charset="0"/>
                <a:cs typeface="Times New Roman" panose="02020603050405020304" pitchFamily="18" charset="0"/>
              </a:rPr>
              <a:t>          </a:t>
            </a:r>
            <a:r>
              <a:rPr kumimoji="0" lang="zh-CN" altLang="en-US" sz="2800" b="1" u="sng" kern="1200" cap="none" spc="0" normalizeH="0" baseline="0" noProof="0" dirty="0">
                <a:latin typeface="Times New Roman" panose="02020603050405020304" pitchFamily="18" charset="0"/>
                <a:cs typeface="Times New Roman" panose="02020603050405020304" pitchFamily="18" charset="0"/>
              </a:rPr>
              <a:t> </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a:t>
            </a:r>
            <a:endParaRPr kumimoji="0" lang="zh-CN" altLang="en-US" sz="2800" b="1" kern="1200" cap="none" spc="0" normalizeH="0" baseline="0" noProof="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420370" y="589280"/>
            <a:ext cx="8049895" cy="607695"/>
          </a:xfrm>
          <a:prstGeom prst="rect">
            <a:avLst/>
          </a:prstGeom>
          <a:noFill/>
        </p:spPr>
        <p:txBody>
          <a:bodyPr wrap="none" rtlCol="0" anchor="t">
            <a:spAutoFit/>
          </a:bodyPr>
          <a:p>
            <a:pPr marR="0" defTabSz="914400" eaLnBrk="1" hangingPunct="1">
              <a:lnSpc>
                <a:spcPct val="120000"/>
              </a:lnSpc>
              <a:buClrTx/>
              <a:buSzTx/>
              <a:buFontTx/>
              <a:defRPr/>
            </a:pPr>
            <a:r>
              <a:rPr lang="en-US" altLang="zh-CN" sz="2800" b="1" noProof="0" dirty="0">
                <a:latin typeface="Times New Roman" panose="02020603050405020304" pitchFamily="18" charset="0"/>
                <a:cs typeface="Times New Roman" panose="02020603050405020304" pitchFamily="18" charset="0"/>
                <a:sym typeface="+mn-ea"/>
              </a:rPr>
              <a:t>1.</a:t>
            </a:r>
            <a:r>
              <a:rPr lang="zh-CN" altLang="en-US" sz="2800" b="1" noProof="0" dirty="0">
                <a:latin typeface="Times New Roman" panose="02020603050405020304" pitchFamily="18" charset="0"/>
                <a:cs typeface="Times New Roman" panose="02020603050405020304" pitchFamily="18" charset="0"/>
                <a:sym typeface="+mn-ea"/>
              </a:rPr>
              <a:t>根据所要描述的情况，填写合适的统计图类型。</a:t>
            </a:r>
            <a:endParaRPr lang="zh-CN" altLang="en-US" sz="2800">
              <a:latin typeface="Times New Roman" panose="02020603050405020304" pitchFamily="18" charset="0"/>
              <a:cs typeface="Times New Roman" panose="02020603050405020304" pitchFamily="18" charset="0"/>
            </a:endParaRPr>
          </a:p>
        </p:txBody>
      </p:sp>
      <p:sp>
        <p:nvSpPr>
          <p:cNvPr id="7" name="文本框 6"/>
          <p:cNvSpPr txBox="1"/>
          <p:nvPr/>
        </p:nvSpPr>
        <p:spPr>
          <a:xfrm>
            <a:off x="1016000" y="1743393"/>
            <a:ext cx="2338388" cy="607695"/>
          </a:xfrm>
          <a:prstGeom prst="rect">
            <a:avLst/>
          </a:prstGeom>
          <a:noFill/>
          <a:ln w="9525">
            <a:noFill/>
          </a:ln>
        </p:spPr>
        <p:txBody>
          <a:bodyPr>
            <a:spAutoFit/>
          </a:bodyPr>
          <a:p>
            <a:pPr marR="0" defTabSz="914400" eaLnBrk="1" hangingPunct="1">
              <a:lnSpc>
                <a:spcPct val="120000"/>
              </a:lnSpc>
              <a:buClrTx/>
              <a:buSzTx/>
              <a:buFontTx/>
              <a:defRPr/>
            </a:pPr>
            <a:r>
              <a:rPr kumimoji="0" lang="zh-CN" altLang="en-US" sz="2800" b="1" kern="1200" cap="none" spc="0" normalizeH="0" baseline="0" noProof="0" dirty="0">
                <a:solidFill>
                  <a:srgbClr val="FF0000"/>
                </a:solidFill>
                <a:latin typeface="楷体" panose="02010609060101010101" charset="-122"/>
                <a:ea typeface="楷体" panose="02010609060101010101" charset="-122"/>
                <a:cs typeface="+mn-cs"/>
              </a:rPr>
              <a:t>条形统计图</a:t>
            </a:r>
            <a:endParaRPr kumimoji="0" lang="zh-CN" altLang="en-US" sz="2800" b="1" kern="1200" cap="none" spc="0" normalizeH="0" baseline="0" noProof="0" dirty="0">
              <a:solidFill>
                <a:srgbClr val="FF0000"/>
              </a:solidFill>
              <a:latin typeface="楷体" panose="02010609060101010101" charset="-122"/>
              <a:ea typeface="楷体" panose="02010609060101010101" charset="-122"/>
              <a:cs typeface="+mn-cs"/>
            </a:endParaRPr>
          </a:p>
        </p:txBody>
      </p:sp>
      <p:sp>
        <p:nvSpPr>
          <p:cNvPr id="8" name="文本框 7"/>
          <p:cNvSpPr txBox="1"/>
          <p:nvPr/>
        </p:nvSpPr>
        <p:spPr>
          <a:xfrm>
            <a:off x="1066800" y="2769553"/>
            <a:ext cx="2290763" cy="607695"/>
          </a:xfrm>
          <a:prstGeom prst="rect">
            <a:avLst/>
          </a:prstGeom>
          <a:noFill/>
          <a:ln w="9525">
            <a:noFill/>
          </a:ln>
        </p:spPr>
        <p:txBody>
          <a:bodyPr>
            <a:spAutoFit/>
          </a:bodyPr>
          <a:p>
            <a:pPr marR="0" defTabSz="914400" eaLnBrk="1" hangingPunct="1">
              <a:lnSpc>
                <a:spcPct val="120000"/>
              </a:lnSpc>
              <a:buClrTx/>
              <a:buSzTx/>
              <a:buFontTx/>
              <a:defRPr/>
            </a:pPr>
            <a:r>
              <a:rPr kumimoji="0" lang="zh-CN" altLang="en-US" sz="2800" b="1" kern="1200" cap="none" spc="0" normalizeH="0" baseline="0" noProof="0" dirty="0">
                <a:solidFill>
                  <a:srgbClr val="FF0000"/>
                </a:solidFill>
                <a:latin typeface="楷体" panose="02010609060101010101" charset="-122"/>
                <a:ea typeface="楷体" panose="02010609060101010101" charset="-122"/>
                <a:cs typeface="+mn-cs"/>
              </a:rPr>
              <a:t>折线统计图</a:t>
            </a:r>
            <a:endParaRPr kumimoji="0" lang="zh-CN" altLang="en-US" sz="2800" b="1" kern="1200" cap="none" spc="0" normalizeH="0" baseline="0" noProof="0" dirty="0">
              <a:solidFill>
                <a:srgbClr val="FF0000"/>
              </a:solidFill>
              <a:latin typeface="楷体" panose="02010609060101010101" charset="-122"/>
              <a:ea typeface="楷体" panose="02010609060101010101" charset="-122"/>
              <a:cs typeface="+mn-cs"/>
            </a:endParaRPr>
          </a:p>
        </p:txBody>
      </p:sp>
      <p:sp>
        <p:nvSpPr>
          <p:cNvPr id="9" name="文本框 8"/>
          <p:cNvSpPr txBox="1"/>
          <p:nvPr/>
        </p:nvSpPr>
        <p:spPr>
          <a:xfrm>
            <a:off x="1752283" y="3796030"/>
            <a:ext cx="2338388" cy="607695"/>
          </a:xfrm>
          <a:prstGeom prst="rect">
            <a:avLst/>
          </a:prstGeom>
          <a:noFill/>
          <a:ln w="9525">
            <a:noFill/>
          </a:ln>
        </p:spPr>
        <p:txBody>
          <a:bodyPr>
            <a:spAutoFit/>
          </a:bodyPr>
          <a:p>
            <a:pPr marR="0" defTabSz="914400" eaLnBrk="1" hangingPunct="1">
              <a:lnSpc>
                <a:spcPct val="120000"/>
              </a:lnSpc>
              <a:buClrTx/>
              <a:buSzTx/>
              <a:buFontTx/>
              <a:defRPr/>
            </a:pPr>
            <a:r>
              <a:rPr kumimoji="0" lang="zh-CN" altLang="en-US" sz="2800" b="1" kern="1200" cap="none" spc="0" normalizeH="0" baseline="0" noProof="0" dirty="0">
                <a:solidFill>
                  <a:srgbClr val="FF0000"/>
                </a:solidFill>
                <a:latin typeface="楷体" panose="02010609060101010101" charset="-122"/>
                <a:ea typeface="楷体" panose="02010609060101010101" charset="-122"/>
                <a:cs typeface="+mn-cs"/>
              </a:rPr>
              <a:t>扇形统计图</a:t>
            </a:r>
            <a:endParaRPr kumimoji="0" lang="zh-CN" altLang="en-US" sz="2800" b="1" kern="1200" cap="none" spc="0" normalizeH="0" baseline="0" noProof="0" dirty="0">
              <a:solidFill>
                <a:srgbClr val="FF0000"/>
              </a:solidFill>
              <a:latin typeface="楷体" panose="02010609060101010101" charset="-122"/>
              <a:ea typeface="楷体" panose="02010609060101010101"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1"/>
          <p:cNvSpPr txBox="1"/>
          <p:nvPr/>
        </p:nvSpPr>
        <p:spPr>
          <a:xfrm rot="1800000" flipH="1">
            <a:off x="10377488" y="2911475"/>
            <a:ext cx="3494087" cy="521970"/>
          </a:xfrm>
          <a:prstGeom prst="rect">
            <a:avLst/>
          </a:prstGeom>
          <a:noFill/>
          <a:ln w="9525">
            <a:noFill/>
          </a:ln>
        </p:spPr>
        <p:txBody>
          <a:bodyPr anchor="t">
            <a:spAutoFit/>
          </a:bodyPr>
          <a:p>
            <a:r>
              <a:rPr lang="en-US" altLang="zh-CN" sz="2800" dirty="0">
                <a:solidFill>
                  <a:srgbClr val="FFFFE8"/>
                </a:solidFill>
                <a:latin typeface="Times New Roman" panose="02020603050405020304" pitchFamily="18" charset="0"/>
                <a:ea typeface="黑体" panose="02010609060101010101" pitchFamily="2" charset="-122"/>
                <a:cs typeface="Times New Roman" panose="02020603050405020304" pitchFamily="18" charset="0"/>
              </a:rPr>
              <a:t>www.youyi100.com</a:t>
            </a:r>
            <a:endParaRPr lang="en-US" altLang="zh-CN" sz="2800" dirty="0">
              <a:solidFill>
                <a:srgbClr val="FFFFE8"/>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2" name="文本框 1"/>
          <p:cNvSpPr txBox="1"/>
          <p:nvPr/>
        </p:nvSpPr>
        <p:spPr>
          <a:xfrm>
            <a:off x="277495" y="429260"/>
            <a:ext cx="8066405" cy="565150"/>
          </a:xfrm>
          <a:prstGeom prst="rect">
            <a:avLst/>
          </a:prstGeom>
          <a:noFill/>
          <a:ln w="9525">
            <a:noFill/>
          </a:ln>
        </p:spPr>
        <p:txBody>
          <a:bodyPr wrap="square">
            <a:spAutoFit/>
          </a:bodyPr>
          <a:p>
            <a:pPr marR="0" defTabSz="914400" eaLnBrk="1" hangingPunct="1">
              <a:lnSpc>
                <a:spcPct val="110000"/>
              </a:lnSpc>
              <a:buClrTx/>
              <a:buSzTx/>
              <a:buFontTx/>
              <a:defRPr/>
            </a:pPr>
            <a:r>
              <a:rPr kumimoji="0" lang="en-US" altLang="zh-CN" sz="2800" b="1" kern="1200" cap="none" spc="0" normalizeH="0" baseline="0" noProof="0">
                <a:latin typeface="Times New Roman" panose="02020603050405020304" pitchFamily="18" charset="0"/>
                <a:cs typeface="Times New Roman" panose="02020603050405020304" pitchFamily="18" charset="0"/>
              </a:rPr>
              <a:t>2.</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下图是某汽车公司去年汽车生产量和销售量情况。</a:t>
            </a:r>
            <a:endParaRPr kumimoji="0" lang="zh-CN" altLang="en-US" sz="2800" b="1" kern="1200" cap="none" spc="0" normalizeH="0" baseline="0" noProof="0" dirty="0">
              <a:latin typeface="Times New Roman" panose="02020603050405020304" pitchFamily="18" charset="0"/>
              <a:cs typeface="Times New Roman" panose="02020603050405020304" pitchFamily="18" charset="0"/>
            </a:endParaRPr>
          </a:p>
        </p:txBody>
      </p:sp>
      <p:pic>
        <p:nvPicPr>
          <p:cNvPr id="16386" name="图片 1"/>
          <p:cNvPicPr>
            <a:picLocks noChangeAspect="1"/>
          </p:cNvPicPr>
          <p:nvPr/>
        </p:nvPicPr>
        <p:blipFill>
          <a:blip r:embed="rId1">
            <a:clrChange>
              <a:clrFrom>
                <a:srgbClr val="FFFFFF"/>
              </a:clrFrom>
              <a:clrTo>
                <a:srgbClr val="FFFFFF">
                  <a:alpha val="0"/>
                </a:srgbClr>
              </a:clrTo>
            </a:clrChange>
          </a:blip>
          <a:stretch>
            <a:fillRect/>
          </a:stretch>
        </p:blipFill>
        <p:spPr>
          <a:xfrm>
            <a:off x="4968240" y="1176655"/>
            <a:ext cx="3921760" cy="3070225"/>
          </a:xfrm>
          <a:prstGeom prst="rect">
            <a:avLst/>
          </a:prstGeom>
          <a:noFill/>
          <a:ln w="9525">
            <a:noFill/>
          </a:ln>
        </p:spPr>
      </p:pic>
      <p:sp>
        <p:nvSpPr>
          <p:cNvPr id="4" name="文本框 3"/>
          <p:cNvSpPr txBox="1"/>
          <p:nvPr/>
        </p:nvSpPr>
        <p:spPr>
          <a:xfrm>
            <a:off x="298450" y="1036955"/>
            <a:ext cx="4714240" cy="1124585"/>
          </a:xfrm>
          <a:prstGeom prst="rect">
            <a:avLst/>
          </a:prstGeom>
          <a:noFill/>
          <a:ln w="9525">
            <a:noFill/>
          </a:ln>
        </p:spPr>
        <p:txBody>
          <a:bodyPr wrap="square">
            <a:spAutoFit/>
          </a:bodyPr>
          <a:p>
            <a:pPr marR="0" defTabSz="914400" eaLnBrk="1" hangingPunct="1">
              <a:lnSpc>
                <a:spcPct val="120000"/>
              </a:lnSpc>
              <a:buClrTx/>
              <a:buSzTx/>
              <a:buFontTx/>
              <a:defRPr/>
            </a:pPr>
            <a:r>
              <a:rPr kumimoji="0" lang="zh-CN" altLang="en-US" sz="2800" b="1" kern="1200" cap="none" spc="0" normalizeH="0" baseline="0" noProof="0" dirty="0">
                <a:latin typeface="Times New Roman" panose="02020603050405020304" pitchFamily="18" charset="0"/>
                <a:cs typeface="Times New Roman" panose="02020603050405020304" pitchFamily="18" charset="0"/>
              </a:rPr>
              <a:t>（</a:t>
            </a:r>
            <a:r>
              <a:rPr kumimoji="0" lang="en-US" altLang="zh-CN" sz="2800" b="1" kern="1200" cap="none" spc="0" normalizeH="0" baseline="0" noProof="0" dirty="0">
                <a:latin typeface="Times New Roman" panose="02020603050405020304" pitchFamily="18" charset="0"/>
                <a:cs typeface="Times New Roman" panose="02020603050405020304" pitchFamily="18" charset="0"/>
              </a:rPr>
              <a:t>1</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）该公司去年汽车的生产和销</a:t>
            </a:r>
            <a:r>
              <a:rPr lang="zh-CN" altLang="en-US" sz="2800" b="1" noProof="0" dirty="0">
                <a:latin typeface="Times New Roman" panose="02020603050405020304" pitchFamily="18" charset="0"/>
                <a:cs typeface="Times New Roman" panose="02020603050405020304" pitchFamily="18" charset="0"/>
                <a:sym typeface="+mn-ea"/>
              </a:rPr>
              <a:t>售</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量情况如何？</a:t>
            </a:r>
            <a:endParaRPr kumimoji="0" lang="zh-CN" altLang="en-US" sz="2800" b="1" kern="1200" cap="none" spc="0" normalizeH="0" baseline="0" noProof="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440055" y="2235200"/>
            <a:ext cx="4694555" cy="953135"/>
          </a:xfrm>
          <a:prstGeom prst="rect">
            <a:avLst/>
          </a:prstGeom>
          <a:noFill/>
        </p:spPr>
        <p:txBody>
          <a:bodyPr wrap="square" rtlCol="0" anchor="t">
            <a:spAutoFit/>
          </a:bodyPr>
          <a:p>
            <a:pPr algn="l">
              <a:buClrTx/>
              <a:buSzTx/>
            </a:pPr>
            <a:r>
              <a:rPr lang="zh-CN" altLang="en-US" sz="2800" b="1" dirty="0">
                <a:solidFill>
                  <a:srgbClr val="FF0000"/>
                </a:solidFill>
                <a:latin typeface="楷体" panose="02010609060101010101" charset="-122"/>
                <a:ea typeface="楷体" panose="02010609060101010101" charset="-122"/>
                <a:sym typeface="+mn-ea"/>
              </a:rPr>
              <a:t>答：总体上看，去年的生产量和销售量呈上升趋势。</a:t>
            </a:r>
            <a:endParaRPr lang="zh-CN" altLang="en-US" sz="2800" b="1" dirty="0">
              <a:solidFill>
                <a:srgbClr val="FF0000"/>
              </a:solidFill>
              <a:latin typeface="楷体" panose="02010609060101010101" charset="-122"/>
              <a:ea typeface="楷体" panose="02010609060101010101" charset="-122"/>
              <a:sym typeface="+mn-ea"/>
            </a:endParaRPr>
          </a:p>
        </p:txBody>
      </p:sp>
      <p:sp>
        <p:nvSpPr>
          <p:cNvPr id="7" name="文本框 6"/>
          <p:cNvSpPr txBox="1"/>
          <p:nvPr/>
        </p:nvSpPr>
        <p:spPr>
          <a:xfrm>
            <a:off x="277495" y="3223260"/>
            <a:ext cx="5008245" cy="521970"/>
          </a:xfrm>
          <a:prstGeom prst="rect">
            <a:avLst/>
          </a:prstGeom>
          <a:noFill/>
        </p:spPr>
        <p:txBody>
          <a:bodyPr wrap="none" rtlCol="0" anchor="t">
            <a:spAutoFit/>
          </a:bodyPr>
          <a:p>
            <a:r>
              <a:rPr lang="zh-CN" altLang="en-US" sz="2800" b="1" noProof="0" dirty="0">
                <a:latin typeface="Times New Roman" panose="02020603050405020304" pitchFamily="18" charset="0"/>
                <a:cs typeface="Times New Roman" panose="02020603050405020304" pitchFamily="18" charset="0"/>
                <a:sym typeface="+mn-ea"/>
              </a:rPr>
              <a:t>（</a:t>
            </a:r>
            <a:r>
              <a:rPr lang="en-US" altLang="zh-CN" sz="2800" b="1" noProof="0" dirty="0">
                <a:latin typeface="Times New Roman" panose="02020603050405020304" pitchFamily="18" charset="0"/>
                <a:cs typeface="Times New Roman" panose="02020603050405020304" pitchFamily="18" charset="0"/>
                <a:sym typeface="+mn-ea"/>
              </a:rPr>
              <a:t>2</a:t>
            </a:r>
            <a:r>
              <a:rPr lang="zh-CN" altLang="en-US" sz="2800" b="1" noProof="0" dirty="0">
                <a:latin typeface="Times New Roman" panose="02020603050405020304" pitchFamily="18" charset="0"/>
                <a:cs typeface="Times New Roman" panose="02020603050405020304" pitchFamily="18" charset="0"/>
                <a:sym typeface="+mn-ea"/>
              </a:rPr>
              <a:t>）该公司的发展前景怎样？</a:t>
            </a:r>
            <a:endParaRPr lang="zh-CN" altLang="en-US" sz="2800">
              <a:latin typeface="Times New Roman" panose="02020603050405020304" pitchFamily="18" charset="0"/>
              <a:cs typeface="Times New Roman" panose="02020603050405020304" pitchFamily="18" charset="0"/>
            </a:endParaRPr>
          </a:p>
        </p:txBody>
      </p:sp>
      <p:sp>
        <p:nvSpPr>
          <p:cNvPr id="8" name="文本框 7"/>
          <p:cNvSpPr txBox="1"/>
          <p:nvPr/>
        </p:nvSpPr>
        <p:spPr>
          <a:xfrm>
            <a:off x="438150" y="3828415"/>
            <a:ext cx="4945380" cy="953135"/>
          </a:xfrm>
          <a:prstGeom prst="rect">
            <a:avLst/>
          </a:prstGeom>
          <a:noFill/>
        </p:spPr>
        <p:txBody>
          <a:bodyPr wrap="square" rtlCol="0" anchor="t">
            <a:spAutoFit/>
          </a:bodyPr>
          <a:p>
            <a:r>
              <a:rPr lang="zh-CN" altLang="en-US" sz="2800" b="1" dirty="0">
                <a:solidFill>
                  <a:srgbClr val="FF0000"/>
                </a:solidFill>
                <a:latin typeface="楷体" panose="02010609060101010101" charset="-122"/>
                <a:ea typeface="楷体" panose="02010609060101010101" charset="-122"/>
                <a:sym typeface="+mn-ea"/>
              </a:rPr>
              <a:t>答：</a:t>
            </a:r>
            <a:r>
              <a:rPr lang="zh-CN" altLang="en-US" sz="2800" b="1" noProof="0" dirty="0">
                <a:solidFill>
                  <a:srgbClr val="FF0000"/>
                </a:solidFill>
                <a:latin typeface="楷体" panose="02010609060101010101" charset="-122"/>
                <a:ea typeface="楷体" panose="02010609060101010101" charset="-122"/>
                <a:sym typeface="+mn-ea"/>
              </a:rPr>
              <a:t>该公司在未来的一段时间内将有良好的发展前景。</a:t>
            </a:r>
            <a:endParaRPr lang="zh-CN" altLang="en-US" sz="2800" b="1" noProof="0" dirty="0">
              <a:solidFill>
                <a:srgbClr val="FF0000"/>
              </a:solidFill>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1"/>
          <p:cNvPicPr>
            <a:picLocks noChangeAspect="1"/>
          </p:cNvPicPr>
          <p:nvPr/>
        </p:nvPicPr>
        <p:blipFill>
          <a:blip r:embed="rId1">
            <a:clrChange>
              <a:clrFrom>
                <a:srgbClr val="FFFFFF"/>
              </a:clrFrom>
              <a:clrTo>
                <a:srgbClr val="FFFFFF">
                  <a:alpha val="0"/>
                </a:srgbClr>
              </a:clrTo>
            </a:clrChange>
          </a:blip>
          <a:stretch>
            <a:fillRect/>
          </a:stretch>
        </p:blipFill>
        <p:spPr>
          <a:xfrm>
            <a:off x="4968240" y="1176655"/>
            <a:ext cx="3921760" cy="3070225"/>
          </a:xfrm>
          <a:prstGeom prst="rect">
            <a:avLst/>
          </a:prstGeom>
          <a:noFill/>
          <a:ln w="9525">
            <a:noFill/>
          </a:ln>
        </p:spPr>
      </p:pic>
      <p:sp>
        <p:nvSpPr>
          <p:cNvPr id="2" name="文本框 1"/>
          <p:cNvSpPr txBox="1"/>
          <p:nvPr/>
        </p:nvSpPr>
        <p:spPr>
          <a:xfrm>
            <a:off x="298450" y="320675"/>
            <a:ext cx="8066405" cy="565150"/>
          </a:xfrm>
          <a:prstGeom prst="rect">
            <a:avLst/>
          </a:prstGeom>
          <a:noFill/>
          <a:ln w="9525">
            <a:noFill/>
          </a:ln>
        </p:spPr>
        <p:txBody>
          <a:bodyPr wrap="square">
            <a:spAutoFit/>
          </a:bodyPr>
          <a:p>
            <a:pPr marR="0" defTabSz="914400" eaLnBrk="1" hangingPunct="1">
              <a:lnSpc>
                <a:spcPct val="110000"/>
              </a:lnSpc>
              <a:buClrTx/>
              <a:buSzTx/>
              <a:buFontTx/>
              <a:defRPr/>
            </a:pPr>
            <a:r>
              <a:rPr lang="en-US" altLang="zh-CN" sz="2800" b="1" noProof="0">
                <a:latin typeface="Times New Roman" panose="02020603050405020304" pitchFamily="18" charset="0"/>
                <a:cs typeface="Times New Roman" panose="02020603050405020304" pitchFamily="18" charset="0"/>
                <a:sym typeface="+mn-ea"/>
              </a:rPr>
              <a:t>2.</a:t>
            </a:r>
            <a:r>
              <a:rPr lang="zh-CN" altLang="en-US" sz="2800" b="1" noProof="0" dirty="0">
                <a:latin typeface="Times New Roman" panose="02020603050405020304" pitchFamily="18" charset="0"/>
                <a:cs typeface="Times New Roman" panose="02020603050405020304" pitchFamily="18" charset="0"/>
                <a:sym typeface="+mn-ea"/>
              </a:rPr>
              <a:t>下图是某汽车公司去年汽车生产量和销售量情况。</a:t>
            </a:r>
            <a:endParaRPr kumimoji="0" lang="zh-CN" altLang="en-US" sz="2800" b="1" kern="1200" cap="none" spc="0" normalizeH="0" baseline="0" noProof="0" dirty="0">
              <a:latin typeface="宋体" panose="02010600030101010101" pitchFamily="2" charset="-122"/>
              <a:cs typeface="宋体" panose="02010600030101010101" pitchFamily="2" charset="-122"/>
            </a:endParaRPr>
          </a:p>
        </p:txBody>
      </p:sp>
      <p:sp>
        <p:nvSpPr>
          <p:cNvPr id="5" name="文本框 4"/>
          <p:cNvSpPr txBox="1"/>
          <p:nvPr/>
        </p:nvSpPr>
        <p:spPr>
          <a:xfrm>
            <a:off x="358458" y="1036638"/>
            <a:ext cx="4438650" cy="607695"/>
          </a:xfrm>
          <a:prstGeom prst="rect">
            <a:avLst/>
          </a:prstGeom>
          <a:noFill/>
          <a:ln w="9525">
            <a:noFill/>
          </a:ln>
        </p:spPr>
        <p:txBody>
          <a:bodyPr wrap="square">
            <a:spAutoFit/>
          </a:bodyPr>
          <a:p>
            <a:pPr marR="0" defTabSz="914400" eaLnBrk="1" hangingPunct="1">
              <a:lnSpc>
                <a:spcPct val="120000"/>
              </a:lnSpc>
              <a:buClrTx/>
              <a:buSzTx/>
              <a:buFontTx/>
              <a:defRPr/>
            </a:pPr>
            <a:r>
              <a:rPr kumimoji="0" lang="zh-CN" altLang="en-US" sz="2800" b="1" kern="1200" cap="none" spc="0" normalizeH="0" baseline="0" noProof="0" dirty="0">
                <a:latin typeface="Times New Roman" panose="02020603050405020304" pitchFamily="18" charset="0"/>
                <a:cs typeface="Times New Roman" panose="02020603050405020304" pitchFamily="18" charset="0"/>
              </a:rPr>
              <a:t>（</a:t>
            </a:r>
            <a:r>
              <a:rPr kumimoji="0" lang="en-US" altLang="zh-CN" sz="2800" b="1" kern="1200" cap="none" spc="0" normalizeH="0" baseline="0" noProof="0" dirty="0">
                <a:latin typeface="Times New Roman" panose="02020603050405020304" pitchFamily="18" charset="0"/>
                <a:cs typeface="Times New Roman" panose="02020603050405020304" pitchFamily="18" charset="0"/>
              </a:rPr>
              <a:t>3</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）你还能提出哪些问题？</a:t>
            </a:r>
            <a:endParaRPr kumimoji="0" lang="en-US" altLang="zh-CN" sz="2800" b="1" kern="1200" cap="none" spc="0" normalizeH="0" baseline="0" noProof="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358775" y="1776730"/>
            <a:ext cx="4881880" cy="953135"/>
          </a:xfrm>
          <a:prstGeom prst="rect">
            <a:avLst/>
          </a:prstGeom>
          <a:noFill/>
        </p:spPr>
        <p:txBody>
          <a:bodyPr wrap="square" rtlCol="0" anchor="t">
            <a:spAutoFit/>
          </a:bodyPr>
          <a:p>
            <a:pPr>
              <a:lnSpc>
                <a:spcPct val="100000"/>
              </a:lnSpc>
              <a:spcBef>
                <a:spcPts val="1200"/>
              </a:spcBef>
            </a:pP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12</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月份的销量比</a:t>
            </a: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11</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月份的销量增加了多少万台？</a:t>
            </a:r>
            <a:endParaRPr lang="zh-CN" altLang="en-US" sz="2800" b="1">
              <a:latin typeface="楷体" panose="02010609060101010101" charset="-122"/>
              <a:ea typeface="楷体" panose="02010609060101010101" charset="-122"/>
              <a:cs typeface="Times New Roman" panose="02020603050405020304" pitchFamily="18" charset="0"/>
            </a:endParaRPr>
          </a:p>
        </p:txBody>
      </p:sp>
      <p:sp>
        <p:nvSpPr>
          <p:cNvPr id="4" name="文本框 3"/>
          <p:cNvSpPr txBox="1"/>
          <p:nvPr/>
        </p:nvSpPr>
        <p:spPr>
          <a:xfrm>
            <a:off x="779780" y="2729865"/>
            <a:ext cx="3774440" cy="521970"/>
          </a:xfrm>
          <a:prstGeom prst="rect">
            <a:avLst/>
          </a:prstGeom>
          <a:noFill/>
        </p:spPr>
        <p:txBody>
          <a:bodyPr wrap="square" rtlCol="0" anchor="t">
            <a:spAutoFit/>
          </a:bodyPr>
          <a:p>
            <a:pPr algn="l">
              <a:spcBef>
                <a:spcPts val="1200"/>
              </a:spcBef>
            </a:pP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2.3－1.9＝0.4</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（万台）</a:t>
            </a:r>
            <a:endParaRPr lang="zh-CN" altLang="en-US" sz="2800" b="1" dirty="0">
              <a:solidFill>
                <a:srgbClr val="FF0000"/>
              </a:solidFill>
              <a:latin typeface="楷体" panose="02010609060101010101" charset="-122"/>
              <a:ea typeface="楷体" panose="02010609060101010101" charset="-122"/>
              <a:cs typeface="Times New Roman" panose="02020603050405020304" pitchFamily="18" charset="0"/>
              <a:sym typeface="+mn-ea"/>
            </a:endParaRPr>
          </a:p>
        </p:txBody>
      </p:sp>
      <p:sp>
        <p:nvSpPr>
          <p:cNvPr id="6" name="文本框 5"/>
          <p:cNvSpPr txBox="1"/>
          <p:nvPr/>
        </p:nvSpPr>
        <p:spPr>
          <a:xfrm>
            <a:off x="381000" y="3293745"/>
            <a:ext cx="4572000" cy="953135"/>
          </a:xfrm>
          <a:prstGeom prst="rect">
            <a:avLst/>
          </a:prstGeom>
          <a:noFill/>
        </p:spPr>
        <p:txBody>
          <a:bodyPr wrap="square" rtlCol="0" anchor="t">
            <a:spAutoFit/>
          </a:bodyPr>
          <a:p>
            <a:pPr algn="l">
              <a:spcBef>
                <a:spcPts val="1200"/>
              </a:spcBef>
            </a:pP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答：</a:t>
            </a: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12</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月份的销量比</a:t>
            </a: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11</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月份的销量增加了</a:t>
            </a: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0.4</a:t>
            </a:r>
            <a:r>
              <a:rPr lang="zh-CN" altLang="en-US" sz="2800" b="1"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万台。</a:t>
            </a:r>
            <a:endParaRPr lang="zh-CN" altLang="en-US" sz="2800" b="1" dirty="0">
              <a:solidFill>
                <a:srgbClr val="FF0000"/>
              </a:solidFill>
              <a:latin typeface="楷体" panose="02010609060101010101" charset="-122"/>
              <a:ea typeface="楷体" panose="02010609060101010101" charset="-122"/>
              <a:cs typeface="Times New Roman" panose="02020603050405020304" pitchFamily="18" charset="0"/>
              <a:sym typeface="+mn-ea"/>
            </a:endParaRPr>
          </a:p>
        </p:txBody>
      </p:sp>
      <p:sp>
        <p:nvSpPr>
          <p:cNvPr id="7" name="文本框 6"/>
          <p:cNvSpPr txBox="1"/>
          <p:nvPr/>
        </p:nvSpPr>
        <p:spPr>
          <a:xfrm>
            <a:off x="1295400" y="4248150"/>
            <a:ext cx="2312035" cy="460375"/>
          </a:xfrm>
          <a:prstGeom prst="rect">
            <a:avLst/>
          </a:prstGeom>
          <a:noFill/>
        </p:spPr>
        <p:txBody>
          <a:bodyPr wrap="square" rtlCol="0" anchor="t">
            <a:spAutoFit/>
          </a:bodyPr>
          <a:p>
            <a:pPr algn="l">
              <a:spcBef>
                <a:spcPts val="1200"/>
              </a:spcBef>
            </a:pPr>
            <a:r>
              <a:rPr lang="zh-CN" altLang="en-US" sz="2400" b="1" dirty="0">
                <a:solidFill>
                  <a:srgbClr val="FF0000"/>
                </a:solidFill>
                <a:latin typeface="楷体" panose="02010609060101010101" charset="-122"/>
                <a:ea typeface="楷体" panose="02010609060101010101" charset="-122"/>
                <a:cs typeface="Times New Roman" panose="02020603050405020304" pitchFamily="18" charset="0"/>
                <a:sym typeface="+mn-ea"/>
              </a:rPr>
              <a:t>（答案不唯一）</a:t>
            </a:r>
            <a:endParaRPr lang="zh-CN" altLang="en-US" sz="2400" b="1" dirty="0">
              <a:solidFill>
                <a:srgbClr val="FF0000"/>
              </a:solidFill>
              <a:latin typeface="楷体" panose="02010609060101010101" charset="-122"/>
              <a:ea typeface="楷体" panose="02010609060101010101"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4000" y="290830"/>
            <a:ext cx="5279390" cy="1641475"/>
          </a:xfrm>
          <a:prstGeom prst="rect">
            <a:avLst/>
          </a:prstGeom>
          <a:noFill/>
          <a:ln w="9525">
            <a:noFill/>
          </a:ln>
        </p:spPr>
        <p:txBody>
          <a:bodyPr wrap="square">
            <a:spAutoFit/>
          </a:bodyPr>
          <a:p>
            <a:pPr eaLnBrk="1" hangingPunct="1">
              <a:lnSpc>
                <a:spcPct val="120000"/>
              </a:lnSpc>
              <a:defRPr/>
            </a:pPr>
            <a:r>
              <a:rPr lang="en-US" altLang="zh-CN" sz="2800" b="1" dirty="0">
                <a:latin typeface="Times New Roman" panose="02020603050405020304" pitchFamily="18" charset="0"/>
                <a:cs typeface="Times New Roman" panose="02020603050405020304" pitchFamily="18" charset="0"/>
                <a:sym typeface="+mn-ea"/>
              </a:rPr>
              <a:t>3. </a:t>
            </a:r>
            <a:r>
              <a:rPr lang="zh-CN" altLang="en-US" sz="2800" b="1" dirty="0">
                <a:latin typeface="Times New Roman" panose="02020603050405020304" pitchFamily="18" charset="0"/>
                <a:cs typeface="Times New Roman" panose="02020603050405020304" pitchFamily="18" charset="0"/>
                <a:sym typeface="+mn-ea"/>
              </a:rPr>
              <a:t>下面是</a:t>
            </a:r>
            <a:r>
              <a:rPr lang="en-US" altLang="zh-CN" sz="2800" b="1" dirty="0">
                <a:latin typeface="Times New Roman" panose="02020603050405020304" pitchFamily="18" charset="0"/>
                <a:cs typeface="Times New Roman" panose="02020603050405020304" pitchFamily="18" charset="0"/>
                <a:sym typeface="+mn-ea"/>
              </a:rPr>
              <a:t>50</a:t>
            </a:r>
            <a:r>
              <a:rPr lang="zh-CN" altLang="en-US" sz="2800" b="1" dirty="0">
                <a:latin typeface="Times New Roman" panose="02020603050405020304" pitchFamily="18" charset="0"/>
                <a:cs typeface="Times New Roman" panose="02020603050405020304" pitchFamily="18" charset="0"/>
                <a:sym typeface="+mn-ea"/>
              </a:rPr>
              <a:t>名同学的血型情况。</a:t>
            </a:r>
            <a:endParaRPr lang="zh-CN" altLang="en-US" sz="2800" b="1" dirty="0">
              <a:latin typeface="Times New Roman" panose="02020603050405020304" pitchFamily="18" charset="0"/>
              <a:cs typeface="Times New Roman" panose="02020603050405020304" pitchFamily="18" charset="0"/>
            </a:endParaRPr>
          </a:p>
          <a:p>
            <a:pPr eaLnBrk="1" hangingPunct="1">
              <a:lnSpc>
                <a:spcPct val="120000"/>
              </a:lnSpc>
              <a:defRPr/>
            </a:pPr>
            <a:r>
              <a:rPr lang="zh-CN" altLang="en-US" sz="2800" b="1" dirty="0">
                <a:latin typeface="Times New Roman" panose="02020603050405020304" pitchFamily="18" charset="0"/>
                <a:cs typeface="Times New Roman" panose="02020603050405020304" pitchFamily="18" charset="0"/>
                <a:sym typeface="+mn-ea"/>
              </a:rPr>
              <a:t>（</a:t>
            </a:r>
            <a:r>
              <a:rPr lang="en-US" altLang="zh-CN" sz="2800" b="1" dirty="0">
                <a:latin typeface="Times New Roman" panose="02020603050405020304" pitchFamily="18" charset="0"/>
                <a:cs typeface="Times New Roman" panose="02020603050405020304" pitchFamily="18" charset="0"/>
                <a:sym typeface="+mn-ea"/>
              </a:rPr>
              <a:t>1</a:t>
            </a:r>
            <a:r>
              <a:rPr lang="zh-CN" altLang="en-US" sz="2800" b="1" dirty="0">
                <a:latin typeface="Times New Roman" panose="02020603050405020304" pitchFamily="18" charset="0"/>
                <a:cs typeface="Times New Roman" panose="02020603050405020304" pitchFamily="18" charset="0"/>
                <a:sym typeface="+mn-ea"/>
              </a:rPr>
              <a:t>）从图中你能得到哪些信息？</a:t>
            </a:r>
            <a:endParaRPr lang="zh-CN" altLang="en-US" sz="2800" b="1" dirty="0">
              <a:latin typeface="Times New Roman" panose="02020603050405020304" pitchFamily="18" charset="0"/>
              <a:cs typeface="Times New Roman" panose="02020603050405020304" pitchFamily="18" charset="0"/>
            </a:endParaRPr>
          </a:p>
          <a:p>
            <a:pPr eaLnBrk="1" hangingPunct="1">
              <a:lnSpc>
                <a:spcPct val="120000"/>
              </a:lnSpc>
              <a:defRPr/>
            </a:pPr>
            <a:endParaRPr kumimoji="0" lang="zh-CN" altLang="en-US" sz="2800" b="1" kern="1200" cap="none" spc="0" normalizeH="0" baseline="0" noProof="0" dirty="0">
              <a:latin typeface="Times New Roman" panose="02020603050405020304" pitchFamily="18" charset="0"/>
              <a:cs typeface="Times New Roman" panose="02020603050405020304" pitchFamily="18" charset="0"/>
            </a:endParaRPr>
          </a:p>
        </p:txBody>
      </p:sp>
      <p:pic>
        <p:nvPicPr>
          <p:cNvPr id="18435" name="图片 2"/>
          <p:cNvPicPr>
            <a:picLocks noChangeAspect="1"/>
          </p:cNvPicPr>
          <p:nvPr/>
        </p:nvPicPr>
        <p:blipFill>
          <a:blip r:embed="rId1">
            <a:clrChange>
              <a:clrFrom>
                <a:srgbClr val="FFFFFF"/>
              </a:clrFrom>
              <a:clrTo>
                <a:srgbClr val="FFFFFF">
                  <a:alpha val="0"/>
                </a:srgbClr>
              </a:clrTo>
            </a:clrChange>
          </a:blip>
          <a:stretch>
            <a:fillRect/>
          </a:stretch>
        </p:blipFill>
        <p:spPr>
          <a:xfrm>
            <a:off x="5943283" y="361633"/>
            <a:ext cx="2687637" cy="2562225"/>
          </a:xfrm>
          <a:prstGeom prst="rect">
            <a:avLst/>
          </a:prstGeom>
          <a:noFill/>
          <a:ln w="9525">
            <a:noFill/>
          </a:ln>
        </p:spPr>
      </p:pic>
      <p:sp>
        <p:nvSpPr>
          <p:cNvPr id="5" name="文本框 4"/>
          <p:cNvSpPr txBox="1"/>
          <p:nvPr/>
        </p:nvSpPr>
        <p:spPr>
          <a:xfrm>
            <a:off x="557530" y="1277620"/>
            <a:ext cx="5071745" cy="1124585"/>
          </a:xfrm>
          <a:prstGeom prst="rect">
            <a:avLst/>
          </a:prstGeom>
          <a:noFill/>
          <a:ln w="9525">
            <a:noFill/>
          </a:ln>
        </p:spPr>
        <p:txBody>
          <a:bodyPr wrap="square">
            <a:spAutoFit/>
          </a:bodyPr>
          <a:p>
            <a:pPr marR="0" defTabSz="914400" eaLnBrk="1" hangingPunct="1">
              <a:lnSpc>
                <a:spcPct val="120000"/>
              </a:lnSpc>
              <a:buClrTx/>
              <a:buSzTx/>
              <a:buFontTx/>
              <a:defRPr/>
            </a:pPr>
            <a:r>
              <a:rPr kumimoji="0" lang="zh-CN" sz="2800" b="1" kern="1200" cap="none" spc="0" normalizeH="0" baseline="0" noProof="0" dirty="0">
                <a:solidFill>
                  <a:srgbClr val="FF0000"/>
                </a:solidFill>
                <a:latin typeface="Times New Roman" panose="02020603050405020304" pitchFamily="18" charset="0"/>
                <a:ea typeface="楷体" panose="02010609060101010101" charset="-122"/>
                <a:cs typeface="Times New Roman" panose="02020603050405020304" pitchFamily="18" charset="0"/>
              </a:rPr>
              <a:t>答：</a:t>
            </a:r>
            <a:r>
              <a:rPr kumimoji="0" lang="en-US" altLang="zh-CN" sz="2800" b="1" kern="1200" cap="none" spc="0" normalizeH="0" baseline="0" noProof="0" dirty="0">
                <a:solidFill>
                  <a:srgbClr val="FF0000"/>
                </a:solidFill>
                <a:latin typeface="Times New Roman" panose="02020603050405020304" pitchFamily="18" charset="0"/>
                <a:ea typeface="楷体" panose="02010609060101010101" charset="-122"/>
                <a:cs typeface="Times New Roman" panose="02020603050405020304" pitchFamily="18" charset="0"/>
              </a:rPr>
              <a:t>O</a:t>
            </a:r>
            <a:r>
              <a:rPr kumimoji="0" lang="zh-CN" altLang="en-US" sz="2800" b="1" kern="1200" cap="none" spc="0" normalizeH="0" baseline="0" noProof="0" dirty="0">
                <a:solidFill>
                  <a:srgbClr val="FF0000"/>
                </a:solidFill>
                <a:latin typeface="Times New Roman" panose="02020603050405020304" pitchFamily="18" charset="0"/>
                <a:ea typeface="楷体" panose="02010609060101010101" charset="-122"/>
                <a:cs typeface="Times New Roman" panose="02020603050405020304" pitchFamily="18" charset="0"/>
              </a:rPr>
              <a:t>型血占</a:t>
            </a:r>
            <a:r>
              <a:rPr kumimoji="0" lang="en-US" altLang="zh-CN" sz="2800" b="1" kern="1200" cap="none" spc="0" normalizeH="0" baseline="0" noProof="0" dirty="0">
                <a:solidFill>
                  <a:srgbClr val="FF0000"/>
                </a:solidFill>
                <a:latin typeface="Times New Roman" panose="02020603050405020304" pitchFamily="18" charset="0"/>
                <a:ea typeface="楷体" panose="02010609060101010101" charset="-122"/>
                <a:cs typeface="Times New Roman" panose="02020603050405020304" pitchFamily="18" charset="0"/>
              </a:rPr>
              <a:t>40%</a:t>
            </a:r>
            <a:r>
              <a:rPr kumimoji="0" lang="zh-CN" altLang="en-US" sz="2800" b="1" kern="1200" cap="none" spc="0" normalizeH="0" baseline="0" noProof="0" dirty="0">
                <a:solidFill>
                  <a:srgbClr val="FF0000"/>
                </a:solidFill>
                <a:latin typeface="Times New Roman" panose="02020603050405020304" pitchFamily="18" charset="0"/>
                <a:ea typeface="楷体" panose="02010609060101010101" charset="-122"/>
                <a:cs typeface="Times New Roman" panose="02020603050405020304" pitchFamily="18" charset="0"/>
              </a:rPr>
              <a:t>，是最多</a:t>
            </a:r>
            <a:r>
              <a:rPr kumimoji="0" lang="zh-CN" altLang="en-US" sz="2800" b="1" kern="1200" cap="none" spc="0" normalizeH="0" baseline="0" noProof="0">
                <a:solidFill>
                  <a:srgbClr val="FF0000"/>
                </a:solidFill>
                <a:latin typeface="Times New Roman" panose="02020603050405020304" pitchFamily="18" charset="0"/>
                <a:ea typeface="楷体" panose="02010609060101010101" charset="-122"/>
                <a:cs typeface="Times New Roman" panose="02020603050405020304" pitchFamily="18" charset="0"/>
              </a:rPr>
              <a:t>的。</a:t>
            </a:r>
            <a:endParaRPr kumimoji="0" lang="zh-CN" altLang="en-US" sz="2800" b="1" kern="1200" cap="none" spc="0" normalizeH="0" baseline="0" noProof="0">
              <a:solidFill>
                <a:srgbClr val="FF0000"/>
              </a:solidFill>
              <a:latin typeface="Times New Roman" panose="02020603050405020304" pitchFamily="18" charset="0"/>
              <a:ea typeface="楷体" panose="02010609060101010101" charset="-122"/>
              <a:cs typeface="Times New Roman" panose="02020603050405020304" pitchFamily="18" charset="0"/>
            </a:endParaRPr>
          </a:p>
          <a:p>
            <a:pPr marR="0" algn="ctr" defTabSz="914400" eaLnBrk="1" hangingPunct="1">
              <a:lnSpc>
                <a:spcPct val="120000"/>
              </a:lnSpc>
              <a:buClrTx/>
              <a:buSzTx/>
              <a:buFontTx/>
              <a:defRPr/>
            </a:pPr>
            <a:r>
              <a:rPr kumimoji="0" lang="zh-CN" altLang="en-US" sz="2800" b="1" kern="1200" cap="none" spc="0" normalizeH="0" baseline="0" noProof="0">
                <a:solidFill>
                  <a:srgbClr val="FF0000"/>
                </a:solidFill>
                <a:latin typeface="Times New Roman" panose="02020603050405020304" pitchFamily="18" charset="0"/>
                <a:ea typeface="楷体" panose="02010609060101010101" charset="-122"/>
                <a:cs typeface="Times New Roman" panose="02020603050405020304" pitchFamily="18" charset="0"/>
              </a:rPr>
              <a:t>（合理即可）</a:t>
            </a:r>
            <a:endParaRPr kumimoji="0" lang="en-US" altLang="zh-CN" sz="2800" b="1" kern="1200" cap="none" spc="0" normalizeH="0" baseline="0" noProof="0"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8" name="矩形 7"/>
          <p:cNvSpPr/>
          <p:nvPr/>
        </p:nvSpPr>
        <p:spPr>
          <a:xfrm>
            <a:off x="838200" y="2831465"/>
            <a:ext cx="4291330" cy="607695"/>
          </a:xfrm>
          <a:prstGeom prst="rect">
            <a:avLst/>
          </a:prstGeom>
          <a:noFill/>
          <a:ln w="9525">
            <a:noFill/>
          </a:ln>
        </p:spPr>
        <p:txBody>
          <a:bodyPr wrap="square">
            <a:spAutoFit/>
          </a:bodyPr>
          <a:p>
            <a:pPr algn="l" eaLnBrk="1" hangingPunct="1">
              <a:lnSpc>
                <a:spcPct val="120000"/>
              </a:lnSpc>
              <a:buClrTx/>
              <a:buSzTx/>
              <a:buFontTx/>
              <a:defRPr/>
            </a:pPr>
            <a:r>
              <a:rPr 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rPr>
              <a:t>O型：50×40%＝20（人）</a:t>
            </a:r>
            <a:endParaRPr 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3" name="文本框 2"/>
          <p:cNvSpPr txBox="1"/>
          <p:nvPr/>
        </p:nvSpPr>
        <p:spPr>
          <a:xfrm>
            <a:off x="323215" y="2275205"/>
            <a:ext cx="5210175" cy="607695"/>
          </a:xfrm>
          <a:prstGeom prst="rect">
            <a:avLst/>
          </a:prstGeom>
          <a:noFill/>
        </p:spPr>
        <p:txBody>
          <a:bodyPr wrap="square" rtlCol="0">
            <a:spAutoFit/>
          </a:bodyPr>
          <a:p>
            <a:pPr eaLnBrk="1" hangingPunct="1">
              <a:lnSpc>
                <a:spcPct val="120000"/>
              </a:lnSpc>
              <a:defRPr/>
            </a:pPr>
            <a:r>
              <a:rPr lang="zh-CN" altLang="en-US" sz="2800" b="1" dirty="0">
                <a:latin typeface="Times New Roman" panose="02020603050405020304" pitchFamily="18" charset="0"/>
                <a:cs typeface="Times New Roman" panose="02020603050405020304" pitchFamily="18" charset="0"/>
                <a:sym typeface="+mn-ea"/>
              </a:rPr>
              <a:t>（</a:t>
            </a:r>
            <a:r>
              <a:rPr lang="en-US" altLang="zh-CN" sz="2800" b="1" dirty="0">
                <a:latin typeface="Times New Roman" panose="02020603050405020304" pitchFamily="18" charset="0"/>
                <a:cs typeface="Times New Roman" panose="02020603050405020304" pitchFamily="18" charset="0"/>
                <a:sym typeface="+mn-ea"/>
              </a:rPr>
              <a:t>2</a:t>
            </a:r>
            <a:r>
              <a:rPr lang="zh-CN" altLang="en-US" sz="2800" b="1" dirty="0">
                <a:latin typeface="Times New Roman" panose="02020603050405020304" pitchFamily="18" charset="0"/>
                <a:cs typeface="Times New Roman" panose="02020603050405020304" pitchFamily="18" charset="0"/>
                <a:sym typeface="+mn-ea"/>
              </a:rPr>
              <a:t>）各种血型分别有多少人？</a:t>
            </a:r>
            <a:endParaRPr lang="zh-CN" altLang="en-US"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762000" y="3338830"/>
            <a:ext cx="4572000" cy="607695"/>
          </a:xfrm>
          <a:prstGeom prst="rect">
            <a:avLst/>
          </a:prstGeom>
          <a:noFill/>
        </p:spPr>
        <p:txBody>
          <a:bodyPr wrap="square" rtlCol="0" anchor="t">
            <a:spAutoFit/>
          </a:bodyPr>
          <a:p>
            <a:pPr algn="l" eaLnBrk="1" hangingPunct="1">
              <a:lnSpc>
                <a:spcPct val="120000"/>
              </a:lnSpc>
              <a:buClrTx/>
              <a:buSzTx/>
              <a:buFontTx/>
              <a:defRPr/>
            </a:pPr>
            <a:r>
              <a:rPr 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A型：50×28%＝14（人）</a:t>
            </a:r>
            <a:endPar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endParaRPr>
          </a:p>
        </p:txBody>
      </p:sp>
      <p:sp>
        <p:nvSpPr>
          <p:cNvPr id="6" name="文本框 5"/>
          <p:cNvSpPr txBox="1"/>
          <p:nvPr/>
        </p:nvSpPr>
        <p:spPr>
          <a:xfrm>
            <a:off x="838200" y="3846195"/>
            <a:ext cx="4357370" cy="607695"/>
          </a:xfrm>
          <a:prstGeom prst="rect">
            <a:avLst/>
          </a:prstGeom>
          <a:noFill/>
        </p:spPr>
        <p:txBody>
          <a:bodyPr wrap="square" rtlCol="0" anchor="t">
            <a:spAutoFit/>
          </a:bodyPr>
          <a:p>
            <a:pPr algn="l" eaLnBrk="1" hangingPunct="1">
              <a:lnSpc>
                <a:spcPct val="120000"/>
              </a:lnSpc>
              <a:buClrTx/>
              <a:buSzTx/>
              <a:buFontTx/>
              <a:defRPr/>
            </a:pPr>
            <a:r>
              <a:rPr 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B型：50×24%＝12（人）</a:t>
            </a:r>
            <a:endPar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endParaRPr>
          </a:p>
        </p:txBody>
      </p:sp>
      <p:sp>
        <p:nvSpPr>
          <p:cNvPr id="9" name="文本框 8"/>
          <p:cNvSpPr txBox="1"/>
          <p:nvPr/>
        </p:nvSpPr>
        <p:spPr>
          <a:xfrm>
            <a:off x="762000" y="4353560"/>
            <a:ext cx="4401185" cy="607695"/>
          </a:xfrm>
          <a:prstGeom prst="rect">
            <a:avLst/>
          </a:prstGeom>
          <a:noFill/>
        </p:spPr>
        <p:txBody>
          <a:bodyPr wrap="square" rtlCol="0" anchor="t">
            <a:spAutoFit/>
          </a:bodyPr>
          <a:p>
            <a:pPr algn="l" eaLnBrk="1" hangingPunct="1">
              <a:lnSpc>
                <a:spcPct val="120000"/>
              </a:lnSpc>
              <a:buClrTx/>
              <a:buSzTx/>
              <a:buFontTx/>
              <a:defRPr/>
            </a:pPr>
            <a:r>
              <a:rPr 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AB型：50×8%＝4（人）</a:t>
            </a:r>
            <a:endPar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endParaRPr>
          </a:p>
        </p:txBody>
      </p:sp>
      <p:sp>
        <p:nvSpPr>
          <p:cNvPr id="11" name="文本框 10"/>
          <p:cNvSpPr txBox="1"/>
          <p:nvPr/>
        </p:nvSpPr>
        <p:spPr>
          <a:xfrm>
            <a:off x="5334000" y="3105150"/>
            <a:ext cx="3511550" cy="1814830"/>
          </a:xfrm>
          <a:prstGeom prst="rect">
            <a:avLst/>
          </a:prstGeom>
          <a:noFill/>
        </p:spPr>
        <p:txBody>
          <a:bodyPr wrap="square" rtlCol="0" anchor="t">
            <a:spAutoFit/>
          </a:bodyPr>
          <a:p>
            <a:r>
              <a:rPr 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答：</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O</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型血有</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20</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人，</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型血有</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14</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人，</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B</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型血有</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12</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人，</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AB</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型血有</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4</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人。</a:t>
            </a:r>
            <a:endPar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4" grpId="0"/>
      <p:bldP spid="6" grpId="0"/>
      <p:bldP spid="9" grpId="0"/>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04800" y="418148"/>
            <a:ext cx="8102600" cy="737235"/>
          </a:xfrm>
          <a:prstGeom prst="rect">
            <a:avLst/>
          </a:prstGeom>
          <a:noFill/>
          <a:ln w="9525">
            <a:noFill/>
          </a:ln>
        </p:spPr>
        <p:txBody>
          <a:bodyPr>
            <a:spAutoFit/>
          </a:bodyPr>
          <a:p>
            <a:pPr eaLnBrk="1" hangingPunct="1">
              <a:lnSpc>
                <a:spcPct val="150000"/>
              </a:lnSpc>
              <a:defRPr/>
            </a:pPr>
            <a:r>
              <a:rPr lang="en-US" altLang="zh-CN" sz="2800" b="1" dirty="0">
                <a:latin typeface="Times New Roman" panose="02020603050405020304" pitchFamily="18" charset="0"/>
                <a:cs typeface="Times New Roman" panose="02020603050405020304" pitchFamily="18" charset="0"/>
                <a:sym typeface="+mn-ea"/>
              </a:rPr>
              <a:t>4. </a:t>
            </a:r>
            <a:r>
              <a:rPr lang="zh-CN" altLang="en-US" sz="2800" b="1" dirty="0">
                <a:latin typeface="Times New Roman" panose="02020603050405020304" pitchFamily="18" charset="0"/>
                <a:cs typeface="Times New Roman" panose="02020603050405020304" pitchFamily="18" charset="0"/>
                <a:sym typeface="+mn-ea"/>
              </a:rPr>
              <a:t>下面是某鞋店上月女鞋进货和销售的情况。</a:t>
            </a:r>
            <a:endParaRPr kumimoji="0" lang="en-US" altLang="zh-CN" sz="2800" b="1" kern="1200" cap="none" spc="0" normalizeH="0" baseline="0" noProof="0" dirty="0">
              <a:latin typeface="Times New Roman" panose="02020603050405020304" pitchFamily="18" charset="0"/>
              <a:cs typeface="Times New Roman" panose="02020603050405020304" pitchFamily="18" charset="0"/>
            </a:endParaRPr>
          </a:p>
        </p:txBody>
      </p:sp>
      <p:pic>
        <p:nvPicPr>
          <p:cNvPr id="19459" name="图片 2"/>
          <p:cNvPicPr>
            <a:picLocks noChangeAspect="1"/>
          </p:cNvPicPr>
          <p:nvPr/>
        </p:nvPicPr>
        <p:blipFill>
          <a:blip r:embed="rId1"/>
          <a:stretch>
            <a:fillRect/>
          </a:stretch>
        </p:blipFill>
        <p:spPr>
          <a:xfrm>
            <a:off x="1228725" y="1231265"/>
            <a:ext cx="5535295" cy="1453515"/>
          </a:xfrm>
          <a:prstGeom prst="rect">
            <a:avLst/>
          </a:prstGeom>
          <a:noFill/>
          <a:ln w="9525">
            <a:noFill/>
          </a:ln>
        </p:spPr>
      </p:pic>
      <p:sp>
        <p:nvSpPr>
          <p:cNvPr id="2" name="文本框 1"/>
          <p:cNvSpPr txBox="1"/>
          <p:nvPr/>
        </p:nvSpPr>
        <p:spPr>
          <a:xfrm>
            <a:off x="875030" y="3501390"/>
            <a:ext cx="7042150" cy="1082040"/>
          </a:xfrm>
          <a:prstGeom prst="rect">
            <a:avLst/>
          </a:prstGeom>
          <a:noFill/>
        </p:spPr>
        <p:txBody>
          <a:bodyPr wrap="square" rtlCol="0" anchor="t">
            <a:spAutoFit/>
          </a:bodyPr>
          <a:p>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答：不合理，因为从进货和销售量的差来看，</a:t>
            </a:r>
            <a:endPar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endParaRPr>
          </a:p>
          <a:p>
            <a:pPr>
              <a:lnSpc>
                <a:spcPct val="130000"/>
              </a:lnSpc>
            </a:pP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       35</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39</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40</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三种尺码的鞋剩货较多。</a:t>
            </a:r>
            <a:endPar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endParaRPr>
          </a:p>
        </p:txBody>
      </p:sp>
      <p:sp>
        <p:nvSpPr>
          <p:cNvPr id="5" name="文本框 4"/>
          <p:cNvSpPr txBox="1"/>
          <p:nvPr/>
        </p:nvSpPr>
        <p:spPr>
          <a:xfrm>
            <a:off x="415290" y="2767330"/>
            <a:ext cx="6648450" cy="607695"/>
          </a:xfrm>
          <a:prstGeom prst="rect">
            <a:avLst/>
          </a:prstGeom>
          <a:noFill/>
        </p:spPr>
        <p:txBody>
          <a:bodyPr wrap="square" rtlCol="0" anchor="t">
            <a:spAutoFit/>
          </a:bodyPr>
          <a:p>
            <a:pPr marR="0" defTabSz="914400" eaLnBrk="1" hangingPunct="1">
              <a:lnSpc>
                <a:spcPct val="120000"/>
              </a:lnSpc>
              <a:buClrTx/>
              <a:buSzTx/>
              <a:buFontTx/>
              <a:defRPr/>
            </a:pPr>
            <a:r>
              <a:rPr lang="zh-CN" altLang="en-US" sz="2800" b="1" noProof="0" dirty="0">
                <a:latin typeface="Times New Roman" panose="02020603050405020304" pitchFamily="18" charset="0"/>
                <a:cs typeface="Times New Roman" panose="02020603050405020304" pitchFamily="18" charset="0"/>
                <a:sym typeface="+mn-ea"/>
              </a:rPr>
              <a:t>（</a:t>
            </a:r>
            <a:r>
              <a:rPr lang="en-US" altLang="zh-CN" sz="2800" b="1" noProof="0" dirty="0">
                <a:latin typeface="Times New Roman" panose="02020603050405020304" pitchFamily="18" charset="0"/>
                <a:cs typeface="Times New Roman" panose="02020603050405020304" pitchFamily="18" charset="0"/>
                <a:sym typeface="+mn-ea"/>
              </a:rPr>
              <a:t>1</a:t>
            </a:r>
            <a:r>
              <a:rPr lang="zh-CN" altLang="en-US" sz="2800" b="1" noProof="0" dirty="0">
                <a:latin typeface="Times New Roman" panose="02020603050405020304" pitchFamily="18" charset="0"/>
                <a:cs typeface="Times New Roman" panose="02020603050405020304" pitchFamily="18" charset="0"/>
                <a:sym typeface="+mn-ea"/>
              </a:rPr>
              <a:t>）你认为这样进货合理吗？为什么？</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3400" y="2484120"/>
            <a:ext cx="5723255" cy="607695"/>
          </a:xfrm>
          <a:prstGeom prst="rect">
            <a:avLst/>
          </a:prstGeom>
          <a:noFill/>
        </p:spPr>
        <p:txBody>
          <a:bodyPr wrap="none" rtlCol="0" anchor="t">
            <a:spAutoFit/>
          </a:bodyPr>
          <a:p>
            <a:pPr marR="0" defTabSz="914400" eaLnBrk="1" hangingPunct="1">
              <a:lnSpc>
                <a:spcPct val="120000"/>
              </a:lnSpc>
              <a:buClrTx/>
              <a:buSzTx/>
              <a:buFontTx/>
              <a:defRPr/>
            </a:pPr>
            <a:r>
              <a:rPr lang="zh-CN" altLang="en-US" sz="2800" b="1" noProof="0" dirty="0">
                <a:latin typeface="Times New Roman" panose="02020603050405020304" pitchFamily="18" charset="0"/>
                <a:cs typeface="Times New Roman" panose="02020603050405020304" pitchFamily="18" charset="0"/>
                <a:sym typeface="+mn-ea"/>
              </a:rPr>
              <a:t>（</a:t>
            </a:r>
            <a:r>
              <a:rPr lang="en-US" altLang="zh-CN" sz="2800" b="1" noProof="0" dirty="0">
                <a:latin typeface="Times New Roman" panose="02020603050405020304" pitchFamily="18" charset="0"/>
                <a:cs typeface="Times New Roman" panose="02020603050405020304" pitchFamily="18" charset="0"/>
                <a:sym typeface="+mn-ea"/>
              </a:rPr>
              <a:t>2</a:t>
            </a:r>
            <a:r>
              <a:rPr lang="zh-CN" altLang="en-US" sz="2800" b="1" noProof="0" dirty="0">
                <a:latin typeface="Times New Roman" panose="02020603050405020304" pitchFamily="18" charset="0"/>
                <a:cs typeface="Times New Roman" panose="02020603050405020304" pitchFamily="18" charset="0"/>
                <a:sym typeface="+mn-ea"/>
              </a:rPr>
              <a:t>）你对下一次进货有什么</a:t>
            </a:r>
            <a:r>
              <a:rPr lang="zh-CN" altLang="en-US" sz="2800" b="1" noProof="0">
                <a:latin typeface="Times New Roman" panose="02020603050405020304" pitchFamily="18" charset="0"/>
                <a:cs typeface="Times New Roman" panose="02020603050405020304" pitchFamily="18" charset="0"/>
                <a:sym typeface="+mn-ea"/>
              </a:rPr>
              <a:t>建议？</a:t>
            </a:r>
            <a:endParaRPr lang="zh-CN" altLang="en-US" sz="2800">
              <a:latin typeface="Times New Roman" panose="02020603050405020304" pitchFamily="18" charset="0"/>
              <a:cs typeface="Times New Roman" panose="02020603050405020304" pitchFamily="18" charset="0"/>
            </a:endParaRPr>
          </a:p>
        </p:txBody>
      </p:sp>
      <p:pic>
        <p:nvPicPr>
          <p:cNvPr id="19459" name="图片 2"/>
          <p:cNvPicPr>
            <a:picLocks noChangeAspect="1"/>
          </p:cNvPicPr>
          <p:nvPr/>
        </p:nvPicPr>
        <p:blipFill>
          <a:blip r:embed="rId1"/>
          <a:stretch>
            <a:fillRect/>
          </a:stretch>
        </p:blipFill>
        <p:spPr>
          <a:xfrm>
            <a:off x="1215390" y="925195"/>
            <a:ext cx="5535295" cy="1453515"/>
          </a:xfrm>
          <a:prstGeom prst="rect">
            <a:avLst/>
          </a:prstGeom>
          <a:noFill/>
          <a:ln w="9525">
            <a:noFill/>
          </a:ln>
        </p:spPr>
      </p:pic>
      <p:sp>
        <p:nvSpPr>
          <p:cNvPr id="3" name="文本框 2"/>
          <p:cNvSpPr txBox="1"/>
          <p:nvPr/>
        </p:nvSpPr>
        <p:spPr>
          <a:xfrm>
            <a:off x="291465" y="211773"/>
            <a:ext cx="8102600" cy="607695"/>
          </a:xfrm>
          <a:prstGeom prst="rect">
            <a:avLst/>
          </a:prstGeom>
          <a:noFill/>
          <a:ln w="9525">
            <a:noFill/>
          </a:ln>
        </p:spPr>
        <p:txBody>
          <a:bodyPr>
            <a:spAutoFit/>
          </a:bodyPr>
          <a:p>
            <a:pPr marR="0" defTabSz="914400" eaLnBrk="1" hangingPunct="1">
              <a:lnSpc>
                <a:spcPct val="120000"/>
              </a:lnSpc>
              <a:buClrTx/>
              <a:buSzTx/>
              <a:buFontTx/>
              <a:defRPr/>
            </a:pPr>
            <a:r>
              <a:rPr kumimoji="0" lang="en-US" altLang="zh-CN" sz="2800" b="1" kern="1200" cap="none" spc="0" normalizeH="0" baseline="0" noProof="0" dirty="0">
                <a:latin typeface="Times New Roman" panose="02020603050405020304" pitchFamily="18" charset="0"/>
                <a:cs typeface="Times New Roman" panose="02020603050405020304" pitchFamily="18" charset="0"/>
              </a:rPr>
              <a:t>4.</a:t>
            </a:r>
            <a:r>
              <a:rPr kumimoji="0" lang="zh-CN" altLang="en-US" sz="2800" b="1" kern="1200" cap="none" spc="0" normalizeH="0" baseline="0" noProof="0" dirty="0">
                <a:latin typeface="Times New Roman" panose="02020603050405020304" pitchFamily="18" charset="0"/>
                <a:cs typeface="Times New Roman" panose="02020603050405020304" pitchFamily="18" charset="0"/>
              </a:rPr>
              <a:t>某鞋店上月女鞋进货和销售的情况如下表。</a:t>
            </a:r>
            <a:endParaRPr kumimoji="0" lang="en-US" altLang="zh-CN" sz="2800" b="1" kern="1200" cap="none" spc="0" normalizeH="0" baseline="0" noProof="0" dirty="0">
              <a:latin typeface="Times New Roman" panose="02020603050405020304" pitchFamily="18" charset="0"/>
              <a:cs typeface="Times New Roman" panose="02020603050405020304" pitchFamily="18" charset="0"/>
            </a:endParaRPr>
          </a:p>
        </p:txBody>
      </p:sp>
      <p:sp>
        <p:nvSpPr>
          <p:cNvPr id="5" name="文本框 4"/>
          <p:cNvSpPr txBox="1"/>
          <p:nvPr>
            <p:custDataLst>
              <p:tags r:id="rId2"/>
            </p:custDataLst>
          </p:nvPr>
        </p:nvSpPr>
        <p:spPr>
          <a:xfrm>
            <a:off x="838200" y="3181350"/>
            <a:ext cx="7296150" cy="1124585"/>
          </a:xfrm>
          <a:prstGeom prst="rect">
            <a:avLst/>
          </a:prstGeom>
          <a:noFill/>
        </p:spPr>
        <p:txBody>
          <a:bodyPr wrap="square" rtlCol="0" anchor="t">
            <a:spAutoFit/>
          </a:bodyPr>
          <a:p>
            <a:pPr marR="0" defTabSz="914400" eaLnBrk="1" hangingPunct="1">
              <a:lnSpc>
                <a:spcPct val="120000"/>
              </a:lnSpc>
              <a:buClrTx/>
              <a:buSzTx/>
              <a:buFontTx/>
              <a:defRPr/>
            </a:pP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建议：下次进货时，可以少进</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35</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39</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40</a:t>
            </a:r>
            <a:r>
              <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rPr>
              <a:t>这三种尺码的鞋。</a:t>
            </a:r>
            <a:endParaRPr lang="zh-CN" altLang="en-US"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8440" y="541020"/>
            <a:ext cx="8301355" cy="1124585"/>
          </a:xfrm>
          <a:prstGeom prst="rect">
            <a:avLst/>
          </a:prstGeom>
          <a:noFill/>
          <a:ln w="9525">
            <a:noFill/>
          </a:ln>
        </p:spPr>
        <p:txBody>
          <a:bodyPr wrap="square">
            <a:spAutoFit/>
          </a:bodyPr>
          <a:p>
            <a:pPr algn="just" eaLnBrk="1" hangingPunct="1">
              <a:lnSpc>
                <a:spcPct val="120000"/>
              </a:lnSpc>
              <a:defRPr/>
            </a:pPr>
            <a:r>
              <a:rPr lang="en-US" altLang="zh-CN" sz="2800" b="1" dirty="0">
                <a:latin typeface="Times New Roman" panose="02020603050405020304" pitchFamily="18" charset="0"/>
                <a:cs typeface="Times New Roman" panose="02020603050405020304" pitchFamily="18" charset="0"/>
                <a:sym typeface="+mn-ea"/>
              </a:rPr>
              <a:t>5.</a:t>
            </a:r>
            <a:r>
              <a:rPr lang="zh-CN" altLang="en-US" sz="2800" b="1" dirty="0">
                <a:latin typeface="Times New Roman" panose="02020603050405020304" pitchFamily="18" charset="0"/>
                <a:cs typeface="Times New Roman" panose="02020603050405020304" pitchFamily="18" charset="0"/>
                <a:sym typeface="+mn-ea"/>
              </a:rPr>
              <a:t>在某市举行的演讲比赛中，</a:t>
            </a:r>
            <a:r>
              <a:rPr lang="en-US" altLang="zh-CN" sz="2800" b="1" dirty="0">
                <a:latin typeface="Times New Roman" panose="02020603050405020304" pitchFamily="18" charset="0"/>
                <a:cs typeface="Times New Roman" panose="02020603050405020304" pitchFamily="18" charset="0"/>
                <a:sym typeface="+mn-ea"/>
              </a:rPr>
              <a:t>11</a:t>
            </a:r>
            <a:r>
              <a:rPr lang="zh-CN" altLang="en-US" sz="2800" b="1" dirty="0">
                <a:latin typeface="Times New Roman" panose="02020603050405020304" pitchFamily="18" charset="0"/>
                <a:cs typeface="Times New Roman" panose="02020603050405020304" pitchFamily="18" charset="0"/>
                <a:sym typeface="+mn-ea"/>
              </a:rPr>
              <a:t>位评委给一位选手的打分如下。</a:t>
            </a:r>
            <a:endParaRPr kumimoji="0" lang="en-US" altLang="zh-CN" sz="2800" b="1" kern="1200" cap="none" spc="0" normalizeH="0" baseline="0" noProof="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73990" y="2553970"/>
            <a:ext cx="5365750" cy="607695"/>
          </a:xfrm>
          <a:prstGeom prst="rect">
            <a:avLst/>
          </a:prstGeom>
          <a:noFill/>
        </p:spPr>
        <p:txBody>
          <a:bodyPr wrap="none" rtlCol="0" anchor="t">
            <a:spAutoFit/>
          </a:bodyPr>
          <a:p>
            <a:pPr marR="0" defTabSz="914400" eaLnBrk="1" hangingPunct="1">
              <a:lnSpc>
                <a:spcPct val="120000"/>
              </a:lnSpc>
              <a:buClrTx/>
              <a:buSzTx/>
              <a:buFontTx/>
              <a:defRPr/>
            </a:pPr>
            <a:r>
              <a:rPr lang="zh-CN" altLang="en-US" sz="2800" b="1" noProof="0" dirty="0">
                <a:latin typeface="Times New Roman" panose="02020603050405020304" pitchFamily="18" charset="0"/>
                <a:cs typeface="Times New Roman" panose="02020603050405020304" pitchFamily="18" charset="0"/>
                <a:sym typeface="+mn-ea"/>
              </a:rPr>
              <a:t>（</a:t>
            </a:r>
            <a:r>
              <a:rPr lang="en-US" altLang="zh-CN" sz="2800" b="1" noProof="0" dirty="0">
                <a:latin typeface="Times New Roman" panose="02020603050405020304" pitchFamily="18" charset="0"/>
                <a:cs typeface="Times New Roman" panose="02020603050405020304" pitchFamily="18" charset="0"/>
                <a:sym typeface="+mn-ea"/>
              </a:rPr>
              <a:t>1</a:t>
            </a:r>
            <a:r>
              <a:rPr lang="zh-CN" altLang="en-US" sz="2800" b="1" noProof="0" dirty="0">
                <a:latin typeface="Times New Roman" panose="02020603050405020304" pitchFamily="18" charset="0"/>
                <a:cs typeface="Times New Roman" panose="02020603050405020304" pitchFamily="18" charset="0"/>
                <a:sym typeface="+mn-ea"/>
              </a:rPr>
              <a:t>）这组数据的平均数是</a:t>
            </a:r>
            <a:r>
              <a:rPr lang="zh-CN" altLang="en-US" sz="2800" b="1" noProof="0">
                <a:latin typeface="Times New Roman" panose="02020603050405020304" pitchFamily="18" charset="0"/>
                <a:cs typeface="Times New Roman" panose="02020603050405020304" pitchFamily="18" charset="0"/>
                <a:sym typeface="+mn-ea"/>
              </a:rPr>
              <a:t>多少？</a:t>
            </a:r>
            <a:endParaRPr lang="zh-CN" altLang="en-US" sz="2800">
              <a:latin typeface="Times New Roman" panose="02020603050405020304" pitchFamily="18" charset="0"/>
              <a:cs typeface="Times New Roman" panose="02020603050405020304" pitchFamily="18" charset="0"/>
            </a:endParaRPr>
          </a:p>
        </p:txBody>
      </p:sp>
      <p:pic>
        <p:nvPicPr>
          <p:cNvPr id="12291" name="图片 2"/>
          <p:cNvPicPr>
            <a:picLocks noChangeAspect="1"/>
          </p:cNvPicPr>
          <p:nvPr/>
        </p:nvPicPr>
        <p:blipFill>
          <a:blip r:embed="rId1">
            <a:clrChange>
              <a:clrFrom>
                <a:srgbClr val="FEFEFE"/>
              </a:clrFrom>
              <a:clrTo>
                <a:srgbClr val="FEFEFE">
                  <a:alpha val="0"/>
                </a:srgbClr>
              </a:clrTo>
            </a:clrChange>
          </a:blip>
          <a:stretch>
            <a:fillRect/>
          </a:stretch>
        </p:blipFill>
        <p:spPr>
          <a:xfrm>
            <a:off x="683578" y="1746250"/>
            <a:ext cx="6288087" cy="669925"/>
          </a:xfrm>
          <a:prstGeom prst="rect">
            <a:avLst/>
          </a:prstGeom>
          <a:noFill/>
          <a:ln w="9525">
            <a:noFill/>
          </a:ln>
        </p:spPr>
      </p:pic>
      <p:sp>
        <p:nvSpPr>
          <p:cNvPr id="5" name="矩形 4"/>
          <p:cNvSpPr/>
          <p:nvPr/>
        </p:nvSpPr>
        <p:spPr>
          <a:xfrm>
            <a:off x="-78105" y="3257550"/>
            <a:ext cx="9348470" cy="589280"/>
          </a:xfrm>
          <a:prstGeom prst="rect">
            <a:avLst/>
          </a:prstGeom>
          <a:noFill/>
          <a:ln w="9525">
            <a:noFill/>
          </a:ln>
        </p:spPr>
        <p:txBody>
          <a:bodyPr wrap="square">
            <a:spAutoFit/>
          </a:bodyPr>
          <a:p>
            <a:pPr eaLnBrk="1" hangingPunct="1">
              <a:lnSpc>
                <a:spcPct val="120000"/>
              </a:lnSpc>
            </a:pPr>
            <a:r>
              <a:rPr lang="zh-CN" altLang="en-US" sz="27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7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9.8＋9.7×2＋9.6×4＋9.5＋9.4×2＋9.1</a:t>
            </a:r>
            <a:r>
              <a:rPr lang="zh-CN" altLang="en-US" sz="27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r>
              <a:rPr lang="en-US" altLang="zh-CN" sz="27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÷11</a:t>
            </a:r>
            <a:r>
              <a:rPr lang="zh-CN" altLang="en-US" sz="2700" b="1" dirty="0">
                <a:solidFill>
                  <a:srgbClr val="FF0000"/>
                </a:solidFill>
                <a:latin typeface="楷体" panose="02010609060101010101" charset="-122"/>
                <a:ea typeface="楷体" panose="02010609060101010101" charset="-122"/>
                <a:cs typeface="Times New Roman" panose="02020603050405020304" pitchFamily="18" charset="0"/>
              </a:rPr>
              <a:t>≈</a:t>
            </a:r>
            <a:r>
              <a:rPr lang="en-US" altLang="zh-CN" sz="27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9.55</a:t>
            </a:r>
            <a:r>
              <a:rPr lang="zh-CN" altLang="en-US" sz="2700" b="1" dirty="0">
                <a:solidFill>
                  <a:srgbClr val="FF0000"/>
                </a:solidFill>
                <a:latin typeface="楷体" panose="02010609060101010101" charset="-122"/>
                <a:ea typeface="楷体" panose="02010609060101010101" charset="-122"/>
                <a:cs typeface="Times New Roman" panose="02020603050405020304" pitchFamily="18" charset="0"/>
              </a:rPr>
              <a:t>（分）</a:t>
            </a:r>
            <a:endParaRPr lang="zh-CN" altLang="en-US" sz="2700" b="1" dirty="0">
              <a:solidFill>
                <a:srgbClr val="FF0000"/>
              </a:solidFill>
              <a:latin typeface="楷体" panose="02010609060101010101" charset="-122"/>
              <a:ea typeface="楷体" panose="02010609060101010101" charset="-122"/>
              <a:cs typeface="Times New Roman" panose="02020603050405020304" pitchFamily="18" charset="0"/>
            </a:endParaRPr>
          </a:p>
        </p:txBody>
      </p:sp>
      <p:sp>
        <p:nvSpPr>
          <p:cNvPr id="4" name="文本框 3"/>
          <p:cNvSpPr txBox="1"/>
          <p:nvPr/>
        </p:nvSpPr>
        <p:spPr>
          <a:xfrm>
            <a:off x="1524000" y="3943350"/>
            <a:ext cx="5848985" cy="521970"/>
          </a:xfrm>
          <a:prstGeom prst="rect">
            <a:avLst/>
          </a:prstGeom>
          <a:noFill/>
        </p:spPr>
        <p:txBody>
          <a:bodyPr wrap="square" rtlCol="0">
            <a:spAutoFit/>
          </a:bodyPr>
          <a:p>
            <a:r>
              <a:rPr lang="zh-CN" altLang="en-US" sz="2800" b="1">
                <a:solidFill>
                  <a:srgbClr val="FF0000"/>
                </a:solidFill>
                <a:latin typeface="Times New Roman" panose="02020603050405020304" pitchFamily="18" charset="0"/>
                <a:ea typeface="楷体" panose="02010609060101010101" charset="-122"/>
                <a:cs typeface="Times New Roman" panose="02020603050405020304" pitchFamily="18" charset="0"/>
              </a:rPr>
              <a:t>答：这组数据的平均数是</a:t>
            </a:r>
            <a:r>
              <a:rPr lang="en-US" altLang="zh-CN" sz="2800" b="1">
                <a:solidFill>
                  <a:srgbClr val="FF0000"/>
                </a:solidFill>
                <a:latin typeface="Times New Roman" panose="02020603050405020304" pitchFamily="18" charset="0"/>
                <a:ea typeface="楷体" panose="02010609060101010101" charset="-122"/>
                <a:cs typeface="Times New Roman" panose="02020603050405020304" pitchFamily="18" charset="0"/>
              </a:rPr>
              <a:t>9.55</a:t>
            </a:r>
            <a:r>
              <a:rPr lang="zh-CN" altLang="en-US" sz="2800" b="1">
                <a:solidFill>
                  <a:srgbClr val="FF0000"/>
                </a:solidFill>
                <a:latin typeface="Times New Roman" panose="02020603050405020304" pitchFamily="18" charset="0"/>
                <a:ea typeface="楷体" panose="02010609060101010101" charset="-122"/>
                <a:cs typeface="Times New Roman" panose="02020603050405020304" pitchFamily="18" charset="0"/>
              </a:rPr>
              <a:t>分。</a:t>
            </a:r>
            <a:endParaRPr lang="zh-CN" altLang="en-US" sz="28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矩形 2"/>
          <p:cNvSpPr/>
          <p:nvPr/>
        </p:nvSpPr>
        <p:spPr>
          <a:xfrm>
            <a:off x="228600" y="361950"/>
            <a:ext cx="8506460" cy="1512570"/>
          </a:xfrm>
          <a:prstGeom prst="rect">
            <a:avLst/>
          </a:prstGeom>
          <a:noFill/>
          <a:ln w="9525">
            <a:noFill/>
          </a:ln>
        </p:spPr>
        <p:txBody>
          <a:bodyPr wrap="square">
            <a:spAutoFit/>
          </a:bodyPr>
          <a:p>
            <a:pPr eaLnBrk="1" hangingPunct="1">
              <a:lnSpc>
                <a:spcPct val="110000"/>
              </a:lnSpc>
            </a:pPr>
            <a:r>
              <a:rPr lang="zh-CN" altLang="en-US" sz="2800" b="1" dirty="0">
                <a:solidFill>
                  <a:srgbClr val="000000"/>
                </a:solidFill>
                <a:latin typeface="Times New Roman" panose="02020603050405020304" pitchFamily="18" charset="0"/>
                <a:cs typeface="Times New Roman" panose="02020603050405020304" pitchFamily="18" charset="0"/>
              </a:rPr>
              <a:t>（</a:t>
            </a:r>
            <a:r>
              <a:rPr lang="en-US" altLang="zh-CN" sz="2800" b="1" dirty="0">
                <a:solidFill>
                  <a:srgbClr val="000000"/>
                </a:solidFill>
                <a:latin typeface="Times New Roman" panose="02020603050405020304" pitchFamily="18" charset="0"/>
                <a:cs typeface="Times New Roman" panose="02020603050405020304" pitchFamily="18" charset="0"/>
              </a:rPr>
              <a:t>2</a:t>
            </a:r>
            <a:r>
              <a:rPr lang="zh-CN" altLang="en-US" sz="2800" b="1" dirty="0">
                <a:solidFill>
                  <a:srgbClr val="000000"/>
                </a:solidFill>
                <a:latin typeface="Times New Roman" panose="02020603050405020304" pitchFamily="18" charset="0"/>
                <a:cs typeface="Times New Roman" panose="02020603050405020304" pitchFamily="18" charset="0"/>
              </a:rPr>
              <a:t>）如果按照“去掉一个最高分，去掉一个最低分，再计算平均分”的评分方法来计算，平均分是多少？你认为这样做是否有道理？为什么？</a:t>
            </a:r>
            <a:endParaRPr lang="zh-CN" altLang="en-US" sz="2800" b="1" dirty="0">
              <a:solidFill>
                <a:srgbClr val="00000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40995" y="1809750"/>
            <a:ext cx="7847965" cy="607695"/>
          </a:xfrm>
          <a:prstGeom prst="rect">
            <a:avLst/>
          </a:prstGeom>
          <a:noFill/>
          <a:ln w="9525">
            <a:noFill/>
          </a:ln>
        </p:spPr>
        <p:txBody>
          <a:bodyPr wrap="square">
            <a:spAutoFit/>
          </a:bodyPr>
          <a:p>
            <a:pPr marR="0" defTabSz="914400" eaLnBrk="1" hangingPunct="1">
              <a:lnSpc>
                <a:spcPct val="120000"/>
              </a:lnSpc>
              <a:buClrTx/>
              <a:buSzTx/>
              <a:buFontTx/>
              <a:defRPr/>
            </a:pPr>
            <a:r>
              <a:rPr kumimoji="0" lang="zh-CN" altLang="en-US" sz="2800" b="1" kern="1200" cap="none" spc="0" normalizeH="0" baseline="0" noProof="0" dirty="0">
                <a:solidFill>
                  <a:srgbClr val="FF0000"/>
                </a:solidFill>
                <a:latin typeface="Times New Roman" panose="02020603050405020304" pitchFamily="18" charset="0"/>
                <a:cs typeface="Times New Roman" panose="02020603050405020304" pitchFamily="18" charset="0"/>
              </a:rPr>
              <a:t>（</a:t>
            </a:r>
            <a:r>
              <a:rPr kumimoji="0" lang="en-US" altLang="zh-CN" sz="2800" b="1" kern="1200" cap="none" spc="0" normalizeH="0" baseline="0" noProof="0" dirty="0">
                <a:solidFill>
                  <a:srgbClr val="FF0000"/>
                </a:solidFill>
                <a:latin typeface="Times New Roman" panose="02020603050405020304" pitchFamily="18" charset="0"/>
                <a:cs typeface="Times New Roman" panose="02020603050405020304" pitchFamily="18" charset="0"/>
              </a:rPr>
              <a:t>9.7×2＋9.6×4＋9.5＋9.4×2</a:t>
            </a:r>
            <a:r>
              <a:rPr kumimoji="0" lang="zh-CN" altLang="en-US" sz="2800" b="1" kern="1200" cap="none" spc="0" normalizeH="0" baseline="0" noProof="0" dirty="0">
                <a:solidFill>
                  <a:srgbClr val="FF0000"/>
                </a:solidFill>
                <a:latin typeface="Times New Roman" panose="02020603050405020304" pitchFamily="18" charset="0"/>
                <a:cs typeface="Times New Roman" panose="02020603050405020304" pitchFamily="18" charset="0"/>
              </a:rPr>
              <a:t>）</a:t>
            </a:r>
            <a:r>
              <a:rPr kumimoji="0" lang="en-US" altLang="zh-CN" sz="2800" b="1" kern="1200" cap="none" spc="0" normalizeH="0" baseline="0" noProof="0" dirty="0">
                <a:solidFill>
                  <a:srgbClr val="FF0000"/>
                </a:solidFill>
                <a:latin typeface="Times New Roman" panose="02020603050405020304" pitchFamily="18" charset="0"/>
                <a:cs typeface="Times New Roman" panose="02020603050405020304" pitchFamily="18" charset="0"/>
              </a:rPr>
              <a:t>÷9</a:t>
            </a:r>
            <a:r>
              <a:rPr kumimoji="0" lang="zh-CN" altLang="en-US" sz="2800" b="1" kern="1200" cap="none" spc="0" normalizeH="0" baseline="0" noProof="0" dirty="0">
                <a:solidFill>
                  <a:srgbClr val="FF0000"/>
                </a:solidFill>
                <a:latin typeface="宋体" panose="02010600030101010101" pitchFamily="2" charset="-122"/>
                <a:cs typeface="Times New Roman" panose="02020603050405020304" pitchFamily="18" charset="0"/>
              </a:rPr>
              <a:t>≈</a:t>
            </a:r>
            <a:r>
              <a:rPr kumimoji="0" lang="en-US" altLang="zh-CN" sz="2800" b="1" kern="1200" cap="none" spc="0" normalizeH="0" baseline="0" noProof="0" dirty="0">
                <a:solidFill>
                  <a:srgbClr val="FF0000"/>
                </a:solidFill>
                <a:latin typeface="Times New Roman" panose="02020603050405020304" pitchFamily="18" charset="0"/>
                <a:cs typeface="Times New Roman" panose="02020603050405020304" pitchFamily="18" charset="0"/>
              </a:rPr>
              <a:t>9.57</a:t>
            </a:r>
            <a:r>
              <a:rPr kumimoji="0" lang="zh-CN" altLang="en-US" sz="2800" b="1" kern="1200" cap="none" spc="0" normalizeH="0" baseline="0" noProof="0" dirty="0">
                <a:solidFill>
                  <a:srgbClr val="FF0000"/>
                </a:solidFill>
                <a:latin typeface="Times New Roman" panose="02020603050405020304" pitchFamily="18" charset="0"/>
                <a:cs typeface="Times New Roman" panose="02020603050405020304" pitchFamily="18" charset="0"/>
              </a:rPr>
              <a:t>（分）</a:t>
            </a:r>
            <a:endParaRPr kumimoji="0" lang="zh-CN" altLang="en-US" sz="2800" b="1" kern="1200" cap="none" spc="0" normalizeH="0" baseline="0" noProof="0"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577850" y="3028950"/>
            <a:ext cx="7694930" cy="1814830"/>
          </a:xfrm>
          <a:prstGeom prst="rect">
            <a:avLst/>
          </a:prstGeom>
          <a:noFill/>
        </p:spPr>
        <p:txBody>
          <a:bodyPr wrap="square" rtlCol="0" anchor="t">
            <a:spAutoFit/>
          </a:bodyPr>
          <a:p>
            <a:pPr marR="0" defTabSz="914400" eaLnBrk="1" hangingPunct="1">
              <a:lnSpc>
                <a:spcPct val="100000"/>
              </a:lnSpc>
              <a:buClrTx/>
              <a:buSzTx/>
              <a:buFontTx/>
              <a:defRPr/>
            </a:pPr>
            <a:r>
              <a:rPr lang="zh-CN" altLang="en-US" sz="2800" b="1" noProof="0" dirty="0">
                <a:solidFill>
                  <a:srgbClr val="00B0F0"/>
                </a:solidFill>
                <a:latin typeface="楷体" panose="02010609060101010101" charset="-122"/>
                <a:ea typeface="楷体" panose="02010609060101010101" charset="-122"/>
                <a:cs typeface="宋体" panose="02010600030101010101" pitchFamily="2" charset="-122"/>
                <a:sym typeface="+mn-ea"/>
              </a:rPr>
              <a:t>有道理。因为平均数与一组数据中每个数都有关系，易受极端数字的影响，所以为了减小这种影响，在评分时去掉一个最高分和一个最低分，再计算平均数是比较合理的。</a:t>
            </a:r>
            <a:endParaRPr lang="zh-CN" altLang="en-US" sz="2800" b="1" noProof="0" dirty="0">
              <a:solidFill>
                <a:srgbClr val="00B0F0"/>
              </a:solidFill>
              <a:latin typeface="楷体" panose="02010609060101010101" charset="-122"/>
              <a:ea typeface="楷体" panose="02010609060101010101" charset="-122"/>
              <a:cs typeface="宋体" panose="02010600030101010101" pitchFamily="2" charset="-122"/>
              <a:sym typeface="+mn-ea"/>
            </a:endParaRPr>
          </a:p>
        </p:txBody>
      </p:sp>
      <p:sp>
        <p:nvSpPr>
          <p:cNvPr id="4" name="文本框 3"/>
          <p:cNvSpPr txBox="1"/>
          <p:nvPr/>
        </p:nvSpPr>
        <p:spPr>
          <a:xfrm>
            <a:off x="2438400" y="2419350"/>
            <a:ext cx="3565525" cy="521970"/>
          </a:xfrm>
          <a:prstGeom prst="rect">
            <a:avLst/>
          </a:prstGeom>
          <a:noFill/>
        </p:spPr>
        <p:txBody>
          <a:bodyPr wrap="square" rtlCol="0">
            <a:spAutoFit/>
          </a:bodyPr>
          <a:p>
            <a:r>
              <a:rPr lang="zh-CN" altLang="en-US" sz="2800" b="1">
                <a:solidFill>
                  <a:srgbClr val="FF0000"/>
                </a:solidFill>
                <a:latin typeface="Times New Roman" panose="02020603050405020304" pitchFamily="18" charset="0"/>
                <a:ea typeface="楷体" panose="02010609060101010101" charset="-122"/>
                <a:cs typeface="Times New Roman" panose="02020603050405020304" pitchFamily="18" charset="0"/>
              </a:rPr>
              <a:t>答</a:t>
            </a:r>
            <a:r>
              <a:rPr lang="en-US" altLang="zh-CN" sz="2800" b="1" noProof="0" dirty="0">
                <a:solidFill>
                  <a:srgbClr val="FF0000"/>
                </a:solidFill>
                <a:latin typeface="Times New Roman" panose="02020603050405020304" pitchFamily="18" charset="0"/>
                <a:ea typeface="楷体" panose="02010609060101010101" charset="-122"/>
                <a:cs typeface="Times New Roman" panose="02020603050405020304" pitchFamily="18" charset="0"/>
              </a:rPr>
              <a:t>：平均分是9.57分。</a:t>
            </a:r>
            <a:endParaRPr lang="zh-CN" altLang="en-US" sz="28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PP_MARK_KEY" val="2dc8e9d3-741b-4f61-91cf-9c3a0fdc66bf"/>
  <p:tag name="COMMONDATA" val="eyJoZGlkIjoiMGIwODFkOTgzNTQzYjU1NzhjOTQ2MTRiZjFlNDExYT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1290</Words>
  <Application>WPS 演示</Application>
  <PresentationFormat>在屏幕上显示</PresentationFormat>
  <Paragraphs>102</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13</vt:i4>
      </vt:variant>
    </vt:vector>
  </HeadingPairs>
  <TitlesOfParts>
    <vt:vector size="25" baseType="lpstr">
      <vt:lpstr>Arial</vt:lpstr>
      <vt:lpstr>宋体</vt:lpstr>
      <vt:lpstr>Wingdings</vt:lpstr>
      <vt:lpstr>黑体</vt:lpstr>
      <vt:lpstr>微软雅黑</vt:lpstr>
      <vt:lpstr>Times New Roman</vt:lpstr>
      <vt:lpstr>楷体</vt:lpstr>
      <vt:lpstr>迷你简艺黑</vt:lpstr>
      <vt:lpstr>Calibri</vt:lpstr>
      <vt:lpstr>Arial Unicode MS</vt:lpstr>
      <vt:lpstr>Office 主题​​</vt:lpstr>
      <vt:lpstr>6_默认设计模板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msi</cp:lastModifiedBy>
  <cp:revision>274</cp:revision>
  <dcterms:created xsi:type="dcterms:W3CDTF">2015-05-29T07:51:00Z</dcterms:created>
  <dcterms:modified xsi:type="dcterms:W3CDTF">2024-01-23T04:50:03Z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2052-11.8.2.11542</vt:lpwstr>
  </property>
  <property fmtid="{D5CDD505-2E9C-101B-9397-08002B2CF9AE}" pid="4" name="ICV">
    <vt:lpwstr>F2DBD278B1B14AA9882F88FD13497D7F</vt:lpwstr>
  </property>
</Properties>
</file>