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0"/>
  </p:notesMasterIdLst>
  <p:sldIdLst>
    <p:sldId id="277" r:id="rId2"/>
    <p:sldId id="278" r:id="rId3"/>
    <p:sldId id="275" r:id="rId4"/>
    <p:sldId id="282" r:id="rId5"/>
    <p:sldId id="283" r:id="rId6"/>
    <p:sldId id="284" r:id="rId7"/>
    <p:sldId id="285" r:id="rId8"/>
    <p:sldId id="286" r:id="rId9"/>
    <p:sldId id="288" r:id="rId10"/>
    <p:sldId id="364" r:id="rId11"/>
    <p:sldId id="289" r:id="rId12"/>
    <p:sldId id="290" r:id="rId13"/>
    <p:sldId id="291" r:id="rId14"/>
    <p:sldId id="292" r:id="rId15"/>
    <p:sldId id="293" r:id="rId16"/>
    <p:sldId id="296" r:id="rId17"/>
    <p:sldId id="362" r:id="rId18"/>
    <p:sldId id="363" r:id="rId19"/>
  </p:sldIdLst>
  <p:sldSz cx="9144000" cy="5143500" type="screen16x9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F53BEB-4257-4721-80BE-986344E51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5F6AAB-0E49-48DB-B199-4F5F45D74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9636C8-EA01-45AB-B59A-0783E20EE13A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DC5E080-2A14-4732-88EB-B88FE701D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A7FC6789-08C0-449E-90A8-D6A752DED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CBD135-7DF1-4C2E-BC08-74990AFB9B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C1421A-5336-46C4-AA9A-EE351D54E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441F3CF9-101F-4B68-9BEB-F0E01078EF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092DEE0F-C37E-417F-B026-4C0BF7BE8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9DB1E07A-891D-4E0F-991D-238C9FC8D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31533A2-B2D4-45B3-81E6-38B1D2AA3D7E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A55E71-AF9F-4FA9-9341-45DA3A5EAF78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7A90BC-8956-4471-AE5E-E875933FFBBB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9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DF8A94A3-14AF-492D-9901-F213B9D92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8">
            <a:extLst>
              <a:ext uri="{FF2B5EF4-FFF2-40B4-BE49-F238E27FC236}">
                <a16:creationId xmlns:a16="http://schemas.microsoft.com/office/drawing/2014/main" id="{8E8BDB64-2E8C-4857-9FC2-915A05471A16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963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3F596813-DC85-48B1-8C94-E82C19E2C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02603021-AC29-40E9-88FD-2F6719757915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0521EF69-3CFB-4DC9-98ED-2DF2EF7E4C5E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29" name="图片 7">
            <a:extLst>
              <a:ext uri="{FF2B5EF4-FFF2-40B4-BE49-F238E27FC236}">
                <a16:creationId xmlns:a16="http://schemas.microsoft.com/office/drawing/2014/main" id="{D65ACE69-743C-4CFA-8B4E-BCB30B1A8A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42CE60A3-64CF-4670-B9B1-7FECD26064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id="{943ACA94-3CD9-424D-A5A8-BFAC84A56E9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5">
            <a:extLst>
              <a:ext uri="{FF2B5EF4-FFF2-40B4-BE49-F238E27FC236}">
                <a16:creationId xmlns:a16="http://schemas.microsoft.com/office/drawing/2014/main" id="{9798291D-4816-48DD-A871-C124CE9D8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1711325"/>
            <a:ext cx="3775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4400" b="1"/>
              <a:t>练习六</a:t>
            </a:r>
          </a:p>
        </p:txBody>
      </p:sp>
      <p:sp>
        <p:nvSpPr>
          <p:cNvPr id="9219" name="标题 5">
            <a:extLst>
              <a:ext uri="{FF2B5EF4-FFF2-40B4-BE49-F238E27FC236}">
                <a16:creationId xmlns:a16="http://schemas.microsoft.com/office/drawing/2014/main" id="{2DFE4203-4FE3-4FBD-BFF1-7B4FC583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511425"/>
            <a:ext cx="4467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P34-P35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练习六）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B911079-E042-D2A3-9AA4-04C43A8A8D6D}"/>
              </a:ext>
            </a:extLst>
          </p:cNvPr>
          <p:cNvSpPr txBox="1"/>
          <p:nvPr/>
        </p:nvSpPr>
        <p:spPr>
          <a:xfrm>
            <a:off x="388072" y="813107"/>
            <a:ext cx="7572129" cy="107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2800" b="1">
                <a:latin typeface="+mn-lt"/>
                <a:ea typeface="+mn-ea"/>
              </a:rPr>
              <a:t>7.</a:t>
            </a:r>
            <a:r>
              <a:rPr lang="zh-CN" altLang="en-US" sz="2800" b="1">
                <a:latin typeface="+mn-lt"/>
                <a:ea typeface="+mn-ea"/>
              </a:rPr>
              <a:t>小明家收获的稻谷堆成了圆锥形，高约为</a:t>
            </a:r>
            <a:r>
              <a:rPr lang="en-US" altLang="zh-CN" sz="2800" b="1">
                <a:latin typeface="+mn-lt"/>
                <a:ea typeface="+mn-ea"/>
              </a:rPr>
              <a:t>1.5m</a:t>
            </a:r>
            <a:r>
              <a:rPr lang="zh-CN" altLang="en-US" sz="2800" b="1">
                <a:latin typeface="+mn-lt"/>
                <a:ea typeface="+mn-ea"/>
              </a:rPr>
              <a:t>，底面直径约为</a:t>
            </a:r>
            <a:r>
              <a:rPr lang="en-US" altLang="zh-CN" sz="2800" b="1">
                <a:latin typeface="+mn-lt"/>
                <a:ea typeface="+mn-ea"/>
              </a:rPr>
              <a:t>4m</a:t>
            </a:r>
            <a:r>
              <a:rPr lang="zh-CN" altLang="en-US" sz="2800" b="1">
                <a:latin typeface="+mn-lt"/>
                <a:ea typeface="+mn-ea"/>
              </a:rPr>
              <a:t>。</a:t>
            </a:r>
            <a:endParaRPr lang="zh-CN" altLang="en-US" sz="2800" b="1" dirty="0">
              <a:latin typeface="+mn-lt"/>
              <a:ea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150B9A-1DD0-492C-D1BE-66F57AA19702}"/>
              </a:ext>
            </a:extLst>
          </p:cNvPr>
          <p:cNvSpPr txBox="1"/>
          <p:nvPr/>
        </p:nvSpPr>
        <p:spPr>
          <a:xfrm>
            <a:off x="388072" y="2056384"/>
            <a:ext cx="7982205" cy="211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800" b="1">
                <a:latin typeface="+mn-lt"/>
                <a:ea typeface="+mn-ea"/>
              </a:rPr>
              <a:t>（</a:t>
            </a:r>
            <a:r>
              <a:rPr lang="en-US" altLang="zh-CN" sz="2800" b="1" dirty="0">
                <a:latin typeface="+mn-lt"/>
                <a:ea typeface="+mn-ea"/>
              </a:rPr>
              <a:t>3</a:t>
            </a:r>
            <a:r>
              <a:rPr lang="zh-CN" altLang="en-US" sz="2800" b="1" dirty="0">
                <a:latin typeface="+mn-lt"/>
                <a:ea typeface="+mn-ea"/>
              </a:rPr>
              <a:t>）小明家有</a:t>
            </a:r>
            <a:r>
              <a:rPr lang="en-US" altLang="zh-CN" sz="2800" b="1" dirty="0">
                <a:latin typeface="+mn-lt"/>
                <a:ea typeface="+mn-ea"/>
              </a:rPr>
              <a:t>0.4</a:t>
            </a:r>
            <a:r>
              <a:rPr lang="zh-CN" altLang="en-US" sz="2800" b="1" dirty="0">
                <a:latin typeface="+mn-lt"/>
                <a:ea typeface="+mn-ea"/>
              </a:rPr>
              <a:t>公顷稻田，平均</a:t>
            </a:r>
            <a:r>
              <a:rPr lang="zh-CN" altLang="en-US" sz="2800" b="1">
                <a:latin typeface="+mn-lt"/>
                <a:ea typeface="+mn-ea"/>
              </a:rPr>
              <a:t>每公顷大约产</a:t>
            </a:r>
            <a:r>
              <a:rPr lang="zh-CN" altLang="en-US" sz="2800" b="1" dirty="0">
                <a:latin typeface="+mn-lt"/>
                <a:ea typeface="+mn-ea"/>
              </a:rPr>
              <a:t>稻谷多少千克？</a:t>
            </a:r>
            <a:endParaRPr lang="en-US" altLang="zh-CN" sz="2800" b="1" dirty="0">
              <a:latin typeface="+mn-lt"/>
              <a:ea typeface="+mn-ea"/>
            </a:endParaRPr>
          </a:p>
          <a:p>
            <a:pPr algn="just">
              <a:lnSpc>
                <a:spcPct val="120000"/>
              </a:lnSpc>
              <a:defRPr/>
            </a:pPr>
            <a:r>
              <a:rPr lang="zh-CN" altLang="en-US" sz="2800" b="1" dirty="0">
                <a:latin typeface="+mn-lt"/>
                <a:ea typeface="+mn-ea"/>
              </a:rPr>
              <a:t>（</a:t>
            </a:r>
            <a:r>
              <a:rPr lang="en-US" altLang="zh-CN" sz="2800" b="1" dirty="0">
                <a:latin typeface="+mn-lt"/>
                <a:ea typeface="+mn-ea"/>
              </a:rPr>
              <a:t>4</a:t>
            </a:r>
            <a:r>
              <a:rPr lang="zh-CN" altLang="en-US" sz="2800" b="1" dirty="0">
                <a:latin typeface="+mn-lt"/>
                <a:ea typeface="+mn-ea"/>
              </a:rPr>
              <a:t>）如果每千克稻谷售价为</a:t>
            </a:r>
            <a:r>
              <a:rPr lang="en-US" altLang="zh-CN" sz="2800" b="1" dirty="0">
                <a:latin typeface="+mn-lt"/>
                <a:ea typeface="+mn-ea"/>
              </a:rPr>
              <a:t>2.8</a:t>
            </a:r>
            <a:r>
              <a:rPr lang="zh-CN" altLang="en-US" sz="2800" b="1" dirty="0">
                <a:latin typeface="+mn-lt"/>
                <a:ea typeface="+mn-ea"/>
              </a:rPr>
              <a:t>元，</a:t>
            </a:r>
            <a:r>
              <a:rPr lang="zh-CN" altLang="en-US" sz="2800" b="1">
                <a:latin typeface="+mn-lt"/>
                <a:ea typeface="+mn-ea"/>
              </a:rPr>
              <a:t>这些稻谷大约能</a:t>
            </a:r>
            <a:r>
              <a:rPr lang="zh-CN" altLang="en-US" sz="2800" b="1" dirty="0">
                <a:latin typeface="+mn-lt"/>
                <a:ea typeface="+mn-ea"/>
              </a:rPr>
              <a:t>卖多少钱？</a:t>
            </a:r>
          </a:p>
        </p:txBody>
      </p:sp>
    </p:spTree>
    <p:extLst>
      <p:ext uri="{BB962C8B-B14F-4D97-AF65-F5344CB8AC3E}">
        <p14:creationId xmlns:p14="http://schemas.microsoft.com/office/powerpoint/2010/main" val="191252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FF6B539-DBBA-414F-BD6B-2AF233381F79}"/>
              </a:ext>
            </a:extLst>
          </p:cNvPr>
          <p:cNvGrpSpPr>
            <a:grpSpLocks/>
          </p:cNvGrpSpPr>
          <p:nvPr/>
        </p:nvGrpSpPr>
        <p:grpSpPr bwMode="auto">
          <a:xfrm>
            <a:off x="577050" y="979487"/>
            <a:ext cx="8176891" cy="3184172"/>
            <a:chOff x="373769" y="673495"/>
            <a:chExt cx="8177903" cy="3184123"/>
          </a:xfrm>
        </p:grpSpPr>
        <p:grpSp>
          <p:nvGrpSpPr>
            <p:cNvPr id="20483" name="组合 2">
              <a:extLst>
                <a:ext uri="{FF2B5EF4-FFF2-40B4-BE49-F238E27FC236}">
                  <a16:creationId xmlns:a16="http://schemas.microsoft.com/office/drawing/2014/main" id="{CD0FD920-7B21-4C15-953F-639985174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69" y="673495"/>
              <a:ext cx="8177903" cy="3184123"/>
              <a:chOff x="53395" y="1714709"/>
              <a:chExt cx="8177903" cy="3184123"/>
            </a:xfrm>
          </p:grpSpPr>
          <p:grpSp>
            <p:nvGrpSpPr>
              <p:cNvPr id="20485" name="组合 4">
                <a:extLst>
                  <a:ext uri="{FF2B5EF4-FFF2-40B4-BE49-F238E27FC236}">
                    <a16:creationId xmlns:a16="http://schemas.microsoft.com/office/drawing/2014/main" id="{3E988082-F708-4CB9-A5F8-F3A9C9850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95" y="1714709"/>
                <a:ext cx="8177903" cy="1132126"/>
                <a:chOff x="340396" y="2245117"/>
                <a:chExt cx="8177903" cy="1132126"/>
              </a:xfrm>
            </p:grpSpPr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6DB02A0-7088-4D1C-9B7C-CADEB388A693}"/>
                    </a:ext>
                  </a:extLst>
                </p:cNvPr>
                <p:cNvSpPr txBox="1"/>
                <p:nvPr/>
              </p:nvSpPr>
              <p:spPr>
                <a:xfrm>
                  <a:off x="340396" y="2254642"/>
                  <a:ext cx="8177903" cy="9221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 </a:t>
                  </a:r>
                  <a:r>
                    <a:rPr lang="zh-CN" altLang="en-US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（</a:t>
                  </a:r>
                  <a:r>
                    <a:rPr lang="en-US" altLang="zh-CN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1</a:t>
                  </a:r>
                  <a:r>
                    <a:rPr lang="zh-CN" altLang="en-US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）</a:t>
                  </a:r>
                  <a:r>
                    <a:rPr lang="en-US" altLang="zh-CN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    ×3.14</a:t>
                  </a:r>
                  <a:r>
                    <a:rPr lang="en-US" altLang="zh-CN" sz="3200" b="1">
                      <a:solidFill>
                        <a:srgbClr val="FF0000"/>
                      </a:solidFill>
                      <a:latin typeface="+mn-lt"/>
                      <a:ea typeface="+mn-ea"/>
                    </a:rPr>
                    <a:t>×</a:t>
                  </a:r>
                  <a:r>
                    <a:rPr lang="zh-CN" altLang="en-US" sz="3200" b="1">
                      <a:solidFill>
                        <a:srgbClr val="FF0000"/>
                      </a:solidFill>
                      <a:latin typeface="+mn-lt"/>
                      <a:ea typeface="+mn-ea"/>
                    </a:rPr>
                    <a:t>（</a:t>
                  </a:r>
                  <a:r>
                    <a:rPr lang="en-US" altLang="zh-CN" sz="3200" b="1">
                      <a:solidFill>
                        <a:srgbClr val="FF0000"/>
                      </a:solidFill>
                      <a:latin typeface="+mn-lt"/>
                      <a:ea typeface="+mn-ea"/>
                    </a:rPr>
                    <a:t>4÷2</a:t>
                  </a:r>
                  <a:r>
                    <a:rPr lang="zh-CN" altLang="en-US" sz="3200" b="1">
                      <a:solidFill>
                        <a:srgbClr val="FF0000"/>
                      </a:solidFill>
                      <a:latin typeface="+mn-lt"/>
                      <a:ea typeface="+mn-ea"/>
                    </a:rPr>
                    <a:t>）</a:t>
                  </a:r>
                  <a:r>
                    <a:rPr lang="en-US" altLang="zh-CN" sz="3200" b="1" baseline="3000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2</a:t>
                  </a:r>
                  <a:r>
                    <a:rPr lang="en-US" altLang="zh-CN" sz="3200" b="1">
                      <a:solidFill>
                        <a:srgbClr val="FF0000"/>
                      </a:solidFill>
                      <a:latin typeface="+mn-lt"/>
                      <a:ea typeface="+mn-ea"/>
                    </a:rPr>
                    <a:t>×1.5=6.28</a:t>
                  </a:r>
                  <a:r>
                    <a:rPr lang="zh-CN" altLang="en-US" sz="3200" b="1">
                      <a:solidFill>
                        <a:srgbClr val="FF0000"/>
                      </a:solidFill>
                      <a:latin typeface="+mn-lt"/>
                      <a:ea typeface="+mn-ea"/>
                    </a:rPr>
                    <a:t>（</a:t>
                  </a:r>
                  <a:r>
                    <a:rPr lang="en-US" altLang="zh-CN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m</a:t>
                  </a:r>
                  <a:r>
                    <a:rPr lang="en-US" altLang="zh-CN" sz="3200" b="1" baseline="30000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3</a:t>
                  </a:r>
                  <a:r>
                    <a:rPr lang="zh-CN" altLang="en-US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）</a:t>
                  </a:r>
                </a:p>
              </p:txBody>
            </p:sp>
            <p:grpSp>
              <p:nvGrpSpPr>
                <p:cNvPr id="20489" name="组合 6">
                  <a:extLst>
                    <a:ext uri="{FF2B5EF4-FFF2-40B4-BE49-F238E27FC236}">
                      <a16:creationId xmlns:a16="http://schemas.microsoft.com/office/drawing/2014/main" id="{741FBD06-D87B-4D1E-AFB6-1B35E3617F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28764" y="2245117"/>
                  <a:ext cx="482958" cy="1132126"/>
                  <a:chOff x="2286000" y="3877755"/>
                  <a:chExt cx="482958" cy="1132126"/>
                </a:xfrm>
              </p:grpSpPr>
              <p:cxnSp>
                <p:nvCxnSpPr>
                  <p:cNvPr id="9" name="直接连接符 8">
                    <a:extLst>
                      <a:ext uri="{FF2B5EF4-FFF2-40B4-BE49-F238E27FC236}">
                        <a16:creationId xmlns:a16="http://schemas.microsoft.com/office/drawing/2014/main" id="{FCF09329-BD36-476B-9165-5D266117B5F3}"/>
                      </a:ext>
                    </a:extLst>
                  </p:cNvPr>
                  <p:cNvCxnSpPr/>
                  <p:nvPr/>
                </p:nvCxnSpPr>
                <p:spPr>
                  <a:xfrm>
                    <a:off x="2286793" y="4461946"/>
                    <a:ext cx="482660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70801C1-568C-4492-B61A-B0F3A5A76A26}"/>
                      </a:ext>
                    </a:extLst>
                  </p:cNvPr>
                  <p:cNvSpPr txBox="1"/>
                  <p:nvPr/>
                </p:nvSpPr>
                <p:spPr>
                  <a:xfrm>
                    <a:off x="2332837" y="3877755"/>
                    <a:ext cx="390574" cy="58419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sz="3200" b="1" dirty="0">
                        <a:solidFill>
                          <a:srgbClr val="FF0000"/>
                        </a:solidFill>
                        <a:latin typeface="+mn-lt"/>
                        <a:ea typeface="+mn-ea"/>
                      </a:rPr>
                      <a:t>1</a:t>
                    </a:r>
                    <a:endParaRPr lang="zh-CN" altLang="en-US" sz="3200" b="1" dirty="0">
                      <a:solidFill>
                        <a:srgbClr val="FF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4B3C6E76-362E-4DC7-9239-37A1F8AEDEC3}"/>
                      </a:ext>
                    </a:extLst>
                  </p:cNvPr>
                  <p:cNvSpPr txBox="1"/>
                  <p:nvPr/>
                </p:nvSpPr>
                <p:spPr>
                  <a:xfrm>
                    <a:off x="2332837" y="4425434"/>
                    <a:ext cx="390574" cy="58419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sz="3200" b="1" dirty="0">
                        <a:solidFill>
                          <a:srgbClr val="FF0000"/>
                        </a:solidFill>
                        <a:latin typeface="+mn-lt"/>
                        <a:ea typeface="+mn-ea"/>
                      </a:rPr>
                      <a:t>3</a:t>
                    </a:r>
                    <a:endParaRPr lang="zh-CN" altLang="en-US" sz="3200" b="1" dirty="0">
                      <a:solidFill>
                        <a:srgbClr val="FF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0F83498-5C44-4F40-AB8E-B373FE722F82}"/>
                  </a:ext>
                </a:extLst>
              </p:cNvPr>
              <p:cNvSpPr txBox="1"/>
              <p:nvPr/>
            </p:nvSpPr>
            <p:spPr>
              <a:xfrm>
                <a:off x="386812" y="2800542"/>
                <a:ext cx="6968344" cy="626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答：这堆稻谷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+mn-ea"/>
                  </a:rPr>
                  <a:t>的体积大约是</a:t>
                </a:r>
                <a:r>
                  <a:rPr lang="en-US" altLang="zh-CN" sz="3200" b="1">
                    <a:solidFill>
                      <a:srgbClr val="FF0000"/>
                    </a:solidFill>
                    <a:latin typeface="+mn-lt"/>
                    <a:ea typeface="+mn-ea"/>
                  </a:rPr>
                  <a:t>6.28m</a:t>
                </a:r>
                <a:r>
                  <a:rPr lang="en-US" altLang="zh-CN" sz="3200" b="1" baseline="30000">
                    <a:solidFill>
                      <a:srgbClr val="FF0000"/>
                    </a:solidFill>
                    <a:latin typeface="+mn-lt"/>
                    <a:ea typeface="+mn-ea"/>
                  </a:rPr>
                  <a:t>3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。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8EAE6DE-F688-476E-9D9B-BAC477EBAE76}"/>
                  </a:ext>
                </a:extLst>
              </p:cNvPr>
              <p:cNvSpPr txBox="1"/>
              <p:nvPr/>
            </p:nvSpPr>
            <p:spPr>
              <a:xfrm>
                <a:off x="386812" y="4272132"/>
                <a:ext cx="6917182" cy="626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答：这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+mn-ea"/>
                  </a:rPr>
                  <a:t>堆稻谷大约重</a:t>
                </a:r>
                <a:r>
                  <a:rPr lang="en-US" altLang="zh-CN" sz="3200" b="1">
                    <a:solidFill>
                      <a:srgbClr val="FF0000"/>
                    </a:solidFill>
                    <a:latin typeface="+mn-lt"/>
                    <a:ea typeface="+mn-ea"/>
                  </a:rPr>
                  <a:t>4082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+mn-ea"/>
                  </a:rPr>
                  <a:t>千克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。</a:t>
                </a: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8D295A7-6F20-4F2F-A07E-A918F6B8B62C}"/>
                </a:ext>
              </a:extLst>
            </p:cNvPr>
            <p:cNvSpPr txBox="1"/>
            <p:nvPr/>
          </p:nvSpPr>
          <p:spPr>
            <a:xfrm>
              <a:off x="513487" y="2494329"/>
              <a:ext cx="5662828" cy="6267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（</a:t>
              </a:r>
              <a:r>
                <a:rPr lang="en-US" altLang="zh-CN" sz="3200" b="1">
                  <a:solidFill>
                    <a:srgbClr val="FF0000"/>
                  </a:solidFill>
                  <a:latin typeface="+mn-lt"/>
                  <a:ea typeface="+mn-ea"/>
                </a:rPr>
                <a:t>2</a:t>
              </a:r>
              <a:r>
                <a:rPr lang="zh-CN" altLang="en-US" sz="3200" b="1">
                  <a:solidFill>
                    <a:srgbClr val="FF0000"/>
                  </a:solidFill>
                  <a:latin typeface="+mn-lt"/>
                  <a:ea typeface="+mn-ea"/>
                </a:rPr>
                <a:t>）</a:t>
              </a:r>
              <a:r>
                <a:rPr lang="en-US" altLang="zh-CN" sz="3200" b="1">
                  <a:solidFill>
                    <a:srgbClr val="FF0000"/>
                  </a:solidFill>
                  <a:latin typeface="+mn-lt"/>
                  <a:ea typeface="+mn-ea"/>
                </a:rPr>
                <a:t>6.28×650=4082</a:t>
              </a:r>
              <a:r>
                <a:rPr lang="zh-CN" altLang="en-US" sz="3200" b="1">
                  <a:solidFill>
                    <a:srgbClr val="FF0000"/>
                  </a:solidFill>
                  <a:latin typeface="+mn-lt"/>
                  <a:ea typeface="+mn-ea"/>
                </a:rPr>
                <a:t>（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千克）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4B0D39A-C5AA-4CBC-8FE7-717F1B0BB63C}"/>
              </a:ext>
            </a:extLst>
          </p:cNvPr>
          <p:cNvSpPr txBox="1"/>
          <p:nvPr/>
        </p:nvSpPr>
        <p:spPr>
          <a:xfrm>
            <a:off x="876918" y="1371999"/>
            <a:ext cx="7390165" cy="23995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4082÷0.4=10205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千克）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答：平均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每公顷大约产稻谷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10205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千克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4082×2.8=11429.6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元）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答：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这些稻谷大约能卖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11429.6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元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5CEFF17-3B33-4056-B074-6D78E34FD68B}"/>
              </a:ext>
            </a:extLst>
          </p:cNvPr>
          <p:cNvSpPr txBox="1"/>
          <p:nvPr/>
        </p:nvSpPr>
        <p:spPr>
          <a:xfrm>
            <a:off x="361950" y="1260475"/>
            <a:ext cx="8413750" cy="1217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>
                <a:latin typeface="+mn-lt"/>
                <a:ea typeface="+mn-ea"/>
              </a:rPr>
              <a:t>8.</a:t>
            </a:r>
            <a:r>
              <a:rPr lang="zh-CN" altLang="en-US" sz="3200" b="1" dirty="0">
                <a:latin typeface="+mn-lt"/>
                <a:ea typeface="+mn-ea"/>
              </a:rPr>
              <a:t>一个圆柱与一个圆锥的底面积和体积分别相等。已知圆柱的高是</a:t>
            </a:r>
            <a:r>
              <a:rPr lang="en-US" altLang="zh-CN" sz="3200" b="1" dirty="0">
                <a:latin typeface="+mn-lt"/>
                <a:ea typeface="+mn-ea"/>
              </a:rPr>
              <a:t>4dm</a:t>
            </a:r>
            <a:r>
              <a:rPr lang="zh-CN" altLang="en-US" sz="3200" b="1" dirty="0">
                <a:latin typeface="+mn-lt"/>
                <a:ea typeface="+mn-ea"/>
              </a:rPr>
              <a:t>，圆锥的高是多少？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3EC778-6C13-44FC-B4BC-BC53CAE73420}"/>
              </a:ext>
            </a:extLst>
          </p:cNvPr>
          <p:cNvSpPr txBox="1"/>
          <p:nvPr/>
        </p:nvSpPr>
        <p:spPr>
          <a:xfrm>
            <a:off x="3044825" y="2651125"/>
            <a:ext cx="3044825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4×3=12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 dirty="0" err="1">
                <a:solidFill>
                  <a:srgbClr val="FF0000"/>
                </a:solidFill>
                <a:latin typeface="+mn-lt"/>
                <a:ea typeface="+mn-ea"/>
              </a:rPr>
              <a:t>dm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13B17B-A863-4A75-AFF7-74EB1063E2AE}"/>
              </a:ext>
            </a:extLst>
          </p:cNvPr>
          <p:cNvSpPr txBox="1"/>
          <p:nvPr/>
        </p:nvSpPr>
        <p:spPr>
          <a:xfrm>
            <a:off x="2235200" y="3278188"/>
            <a:ext cx="4459288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答：</a:t>
            </a:r>
            <a:r>
              <a:rPr lang="zh-CN" altLang="en-US" sz="3200" b="1" dirty="0">
                <a:solidFill>
                  <a:srgbClr val="FF0000"/>
                </a:solidFill>
              </a:rPr>
              <a:t>圆锥的高是</a:t>
            </a:r>
            <a:r>
              <a:rPr lang="en-US" altLang="zh-CN" sz="3200" b="1" dirty="0">
                <a:solidFill>
                  <a:srgbClr val="FF0000"/>
                </a:solidFill>
              </a:rPr>
              <a:t>12dm</a:t>
            </a:r>
            <a:r>
              <a:rPr lang="zh-CN" altLang="en-US" sz="3200" b="1" dirty="0">
                <a:solidFill>
                  <a:srgbClr val="FF0000"/>
                </a:solidFill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98D996C-72FC-4D86-BA73-2A418702EDC4}"/>
              </a:ext>
            </a:extLst>
          </p:cNvPr>
          <p:cNvSpPr txBox="1"/>
          <p:nvPr/>
        </p:nvSpPr>
        <p:spPr>
          <a:xfrm>
            <a:off x="177800" y="1219200"/>
            <a:ext cx="8813800" cy="11473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000" b="1">
                <a:latin typeface="+mn-lt"/>
                <a:ea typeface="+mn-ea"/>
              </a:rPr>
              <a:t>9.</a:t>
            </a:r>
            <a:r>
              <a:rPr lang="zh-CN" altLang="en-US" sz="3000" b="1" dirty="0">
                <a:latin typeface="+mn-lt"/>
                <a:ea typeface="+mn-ea"/>
              </a:rPr>
              <a:t>一个圆柱与一个圆锥的体积和高分别相等，已知圆锥的底面积是</a:t>
            </a:r>
            <a:r>
              <a:rPr lang="en-US" altLang="zh-CN" sz="3000" b="1" dirty="0">
                <a:latin typeface="+mn-lt"/>
                <a:ea typeface="+mn-ea"/>
              </a:rPr>
              <a:t>28.26cm</a:t>
            </a:r>
            <a:r>
              <a:rPr lang="en-US" altLang="zh-CN" sz="3000" b="1" baseline="30000" dirty="0">
                <a:latin typeface="+mn-lt"/>
                <a:ea typeface="+mn-ea"/>
              </a:rPr>
              <a:t>2</a:t>
            </a:r>
            <a:r>
              <a:rPr lang="zh-CN" altLang="en-US" sz="3000" b="1" dirty="0">
                <a:latin typeface="+mn-lt"/>
                <a:ea typeface="+mn-ea"/>
              </a:rPr>
              <a:t>，圆柱的底面积是多少？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E31AF6-781D-4536-9059-BCDDB3F0612C}"/>
              </a:ext>
            </a:extLst>
          </p:cNvPr>
          <p:cNvSpPr txBox="1"/>
          <p:nvPr/>
        </p:nvSpPr>
        <p:spPr>
          <a:xfrm>
            <a:off x="2516188" y="2419350"/>
            <a:ext cx="4162425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28.26÷3=9.42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384CE9-8AED-486F-8D8D-52C43875C2C8}"/>
              </a:ext>
            </a:extLst>
          </p:cNvPr>
          <p:cNvSpPr txBox="1"/>
          <p:nvPr/>
        </p:nvSpPr>
        <p:spPr>
          <a:xfrm>
            <a:off x="1755775" y="3046413"/>
            <a:ext cx="5683250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答：圆柱的底面积是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9.42cm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0E0C98-DE80-4229-8F67-8A9C9989F76C}"/>
              </a:ext>
            </a:extLst>
          </p:cNvPr>
          <p:cNvSpPr txBox="1"/>
          <p:nvPr/>
        </p:nvSpPr>
        <p:spPr>
          <a:xfrm>
            <a:off x="197871" y="628140"/>
            <a:ext cx="6599382" cy="314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800" b="1">
                <a:latin typeface="+mn-lt"/>
                <a:ea typeface="+mn-ea"/>
              </a:rPr>
              <a:t>10.</a:t>
            </a:r>
            <a:r>
              <a:rPr lang="zh-CN" altLang="en-US" sz="2800" b="1">
                <a:latin typeface="+mn-lt"/>
                <a:ea typeface="+mn-ea"/>
              </a:rPr>
              <a:t>用底面半径和高分别是</a:t>
            </a:r>
            <a:r>
              <a:rPr lang="en-US" altLang="zh-CN" sz="2800" b="1">
                <a:latin typeface="+mn-lt"/>
                <a:ea typeface="+mn-ea"/>
              </a:rPr>
              <a:t>6cm</a:t>
            </a:r>
            <a:r>
              <a:rPr lang="zh-CN" altLang="en-US" sz="2800" b="1">
                <a:latin typeface="+mn-lt"/>
                <a:ea typeface="+mn-ea"/>
              </a:rPr>
              <a:t>、</a:t>
            </a:r>
            <a:r>
              <a:rPr lang="en-US" altLang="zh-CN" sz="2800" b="1">
                <a:latin typeface="+mn-lt"/>
                <a:ea typeface="+mn-ea"/>
              </a:rPr>
              <a:t>12cm</a:t>
            </a:r>
            <a:r>
              <a:rPr lang="zh-CN" altLang="en-US" sz="2800" b="1">
                <a:latin typeface="+mn-lt"/>
                <a:ea typeface="+mn-ea"/>
              </a:rPr>
              <a:t>的空心圆锥和空心圆柱各一个，组成竖放的容器（如右图</a:t>
            </a:r>
            <a:r>
              <a:rPr lang="en-US" altLang="zh-CN" sz="2800" b="1">
                <a:latin typeface="+mn-lt"/>
                <a:ea typeface="+mn-ea"/>
              </a:rPr>
              <a:t>)</a:t>
            </a:r>
            <a:r>
              <a:rPr lang="zh-CN" altLang="en-US" sz="2800" b="1">
                <a:latin typeface="+mn-lt"/>
                <a:ea typeface="+mn-ea"/>
              </a:rPr>
              <a:t>。在这个容器内注入一些细沙，能填满圆锥，还填了部分圆柱，圆柱部分的细沙高</a:t>
            </a:r>
            <a:r>
              <a:rPr lang="en-US" altLang="zh-CN" sz="2800" b="1">
                <a:latin typeface="+mn-lt"/>
                <a:ea typeface="+mn-ea"/>
              </a:rPr>
              <a:t>2cm</a:t>
            </a:r>
            <a:r>
              <a:rPr lang="zh-CN" altLang="en-US" sz="2800" b="1">
                <a:latin typeface="+mn-lt"/>
                <a:ea typeface="+mn-ea"/>
              </a:rPr>
              <a:t>。若将这个容器上面封住并倒立，细沙的高度是多少厘米</a:t>
            </a:r>
            <a:r>
              <a:rPr lang="en-US" altLang="zh-CN" sz="2800" b="1">
                <a:latin typeface="+mn-lt"/>
                <a:ea typeface="+mn-ea"/>
              </a:rPr>
              <a:t>?</a:t>
            </a:r>
            <a:endParaRPr lang="zh-CN" altLang="en-US" sz="2800" b="1" dirty="0">
              <a:latin typeface="+mn-lt"/>
              <a:ea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3B5E66-BDA7-4295-9C5F-2546B35AB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59" y="1209587"/>
            <a:ext cx="2109905" cy="29033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81CDF35-5903-4B2A-A78A-9E14C70CE4D1}"/>
              </a:ext>
            </a:extLst>
          </p:cNvPr>
          <p:cNvSpPr txBox="1"/>
          <p:nvPr/>
        </p:nvSpPr>
        <p:spPr>
          <a:xfrm>
            <a:off x="501095" y="1371998"/>
            <a:ext cx="7223347" cy="239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  </a:t>
            </a:r>
            <a:r>
              <a:rPr lang="en-US" altLang="zh-CN" sz="3200" b="1">
                <a:solidFill>
                  <a:srgbClr val="FF0000"/>
                </a:solidFill>
              </a:rPr>
              <a:t>×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3.14×6</a:t>
            </a:r>
            <a:r>
              <a:rPr lang="en-US" altLang="zh-CN" sz="3200" b="1" baseline="3000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×12÷</a:t>
            </a:r>
            <a:r>
              <a:rPr lang="en-US" altLang="zh-CN" sz="3200" b="1">
                <a:solidFill>
                  <a:srgbClr val="FF0000"/>
                </a:solidFill>
              </a:rPr>
              <a:t>3.14÷6</a:t>
            </a:r>
            <a:r>
              <a:rPr lang="en-US" altLang="zh-CN" sz="3200" b="1" baseline="30000">
                <a:solidFill>
                  <a:srgbClr val="FF0000"/>
                </a:solidFill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=4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4+2=6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cm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答：若将这个容器上面封住并倒</a:t>
            </a:r>
            <a:endParaRPr lang="en-US" altLang="zh-CN" sz="3200" b="1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立，细沙的高度是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厘米。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B48B41-52E1-438D-93E3-6F71193809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59" y="1209587"/>
            <a:ext cx="2109905" cy="2903371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A0C52A96-75B7-4B9E-822E-24CF34F47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860054"/>
              </p:ext>
            </p:extLst>
          </p:nvPr>
        </p:nvGraphicFramePr>
        <p:xfrm>
          <a:off x="501095" y="1242111"/>
          <a:ext cx="326682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095" y="1242111"/>
                        <a:ext cx="326682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0E0C98-DE80-4229-8F67-8A9C9989F76C}"/>
              </a:ext>
            </a:extLst>
          </p:cNvPr>
          <p:cNvSpPr txBox="1"/>
          <p:nvPr/>
        </p:nvSpPr>
        <p:spPr>
          <a:xfrm>
            <a:off x="313149" y="1069479"/>
            <a:ext cx="8517703" cy="314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281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11.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一定时间内，降落在水平地面上的水，在未经蒸发、渗漏、流失情况下所积的深度，称为降水量（通常以毫米为单位</a:t>
            </a:r>
            <a:r>
              <a:rPr lang="zh-CN" altLang="en-US" sz="2800" b="1">
                <a:solidFill>
                  <a:prstClr val="black"/>
                </a:solidFill>
                <a:latin typeface="Times New Roman"/>
                <a:ea typeface="黑体"/>
              </a:rPr>
              <a:t>）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。某地区的土地面积为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200km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，某日平均降水量为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50mm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，该日该地区总降水为多少万立方米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?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该地区一年绿化用水为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200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万立方米，这些雨水的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25%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能满足绿化所需吗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/>
                <a:cs typeface="+mn-cs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81CDF35-5903-4B2A-A78A-9E14C70CE4D1}"/>
              </a:ext>
            </a:extLst>
          </p:cNvPr>
          <p:cNvSpPr txBox="1"/>
          <p:nvPr/>
        </p:nvSpPr>
        <p:spPr>
          <a:xfrm>
            <a:off x="545898" y="1167102"/>
            <a:ext cx="8052204" cy="28092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200×1000</a:t>
            </a:r>
            <a:r>
              <a:rPr kumimoji="0" lang="en-US" altLang="zh-CN" sz="30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2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×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（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50÷1000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）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=1000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（</a:t>
            </a:r>
            <a:r>
              <a:rPr lang="zh-CN" altLang="en-US" sz="3000" b="1" dirty="0">
                <a:solidFill>
                  <a:srgbClr val="FF0000"/>
                </a:solidFill>
                <a:latin typeface="Times New Roman"/>
                <a:ea typeface="黑体"/>
              </a:rPr>
              <a:t>万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立方米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）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黑体"/>
            </a:endParaRPr>
          </a:p>
          <a:p>
            <a:pPr marL="0" marR="0" lvl="0" indent="0" algn="l" defTabSz="91281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1000×25%=250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（万立方米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）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黑体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zh-CN" sz="3000" b="1">
                <a:solidFill>
                  <a:srgbClr val="FF0000"/>
                </a:solidFill>
                <a:latin typeface="Times New Roman"/>
                <a:ea typeface="黑体"/>
              </a:rPr>
              <a:t>250</a:t>
            </a:r>
            <a:r>
              <a:rPr lang="zh-CN" altLang="en-US" sz="3000" b="1">
                <a:solidFill>
                  <a:srgbClr val="FF0000"/>
                </a:solidFill>
                <a:latin typeface="Times New Roman"/>
                <a:ea typeface="黑体"/>
              </a:rPr>
              <a:t>万立方米</a:t>
            </a:r>
            <a:r>
              <a:rPr lang="en-US" altLang="zh-CN" sz="3000" b="1">
                <a:solidFill>
                  <a:srgbClr val="FF0000"/>
                </a:solidFill>
                <a:latin typeface="Times New Roman"/>
                <a:ea typeface="黑体"/>
              </a:rPr>
              <a:t>&gt;200</a:t>
            </a:r>
            <a:r>
              <a:rPr lang="zh-CN" altLang="en-US" sz="3000" b="1">
                <a:solidFill>
                  <a:srgbClr val="FF0000"/>
                </a:solidFill>
                <a:latin typeface="Times New Roman"/>
                <a:ea typeface="黑体"/>
              </a:rPr>
              <a:t>万立方米，能满足</a:t>
            </a:r>
            <a:endParaRPr lang="en-US" altLang="zh-CN" sz="3000" b="1">
              <a:solidFill>
                <a:srgbClr val="FF0000"/>
              </a:solidFill>
              <a:latin typeface="Times New Roman"/>
              <a:ea typeface="黑体"/>
            </a:endParaRPr>
          </a:p>
          <a:p>
            <a:pPr lvl="0">
              <a:lnSpc>
                <a:spcPct val="120000"/>
              </a:lnSpc>
              <a:defRPr/>
            </a:pPr>
            <a:r>
              <a:rPr lang="zh-CN" altLang="en-US" sz="3000" b="1">
                <a:solidFill>
                  <a:srgbClr val="FF0000"/>
                </a:solidFill>
                <a:latin typeface="Times New Roman"/>
                <a:ea typeface="黑体"/>
              </a:rPr>
              <a:t>答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：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该日该地区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总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降水为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1000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万立方米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。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黑体"/>
            </a:endParaRPr>
          </a:p>
          <a:p>
            <a:pPr marL="0" marR="0" lvl="0" indent="0" algn="l" defTabSz="91281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这些雨水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的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25%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能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/>
              </a:rPr>
              <a:t>满足绿化所需。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72081F4F-DE4F-C12E-E252-481161E3F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5" y="1005135"/>
            <a:ext cx="7602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下列物体的形状是由哪些图形组成的？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4F14E0-FC9B-8B5D-3E19-C265CB0C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8696" y="1689130"/>
            <a:ext cx="4679609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6F80F2C-9274-86C6-683C-62146BC6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751" y="3055967"/>
            <a:ext cx="1582737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圆柱和圆锥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F5D6C2-741B-294E-480D-638487E2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630" y="3105974"/>
            <a:ext cx="1582737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圆柱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ED87BE-EA08-4B26-E58B-72FCDEA0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332" y="3105974"/>
            <a:ext cx="1582737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圆柱和</a:t>
            </a:r>
            <a:r>
              <a:rPr lang="zh-CN" altLang="en-US" sz="3200" b="1">
                <a:solidFill>
                  <a:srgbClr val="FF0000"/>
                </a:solidFill>
                <a:ea typeface="楷体" panose="02010609060101010101" pitchFamily="49" charset="-122"/>
              </a:rPr>
              <a:t>圆锥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4AB13AD4-0A8D-91FE-0D65-173658AB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584200"/>
            <a:ext cx="7634287" cy="1217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j-lt"/>
                <a:ea typeface="+mj-ea"/>
              </a:rPr>
              <a:t> </a:t>
            </a:r>
            <a:r>
              <a:rPr lang="en-US" altLang="zh-CN" sz="3200">
                <a:latin typeface="+mj-lt"/>
                <a:ea typeface="+mj-ea"/>
              </a:rPr>
              <a:t>2.</a:t>
            </a:r>
            <a:r>
              <a:rPr lang="zh-CN" altLang="en-US" sz="3200">
                <a:latin typeface="+mj-lt"/>
                <a:ea typeface="+mj-ea"/>
              </a:rPr>
              <a:t>上排的图形以红色线为轴快速旋转后会形成什么图形</a:t>
            </a:r>
            <a:r>
              <a:rPr lang="en-US" altLang="zh-CN" sz="3200">
                <a:latin typeface="+mj-lt"/>
                <a:ea typeface="+mj-ea"/>
              </a:rPr>
              <a:t>?</a:t>
            </a:r>
            <a:r>
              <a:rPr lang="zh-CN" altLang="en-US" sz="3200">
                <a:latin typeface="+mj-lt"/>
                <a:ea typeface="+mj-ea"/>
              </a:rPr>
              <a:t>请与下排图连一连。</a:t>
            </a:r>
            <a:endParaRPr lang="zh-CN" altLang="en-US" sz="3200" dirty="0">
              <a:latin typeface="+mj-lt"/>
              <a:ea typeface="+mj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E22F9D8-292A-B27B-B713-9B555BC81E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36738" y="2935288"/>
            <a:ext cx="164147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组合 2">
            <a:extLst>
              <a:ext uri="{FF2B5EF4-FFF2-40B4-BE49-F238E27FC236}">
                <a16:creationId xmlns:a16="http://schemas.microsoft.com/office/drawing/2014/main" id="{0BFEBD58-4565-237E-772A-1853B7B1147B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1733550"/>
            <a:ext cx="6115050" cy="2794000"/>
            <a:chOff x="1359911" y="1676111"/>
            <a:chExt cx="6115050" cy="2794078"/>
          </a:xfrm>
        </p:grpSpPr>
        <p:pic>
          <p:nvPicPr>
            <p:cNvPr id="9" name="Picture 16" descr="6B91">
              <a:extLst>
                <a:ext uri="{FF2B5EF4-FFF2-40B4-BE49-F238E27FC236}">
                  <a16:creationId xmlns:a16="http://schemas.microsoft.com/office/drawing/2014/main" id="{C476871F-2C17-203C-B1BC-81D1D6259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73" y="2001549"/>
              <a:ext cx="534988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6B92">
              <a:extLst>
                <a:ext uri="{FF2B5EF4-FFF2-40B4-BE49-F238E27FC236}">
                  <a16:creationId xmlns:a16="http://schemas.microsoft.com/office/drawing/2014/main" id="{0A897603-566E-5849-31F6-8766A4EB5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036" y="1818986"/>
              <a:ext cx="635000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6B93">
              <a:extLst>
                <a:ext uri="{FF2B5EF4-FFF2-40B4-BE49-F238E27FC236}">
                  <a16:creationId xmlns:a16="http://schemas.microsoft.com/office/drawing/2014/main" id="{E0EF0C71-8B1E-34E5-9F77-B19169E5C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148" y="1676111"/>
              <a:ext cx="482600" cy="143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 descr="6B94">
              <a:extLst>
                <a:ext uri="{FF2B5EF4-FFF2-40B4-BE49-F238E27FC236}">
                  <a16:creationId xmlns:a16="http://schemas.microsoft.com/office/drawing/2014/main" id="{C79476A7-1859-CFF6-6906-34EC9087C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511" y="1774536"/>
              <a:ext cx="522287" cy="136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6B95">
              <a:extLst>
                <a:ext uri="{FF2B5EF4-FFF2-40B4-BE49-F238E27FC236}">
                  <a16:creationId xmlns:a16="http://schemas.microsoft.com/office/drawing/2014/main" id="{2F10650E-5A9B-1FA2-2115-58E0F741C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911" y="3301712"/>
              <a:ext cx="749300" cy="11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6B96">
              <a:extLst>
                <a:ext uri="{FF2B5EF4-FFF2-40B4-BE49-F238E27FC236}">
                  <a16:creationId xmlns:a16="http://schemas.microsoft.com/office/drawing/2014/main" id="{8DDD8297-A21E-7F21-007D-40A4AE3AD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361" y="3670011"/>
              <a:ext cx="935037" cy="74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 descr="6B98">
              <a:extLst>
                <a:ext uri="{FF2B5EF4-FFF2-40B4-BE49-F238E27FC236}">
                  <a16:creationId xmlns:a16="http://schemas.microsoft.com/office/drawing/2014/main" id="{7975CFE3-3F01-3D82-2523-6DE521E01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11" y="3558886"/>
              <a:ext cx="84455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4" descr="7">
              <a:extLst>
                <a:ext uri="{FF2B5EF4-FFF2-40B4-BE49-F238E27FC236}">
                  <a16:creationId xmlns:a16="http://schemas.microsoft.com/office/drawing/2014/main" id="{49874687-BD15-7C0D-9FB7-19E665C99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969" y="3317664"/>
              <a:ext cx="112395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FE80B5D-5A1C-32A0-EDA7-2E7A58E953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7300" y="2838450"/>
            <a:ext cx="3227388" cy="968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2072917-5752-7833-2E6A-D6C77D4D131A}"/>
              </a:ext>
            </a:extLst>
          </p:cNvPr>
          <p:cNvCxnSpPr>
            <a:cxnSpLocks noChangeShapeType="1"/>
            <a:endCxn id="12" idx="1"/>
          </p:cNvCxnSpPr>
          <p:nvPr/>
        </p:nvCxnSpPr>
        <p:spPr bwMode="auto">
          <a:xfrm flipV="1">
            <a:off x="1997075" y="2449513"/>
            <a:ext cx="3143250" cy="13573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CAEA25A-014F-379D-789D-8C4B78B02E9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75313" y="2935288"/>
            <a:ext cx="1417637" cy="7096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5D1044C0-B6FC-D261-1F2C-7A5EB029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79" y="1039220"/>
            <a:ext cx="830744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）一个圆柱的体积是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75.36m</a:t>
            </a:r>
            <a:r>
              <a:rPr lang="en-US" altLang="zh-CN" sz="30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，与它等底、等高的圆锥的体积是（          ）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0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3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3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）一个圆锥的体积是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141.3m</a:t>
            </a:r>
            <a:r>
              <a:rPr lang="en-US" altLang="zh-CN" sz="30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，与它等底、等高的圆柱的体积是（         ）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0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F695FD-B8B7-A499-E159-EB3571E9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670" y="1589818"/>
            <a:ext cx="10493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25.12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6C502F-1616-193A-426B-A0712ECB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983" y="3219019"/>
            <a:ext cx="10509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423.9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A4594F-2C66-E843-C910-BA1374F8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2072683"/>
            <a:ext cx="47498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75.36÷3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25.12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64F487-F5DD-5C47-489D-F8D47934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3668120"/>
            <a:ext cx="47498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141.3×3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423.9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458159A-3402-D6B2-2F29-73ACB3CE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4" y="583712"/>
            <a:ext cx="8028160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判断下面的说法是否正确，并说一说你的理由。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91F81E2E-0D1A-F11F-53DE-C9E16826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1" y="1406037"/>
            <a:ext cx="83947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）圆锥的体积等于圆柱体积的      。（    ）</a:t>
            </a:r>
          </a:p>
        </p:txBody>
      </p:sp>
      <p:grpSp>
        <p:nvGrpSpPr>
          <p:cNvPr id="5" name="组合 5">
            <a:extLst>
              <a:ext uri="{FF2B5EF4-FFF2-40B4-BE49-F238E27FC236}">
                <a16:creationId xmlns:a16="http://schemas.microsoft.com/office/drawing/2014/main" id="{46B1A81E-D431-33BF-2088-E997C2B163C7}"/>
              </a:ext>
            </a:extLst>
          </p:cNvPr>
          <p:cNvGrpSpPr>
            <a:grpSpLocks/>
          </p:cNvGrpSpPr>
          <p:nvPr/>
        </p:nvGrpSpPr>
        <p:grpSpPr bwMode="auto">
          <a:xfrm>
            <a:off x="5915911" y="1140925"/>
            <a:ext cx="482600" cy="1101725"/>
            <a:chOff x="2286000" y="3877755"/>
            <a:chExt cx="482958" cy="110037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F535725-A281-55BA-DB79-D10C3FEE13DE}"/>
                </a:ext>
              </a:extLst>
            </p:cNvPr>
            <p:cNvCxnSpPr/>
            <p:nvPr/>
          </p:nvCxnSpPr>
          <p:spPr>
            <a:xfrm>
              <a:off x="2286000" y="4462824"/>
              <a:ext cx="482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7">
              <a:extLst>
                <a:ext uri="{FF2B5EF4-FFF2-40B4-BE49-F238E27FC236}">
                  <a16:creationId xmlns:a16="http://schemas.microsoft.com/office/drawing/2014/main" id="{2E04AB3B-BE21-F14E-7909-25DD917BA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071" y="3877755"/>
              <a:ext cx="377306" cy="5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id="{0AC0F97E-9A54-F20E-8930-528283398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071" y="4424790"/>
              <a:ext cx="377306" cy="5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8" name="文本框 9">
            <a:extLst>
              <a:ext uri="{FF2B5EF4-FFF2-40B4-BE49-F238E27FC236}">
                <a16:creationId xmlns:a16="http://schemas.microsoft.com/office/drawing/2014/main" id="{8570F4AF-A6BF-9C1E-7662-F004901E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1" y="2228362"/>
            <a:ext cx="7831138" cy="1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）圆柱的体积大于与它等底、等高的圆锥的体积。（    ）</a:t>
            </a: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23EBEA99-AE65-E4DE-CFDC-ADB44EC7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74" y="3312625"/>
            <a:ext cx="8415337" cy="1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）圆锥的高是圆柱的高的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倍，它们的体积一定相等。（    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752087A-7AFC-2C18-E200-3DD0F3DFB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299" y="1401275"/>
            <a:ext cx="5969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DAFCEB9-C649-A5FD-F091-8822CCACE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939" y="2768132"/>
            <a:ext cx="4111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67B221D-247D-5A6F-0937-C48290AAA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646" y="3832865"/>
            <a:ext cx="5969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7C50E7-9CF9-4346-9E80-54D379591BD4}"/>
              </a:ext>
            </a:extLst>
          </p:cNvPr>
          <p:cNvSpPr txBox="1"/>
          <p:nvPr/>
        </p:nvSpPr>
        <p:spPr>
          <a:xfrm>
            <a:off x="241300" y="1042988"/>
            <a:ext cx="8902700" cy="1217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>
                <a:latin typeface="+mn-lt"/>
                <a:ea typeface="+mn-ea"/>
              </a:rPr>
              <a:t>5.</a:t>
            </a:r>
            <a:r>
              <a:rPr lang="zh-CN" altLang="en-US" sz="3200" b="1" dirty="0">
                <a:latin typeface="+mn-lt"/>
                <a:ea typeface="+mn-ea"/>
              </a:rPr>
              <a:t>一个圆锥的底面周长是</a:t>
            </a:r>
            <a:r>
              <a:rPr lang="en-US" altLang="zh-CN" sz="3200" b="1" dirty="0">
                <a:latin typeface="+mn-lt"/>
                <a:ea typeface="+mn-ea"/>
              </a:rPr>
              <a:t>31.4cm</a:t>
            </a:r>
            <a:r>
              <a:rPr lang="zh-CN" altLang="en-US" sz="3200" b="1" dirty="0">
                <a:latin typeface="+mn-lt"/>
                <a:ea typeface="+mn-ea"/>
              </a:rPr>
              <a:t>，高是</a:t>
            </a:r>
            <a:r>
              <a:rPr lang="en-US" altLang="zh-CN" sz="3200" b="1" dirty="0">
                <a:latin typeface="+mn-lt"/>
                <a:ea typeface="+mn-ea"/>
              </a:rPr>
              <a:t>9cm</a:t>
            </a:r>
            <a:r>
              <a:rPr lang="zh-CN" altLang="en-US" sz="3200" b="1" dirty="0">
                <a:latin typeface="+mn-lt"/>
                <a:ea typeface="+mn-ea"/>
              </a:rPr>
              <a:t>。它的体积是多少？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C233B03-D248-40A3-87AE-C4DE58C419A0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2405063"/>
            <a:ext cx="9296400" cy="1758950"/>
            <a:chOff x="777234" y="1714709"/>
            <a:chExt cx="9297700" cy="1759045"/>
          </a:xfrm>
        </p:grpSpPr>
        <p:grpSp>
          <p:nvGrpSpPr>
            <p:cNvPr id="15364" name="组合 7">
              <a:extLst>
                <a:ext uri="{FF2B5EF4-FFF2-40B4-BE49-F238E27FC236}">
                  <a16:creationId xmlns:a16="http://schemas.microsoft.com/office/drawing/2014/main" id="{E9036BDE-0D27-40C0-BECA-64DFD9B61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234" y="1714709"/>
              <a:ext cx="9297700" cy="1132126"/>
              <a:chOff x="1064235" y="2245117"/>
              <a:chExt cx="9297700" cy="1132126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EC944B-AA5E-4895-B910-C87B1978F385}"/>
                  </a:ext>
                </a:extLst>
              </p:cNvPr>
              <p:cNvSpPr txBox="1"/>
              <p:nvPr/>
            </p:nvSpPr>
            <p:spPr>
              <a:xfrm>
                <a:off x="1064235" y="2245117"/>
                <a:ext cx="9297700" cy="10763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        ×3.14×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（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31.4÷3.14÷2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）</a:t>
                </a:r>
                <a:r>
                  <a:rPr lang="en-US" altLang="zh-CN" sz="3200" b="1" baseline="30000" dirty="0">
                    <a:solidFill>
                      <a:srgbClr val="FF0000"/>
                    </a:solidFill>
                    <a:latin typeface="+mn-lt"/>
                    <a:ea typeface="+mn-ea"/>
                  </a:rPr>
                  <a:t>2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×9=235.5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（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cm</a:t>
                </a:r>
                <a:r>
                  <a:rPr lang="en-US" altLang="zh-CN" sz="3200" b="1" baseline="30000" dirty="0">
                    <a:solidFill>
                      <a:srgbClr val="FF0000"/>
                    </a:solidFill>
                    <a:latin typeface="+mn-lt"/>
                    <a:ea typeface="+mn-ea"/>
                  </a:rPr>
                  <a:t>3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）</a:t>
                </a:r>
              </a:p>
            </p:txBody>
          </p:sp>
          <p:grpSp>
            <p:nvGrpSpPr>
              <p:cNvPr id="15367" name="组合 2">
                <a:extLst>
                  <a:ext uri="{FF2B5EF4-FFF2-40B4-BE49-F238E27FC236}">
                    <a16:creationId xmlns:a16="http://schemas.microsoft.com/office/drawing/2014/main" id="{417C4482-51E7-4CDA-892E-3B9568520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8764" y="2245117"/>
                <a:ext cx="482958" cy="1132126"/>
                <a:chOff x="2286000" y="3877755"/>
                <a:chExt cx="482958" cy="1132126"/>
              </a:xfrm>
            </p:grpSpPr>
            <p:cxnSp>
              <p:nvCxnSpPr>
                <p:cNvPr id="4" name="直接连接符 3">
                  <a:extLst>
                    <a:ext uri="{FF2B5EF4-FFF2-40B4-BE49-F238E27FC236}">
                      <a16:creationId xmlns:a16="http://schemas.microsoft.com/office/drawing/2014/main" id="{AEC9A13C-8AA5-4B87-83B1-41D3E09C84E0}"/>
                    </a:ext>
                  </a:extLst>
                </p:cNvPr>
                <p:cNvCxnSpPr/>
                <p:nvPr/>
              </p:nvCxnSpPr>
              <p:spPr>
                <a:xfrm>
                  <a:off x="2286647" y="4461986"/>
                  <a:ext cx="48266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563A81D1-6B4B-44AA-B1F4-CD6BE4D83B64}"/>
                    </a:ext>
                  </a:extLst>
                </p:cNvPr>
                <p:cNvSpPr txBox="1"/>
                <p:nvPr/>
              </p:nvSpPr>
              <p:spPr>
                <a:xfrm>
                  <a:off x="2332692" y="3877755"/>
                  <a:ext cx="390580" cy="5842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1</a:t>
                  </a:r>
                  <a:endPara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4DAC404-5E4C-4475-ACDB-09A6AAD156B6}"/>
                    </a:ext>
                  </a:extLst>
                </p:cNvPr>
                <p:cNvSpPr txBox="1"/>
                <p:nvPr/>
              </p:nvSpPr>
              <p:spPr>
                <a:xfrm>
                  <a:off x="2332692" y="4425472"/>
                  <a:ext cx="390580" cy="5842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n-lt"/>
                      <a:ea typeface="+mn-ea"/>
                    </a:rPr>
                    <a:t>3</a:t>
                  </a:r>
                  <a:endParaRPr lang="zh-CN" altLang="en-US" sz="3200" b="1" dirty="0">
                    <a:solidFill>
                      <a:srgbClr val="FF0000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117FDAD-8E9A-49F5-8AB0-0BA08EFE6588}"/>
                </a:ext>
              </a:extLst>
            </p:cNvPr>
            <p:cNvSpPr txBox="1"/>
            <p:nvPr/>
          </p:nvSpPr>
          <p:spPr>
            <a:xfrm>
              <a:off x="2893668" y="2846657"/>
              <a:ext cx="5064833" cy="6270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答：它的体积是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</a:rPr>
                <a:t>235.5cm</a:t>
              </a:r>
              <a:r>
                <a:rPr lang="en-US" altLang="zh-CN" sz="3200" b="1" baseline="30000" dirty="0">
                  <a:solidFill>
                    <a:srgbClr val="FF0000"/>
                  </a:solidFill>
                  <a:latin typeface="+mn-lt"/>
                  <a:ea typeface="+mn-ea"/>
                </a:rPr>
                <a:t>3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3EB8F1E6-E266-964E-6297-5E1A6B37A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91" y="1444101"/>
            <a:ext cx="7771418" cy="22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一堆煤呈圆锥形，高为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2m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，底面周长为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18.84m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。这堆煤的体积是多少？已知每立方米的煤大约重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1.4t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，这堆煤大约重多少吨？（得数保留整数。）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E9279D7-3B89-0D46-A659-A30B61C915CA}"/>
              </a:ext>
            </a:extLst>
          </p:cNvPr>
          <p:cNvGrpSpPr>
            <a:grpSpLocks/>
          </p:cNvGrpSpPr>
          <p:nvPr/>
        </p:nvGrpSpPr>
        <p:grpSpPr bwMode="auto">
          <a:xfrm>
            <a:off x="332509" y="1053402"/>
            <a:ext cx="9094310" cy="3017939"/>
            <a:chOff x="640512" y="1576313"/>
            <a:chExt cx="9093491" cy="301944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A4FEC15-5034-939B-430D-041D6B5CF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512" y="1576313"/>
              <a:ext cx="9093491" cy="3019441"/>
              <a:chOff x="320138" y="2617527"/>
              <a:chExt cx="9093491" cy="3019441"/>
            </a:xfrm>
          </p:grpSpPr>
          <p:grpSp>
            <p:nvGrpSpPr>
              <p:cNvPr id="6" name="组合 3">
                <a:extLst>
                  <a:ext uri="{FF2B5EF4-FFF2-40B4-BE49-F238E27FC236}">
                    <a16:creationId xmlns:a16="http://schemas.microsoft.com/office/drawing/2014/main" id="{2FB2191E-90C1-5F4A-3A3F-B7D1E4994A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138" y="2617527"/>
                <a:ext cx="9093491" cy="1014975"/>
                <a:chOff x="607139" y="3147935"/>
                <a:chExt cx="9093491" cy="1014975"/>
              </a:xfrm>
            </p:grpSpPr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6A50599-2285-B8D9-1CAA-7FBD05D413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7139" y="3147935"/>
                  <a:ext cx="9093491" cy="818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200000"/>
                    </a:lnSpc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        ×3.14×</a:t>
                  </a:r>
                  <a:r>
                    <a:rPr lang="zh-CN" altLang="en-US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（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18.84÷3.14÷2</a:t>
                  </a:r>
                  <a:r>
                    <a:rPr lang="zh-CN" altLang="en-US" sz="2800" b="1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）</a:t>
                  </a:r>
                  <a:r>
                    <a:rPr lang="en-US" altLang="zh-CN" sz="2800" b="1" baseline="3000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2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×2=18.84</a:t>
                  </a:r>
                  <a:r>
                    <a:rPr lang="zh-CN" altLang="en-US" sz="2800" b="1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（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m</a:t>
                  </a:r>
                  <a:r>
                    <a:rPr lang="en-US" altLang="zh-CN" sz="2800" b="1" baseline="30000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3</a:t>
                  </a:r>
                  <a:r>
                    <a:rPr lang="zh-CN" altLang="en-US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）</a:t>
                  </a:r>
                </a:p>
              </p:txBody>
            </p:sp>
            <p:grpSp>
              <p:nvGrpSpPr>
                <p:cNvPr id="15" name="组合 5">
                  <a:extLst>
                    <a:ext uri="{FF2B5EF4-FFF2-40B4-BE49-F238E27FC236}">
                      <a16:creationId xmlns:a16="http://schemas.microsoft.com/office/drawing/2014/main" id="{A6E5AC40-6012-ADAD-23C9-BF38B8D2F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4706" y="3211912"/>
                  <a:ext cx="375610" cy="950998"/>
                  <a:chOff x="1911942" y="4844550"/>
                  <a:chExt cx="375610" cy="950998"/>
                </a:xfrm>
              </p:grpSpPr>
              <p:cxnSp>
                <p:nvCxnSpPr>
                  <p:cNvPr id="16" name="直接连接符 15">
                    <a:extLst>
                      <a:ext uri="{FF2B5EF4-FFF2-40B4-BE49-F238E27FC236}">
                        <a16:creationId xmlns:a16="http://schemas.microsoft.com/office/drawing/2014/main" id="{2EE10763-6C0A-FB61-4E8B-F991BFE4B9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1942" y="5304053"/>
                    <a:ext cx="375610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文本框 8">
                    <a:extLst>
                      <a:ext uri="{FF2B5EF4-FFF2-40B4-BE49-F238E27FC236}">
                        <a16:creationId xmlns:a16="http://schemas.microsoft.com/office/drawing/2014/main" id="{95E70E4B-2689-B14D-9B70-9F56972BB4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3382" y="4844550"/>
                    <a:ext cx="364170" cy="5234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altLang="zh-CN" sz="2800" b="1">
                        <a:solidFill>
                          <a:srgbClr val="FF0000"/>
                        </a:solidFill>
                        <a:latin typeface="+mn-lt"/>
                        <a:ea typeface="楷体" panose="02010609060101010101" pitchFamily="49" charset="-122"/>
                      </a:rPr>
                      <a:t>1</a:t>
                    </a:r>
                    <a:endParaRPr lang="zh-CN" altLang="en-US" sz="2800" b="1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18" name="文本框 9">
                    <a:extLst>
                      <a:ext uri="{FF2B5EF4-FFF2-40B4-BE49-F238E27FC236}">
                        <a16:creationId xmlns:a16="http://schemas.microsoft.com/office/drawing/2014/main" id="{690C8867-3724-30B1-33D3-299CF435A3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6707" y="5272067"/>
                    <a:ext cx="364170" cy="5234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altLang="zh-CN" sz="2800" b="1" dirty="0">
                        <a:solidFill>
                          <a:srgbClr val="FF0000"/>
                        </a:solidFill>
                        <a:latin typeface="+mn-lt"/>
                        <a:ea typeface="楷体" panose="02010609060101010101" pitchFamily="49" charset="-122"/>
                      </a:rPr>
                      <a:t>3</a:t>
                    </a:r>
                    <a:endParaRPr lang="zh-CN" altLang="en-US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endParaRPr>
                  </a:p>
                </p:txBody>
              </p:sp>
            </p:grpSp>
          </p:grpSp>
          <p:sp>
            <p:nvSpPr>
              <p:cNvPr id="13" name="文本框 4">
                <a:extLst>
                  <a:ext uri="{FF2B5EF4-FFF2-40B4-BE49-F238E27FC236}">
                    <a16:creationId xmlns:a16="http://schemas.microsoft.com/office/drawing/2014/main" id="{26DEB346-0D58-70BD-31FC-3E15314A9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4419" y="4418721"/>
                <a:ext cx="6090689" cy="1218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答：这堆煤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的体积是</a:t>
                </a:r>
                <a:r>
                  <a:rPr lang="en-US" altLang="zh-CN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18.84m</a:t>
                </a:r>
                <a:r>
                  <a:rPr lang="en-US" altLang="zh-CN" sz="3200" b="1" baseline="3000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3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。</a:t>
                </a:r>
                <a:endParaRPr lang="en-US" altLang="zh-CN" sz="32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        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这堆煤大约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重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26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吨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。</a:t>
                </a:r>
              </a:p>
            </p:txBody>
          </p:sp>
        </p:grpSp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id="{9F6E65A1-AEA5-D720-D095-9390932F9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869" y="2513477"/>
              <a:ext cx="3904884" cy="627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18.84×1.4</a:t>
              </a:r>
              <a:r>
                <a:rPr lang="zh-CN" altLang="en-US" sz="32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≈</a:t>
              </a:r>
              <a:r>
                <a:rPr lang="en-US" altLang="zh-CN" sz="32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26</a:t>
              </a:r>
              <a:r>
                <a:rPr lang="zh-CN" altLang="en-US" sz="32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（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吨）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507A4BA-D920-4453-B36E-D00594737DBD}"/>
              </a:ext>
            </a:extLst>
          </p:cNvPr>
          <p:cNvSpPr txBox="1"/>
          <p:nvPr/>
        </p:nvSpPr>
        <p:spPr>
          <a:xfrm>
            <a:off x="388072" y="2056384"/>
            <a:ext cx="7726429" cy="1594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800" b="1" dirty="0">
                <a:latin typeface="+mn-lt"/>
                <a:ea typeface="+mn-ea"/>
              </a:rPr>
              <a:t>（</a:t>
            </a:r>
            <a:r>
              <a:rPr lang="en-US" altLang="zh-CN" sz="2800" b="1" dirty="0">
                <a:latin typeface="+mn-lt"/>
                <a:ea typeface="+mn-ea"/>
              </a:rPr>
              <a:t>1</a:t>
            </a:r>
            <a:r>
              <a:rPr lang="zh-CN" altLang="en-US" sz="2800" b="1" dirty="0">
                <a:latin typeface="+mn-lt"/>
                <a:ea typeface="+mn-ea"/>
              </a:rPr>
              <a:t>）这堆稻谷</a:t>
            </a:r>
            <a:r>
              <a:rPr lang="zh-CN" altLang="en-US" sz="2800" b="1">
                <a:latin typeface="+mn-lt"/>
                <a:ea typeface="+mn-ea"/>
              </a:rPr>
              <a:t>的体积大约是</a:t>
            </a:r>
            <a:r>
              <a:rPr lang="zh-CN" altLang="en-US" sz="2800" b="1" dirty="0">
                <a:latin typeface="+mn-lt"/>
                <a:ea typeface="+mn-ea"/>
              </a:rPr>
              <a:t>多少？</a:t>
            </a:r>
            <a:endParaRPr lang="en-US" altLang="zh-CN" sz="2800" b="1" dirty="0">
              <a:latin typeface="+mn-lt"/>
              <a:ea typeface="+mn-ea"/>
            </a:endParaRPr>
          </a:p>
          <a:p>
            <a:pPr algn="just">
              <a:lnSpc>
                <a:spcPct val="120000"/>
              </a:lnSpc>
              <a:defRPr/>
            </a:pPr>
            <a:r>
              <a:rPr lang="zh-CN" altLang="en-US" sz="2800" b="1" dirty="0">
                <a:latin typeface="+mn-lt"/>
                <a:ea typeface="+mn-ea"/>
              </a:rPr>
              <a:t>（</a:t>
            </a:r>
            <a:r>
              <a:rPr lang="en-US" altLang="zh-CN" sz="2800" b="1" dirty="0">
                <a:latin typeface="+mn-lt"/>
                <a:ea typeface="+mn-ea"/>
              </a:rPr>
              <a:t>2</a:t>
            </a:r>
            <a:r>
              <a:rPr lang="zh-CN" altLang="en-US" sz="2800" b="1" dirty="0">
                <a:latin typeface="+mn-lt"/>
                <a:ea typeface="+mn-ea"/>
              </a:rPr>
              <a:t>）如果每</a:t>
            </a:r>
            <a:r>
              <a:rPr lang="zh-CN" altLang="en-US" sz="2800" b="1">
                <a:latin typeface="+mn-lt"/>
                <a:ea typeface="+mn-ea"/>
              </a:rPr>
              <a:t>立方米稻谷大约重</a:t>
            </a:r>
            <a:r>
              <a:rPr lang="en-US" altLang="zh-CN" sz="2800" b="1" dirty="0">
                <a:latin typeface="+mn-lt"/>
                <a:ea typeface="+mn-ea"/>
              </a:rPr>
              <a:t>650kg</a:t>
            </a:r>
            <a:r>
              <a:rPr lang="zh-CN" altLang="en-US" sz="2800" b="1" dirty="0">
                <a:latin typeface="+mn-lt"/>
                <a:ea typeface="+mn-ea"/>
              </a:rPr>
              <a:t>，这</a:t>
            </a:r>
            <a:r>
              <a:rPr lang="zh-CN" altLang="en-US" sz="2800" b="1">
                <a:latin typeface="+mn-lt"/>
                <a:ea typeface="+mn-ea"/>
              </a:rPr>
              <a:t>堆稻谷大约重</a:t>
            </a:r>
            <a:r>
              <a:rPr lang="zh-CN" altLang="en-US" sz="2800" b="1" dirty="0">
                <a:latin typeface="+mn-lt"/>
                <a:ea typeface="+mn-ea"/>
              </a:rPr>
              <a:t>多少</a:t>
            </a:r>
            <a:r>
              <a:rPr lang="zh-CN" altLang="en-US" sz="2800" b="1">
                <a:latin typeface="+mn-lt"/>
                <a:ea typeface="+mn-ea"/>
              </a:rPr>
              <a:t>千克？</a:t>
            </a:r>
            <a:endParaRPr lang="en-US" altLang="zh-CN" sz="2800" b="1" dirty="0">
              <a:latin typeface="+mn-lt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70FD81-A299-6CC8-B9D4-D010183051FF}"/>
              </a:ext>
            </a:extLst>
          </p:cNvPr>
          <p:cNvSpPr txBox="1"/>
          <p:nvPr/>
        </p:nvSpPr>
        <p:spPr>
          <a:xfrm>
            <a:off x="388072" y="813107"/>
            <a:ext cx="7572129" cy="107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2800" b="1">
                <a:latin typeface="+mn-lt"/>
                <a:ea typeface="+mn-ea"/>
              </a:rPr>
              <a:t>7.</a:t>
            </a:r>
            <a:r>
              <a:rPr lang="zh-CN" altLang="en-US" sz="2800" b="1">
                <a:latin typeface="+mn-lt"/>
                <a:ea typeface="+mn-ea"/>
              </a:rPr>
              <a:t>小明家收获的稻谷堆成了圆锥形，高约为</a:t>
            </a:r>
            <a:r>
              <a:rPr lang="en-US" altLang="zh-CN" sz="2800" b="1">
                <a:latin typeface="+mn-lt"/>
                <a:ea typeface="+mn-ea"/>
              </a:rPr>
              <a:t>1.5m</a:t>
            </a:r>
            <a:r>
              <a:rPr lang="zh-CN" altLang="en-US" sz="2800" b="1">
                <a:latin typeface="+mn-lt"/>
                <a:ea typeface="+mn-ea"/>
              </a:rPr>
              <a:t>，底面直径约为</a:t>
            </a:r>
            <a:r>
              <a:rPr lang="en-US" altLang="zh-CN" sz="2800" b="1">
                <a:latin typeface="+mn-lt"/>
                <a:ea typeface="+mn-ea"/>
              </a:rPr>
              <a:t>4m</a:t>
            </a:r>
            <a:r>
              <a:rPr lang="zh-CN" altLang="en-US" sz="2800" b="1">
                <a:latin typeface="+mn-lt"/>
                <a:ea typeface="+mn-ea"/>
              </a:rPr>
              <a:t>。</a:t>
            </a:r>
            <a:endParaRPr lang="zh-CN" altLang="en-US" sz="2800" b="1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</TotalTime>
  <Words>852</Words>
  <Application>Microsoft Office PowerPoint</Application>
  <PresentationFormat>全屏显示(16:9)</PresentationFormat>
  <Paragraphs>68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楷体</vt:lpstr>
      <vt:lpstr>楷体_GB2312</vt:lpstr>
      <vt:lpstr>宋体</vt:lpstr>
      <vt:lpstr>Arial</vt:lpstr>
      <vt:lpstr>Times New Roman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27</cp:revision>
  <dcterms:created xsi:type="dcterms:W3CDTF">2014-04-24T10:36:34Z</dcterms:created>
  <dcterms:modified xsi:type="dcterms:W3CDTF">2023-02-12T15:06:13Z</dcterms:modified>
  <cp:category>状元成才路</cp:category>
  <cp:contentStatus>状元成才路</cp:contentStatus>
  <cp:version>状元成才路</cp:version>
</cp:coreProperties>
</file>