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78" r:id="rId4"/>
  </p:sldMasterIdLst>
  <p:notesMasterIdLst>
    <p:notesMasterId r:id="rId21"/>
  </p:notesMasterIdLst>
  <p:sldIdLst>
    <p:sldId id="544" r:id="rId5"/>
    <p:sldId id="568" r:id="rId6"/>
    <p:sldId id="639" r:id="rId7"/>
    <p:sldId id="606" r:id="rId8"/>
    <p:sldId id="638" r:id="rId9"/>
    <p:sldId id="656" r:id="rId10"/>
    <p:sldId id="614" r:id="rId11"/>
    <p:sldId id="616" r:id="rId12"/>
    <p:sldId id="641" r:id="rId13"/>
    <p:sldId id="580" r:id="rId14"/>
    <p:sldId id="597" r:id="rId15"/>
    <p:sldId id="625" r:id="rId16"/>
    <p:sldId id="645" r:id="rId17"/>
    <p:sldId id="644" r:id="rId18"/>
    <p:sldId id="642" r:id="rId19"/>
    <p:sldId id="631" r:id="rId20"/>
  </p:sldIdLst>
  <p:sldSz cx="9144000" cy="51435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0E9EC"/>
    <a:srgbClr val="ACE7EB"/>
    <a:srgbClr val="F7860C"/>
    <a:srgbClr val="FFC000"/>
    <a:srgbClr val="E0E0E0"/>
    <a:srgbClr val="338F87"/>
    <a:srgbClr val="45BDB5"/>
    <a:srgbClr val="0071C8"/>
    <a:srgbClr val="009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70"/>
        <p:guide pos="3107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38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1366838" y="1127125"/>
            <a:ext cx="6546850" cy="23415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100013" y="90488"/>
            <a:ext cx="8943975" cy="4962525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0" y="635"/>
            <a:ext cx="9144000" cy="5143500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8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2.png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.jpeg"/><Relationship Id="rId3" Type="http://schemas.openxmlformats.org/officeDocument/2006/relationships/tags" Target="../tags/tag7.xml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Relationship Id="rId3" Type="http://schemas.openxmlformats.org/officeDocument/2006/relationships/image" Target="../media/image9.jpe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12.xml"/><Relationship Id="rId2" Type="http://schemas.openxmlformats.org/officeDocument/2006/relationships/image" Target="../media/image9.jpeg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733800" y="2571750"/>
            <a:ext cx="5410200" cy="25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5092065" y="272859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497705" y="2647950"/>
            <a:ext cx="24041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6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46595" y="2647950"/>
            <a:ext cx="1661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6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折  扣</a:t>
            </a:r>
            <a:endParaRPr lang="zh-CN" sz="36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1000" y="1852930"/>
            <a:ext cx="1788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单元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99505" y="1852930"/>
            <a:ext cx="2787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b="1">
                <a:latin typeface="Times New Roman" panose="02020603050405020304" pitchFamily="18" charset="0"/>
                <a:cs typeface="楷体" panose="02010609060101010101" charset="-122"/>
              </a:rPr>
              <a:t>百分数（二）</a:t>
            </a:r>
            <a:endParaRPr lang="zh-CN" sz="3600" b="1">
              <a:latin typeface="Times New Roman" panose="02020603050405020304" pitchFamily="18" charset="0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33576895" y="378142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b="1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2105" y="1905"/>
            <a:ext cx="1435100" cy="530860"/>
            <a:chOff x="523" y="3"/>
            <a:chExt cx="2260" cy="836"/>
          </a:xfrm>
        </p:grpSpPr>
        <p:pic>
          <p:nvPicPr>
            <p:cNvPr id="2" name="图片 1" descr="标签"/>
            <p:cNvPicPr>
              <a:picLocks noChangeAspect="1"/>
            </p:cNvPicPr>
            <p:nvPr/>
          </p:nvPicPr>
          <p:blipFill>
            <a:blip r:embed="rId1"/>
            <a:srcRect l="3108" r="80021" b="88848"/>
            <a:stretch>
              <a:fillRect/>
            </a:stretch>
          </p:blipFill>
          <p:spPr>
            <a:xfrm>
              <a:off x="523" y="3"/>
              <a:ext cx="2261" cy="83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662" y="42"/>
              <a:ext cx="2056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b="1" spc="20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ea typeface="黑体" panose="02010609060101010101" pitchFamily="2" charset="-122"/>
                </a:rPr>
                <a:t>巩固运用</a:t>
              </a:r>
              <a:endParaRPr lang="zh-CN" altLang="en-US" sz="20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27650" name="文本框 8203"/>
          <p:cNvSpPr txBox="1"/>
          <p:nvPr/>
        </p:nvSpPr>
        <p:spPr>
          <a:xfrm>
            <a:off x="152400" y="842645"/>
            <a:ext cx="7731125" cy="56515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marL="431800" indent="-431800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算出下面各物品打折后的价钱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。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（单位：元）</a:t>
            </a:r>
            <a:endParaRPr lang="zh-CN" altLang="en-US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7656" name="组合 8225"/>
          <p:cNvGrpSpPr/>
          <p:nvPr/>
        </p:nvGrpSpPr>
        <p:grpSpPr>
          <a:xfrm rot="0">
            <a:off x="520065" y="3137535"/>
            <a:ext cx="8072120" cy="1167765"/>
            <a:chOff x="580" y="3642"/>
            <a:chExt cx="5274" cy="822"/>
          </a:xfrm>
        </p:grpSpPr>
        <p:sp>
          <p:nvSpPr>
            <p:cNvPr id="27664" name="文本框 8204"/>
            <p:cNvSpPr txBox="1"/>
            <p:nvPr/>
          </p:nvSpPr>
          <p:spPr>
            <a:xfrm>
              <a:off x="2349" y="3642"/>
              <a:ext cx="1829" cy="82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原价：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105.00</a:t>
              </a:r>
              <a:endParaRPr lang="en-US" altLang="zh-CN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现价：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_____ </a:t>
              </a:r>
              <a:endPara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665" name="文本框 8204"/>
            <p:cNvSpPr txBox="1"/>
            <p:nvPr/>
          </p:nvSpPr>
          <p:spPr>
            <a:xfrm>
              <a:off x="580" y="3642"/>
              <a:ext cx="1676" cy="82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原价：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80.00</a:t>
              </a:r>
              <a:endParaRPr lang="en-US" altLang="zh-CN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现价：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_____ </a:t>
              </a:r>
              <a:endPara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666" name="文本框 8204"/>
            <p:cNvSpPr txBox="1"/>
            <p:nvPr/>
          </p:nvSpPr>
          <p:spPr>
            <a:xfrm>
              <a:off x="4178" y="3642"/>
              <a:ext cx="1676" cy="82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原价：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35.00</a:t>
              </a:r>
              <a:endParaRPr lang="en-US" altLang="zh-CN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现价：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_____ </a:t>
              </a:r>
              <a:endPara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19885" y="3697605"/>
            <a:ext cx="120904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52.00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26255" y="3706813"/>
            <a:ext cx="1292225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73.50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15810" y="3729038"/>
            <a:ext cx="1219200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30.80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71800" y="133350"/>
            <a:ext cx="2324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l="6114" t="30829" r="83214" b="38654"/>
          <a:stretch>
            <a:fillRect/>
          </a:stretch>
        </p:blipFill>
        <p:spPr>
          <a:xfrm>
            <a:off x="529590" y="1668780"/>
            <a:ext cx="1019810" cy="9906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06" h="1560">
                <a:moveTo>
                  <a:pt x="0" y="0"/>
                </a:moveTo>
                <a:lnTo>
                  <a:pt x="1606" y="0"/>
                </a:lnTo>
                <a:lnTo>
                  <a:pt x="1606" y="1560"/>
                </a:lnTo>
                <a:lnTo>
                  <a:pt x="0" y="15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rcRect l="36889" t="16745" r="44930" b="33979"/>
          <a:stretch>
            <a:fillRect/>
          </a:stretch>
        </p:blipFill>
        <p:spPr>
          <a:xfrm>
            <a:off x="2967355" y="1363980"/>
            <a:ext cx="1584960" cy="14592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36" h="2519">
                <a:moveTo>
                  <a:pt x="432" y="0"/>
                </a:moveTo>
                <a:lnTo>
                  <a:pt x="2038" y="0"/>
                </a:lnTo>
                <a:lnTo>
                  <a:pt x="2736" y="2443"/>
                </a:lnTo>
                <a:lnTo>
                  <a:pt x="0" y="2519"/>
                </a:lnTo>
                <a:lnTo>
                  <a:pt x="432" y="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3252" t="29890" r="9224" b="39593"/>
          <a:stretch>
            <a:fillRect/>
          </a:stretch>
        </p:blipFill>
        <p:spPr>
          <a:xfrm>
            <a:off x="6016625" y="1832610"/>
            <a:ext cx="1674495" cy="9906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37" h="1560">
                <a:moveTo>
                  <a:pt x="2637" y="0"/>
                </a:moveTo>
                <a:lnTo>
                  <a:pt x="2637" y="1560"/>
                </a:lnTo>
                <a:lnTo>
                  <a:pt x="0" y="1560"/>
                </a:lnTo>
                <a:lnTo>
                  <a:pt x="0" y="0"/>
                </a:lnTo>
                <a:lnTo>
                  <a:pt x="2637" y="0"/>
                </a:lnTo>
                <a:close/>
              </a:path>
            </a:pathLst>
          </a:custGeom>
        </p:spPr>
      </p:pic>
      <p:sp>
        <p:nvSpPr>
          <p:cNvPr id="15" name="圆角矩形 8214"/>
          <p:cNvSpPr/>
          <p:nvPr>
            <p:custDataLst>
              <p:tags r:id="rId3"/>
            </p:custDataLst>
          </p:nvPr>
        </p:nvSpPr>
        <p:spPr>
          <a:xfrm>
            <a:off x="1596926" y="1842135"/>
            <a:ext cx="1230562" cy="43481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noFill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99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六五折</a:t>
            </a:r>
            <a:endParaRPr lang="zh-CN" altLang="en-US" sz="2800" b="1" dirty="0">
              <a:solidFill>
                <a:srgbClr val="0099CC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6" name="圆角矩形 8217"/>
          <p:cNvSpPr/>
          <p:nvPr>
            <p:custDataLst>
              <p:tags r:id="rId4"/>
            </p:custDataLst>
          </p:nvPr>
        </p:nvSpPr>
        <p:spPr>
          <a:xfrm>
            <a:off x="4456316" y="1841922"/>
            <a:ext cx="944349" cy="4646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noFill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99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七折</a:t>
            </a:r>
            <a:endParaRPr lang="zh-CN" altLang="en-US" sz="2800" b="1" dirty="0">
              <a:solidFill>
                <a:srgbClr val="0099CC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0" name="圆角矩形 8218"/>
          <p:cNvSpPr/>
          <p:nvPr>
            <p:custDataLst>
              <p:tags r:id="rId5"/>
            </p:custDataLst>
          </p:nvPr>
        </p:nvSpPr>
        <p:spPr>
          <a:xfrm>
            <a:off x="7617069" y="1765935"/>
            <a:ext cx="1264234" cy="43481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noFill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99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八八折</a:t>
            </a:r>
            <a:endParaRPr lang="zh-CN" altLang="en-US" sz="2800" b="1" dirty="0">
              <a:solidFill>
                <a:srgbClr val="0099CC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3047683" y="4400289"/>
            <a:ext cx="304292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 eaLnBrk="1" hangingPunct="1">
              <a:defRPr/>
            </a:pPr>
            <a:r>
              <a:rPr lang="zh-CN" altLang="en-US" sz="2800" b="1" kern="0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现价＝</a:t>
            </a:r>
            <a:r>
              <a:rPr lang="zh-CN" altLang="en-US" sz="2800" b="1" kern="0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原价×折扣</a:t>
            </a:r>
            <a:endParaRPr lang="zh-CN" altLang="en-US" sz="2800" b="1" kern="0" dirty="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 bldLvl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594485"/>
            <a:ext cx="4244975" cy="207454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304800" y="524510"/>
            <a:ext cx="7345363" cy="6076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）打折后，每种面包各多少元？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7250" y="3333750"/>
            <a:ext cx="37719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答：打完折后，面包的售价分别是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4.4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43200" y="57150"/>
            <a:ext cx="28486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P13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76800" y="1047750"/>
            <a:ext cx="3021330" cy="546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4×50%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76800" y="1581150"/>
            <a:ext cx="3021330" cy="546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6×50%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76800" y="2125345"/>
            <a:ext cx="3021330" cy="546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5×50%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2.5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6800" y="2724150"/>
            <a:ext cx="3352800" cy="546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algn="l" defTabSz="914400" rtl="0" eaLnBrk="1" fontAlgn="base" latinLnBrk="0" hangingPunct="1">
              <a:lnSpc>
                <a:spcPct val="11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8.8×50%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4.4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76200" y="292100"/>
            <a:ext cx="8415655" cy="1210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8:00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以后，玲玲拿了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元去买面包，她可以怎样买？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67935" y="1581150"/>
            <a:ext cx="381444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9.4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（元）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200" y="1504950"/>
            <a:ext cx="4894558" cy="2672383"/>
            <a:chOff x="6000" y="1530"/>
            <a:chExt cx="7981" cy="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CFEF7">
                    <a:alpha val="100000"/>
                  </a:srgbClr>
                </a:clrFrom>
                <a:clrTo>
                  <a:srgbClr val="FCFEF7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00" y="1530"/>
              <a:ext cx="7981" cy="3900"/>
            </a:xfrm>
            <a:prstGeom prst="rect">
              <a:avLst/>
            </a:prstGeom>
          </p:spPr>
        </p:pic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6235" y="3753"/>
              <a:ext cx="4285" cy="21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元  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3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元   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4.4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元  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2.5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元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943600" y="4095750"/>
            <a:ext cx="2221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（答案不唯一）</a:t>
            </a:r>
            <a:endParaRPr lang="zh-CN" altLang="en-US" sz="2400" b="1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0" y="2266950"/>
            <a:ext cx="163830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9.4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1"/>
          <p:cNvSpPr/>
          <p:nvPr/>
        </p:nvSpPr>
        <p:spPr>
          <a:xfrm>
            <a:off x="4876800" y="2868295"/>
            <a:ext cx="4020185" cy="112458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spc="-140" baseline="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答：她可以买原价4元，6元，8.8元的面包各一个。</a:t>
            </a:r>
            <a:endParaRPr kumimoji="0" lang="zh-CN" altLang="en-US" sz="2800" b="1" i="0" spc="-140" baseline="0">
              <a:solidFill>
                <a:srgbClr val="FF0000"/>
              </a:solidFill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ext Box 3"/>
          <p:cNvSpPr txBox="1"/>
          <p:nvPr>
            <p:custDataLst>
              <p:tags r:id="rId1"/>
            </p:custDataLst>
          </p:nvPr>
        </p:nvSpPr>
        <p:spPr>
          <a:xfrm>
            <a:off x="450850" y="783590"/>
            <a:ext cx="775906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一台取暖器原价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元，现在的售价是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元。这台取暖器是打几折出售的？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2406843" y="2716674"/>
            <a:ext cx="315435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252÷280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4267200" y="2716530"/>
            <a:ext cx="26866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％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>
            <p:custDataLst>
              <p:tags r:id="rId4"/>
            </p:custDataLst>
          </p:nvPr>
        </p:nvSpPr>
        <p:spPr>
          <a:xfrm>
            <a:off x="1447575" y="3399106"/>
            <a:ext cx="610866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答：这台取暖器是打九折出售的。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>
            <a:off x="2590483" y="2008244"/>
            <a:ext cx="304292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 eaLnBrk="1" hangingPunct="1">
              <a:defRPr/>
            </a:pPr>
            <a:r>
              <a:rPr lang="zh-CN" altLang="en-US" sz="2800" b="1" kern="0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折扣</a:t>
            </a:r>
            <a:r>
              <a:rPr lang="zh-CN" altLang="en-US" sz="2800" b="1" kern="0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＝现价</a:t>
            </a:r>
            <a:r>
              <a:rPr lang="zh-CN" altLang="en-US" sz="2800" b="1" kern="0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÷</a:t>
            </a:r>
            <a:r>
              <a:rPr lang="zh-CN" altLang="en-US" sz="2800" b="1" kern="0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原价</a:t>
            </a:r>
            <a:endParaRPr lang="zh-CN" altLang="en-US" sz="2800" b="1" kern="0" dirty="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ext Box 3"/>
          <p:cNvSpPr txBox="1"/>
          <p:nvPr>
            <p:custDataLst>
              <p:tags r:id="rId1"/>
            </p:custDataLst>
          </p:nvPr>
        </p:nvSpPr>
        <p:spPr>
          <a:xfrm>
            <a:off x="318135" y="590550"/>
            <a:ext cx="852614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王叔叔以八五折的优惠价买了一辆自行车，实际付了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357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元。这辆自行车的原价是多少元？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2819083" y="1809489"/>
            <a:ext cx="304292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 eaLnBrk="1" hangingPunct="1">
              <a:defRPr/>
            </a:pPr>
            <a:r>
              <a:rPr lang="zh-CN" altLang="en-US" sz="2800" b="1" kern="0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原价</a:t>
            </a:r>
            <a:r>
              <a:rPr lang="zh-CN" altLang="en-US" sz="2800" b="1" kern="0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＝</a:t>
            </a:r>
            <a:r>
              <a:rPr lang="zh-CN" altLang="en-US" sz="2800" b="1" kern="0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现价</a:t>
            </a:r>
            <a:r>
              <a:rPr lang="zh-CN" altLang="en-US" sz="2800" b="1" kern="0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÷</a:t>
            </a:r>
            <a:r>
              <a:rPr lang="zh-CN" altLang="en-US" sz="2800" b="1" kern="0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折扣</a:t>
            </a:r>
            <a:endParaRPr lang="zh-CN" altLang="en-US" sz="2800" b="1" kern="0" dirty="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43200" y="249555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357÷ 85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％＝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420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33600" y="3181350"/>
            <a:ext cx="55302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答：这辆自行车的原价是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420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581150"/>
            <a:ext cx="8182610" cy="1402715"/>
          </a:xfrm>
          <a:prstGeom prst="roundRect">
            <a:avLst/>
          </a:prstGeom>
          <a:solidFill>
            <a:srgbClr val="FDC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通过这节课的学习，你有什么收获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熊02 拷贝.png熊02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543483" y="2268538"/>
            <a:ext cx="1437005" cy="1807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6573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新课导入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3400" y="1047750"/>
            <a:ext cx="8299450" cy="65976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同学们，你们知道商家经常采用哪些促销手段吗？</a:t>
            </a:r>
            <a:endParaRPr lang="zh-CN" altLang="en-US" sz="2800" b="1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66950"/>
            <a:ext cx="2379345" cy="1669415"/>
          </a:xfrm>
          <a:prstGeom prst="foldedCorner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190750"/>
            <a:ext cx="2500630" cy="1668145"/>
          </a:xfrm>
          <a:prstGeom prst="foldedCorner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101850"/>
            <a:ext cx="1918970" cy="1927225"/>
          </a:xfrm>
          <a:prstGeom prst="round2Diag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838200" y="1428750"/>
            <a:ext cx="7376160" cy="1124585"/>
          </a:xfrm>
          <a:prstGeom prst="rect">
            <a:avLst/>
          </a:prstGeom>
          <a:solidFill>
            <a:srgbClr val="92D050">
              <a:alpha val="30000"/>
            </a:srgbClr>
          </a:solid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indent="720090">
              <a:lnSpc>
                <a:spcPct val="120000"/>
              </a:lnSpc>
            </a:pP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商店有时会采用打折扣销售的方式，</a:t>
            </a:r>
            <a:r>
              <a:rPr lang="zh-CN" altLang="zh-CN" sz="2800" b="1" dirty="0">
                <a:solidFill>
                  <a:srgbClr val="E8333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降价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出售商品，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俗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称“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打折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”。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2105" y="8890"/>
            <a:ext cx="1435100" cy="530860"/>
            <a:chOff x="523" y="14"/>
            <a:chExt cx="2260" cy="836"/>
          </a:xfrm>
        </p:grpSpPr>
        <p:pic>
          <p:nvPicPr>
            <p:cNvPr id="4" name="图片 3" descr="标签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3108" r="80021" b="88848"/>
            <a:stretch>
              <a:fillRect/>
            </a:stretch>
          </p:blipFill>
          <p:spPr>
            <a:xfrm>
              <a:off x="523" y="14"/>
              <a:ext cx="2261" cy="837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>
              <p:custDataLst>
                <p:tags r:id="rId3"/>
              </p:custDataLst>
            </p:nvPr>
          </p:nvSpPr>
          <p:spPr>
            <a:xfrm>
              <a:off x="662" y="55"/>
              <a:ext cx="2056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b="1" spc="200">
                  <a:solidFill>
                    <a:schemeClr val="tx1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探究新知</a:t>
              </a:r>
              <a:endPara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7" name="矩形 26"/>
          <p:cNvSpPr/>
          <p:nvPr>
            <p:custDataLst>
              <p:tags r:id="rId4"/>
            </p:custDataLst>
          </p:nvPr>
        </p:nvSpPr>
        <p:spPr>
          <a:xfrm>
            <a:off x="1295400" y="2800350"/>
            <a:ext cx="683641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+mn-ea"/>
                <a:sym typeface="黑体" panose="02010609060101010101" pitchFamily="2" charset="-122"/>
              </a:rPr>
              <a:t>几折就表示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黑体" panose="02010609060101010101" pitchFamily="2" charset="-122"/>
              </a:rPr>
              <a:t>十分之几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+mn-ea"/>
                <a:sym typeface="黑体" panose="02010609060101010101" pitchFamily="2" charset="-122"/>
              </a:rPr>
              <a:t>，也就是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黑体" panose="02010609060101010101" pitchFamily="2" charset="-122"/>
              </a:rPr>
              <a:t>百分之几十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+mn-ea"/>
                <a:sym typeface="黑体" panose="02010609060101010101" pitchFamily="2" charset="-122"/>
              </a:rPr>
              <a:t>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528618" y="2987040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b="1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4245" y="577850"/>
            <a:ext cx="74352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四折是十分之（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），改写成百分数是（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）。</a:t>
            </a:r>
            <a:endParaRPr lang="zh-CN" altLang="en-US" sz="28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七五折是十分之（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），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改写成百分数是（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）。</a:t>
            </a:r>
            <a:endParaRPr lang="zh-CN" altLang="en-US" sz="28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九二折是十分之（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），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改写成百分数是（ 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）。</a:t>
            </a:r>
            <a:endParaRPr lang="zh-CN" altLang="en-US" sz="28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92245" y="762635"/>
            <a:ext cx="711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四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05255" y="1402080"/>
            <a:ext cx="971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14800" y="2031365"/>
            <a:ext cx="1408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七点五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6290" y="2648585"/>
            <a:ext cx="971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72585" y="3322955"/>
            <a:ext cx="1408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九点二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77110" y="3954780"/>
            <a:ext cx="971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143000" y="1068705"/>
            <a:ext cx="6440170" cy="2569210"/>
            <a:chOff x="2280" y="810"/>
            <a:chExt cx="10142" cy="4046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" y="810"/>
              <a:ext cx="6093" cy="4047"/>
            </a:xfrm>
            <a:prstGeom prst="rect">
              <a:avLst/>
            </a:prstGeom>
          </p:spPr>
        </p:pic>
        <p:sp>
          <p:nvSpPr>
            <p:cNvPr id="5" name="Rectangle 3"/>
            <p:cNvSpPr/>
            <p:nvPr>
              <p:custDataLst>
                <p:tags r:id="rId3"/>
              </p:custDataLst>
            </p:nvPr>
          </p:nvSpPr>
          <p:spPr>
            <a:xfrm>
              <a:off x="2280" y="1285"/>
              <a:ext cx="10142" cy="772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noAutofit/>
            </a:bodyPr>
            <a:p>
              <a:pPr algn="ctr"/>
              <a:r>
                <a:rPr lang="zh-CN" altLang="zh-CN" sz="2800" b="1" dirty="0">
                  <a:solidFill>
                    <a:srgbClr val="FF0000"/>
                  </a:solidFill>
                  <a:latin typeface="黑体" panose="02010609060101010101" pitchFamily="2" charset="-122"/>
                </a:rPr>
                <a:t>店庆五周年,电器九折，其他商品八五折</a:t>
              </a:r>
              <a:endParaRPr lang="zh-CN" altLang="zh-CN" sz="2800" b="1" dirty="0">
                <a:solidFill>
                  <a:srgbClr val="FF0000"/>
                </a:solidFill>
                <a:latin typeface="黑体" panose="02010609060101010101" pitchFamily="2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3886200" y="1349375"/>
            <a:ext cx="762000" cy="528320"/>
          </a:xfrm>
          <a:prstGeom prst="ellipse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00800" y="1349375"/>
            <a:ext cx="1129665" cy="528320"/>
          </a:xfrm>
          <a:prstGeom prst="ellipse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5f8729fa33e381602693626714_proc"/>
          <p:cNvPicPr>
            <a:picLocks noChangeAspect="1"/>
          </p:cNvPicPr>
          <p:nvPr/>
        </p:nvPicPr>
        <p:blipFill>
          <a:blip r:embed="rId4">
            <a:clrChange>
              <a:clrFrom>
                <a:srgbClr val="EEF3F9">
                  <a:alpha val="100000"/>
                </a:srgbClr>
              </a:clrFrom>
              <a:clrTo>
                <a:srgbClr val="EEF3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453390"/>
            <a:ext cx="916940" cy="9169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81200" y="3964305"/>
            <a:ext cx="3195320" cy="521969"/>
          </a:xfrm>
          <a:prstGeom prst="borderCallout1">
            <a:avLst>
              <a:gd name="adj1" fmla="val -3771"/>
              <a:gd name="adj2" fmla="val 67408"/>
              <a:gd name="adj3" fmla="val -403407"/>
              <a:gd name="adj4" fmla="val 71720"/>
            </a:avLst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按原价的90%出售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00800" y="2211705"/>
            <a:ext cx="1715770" cy="953134"/>
          </a:xfrm>
          <a:prstGeom prst="borderCallout1">
            <a:avLst>
              <a:gd name="adj1" fmla="val -13625"/>
              <a:gd name="adj2" fmla="val 42305"/>
              <a:gd name="adj3" fmla="val -34110"/>
              <a:gd name="adj4" fmla="val 28275"/>
            </a:avLst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按原价的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85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%出售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381000" y="1809750"/>
            <a:ext cx="8537575" cy="2819400"/>
          </a:xfrm>
          <a:prstGeom prst="roundRect">
            <a:avLst/>
          </a:prstGeom>
          <a:solidFill>
            <a:schemeClr val="accent5"/>
          </a:solidFill>
          <a:ln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r>
              <a: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自主探究</a:t>
            </a:r>
            <a:endParaRPr 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说一说：你从题中获得了哪些信息。想一想：打八五折怎么理解？是以谁为单位“1”？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56870" algn="l"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r>
              <a: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本题中存在怎样的数量关系？算一算：根据数量关系式，列式解答。</a:t>
            </a:r>
            <a:endParaRPr lang="zh-CN" altLang="en-US"/>
          </a:p>
        </p:txBody>
      </p:sp>
      <p:sp>
        <p:nvSpPr>
          <p:cNvPr id="16387" name="TextBox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514350"/>
            <a:ext cx="7664450" cy="11245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）爸爸要给小雨买一辆自行车，原价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280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元，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现在打八五折出售。买这辆自行车要用多少钱？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04800" y="514350"/>
            <a:ext cx="633730" cy="687705"/>
            <a:chOff x="1080" y="1050"/>
            <a:chExt cx="998" cy="1083"/>
          </a:xfrm>
        </p:grpSpPr>
        <p:pic>
          <p:nvPicPr>
            <p:cNvPr id="28" name="图片 27" descr="图标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7" name="TextBox 14"/>
          <p:cNvSpPr>
            <a:spLocks noChangeArrowheads="1"/>
          </p:cNvSpPr>
          <p:nvPr/>
        </p:nvSpPr>
        <p:spPr bwMode="auto">
          <a:xfrm>
            <a:off x="890905" y="369570"/>
            <a:ext cx="7664450" cy="11245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）爸爸要给小雨买一辆自行车，原价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280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元，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现在打八五折出售。买这辆自行车要用多少钱？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47483" y="1581150"/>
            <a:ext cx="348551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楷体_GB2312" panose="02010609030101010101" pitchFamily="49" charset="-122"/>
              </a:rPr>
              <a:t>按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楷体_GB2312" panose="02010609030101010101" pitchFamily="49" charset="-122"/>
              </a:rPr>
              <a:t>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楷体_GB2312" panose="02010609030101010101" pitchFamily="49" charset="-122"/>
              </a:rPr>
              <a:t>原价的</a:t>
            </a: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楷体_GB2312" panose="02010609030101010101" pitchFamily="49" charset="-122"/>
              </a:rPr>
              <a:t>85%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楷体_GB2312" panose="02010609030101010101" pitchFamily="49" charset="-122"/>
              </a:rPr>
              <a:t>销售。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932623" y="1616075"/>
            <a:ext cx="763588" cy="40957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99883" y="2038350"/>
            <a:ext cx="17383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单位“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/>
          <p:nvPr/>
        </p:nvSpPr>
        <p:spPr>
          <a:xfrm>
            <a:off x="2808923" y="2647950"/>
            <a:ext cx="3173413" cy="523875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现价＝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原价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</a:t>
            </a: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85%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/>
          <p:nvPr/>
        </p:nvSpPr>
        <p:spPr>
          <a:xfrm>
            <a:off x="2590800" y="3333750"/>
            <a:ext cx="38195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280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×</a:t>
            </a: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85%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＝</a:t>
            </a: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Calibri" panose="020F0502020204030204" charset="0"/>
              </a:rPr>
              <a:t>238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（元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1" name="Text Box 11"/>
          <p:cNvSpPr/>
          <p:nvPr/>
        </p:nvSpPr>
        <p:spPr>
          <a:xfrm>
            <a:off x="2159318" y="4017328"/>
            <a:ext cx="48244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答：买这辆自行车要用</a:t>
            </a: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Calibri" panose="020F0502020204030204" charset="0"/>
              </a:rPr>
              <a:t>238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元。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04800" y="360680"/>
            <a:ext cx="633730" cy="687705"/>
            <a:chOff x="1080" y="1050"/>
            <a:chExt cx="998" cy="1083"/>
          </a:xfrm>
        </p:grpSpPr>
        <p:pic>
          <p:nvPicPr>
            <p:cNvPr id="28" name="图片 27" descr="图标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>
              <p:custDataLst>
                <p:tags r:id="rId3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1981200" y="911860"/>
            <a:ext cx="1211580" cy="582295"/>
          </a:xfrm>
          <a:prstGeom prst="ellipse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6553200" y="971550"/>
            <a:ext cx="1676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267200" y="1428750"/>
            <a:ext cx="396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bldLvl="0" animBg="1"/>
      <p:bldP spid="7" grpId="0" bldLvl="0" animBg="1"/>
      <p:bldP spid="10" grpId="0" bldLvl="0"/>
      <p:bldP spid="11" grpId="0"/>
      <p:bldP spid="6" grpId="0"/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9"/>
          <p:cNvSpPr txBox="1">
            <a:spLocks noChangeArrowheads="1"/>
          </p:cNvSpPr>
          <p:nvPr/>
        </p:nvSpPr>
        <p:spPr bwMode="auto">
          <a:xfrm>
            <a:off x="375285" y="368300"/>
            <a:ext cx="8160385" cy="11245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）一个电水壶原价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元，现在打九折出售，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与原价相比，便宜了多少钱？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86083" y="1068705"/>
            <a:ext cx="339661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楷体_GB2312" panose="02010609030101010101" pitchFamily="49" charset="-122"/>
              </a:rPr>
              <a:t>按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楷体_GB2312" panose="02010609030101010101" pitchFamily="49" charset="-122"/>
              </a:rPr>
              <a:t>原价的</a:t>
            </a: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楷体_GB2312" panose="02010609030101010101" pitchFamily="49" charset="-122"/>
              </a:rPr>
              <a:t>90%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楷体_GB2312" panose="02010609030101010101" pitchFamily="49" charset="-122"/>
              </a:rPr>
              <a:t>销售。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5915343" y="1135380"/>
            <a:ext cx="763588" cy="40957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38483" y="1581150"/>
            <a:ext cx="17383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单位“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6248400" y="381635"/>
            <a:ext cx="741045" cy="582295"/>
          </a:xfrm>
          <a:prstGeom prst="ellipse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3200400" y="963930"/>
            <a:ext cx="1676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43200" y="142875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529715" y="1914525"/>
            <a:ext cx="3824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便宜的钱</a:t>
            </a:r>
            <a:r>
              <a:rPr lang="en-US" altLang="zh-CN" sz="2800" b="1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zh-CN" altLang="en-US" sz="2800" b="1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原价</a:t>
            </a:r>
            <a:r>
              <a:rPr lang="en-US" altLang="zh-CN" sz="2800" b="1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－</a:t>
            </a:r>
            <a:r>
              <a:rPr lang="zh-CN" altLang="en-US" sz="2800" b="1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现价</a:t>
            </a:r>
            <a:endParaRPr lang="zh-CN" altLang="en-US" sz="2800" b="1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11"/>
          <p:cNvSpPr txBox="1"/>
          <p:nvPr>
            <p:custDataLst>
              <p:tags r:id="rId3"/>
            </p:custDataLst>
          </p:nvPr>
        </p:nvSpPr>
        <p:spPr>
          <a:xfrm>
            <a:off x="2085340" y="2439670"/>
            <a:ext cx="347154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   160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160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 90%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黑体" panose="0201060906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2009140" y="3077210"/>
            <a:ext cx="266446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160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144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黑体" panose="02010609060101010101" pitchFamily="2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2009140" y="3723640"/>
            <a:ext cx="20421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 16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黑体" panose="02010609060101010101" pitchFamily="2" charset="-122"/>
              </a:rPr>
              <a:t>（元）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黑体" panose="0201060906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638800" y="2516505"/>
            <a:ext cx="2517140" cy="1858010"/>
            <a:chOff x="9240" y="4050"/>
            <a:chExt cx="3964" cy="2926"/>
          </a:xfrm>
        </p:grpSpPr>
        <p:sp>
          <p:nvSpPr>
            <p:cNvPr id="16" name="爆炸形 1 15"/>
            <p:cNvSpPr/>
            <p:nvPr/>
          </p:nvSpPr>
          <p:spPr>
            <a:xfrm>
              <a:off x="9240" y="4050"/>
              <a:ext cx="3964" cy="2926"/>
            </a:xfrm>
            <a:prstGeom prst="irregularSeal1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20" y="4727"/>
              <a:ext cx="282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</a:rPr>
                <a:t>你还有其他方法吗？</a:t>
              </a:r>
              <a:endParaRPr lang="zh-CN" altLang="en-US" sz="2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9" name="Text Box 11"/>
          <p:cNvSpPr/>
          <p:nvPr>
            <p:custDataLst>
              <p:tags r:id="rId6"/>
            </p:custDataLst>
          </p:nvPr>
        </p:nvSpPr>
        <p:spPr>
          <a:xfrm>
            <a:off x="1781175" y="4324350"/>
            <a:ext cx="317182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答：便宜了16元。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8" grpId="0" bldLvl="0" animBg="1"/>
      <p:bldP spid="3" grpId="0" bldLvl="0" animBg="1"/>
      <p:bldP spid="3" grpId="1" animBg="1"/>
      <p:bldP spid="13" grpId="0"/>
      <p:bldP spid="15" grpId="0"/>
      <p:bldP spid="14" grpId="0"/>
      <p:bldP spid="1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9"/>
          <p:cNvSpPr txBox="1">
            <a:spLocks noChangeArrowheads="1"/>
          </p:cNvSpPr>
          <p:nvPr/>
        </p:nvSpPr>
        <p:spPr bwMode="auto">
          <a:xfrm>
            <a:off x="375285" y="368300"/>
            <a:ext cx="8160385" cy="11245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）一个电水壶原价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元，现在打九折出售，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与原价相比，便宜了多少钱？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86083" y="1068705"/>
            <a:ext cx="339661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楷体_GB2312" panose="02010609030101010101" pitchFamily="49" charset="-122"/>
              </a:rPr>
              <a:t>按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楷体_GB2312" panose="02010609030101010101" pitchFamily="49" charset="-122"/>
              </a:rPr>
              <a:t>原价的</a:t>
            </a: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楷体_GB2312" panose="02010609030101010101" pitchFamily="49" charset="-122"/>
              </a:rPr>
              <a:t>90%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楷体_GB2312" panose="02010609030101010101" pitchFamily="49" charset="-122"/>
              </a:rPr>
              <a:t>销售。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5915343" y="1135380"/>
            <a:ext cx="763588" cy="40957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38483" y="1581150"/>
            <a:ext cx="17383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单位“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6248400" y="381635"/>
            <a:ext cx="741045" cy="582295"/>
          </a:xfrm>
          <a:prstGeom prst="ellipse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3200400" y="963930"/>
            <a:ext cx="1676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43200" y="142875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111375" y="2049780"/>
            <a:ext cx="4672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便宜的钱</a:t>
            </a:r>
            <a:r>
              <a:rPr lang="en-US" altLang="zh-CN" sz="2800" b="1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zh-CN" altLang="en-US" sz="2800" b="1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原价×（1－折扣）</a:t>
            </a:r>
            <a:endParaRPr lang="zh-CN" altLang="en-US" sz="2800" b="1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Text Box 11"/>
          <p:cNvSpPr txBox="1"/>
          <p:nvPr>
            <p:custDataLst>
              <p:tags r:id="rId3"/>
            </p:custDataLst>
          </p:nvPr>
        </p:nvSpPr>
        <p:spPr>
          <a:xfrm>
            <a:off x="2667000" y="2571750"/>
            <a:ext cx="347154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   160×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 90%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黑体" panose="02010609060101010101" pitchFamily="2" charset="-122"/>
            </a:endParaRPr>
          </a:p>
        </p:txBody>
      </p:sp>
      <p:sp>
        <p:nvSpPr>
          <p:cNvPr id="7" name="Text Box 11"/>
          <p:cNvSpPr/>
          <p:nvPr>
            <p:custDataLst>
              <p:tags r:id="rId4"/>
            </p:custDataLst>
          </p:nvPr>
        </p:nvSpPr>
        <p:spPr>
          <a:xfrm>
            <a:off x="2514600" y="4550410"/>
            <a:ext cx="317182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答：便宜了16元。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2590800" y="3178810"/>
            <a:ext cx="266446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160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10%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黑体" panose="0201060906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590800" y="3825240"/>
            <a:ext cx="20421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 16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黑体" panose="02010609060101010101" pitchFamily="2" charset="-122"/>
              </a:rPr>
              <a:t>（元）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11" grpId="0"/>
      <p:bldP spid="10" grpId="0"/>
      <p:bldP spid="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38.xml><?xml version="1.0" encoding="utf-8"?>
<p:tagLst xmlns:p="http://schemas.openxmlformats.org/presentationml/2006/main">
  <p:tag name="KSO_WPP_MARK_KEY" val="2a5935e4-a598-4871-80e9-ecd3920ebf50"/>
  <p:tag name="COMMONDATA" val="eyJoZGlkIjoiMGIwODFkOTgzNTQzYjU1NzhjOTQ2MTRiZjFlNDExYT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1387</Words>
  <Application>WPS 演示</Application>
  <PresentationFormat>在屏幕上显示</PresentationFormat>
  <Paragraphs>196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楷体_GB2312</vt:lpstr>
      <vt:lpstr>新宋体</vt:lpstr>
      <vt:lpstr>Calibri</vt:lpstr>
      <vt:lpstr>迷你简艺黑</vt:lpstr>
      <vt:lpstr>Arial Unicode MS</vt:lpstr>
      <vt:lpstr>Office 主题​​</vt:lpstr>
      <vt:lpstr>6_默认设计模板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279</cp:revision>
  <dcterms:created xsi:type="dcterms:W3CDTF">2015-05-29T07:51:00Z</dcterms:created>
  <dcterms:modified xsi:type="dcterms:W3CDTF">2024-01-23T03:46:20Z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D707F80ABF3B4C94A2D1049838A911DA</vt:lpwstr>
  </property>
</Properties>
</file>