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3"/>
  </p:sldMasterIdLst>
  <p:notesMasterIdLst>
    <p:notesMasterId r:id="rId5"/>
  </p:notesMasterIdLst>
  <p:sldIdLst>
    <p:sldId id="624" r:id="rId4"/>
    <p:sldId id="568" r:id="rId6"/>
    <p:sldId id="588" r:id="rId7"/>
    <p:sldId id="696" r:id="rId8"/>
    <p:sldId id="606" r:id="rId9"/>
    <p:sldId id="626" r:id="rId10"/>
    <p:sldId id="627" r:id="rId11"/>
    <p:sldId id="695" r:id="rId12"/>
    <p:sldId id="628" r:id="rId13"/>
    <p:sldId id="631" r:id="rId14"/>
    <p:sldId id="679" r:id="rId15"/>
    <p:sldId id="580" r:id="rId16"/>
    <p:sldId id="597" r:id="rId17"/>
    <p:sldId id="632" r:id="rId18"/>
    <p:sldId id="633" r:id="rId19"/>
    <p:sldId id="636" r:id="rId20"/>
    <p:sldId id="634" r:id="rId21"/>
    <p:sldId id="637" r:id="rId22"/>
    <p:sldId id="638" r:id="rId23"/>
    <p:sldId id="639" r:id="rId24"/>
    <p:sldId id="675" r:id="rId25"/>
    <p:sldId id="669" r:id="rId26"/>
  </p:sldIdLst>
  <p:sldSz cx="9144000" cy="51435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DA"/>
    <a:srgbClr val="FFC000"/>
    <a:srgbClr val="E0E0E0"/>
    <a:srgbClr val="338F87"/>
    <a:srgbClr val="45BDB5"/>
    <a:srgbClr val="0071C8"/>
    <a:srgbClr val="009ACC"/>
    <a:srgbClr val="003648"/>
    <a:srgbClr val="00658A"/>
    <a:srgbClr val="0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3084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48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6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5.png"/><Relationship Id="rId25" Type="http://schemas.openxmlformats.org/officeDocument/2006/relationships/vmlDrawing" Target="../drawings/vmlDrawing1.vml"/><Relationship Id="rId24" Type="http://schemas.openxmlformats.org/officeDocument/2006/relationships/slideLayout" Target="../slideLayouts/slideLayout14.xml"/><Relationship Id="rId23" Type="http://schemas.openxmlformats.org/officeDocument/2006/relationships/image" Target="../media/image6.wmf"/><Relationship Id="rId22" Type="http://schemas.openxmlformats.org/officeDocument/2006/relationships/oleObject" Target="../embeddings/oleObject1.bin"/><Relationship Id="rId21" Type="http://schemas.openxmlformats.org/officeDocument/2006/relationships/tags" Target="../tags/tag41.xml"/><Relationship Id="rId20" Type="http://schemas.openxmlformats.org/officeDocument/2006/relationships/tags" Target="../tags/tag40.xml"/><Relationship Id="rId2" Type="http://schemas.openxmlformats.org/officeDocument/2006/relationships/tags" Target="../tags/tag23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3.jpe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86200" y="302895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037455" y="317500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95800" y="310515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81800" y="3105150"/>
            <a:ext cx="1756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sym typeface="+mn-ea"/>
              </a:rPr>
              <a:t>反比例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24400" y="2386965"/>
            <a:ext cx="3594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正比例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和反比例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66640" y="1752600"/>
            <a:ext cx="3294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  比  例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2040" y="195326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914400" y="819150"/>
            <a:ext cx="7495540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如果用字母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和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表示两种相关联的量，用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k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表示它们的乘积（一定），反比例关系可以用下面的式子表示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2966720" y="2914685"/>
            <a:ext cx="1595438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 y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endParaRPr lang="en-US" altLang="zh-CN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53230" y="3021330"/>
            <a:ext cx="1477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（一定）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304800" y="125095"/>
            <a:ext cx="7846695" cy="1236980"/>
            <a:chOff x="859" y="276"/>
            <a:chExt cx="12357" cy="1948"/>
          </a:xfrm>
        </p:grpSpPr>
        <p:sp>
          <p:nvSpPr>
            <p:cNvPr id="27656" name="AutoShape 2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19" y="690"/>
              <a:ext cx="10797" cy="926"/>
            </a:xfrm>
            <a:prstGeom prst="wedgeRoundRectCallout">
              <a:avLst>
                <a:gd name="adj1" fmla="val -53936"/>
                <a:gd name="adj2" fmla="val 4033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b" anchorCtr="0"/>
            <a:p>
              <a:pPr>
                <a:lnSpc>
                  <a:spcPct val="160000"/>
                </a:lnSpc>
              </a:pPr>
              <a:r>
                <a:rPr lang="zh-CN" altLang="en-US" sz="28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正比例和反比例有什么相同点和不同点呢？</a:t>
              </a:r>
              <a:endPara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" name="图片 1" descr="F:\ppt素材\新画人物图\兔子1 拷贝.png兔子1 拷贝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859" y="276"/>
              <a:ext cx="1511" cy="1948"/>
            </a:xfrm>
            <a:prstGeom prst="rect">
              <a:avLst/>
            </a:prstGeom>
          </p:spPr>
        </p:pic>
      </p:grp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371475" y="1362075"/>
          <a:ext cx="8400415" cy="356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15"/>
                <a:gridCol w="2313940"/>
                <a:gridCol w="2156460"/>
                <a:gridCol w="2641600"/>
              </a:tblGrid>
              <a:tr h="370840">
                <a:tc rowSpan="2"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名称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共同点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不同点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479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</a:rPr>
                        <a:t>特征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</a:rPr>
                        <a:t>关系式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1167765"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正比例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关系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/>
                        <a:t>两种（            ）的量，一种量（        ），另一种量也随着（         ）。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/>
                        <a:t>两种量中相对应的两个数的（       ）一定。</a:t>
                      </a:r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1316990"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</a:rPr>
                        <a:t>反比例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</a:rPr>
                        <a:t>关系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两种量中相对应的两个数的（    ）一定。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2590800" y="2677160"/>
            <a:ext cx="1180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相关联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1981200" y="3406140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变化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2017395" y="4168140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变化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4250055" y="3129280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比值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4256405" y="4398010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乘积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6387465" y="2533650"/>
            <a:ext cx="351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6387465" y="2861945"/>
            <a:ext cx="351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7241540" y="2717800"/>
            <a:ext cx="351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6173470" y="3980815"/>
            <a:ext cx="351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7164070" y="3974465"/>
            <a:ext cx="351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8185785" y="4017645"/>
            <a:ext cx="351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32170" y="2651760"/>
            <a:ext cx="2917190" cy="2203450"/>
            <a:chOff x="9342" y="4176"/>
            <a:chExt cx="4594" cy="3470"/>
          </a:xfrm>
        </p:grpSpPr>
        <p:sp>
          <p:nvSpPr>
            <p:cNvPr id="14" name="文本框 13"/>
            <p:cNvSpPr txBox="1"/>
            <p:nvPr>
              <p:custDataLst>
                <p:tags r:id="rId16"/>
              </p:custDataLst>
            </p:nvPr>
          </p:nvSpPr>
          <p:spPr>
            <a:xfrm>
              <a:off x="12000" y="6922"/>
              <a:ext cx="193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（一定）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342" y="4176"/>
              <a:ext cx="4291" cy="2875"/>
              <a:chOff x="9342" y="4176"/>
              <a:chExt cx="4291" cy="2875"/>
            </a:xfrm>
          </p:grpSpPr>
          <p:sp>
            <p:nvSpPr>
              <p:cNvPr id="10" name="文本框 9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1819" y="4282"/>
                <a:ext cx="181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latin typeface="楷体" panose="02010609060101010101" charset="-122"/>
                    <a:ea typeface="楷体" panose="02010609060101010101" charset="-122"/>
                  </a:rPr>
                  <a:t>（一定</a:t>
                </a:r>
                <a:r>
                  <a:rPr lang="zh-CN" altLang="en-US" sz="2400" b="1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）</a:t>
                </a:r>
                <a:endParaRPr lang="zh-CN" altLang="en-US" sz="2400" b="1">
                  <a:sym typeface="+mn-ea"/>
                </a:endParaRPr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9342" y="6404"/>
                <a:ext cx="266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（    ）×（    ）</a:t>
                </a:r>
                <a:endParaRPr lang="zh-CN" altLang="en-US"/>
              </a:p>
            </p:txBody>
          </p:sp>
          <p:sp>
            <p:nvSpPr>
              <p:cNvPr id="12" name="文本框 11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2068" y="6327"/>
                <a:ext cx="75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＝</a:t>
                </a:r>
                <a:endParaRPr lang="zh-CN" altLang="en-US" sz="2400"/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2390" y="6404"/>
                <a:ext cx="118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（     ）</a:t>
                </a:r>
                <a:endParaRPr lang="zh-CN" altLang="en-US"/>
              </a:p>
            </p:txBody>
          </p:sp>
          <p:graphicFrame>
            <p:nvGraphicFramePr>
              <p:cNvPr id="3" name="对象 2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21"/>
                </p:custDataLst>
              </p:nvPr>
            </p:nvGraphicFramePr>
            <p:xfrm>
              <a:off x="9864" y="4176"/>
              <a:ext cx="2204" cy="9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name="" r:id="rId22" imgW="876300" imgH="393700" progId="Equation.KSEE3">
                      <p:embed/>
                    </p:oleObj>
                  </mc:Choice>
                  <mc:Fallback>
                    <p:oleObj name="" r:id="rId22" imgW="876300" imgH="3937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9864" y="4176"/>
                            <a:ext cx="2204" cy="99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61975" y="2197100"/>
          <a:ext cx="8067675" cy="965200"/>
        </p:xfrm>
        <a:graphic>
          <a:graphicData uri="http://schemas.openxmlformats.org/drawingml/2006/table">
            <a:tbl>
              <a:tblPr/>
              <a:tblGrid>
                <a:gridCol w="2560976"/>
                <a:gridCol w="936406"/>
                <a:gridCol w="948134"/>
                <a:gridCol w="815418"/>
                <a:gridCol w="959243"/>
                <a:gridCol w="903070"/>
                <a:gridCol w="944428"/>
              </a:tblGrid>
              <a:tr h="485140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每天运的质量/</a:t>
                      </a: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t</a:t>
                      </a:r>
                      <a:endParaRPr kumimoji="0" lang="en-US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运货的天数/天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569" name="TextBox 8"/>
          <p:cNvSpPr txBox="1"/>
          <p:nvPr/>
        </p:nvSpPr>
        <p:spPr>
          <a:xfrm>
            <a:off x="442913" y="3386138"/>
            <a:ext cx="8169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表中有哪两种量？它们是不是相关联的量？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51138" y="3935413"/>
            <a:ext cx="4108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这两种量是相关联的量。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8000" y="742950"/>
            <a:ext cx="805307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运输队要运一批货物，每天运的质量和运货的天数之间的关系如下。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7" name="Text Box 66"/>
          <p:cNvSpPr txBox="1"/>
          <p:nvPr/>
        </p:nvSpPr>
        <p:spPr>
          <a:xfrm>
            <a:off x="7837488" y="2189163"/>
            <a:ext cx="744537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50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8" name="Text Box 67"/>
          <p:cNvSpPr txBox="1"/>
          <p:nvPr/>
        </p:nvSpPr>
        <p:spPr>
          <a:xfrm>
            <a:off x="7789863" y="2732088"/>
            <a:ext cx="839787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 Box 56"/>
          <p:cNvSpPr txBox="1"/>
          <p:nvPr/>
        </p:nvSpPr>
        <p:spPr>
          <a:xfrm>
            <a:off x="3143250" y="2189163"/>
            <a:ext cx="835025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300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 Box 57"/>
          <p:cNvSpPr txBox="1"/>
          <p:nvPr/>
        </p:nvSpPr>
        <p:spPr>
          <a:xfrm>
            <a:off x="3151188" y="2732088"/>
            <a:ext cx="839787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 Box 58"/>
          <p:cNvSpPr txBox="1"/>
          <p:nvPr/>
        </p:nvSpPr>
        <p:spPr>
          <a:xfrm>
            <a:off x="3973513" y="2189163"/>
            <a:ext cx="1027112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150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 Box 59"/>
          <p:cNvSpPr txBox="1"/>
          <p:nvPr/>
        </p:nvSpPr>
        <p:spPr>
          <a:xfrm>
            <a:off x="4081463" y="2732088"/>
            <a:ext cx="835025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 Box 60"/>
          <p:cNvSpPr txBox="1"/>
          <p:nvPr/>
        </p:nvSpPr>
        <p:spPr>
          <a:xfrm>
            <a:off x="5008563" y="2189163"/>
            <a:ext cx="83820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 Box 61"/>
          <p:cNvSpPr txBox="1"/>
          <p:nvPr/>
        </p:nvSpPr>
        <p:spPr>
          <a:xfrm>
            <a:off x="5006975" y="2732088"/>
            <a:ext cx="835025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 Box 62"/>
          <p:cNvSpPr txBox="1"/>
          <p:nvPr/>
        </p:nvSpPr>
        <p:spPr>
          <a:xfrm>
            <a:off x="5965825" y="2189163"/>
            <a:ext cx="738188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75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 Box 63"/>
          <p:cNvSpPr txBox="1"/>
          <p:nvPr/>
        </p:nvSpPr>
        <p:spPr>
          <a:xfrm>
            <a:off x="5934075" y="2732088"/>
            <a:ext cx="835025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 Box 64"/>
          <p:cNvSpPr txBox="1"/>
          <p:nvPr/>
        </p:nvSpPr>
        <p:spPr>
          <a:xfrm>
            <a:off x="6900863" y="2189163"/>
            <a:ext cx="747712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 Box 65"/>
          <p:cNvSpPr txBox="1"/>
          <p:nvPr/>
        </p:nvSpPr>
        <p:spPr>
          <a:xfrm>
            <a:off x="6859588" y="2732088"/>
            <a:ext cx="839787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08000" y="2135188"/>
            <a:ext cx="2516188" cy="54451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defTabSz="685800" eaLnBrk="1" hangingPunct="1"/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09588" y="2659063"/>
            <a:ext cx="2535237" cy="49371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defTabSz="685800" eaLnBrk="1" hangingPunct="1"/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34385" y="22098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P46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bldLvl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Rectangle 54"/>
          <p:cNvSpPr/>
          <p:nvPr/>
        </p:nvSpPr>
        <p:spPr>
          <a:xfrm>
            <a:off x="76200" y="1657350"/>
            <a:ext cx="91274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marL="716280" indent="-716280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（2）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写出几组这两种量中相对应的两个数的乘积，并比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  <a:sym typeface="Times New Roman" panose="02020603050405020304" pitchFamily="18" charset="0"/>
            </a:endParaRPr>
          </a:p>
          <a:p>
            <a:pPr marL="716280" indent="-716280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较乘积的大小，说一说这个乘积表示什么。                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2150" y="2640330"/>
            <a:ext cx="7945438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300×1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      150×2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	      100×3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     75×4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	        60×5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	      50×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      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8138" y="467043"/>
          <a:ext cx="8299450" cy="965200"/>
        </p:xfrm>
        <a:graphic>
          <a:graphicData uri="http://schemas.openxmlformats.org/drawingml/2006/table">
            <a:tbl>
              <a:tblPr/>
              <a:tblGrid>
                <a:gridCol w="2634549"/>
                <a:gridCol w="963307"/>
                <a:gridCol w="975372"/>
                <a:gridCol w="838844"/>
                <a:gridCol w="986802"/>
                <a:gridCol w="929015"/>
                <a:gridCol w="971561"/>
              </a:tblGrid>
              <a:tr h="485140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每天运的</a:t>
                      </a:r>
                      <a:r>
                        <a:rPr lang="zh-CN" altLang="en-US" sz="2600" b="1" dirty="0">
                          <a:ln>
                            <a:noFill/>
                          </a:ln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质量</a:t>
                      </a: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/吨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运货的天数/天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582" name="Text Box 56"/>
          <p:cNvSpPr txBox="1"/>
          <p:nvPr/>
        </p:nvSpPr>
        <p:spPr>
          <a:xfrm>
            <a:off x="3059430" y="452120"/>
            <a:ext cx="8350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83" name="Text Box 57"/>
          <p:cNvSpPr txBox="1"/>
          <p:nvPr/>
        </p:nvSpPr>
        <p:spPr>
          <a:xfrm>
            <a:off x="3067368" y="995045"/>
            <a:ext cx="83978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84" name="Text Box 58"/>
          <p:cNvSpPr txBox="1"/>
          <p:nvPr/>
        </p:nvSpPr>
        <p:spPr>
          <a:xfrm>
            <a:off x="3889693" y="452120"/>
            <a:ext cx="10271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150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85" name="Text Box 59"/>
          <p:cNvSpPr txBox="1"/>
          <p:nvPr/>
        </p:nvSpPr>
        <p:spPr>
          <a:xfrm>
            <a:off x="3997643" y="995045"/>
            <a:ext cx="8350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86" name="Text Box 60"/>
          <p:cNvSpPr txBox="1"/>
          <p:nvPr/>
        </p:nvSpPr>
        <p:spPr>
          <a:xfrm>
            <a:off x="4924743" y="452120"/>
            <a:ext cx="838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87" name="Text Box 61"/>
          <p:cNvSpPr txBox="1"/>
          <p:nvPr/>
        </p:nvSpPr>
        <p:spPr>
          <a:xfrm>
            <a:off x="4923155" y="995045"/>
            <a:ext cx="8350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88" name="Text Box 62"/>
          <p:cNvSpPr txBox="1"/>
          <p:nvPr/>
        </p:nvSpPr>
        <p:spPr>
          <a:xfrm>
            <a:off x="5882005" y="452120"/>
            <a:ext cx="7381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75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89" name="Text Box 63"/>
          <p:cNvSpPr txBox="1"/>
          <p:nvPr/>
        </p:nvSpPr>
        <p:spPr>
          <a:xfrm>
            <a:off x="5850255" y="995045"/>
            <a:ext cx="8350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90" name="Text Box 64"/>
          <p:cNvSpPr txBox="1"/>
          <p:nvPr/>
        </p:nvSpPr>
        <p:spPr>
          <a:xfrm>
            <a:off x="6817043" y="452120"/>
            <a:ext cx="7477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91" name="Text Box 65"/>
          <p:cNvSpPr txBox="1"/>
          <p:nvPr/>
        </p:nvSpPr>
        <p:spPr>
          <a:xfrm>
            <a:off x="6775768" y="995045"/>
            <a:ext cx="83978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92" name="Text Box 66"/>
          <p:cNvSpPr txBox="1"/>
          <p:nvPr/>
        </p:nvSpPr>
        <p:spPr>
          <a:xfrm>
            <a:off x="7753668" y="452120"/>
            <a:ext cx="74453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93" name="Text Box 67"/>
          <p:cNvSpPr txBox="1"/>
          <p:nvPr/>
        </p:nvSpPr>
        <p:spPr>
          <a:xfrm>
            <a:off x="7706043" y="995045"/>
            <a:ext cx="83978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800" y="4019550"/>
            <a:ext cx="804989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Times New Roman" panose="02020603050405020304" pitchFamily="18" charset="0"/>
              </a:rPr>
              <a:t>乘积都相等(一定)，这个乘积表示这批货的总量。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Box 8"/>
          <p:cNvSpPr txBox="1"/>
          <p:nvPr/>
        </p:nvSpPr>
        <p:spPr>
          <a:xfrm>
            <a:off x="380683" y="1657033"/>
            <a:ext cx="82327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运货的天数与每天运的质量成反比例关系吗？为什么？  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44988" y="2834005"/>
            <a:ext cx="561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5225" y="2834005"/>
            <a:ext cx="2020888" cy="52197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+mn-cs"/>
                <a:sym typeface="+mn-ea"/>
              </a:rPr>
              <a:t>运货的天数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1725" y="3616643"/>
            <a:ext cx="2403475" cy="52387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+mn-cs"/>
                <a:sym typeface="+mn-ea"/>
              </a:rPr>
              <a:t>每天运的吨数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78325" y="3516630"/>
            <a:ext cx="5619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y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435350" y="3092768"/>
            <a:ext cx="89852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446463" y="3875405"/>
            <a:ext cx="89852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334000" y="2800350"/>
            <a:ext cx="17005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 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300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53200" y="2820035"/>
            <a:ext cx="1606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（一定）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1438" y="3551555"/>
            <a:ext cx="2463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成反比例关系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2275" y="509905"/>
          <a:ext cx="8299450" cy="965200"/>
        </p:xfrm>
        <a:graphic>
          <a:graphicData uri="http://schemas.openxmlformats.org/drawingml/2006/table">
            <a:tbl>
              <a:tblPr/>
              <a:tblGrid>
                <a:gridCol w="2634549"/>
                <a:gridCol w="963307"/>
                <a:gridCol w="975372"/>
                <a:gridCol w="838844"/>
                <a:gridCol w="986802"/>
                <a:gridCol w="929015"/>
                <a:gridCol w="971561"/>
              </a:tblGrid>
              <a:tr h="485140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每天运的</a:t>
                      </a:r>
                      <a:r>
                        <a:rPr lang="zh-CN" altLang="en-US" sz="2600" b="1" dirty="0">
                          <a:ln>
                            <a:noFill/>
                          </a:ln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质量</a:t>
                      </a: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/吨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运货的天数/天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614" name="Text Box 56"/>
          <p:cNvSpPr txBox="1"/>
          <p:nvPr/>
        </p:nvSpPr>
        <p:spPr>
          <a:xfrm>
            <a:off x="3122613" y="501968"/>
            <a:ext cx="835025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300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15" name="Text Box 57"/>
          <p:cNvSpPr txBox="1"/>
          <p:nvPr/>
        </p:nvSpPr>
        <p:spPr>
          <a:xfrm>
            <a:off x="3130550" y="1044893"/>
            <a:ext cx="839788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16" name="Text Box 58"/>
          <p:cNvSpPr txBox="1"/>
          <p:nvPr/>
        </p:nvSpPr>
        <p:spPr>
          <a:xfrm>
            <a:off x="3952875" y="501968"/>
            <a:ext cx="1027113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150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17" name="Text Box 59"/>
          <p:cNvSpPr txBox="1"/>
          <p:nvPr/>
        </p:nvSpPr>
        <p:spPr>
          <a:xfrm>
            <a:off x="4060825" y="1044893"/>
            <a:ext cx="835025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18" name="Text Box 60"/>
          <p:cNvSpPr txBox="1"/>
          <p:nvPr/>
        </p:nvSpPr>
        <p:spPr>
          <a:xfrm>
            <a:off x="4987925" y="501968"/>
            <a:ext cx="83820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19" name="Text Box 61"/>
          <p:cNvSpPr txBox="1"/>
          <p:nvPr/>
        </p:nvSpPr>
        <p:spPr>
          <a:xfrm>
            <a:off x="4986338" y="1044893"/>
            <a:ext cx="835025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20" name="Text Box 62"/>
          <p:cNvSpPr txBox="1"/>
          <p:nvPr/>
        </p:nvSpPr>
        <p:spPr>
          <a:xfrm>
            <a:off x="5945188" y="501968"/>
            <a:ext cx="738187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75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21" name="Text Box 63"/>
          <p:cNvSpPr txBox="1"/>
          <p:nvPr/>
        </p:nvSpPr>
        <p:spPr>
          <a:xfrm>
            <a:off x="5913438" y="1044893"/>
            <a:ext cx="835025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22" name="Text Box 64"/>
          <p:cNvSpPr txBox="1"/>
          <p:nvPr/>
        </p:nvSpPr>
        <p:spPr>
          <a:xfrm>
            <a:off x="6880225" y="501968"/>
            <a:ext cx="747713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23" name="Text Box 65"/>
          <p:cNvSpPr txBox="1"/>
          <p:nvPr/>
        </p:nvSpPr>
        <p:spPr>
          <a:xfrm>
            <a:off x="6838950" y="1044893"/>
            <a:ext cx="839788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24" name="Text Box 66"/>
          <p:cNvSpPr txBox="1"/>
          <p:nvPr/>
        </p:nvSpPr>
        <p:spPr>
          <a:xfrm>
            <a:off x="7816850" y="501968"/>
            <a:ext cx="744538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50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25" name="Text Box 67"/>
          <p:cNvSpPr txBox="1"/>
          <p:nvPr/>
        </p:nvSpPr>
        <p:spPr>
          <a:xfrm>
            <a:off x="7769225" y="1044893"/>
            <a:ext cx="839788" cy="49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1"/>
          <p:cNvSpPr txBox="1"/>
          <p:nvPr/>
        </p:nvSpPr>
        <p:spPr>
          <a:xfrm>
            <a:off x="445770" y="438150"/>
            <a:ext cx="7670800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给一间长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、宽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的教室铺地砖，每块地砖的面积与所需地砖数量如下表。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文本框 3"/>
          <p:cNvSpPr txBox="1"/>
          <p:nvPr/>
        </p:nvSpPr>
        <p:spPr>
          <a:xfrm>
            <a:off x="445770" y="2619375"/>
            <a:ext cx="824166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所需地砖数量与每块地砖的面积是否成反比例关系？为什么？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2530" name="文本框 1"/>
          <p:cNvSpPr txBox="1"/>
          <p:nvPr/>
        </p:nvSpPr>
        <p:spPr>
          <a:xfrm>
            <a:off x="377825" y="3743960"/>
            <a:ext cx="853567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成反比例关系，因为教室的面积一定，而每块地砖的面积与所需地砖数量的乘积都等于教室的面积。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95600" y="62865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T8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6627" name="图片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94485"/>
            <a:ext cx="8694420" cy="104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1"/>
          <p:cNvSpPr txBox="1"/>
          <p:nvPr/>
        </p:nvSpPr>
        <p:spPr>
          <a:xfrm>
            <a:off x="304800" y="676275"/>
            <a:ext cx="851090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判断下面各题中的两种量是否成反比例关系，并说明理由。</a:t>
            </a:r>
            <a:endParaRPr lang="en-US" altLang="zh-CN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煤的数量一定，使用天数与平均每天的用煤量。</a:t>
            </a:r>
            <a:endParaRPr lang="en-US" altLang="zh-CN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1683" y="2342833"/>
            <a:ext cx="7437438" cy="164147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cap="none" spc="0" normalizeH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成反比例关系。因为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平均每天的用煤量</a:t>
            </a:r>
            <a:r>
              <a:rPr kumimoji="0" lang="zh-CN" altLang="en-US" sz="2800" b="1" i="0" u="none" strike="noStrike" cap="none" spc="0" normalizeH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×使用天数＝煤的数量(一定)，所以使用天数与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平均每天的用煤量</a:t>
            </a:r>
            <a:r>
              <a:rPr kumimoji="0" lang="zh-CN" altLang="en-US" sz="2800" b="1" i="0" u="none" strike="noStrike" cap="none" spc="0" normalizeH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成反比例关系。</a:t>
            </a:r>
            <a:endParaRPr kumimoji="0" lang="zh-CN" altLang="en-US" sz="2800" b="1" i="0" u="none" strike="noStrike" cap="none" spc="0" normalizeH="0" baseline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74645" y="252095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P49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1"/>
          <p:cNvSpPr txBox="1"/>
          <p:nvPr/>
        </p:nvSpPr>
        <p:spPr>
          <a:xfrm>
            <a:off x="596900" y="563245"/>
            <a:ext cx="7551738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全班的人数一定，按各组人数相等的要求分组，组数与每组的人数。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6900" y="1997075"/>
            <a:ext cx="815784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成反比例关系。因为每组的人数×组数＝全班的人数(一定)，所以组数与每组的人数成反比例关系。</a:t>
            </a:r>
            <a:endParaRPr lang="zh-CN" altLang="en-US" sz="4800" b="1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1"/>
          <p:cNvSpPr txBox="1"/>
          <p:nvPr/>
        </p:nvSpPr>
        <p:spPr>
          <a:xfrm>
            <a:off x="453390" y="1199833"/>
            <a:ext cx="7870825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圆柱的体积一定，圆柱的底面积与高。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2114550"/>
            <a:ext cx="786701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成反比例关系。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因为圆柱的底面积×高＝圆柱体积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，所以圆柱的底面积与高成反比例关系。</a:t>
            </a:r>
            <a:endParaRPr lang="zh-CN" altLang="en-US" sz="4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1"/>
          <p:cNvSpPr txBox="1"/>
          <p:nvPr/>
        </p:nvSpPr>
        <p:spPr>
          <a:xfrm>
            <a:off x="457200" y="666750"/>
            <a:ext cx="790511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）在一块菜地上只种黄瓜与西红柿两种作物，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这两种作物的种植面积。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000" y="1809750"/>
            <a:ext cx="7980680" cy="164147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不成反比例关系。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因为种黄瓜的面积与种西红柿的面积的和一定，而它们的乘积不一定，所以种黄瓜的面积与种西红柿的面积不成反比例关系。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复习导入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0540" y="895350"/>
            <a:ext cx="5111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/>
              <a:t>说一说什么是成正比例的量</a:t>
            </a:r>
            <a:r>
              <a:rPr lang="zh-CN" altLang="en-US" sz="2800" b="1"/>
              <a:t>。</a:t>
            </a:r>
            <a:endParaRPr lang="zh-CN" altLang="en-US" sz="2800" b="1"/>
          </a:p>
        </p:txBody>
      </p:sp>
      <p:sp>
        <p:nvSpPr>
          <p:cNvPr id="13" name="文本框 12"/>
          <p:cNvSpPr txBox="1"/>
          <p:nvPr/>
        </p:nvSpPr>
        <p:spPr>
          <a:xfrm>
            <a:off x="420370" y="1581150"/>
            <a:ext cx="8369300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两种相关联的量，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一种量变化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另一种量也随着变化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，如果这两种量中相对应的两个数的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比值一定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，这两种量就叫作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成正比例的量。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1"/>
          <p:cNvSpPr txBox="1"/>
          <p:nvPr/>
        </p:nvSpPr>
        <p:spPr>
          <a:xfrm>
            <a:off x="407988" y="818833"/>
            <a:ext cx="7870825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书的总册数一定，按每包册数相等的规定包装书，包数与每包的册数。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3400" y="2038350"/>
            <a:ext cx="813498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成反比例关系。</a:t>
            </a:r>
            <a:r>
              <a:rPr lang="zh-CN" altLang="en-US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因为每包的册数×包数＝书的总册数(一定)，所以包数与每包的册数成反比例关系。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pitchFamily="2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097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685800" y="2671763"/>
            <a:ext cx="7449185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把相同体积的水倒入底面积不同的圆柱形容器，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容器的底面积与水的高度的变化情况如下表。                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2"/>
            </p:custDataLst>
          </p:nvPr>
        </p:nvGraphicFramePr>
        <p:xfrm>
          <a:off x="894398" y="3765227"/>
          <a:ext cx="7031355" cy="989330"/>
        </p:xfrm>
        <a:graphic>
          <a:graphicData uri="http://schemas.openxmlformats.org/drawingml/2006/table">
            <a:tbl>
              <a:tblPr/>
              <a:tblGrid>
                <a:gridCol w="2674620"/>
                <a:gridCol w="726089"/>
                <a:gridCol w="726089"/>
                <a:gridCol w="726089"/>
                <a:gridCol w="726089"/>
                <a:gridCol w="726089"/>
                <a:gridCol w="726089"/>
              </a:tblGrid>
              <a:tr h="4953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容器的底面积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²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</a:tr>
              <a:tr h="493871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水的高度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570605" y="3779520"/>
            <a:ext cx="7277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10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578860" y="4286250"/>
            <a:ext cx="6756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30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294505" y="3779520"/>
            <a:ext cx="7131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294505" y="4286250"/>
            <a:ext cx="7346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20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114608" y="3779822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151120" y="4297674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15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5832951" y="3779822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30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833745" y="4286562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10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549708" y="3779822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60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6457950" y="4305300"/>
            <a:ext cx="7639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337108" y="3709505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…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7337108" y="4215124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…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5800" y="742950"/>
            <a:ext cx="634365" cy="688340"/>
            <a:chOff x="1080" y="1050"/>
            <a:chExt cx="999" cy="1084"/>
          </a:xfrm>
        </p:grpSpPr>
        <p:pic>
          <p:nvPicPr>
            <p:cNvPr id="17" name="图片 16" descr="图标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95250"/>
            <a:ext cx="5332095" cy="2872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" name="表格 12"/>
          <p:cNvGraphicFramePr/>
          <p:nvPr>
            <p:custDataLst>
              <p:tags r:id="rId1"/>
            </p:custDataLst>
          </p:nvPr>
        </p:nvGraphicFramePr>
        <p:xfrm>
          <a:off x="1066483" y="590862"/>
          <a:ext cx="7031355" cy="989330"/>
        </p:xfrm>
        <a:graphic>
          <a:graphicData uri="http://schemas.openxmlformats.org/drawingml/2006/table">
            <a:tbl>
              <a:tblPr/>
              <a:tblGrid>
                <a:gridCol w="2674620"/>
                <a:gridCol w="726089"/>
                <a:gridCol w="726089"/>
                <a:gridCol w="726089"/>
                <a:gridCol w="726089"/>
                <a:gridCol w="726089"/>
                <a:gridCol w="726089"/>
              </a:tblGrid>
              <a:tr h="4953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容器的底面积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²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</a:tr>
              <a:tr h="493871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水的高度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42690" y="605155"/>
            <a:ext cx="7277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10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50945" y="1111885"/>
            <a:ext cx="6756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30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66590" y="605155"/>
            <a:ext cx="7131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66590" y="1111885"/>
            <a:ext cx="7346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20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6693" y="605457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23205" y="1123309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15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05036" y="605457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30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05830" y="1112197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10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21793" y="605457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60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30035" y="1130935"/>
            <a:ext cx="7639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09193" y="53514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…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09193" y="1040759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…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4010" y="1885950"/>
            <a:ext cx="8505190" cy="2752725"/>
            <a:chOff x="526" y="2970"/>
            <a:chExt cx="13394" cy="4335"/>
          </a:xfrm>
        </p:grpSpPr>
        <p:sp>
          <p:nvSpPr>
            <p:cNvPr id="2" name="圆角矩形 1"/>
            <p:cNvSpPr/>
            <p:nvPr/>
          </p:nvSpPr>
          <p:spPr>
            <a:xfrm>
              <a:off x="526" y="2970"/>
              <a:ext cx="13394" cy="4335"/>
            </a:xfrm>
            <a:prstGeom prst="roundRect">
              <a:avLst/>
            </a:prstGeom>
            <a:solidFill>
              <a:srgbClr val="FFE4DA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12" y="3090"/>
              <a:ext cx="13305" cy="42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0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观察上表，分小组讨论：（1）表中有哪两种量？（2）水的高度是怎样随着容器底面积的大小变化而变化的？（3）相对应的容器的底面积与水的高度的乘积分别是多少？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33400" y="819150"/>
          <a:ext cx="7680960" cy="1217930"/>
        </p:xfrm>
        <a:graphic>
          <a:graphicData uri="http://schemas.openxmlformats.org/drawingml/2006/table">
            <a:tbl>
              <a:tblPr/>
              <a:tblGrid>
                <a:gridCol w="2921635"/>
                <a:gridCol w="793115"/>
                <a:gridCol w="793750"/>
                <a:gridCol w="793115"/>
                <a:gridCol w="793750"/>
                <a:gridCol w="792480"/>
                <a:gridCol w="793115"/>
              </a:tblGrid>
              <a:tr h="61277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容器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的底面积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²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</a:tr>
              <a:tr h="60515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水的高度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54"/>
          <p:cNvSpPr/>
          <p:nvPr/>
        </p:nvSpPr>
        <p:spPr>
          <a:xfrm>
            <a:off x="609283" y="2449196"/>
            <a:ext cx="4005262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（1）表中有哪两种量？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0600" y="3028950"/>
            <a:ext cx="5129213" cy="737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容器的底面积和水的高度。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 54"/>
          <p:cNvSpPr/>
          <p:nvPr/>
        </p:nvSpPr>
        <p:spPr>
          <a:xfrm>
            <a:off x="228600" y="1988185"/>
            <a:ext cx="832929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（2）水的高度是怎样随着容器底面积的大小变化而变化的？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0158" y="3181033"/>
            <a:ext cx="6623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水的高度随着</a:t>
            </a:r>
            <a:r>
              <a:rPr lang="zh-CN" altLang="en-US" sz="2800" b="1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容器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底面积的增大而减小。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07060" y="666750"/>
          <a:ext cx="7680960" cy="1217930"/>
        </p:xfrm>
        <a:graphic>
          <a:graphicData uri="http://schemas.openxmlformats.org/drawingml/2006/table">
            <a:tbl>
              <a:tblPr/>
              <a:tblGrid>
                <a:gridCol w="2921635"/>
                <a:gridCol w="793115"/>
                <a:gridCol w="793750"/>
                <a:gridCol w="793115"/>
                <a:gridCol w="793750"/>
                <a:gridCol w="792480"/>
                <a:gridCol w="793115"/>
              </a:tblGrid>
              <a:tr h="61277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容器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的底面积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²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</a:tr>
              <a:tr h="60515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水的高度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96545" y="1508125"/>
          <a:ext cx="8578850" cy="1815465"/>
        </p:xfrm>
        <a:graphic>
          <a:graphicData uri="http://schemas.openxmlformats.org/drawingml/2006/table">
            <a:tbl>
              <a:tblPr/>
              <a:tblGrid>
                <a:gridCol w="2637790"/>
                <a:gridCol w="1046099"/>
                <a:gridCol w="1002284"/>
                <a:gridCol w="1002284"/>
                <a:gridCol w="1002284"/>
                <a:gridCol w="1002284"/>
                <a:gridCol w="885825"/>
              </a:tblGrid>
              <a:tr h="60515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容器的底面积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²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D7F1"/>
                    </a:solidFill>
                  </a:tcPr>
                </a:tc>
              </a:tr>
              <a:tr h="60515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水的高度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5155"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9" marB="3427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96" name="文本框 6"/>
          <p:cNvSpPr txBox="1"/>
          <p:nvPr/>
        </p:nvSpPr>
        <p:spPr>
          <a:xfrm>
            <a:off x="381000" y="361950"/>
            <a:ext cx="829564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）相对应的容器的底面积与水的高度的乘积分别是多少？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167676" y="2800656"/>
            <a:ext cx="71897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114617" y="2805101"/>
            <a:ext cx="71897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105373" y="2803196"/>
            <a:ext cx="71897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143754" y="2803196"/>
            <a:ext cx="71897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163085" y="2803196"/>
            <a:ext cx="71897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974330" y="2802890"/>
            <a:ext cx="8674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94118" y="2804795"/>
            <a:ext cx="13677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algn="ctr"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体积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/cm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04670" y="3481705"/>
            <a:ext cx="3417570" cy="737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底面积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×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高度＝体积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05400" y="3669030"/>
            <a:ext cx="1400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（一定）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20" grpId="0"/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1600200" y="1047750"/>
            <a:ext cx="6285230" cy="2765425"/>
            <a:chOff x="2321" y="1507"/>
            <a:chExt cx="9898" cy="4355"/>
          </a:xfrm>
        </p:grpSpPr>
        <p:sp>
          <p:nvSpPr>
            <p:cNvPr id="2" name="横卷形 1"/>
            <p:cNvSpPr/>
            <p:nvPr/>
          </p:nvSpPr>
          <p:spPr>
            <a:xfrm>
              <a:off x="2321" y="1507"/>
              <a:ext cx="9627" cy="4355"/>
            </a:xfrm>
            <a:prstGeom prst="horizontalScroll">
              <a:avLst>
                <a:gd name="adj" fmla="val 6603"/>
              </a:avLst>
            </a:prstGeom>
            <a:solidFill>
              <a:schemeClr val="accent5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726" y="1770"/>
              <a:ext cx="9493" cy="38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lnSpc>
                  <a:spcPct val="130000"/>
                </a:lnSpc>
              </a:pP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阅读教材</a:t>
              </a:r>
              <a:r>
                <a:rPr lang="en-US" altLang="zh-CN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P45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内容，小组内讨论：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3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说一说反比例的意义。</a:t>
              </a:r>
              <a:endPara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2.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尝试</a:t>
              </a:r>
              <a:r>
                <a:rPr lang="en-US" altLang="zh-CN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用含有字母的式子表示反比例关系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。</a:t>
              </a:r>
              <a:endPara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pPr algn="l"/>
              <a:endPara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endPara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AutoShape 9"/>
          <p:cNvSpPr/>
          <p:nvPr/>
        </p:nvSpPr>
        <p:spPr>
          <a:xfrm>
            <a:off x="533400" y="514350"/>
            <a:ext cx="1670685" cy="531495"/>
          </a:xfrm>
          <a:prstGeom prst="rect">
            <a:avLst/>
          </a:prstGeom>
          <a:solidFill>
            <a:srgbClr val="92D050">
              <a:alpha val="45000"/>
            </a:srgbClr>
          </a:solidFill>
          <a:ln w="15875" cap="flat" cmpd="sng">
            <a:noFill/>
            <a:prstDash val="solid"/>
            <a:miter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归纳总结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066800" y="1428750"/>
            <a:ext cx="7124065" cy="2501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defTabSz="685800" eaLnBrk="1" hangingPunct="1">
              <a:lnSpc>
                <a:spcPct val="140000"/>
              </a:lnSpc>
            </a:pP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两种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相关联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的量，一种量变化，另一种量也随着变化，如果这两种量中相对应的两个数的乘积一定，这两种量就叫作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成反比例的量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，它们的关系叫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反比例关系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TABLE_BEAUTIFY" val="smartTable{e60d324a-8458-41c9-903b-91c3fbce00f8}"/>
</p:tagLst>
</file>

<file path=ppt/tags/tag2.xml><?xml version="1.0" encoding="utf-8"?>
<p:tagLst xmlns:p="http://schemas.openxmlformats.org/presentationml/2006/main">
  <p:tag name="KSO_WM_UNIT_TABLE_BEAUTIFY" val="smartTable{edbaece8-1a9e-4a9d-adb5-8dc26f9b1512}"/>
</p:tagLst>
</file>

<file path=ppt/tags/tag20.xml><?xml version="1.0" encoding="utf-8"?>
<p:tagLst xmlns:p="http://schemas.openxmlformats.org/presentationml/2006/main">
  <p:tag name="KSO_WM_UNIT_TABLE_BEAUTIFY" val="smartTable{078a69f9-3329-4af9-96ef-61ac482bc648}"/>
  <p:tag name="KSO_WM_BEAUTIFY_FLAG" val=""/>
</p:tagLst>
</file>

<file path=ppt/tags/tag21.xml><?xml version="1.0" encoding="utf-8"?>
<p:tagLst xmlns:p="http://schemas.openxmlformats.org/presentationml/2006/main">
  <p:tag name="KSO_WM_UNIT_TABLE_BEAUTIFY" val="smartTable{54ea8f4d-32ca-49ab-9c2b-d2f2b8c32a8e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TABLE_BEAUTIFY" val="smartTable{d5dcd6e0-1980-40d4-86f5-f28a1c4ac6a4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TABLE_BEAUTIFY" val="smartTable{af718e43-ce1e-439e-a977-47c9b804d3ec}"/>
</p:tagLst>
</file>

<file path=ppt/tags/tag43.xml><?xml version="1.0" encoding="utf-8"?>
<p:tagLst xmlns:p="http://schemas.openxmlformats.org/presentationml/2006/main">
  <p:tag name="KSO_WM_UNIT_TABLE_BEAUTIFY" val="smartTable{ffc7d3b9-28e1-4df2-a765-bcad582576c1}"/>
</p:tagLst>
</file>

<file path=ppt/tags/tag44.xml><?xml version="1.0" encoding="utf-8"?>
<p:tagLst xmlns:p="http://schemas.openxmlformats.org/presentationml/2006/main">
  <p:tag name="KSO_WM_UNIT_TABLE_BEAUTIFY" val="smartTable{0e01c2d4-7c4a-4bda-a15f-5742c631da55}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48.xml><?xml version="1.0" encoding="utf-8"?>
<p:tagLst xmlns:p="http://schemas.openxmlformats.org/presentationml/2006/main">
  <p:tag name="KSO_WPP_MARK_KEY" val="d3f5f731-d41c-4865-87b7-39481c9c5a0b"/>
  <p:tag name="COMMONDATA" val="eyJoZGlkIjoiMGIwODFkOTgzNTQzYjU1NzhjOTQ2MTRiZjFlNDExYTM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TABLE_BEAUTIFY" val="smartTable{c8c7dccf-a15e-41b6-be02-6255ad00fc69}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2192</Words>
  <Application>WPS 演示</Application>
  <PresentationFormat>在屏幕上显示</PresentationFormat>
  <Paragraphs>448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黑体</vt:lpstr>
      <vt:lpstr>Times New Roman</vt:lpstr>
      <vt:lpstr>楷体</vt:lpstr>
      <vt:lpstr>楷体_GB2312</vt:lpstr>
      <vt:lpstr>新宋体</vt:lpstr>
      <vt:lpstr>微软雅黑</vt:lpstr>
      <vt:lpstr>Arial Unicode MS</vt:lpstr>
      <vt:lpstr>Calibri</vt:lpstr>
      <vt:lpstr>Times New Roman</vt:lpstr>
      <vt:lpstr>等线</vt:lpstr>
      <vt:lpstr>Office 主题​​</vt:lpstr>
      <vt:lpstr>6_默认设计模板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嘉懿</cp:lastModifiedBy>
  <cp:revision>274</cp:revision>
  <dcterms:created xsi:type="dcterms:W3CDTF">2015-05-29T07:51:00Z</dcterms:created>
  <dcterms:modified xsi:type="dcterms:W3CDTF">2025-03-20T11:26:14Z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2052-12.1.0.20305</vt:lpwstr>
  </property>
  <property fmtid="{D5CDD505-2E9C-101B-9397-08002B2CF9AE}" pid="4" name="ICV">
    <vt:lpwstr>EDDFE48CCB5B4FCE95AB5B12C5052B95</vt:lpwstr>
  </property>
</Properties>
</file>