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81" r:id="rId3"/>
    <p:sldId id="441" r:id="rId4"/>
    <p:sldId id="426" r:id="rId6"/>
    <p:sldId id="474" r:id="rId7"/>
    <p:sldId id="475" r:id="rId8"/>
    <p:sldId id="484" r:id="rId9"/>
    <p:sldId id="462" r:id="rId10"/>
    <p:sldId id="434" r:id="rId11"/>
    <p:sldId id="463" r:id="rId12"/>
    <p:sldId id="506" r:id="rId13"/>
    <p:sldId id="419" r:id="rId14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优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0DDD6"/>
    <a:srgbClr val="E3D2CA"/>
    <a:srgbClr val="E60AC9"/>
    <a:srgbClr val="FFFFF2"/>
    <a:srgbClr val="D4E15B"/>
    <a:srgbClr val="FFFFFF"/>
    <a:srgbClr val="1FB3A9"/>
    <a:srgbClr val="2E6B5E"/>
    <a:srgbClr val="37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464"/>
        <p:guide pos="3028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843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3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150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39"/>
          <p:cNvSpPr txBox="1"/>
          <p:nvPr/>
        </p:nvSpPr>
        <p:spPr>
          <a:xfrm>
            <a:off x="142875" y="2166938"/>
            <a:ext cx="91408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课时    百分数和小数、分数的互化（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459" name="组合 48"/>
          <p:cNvGrpSpPr/>
          <p:nvPr/>
        </p:nvGrpSpPr>
        <p:grpSpPr>
          <a:xfrm>
            <a:off x="2071688" y="815975"/>
            <a:ext cx="5634037" cy="768350"/>
            <a:chOff x="4003" y="1286"/>
            <a:chExt cx="8875" cy="1210"/>
          </a:xfrm>
        </p:grpSpPr>
        <p:sp>
          <p:nvSpPr>
            <p:cNvPr id="41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百分数（一）</a:t>
              </a:r>
              <a:endParaRPr lang="zh-CN" altLang="zh-CN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03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462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 anchorCtr="0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9463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19464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5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6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7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8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9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0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1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2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3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4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5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6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7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8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9479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19480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1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2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3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4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5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6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7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8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9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90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91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92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93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94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95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96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97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98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99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00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01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02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9503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19504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05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06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7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8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09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0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1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2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3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14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 anchorCtr="0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5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6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7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18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9519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19520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21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22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23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24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25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26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27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28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29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9530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19531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32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33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34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35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36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37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38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39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0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1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2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3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4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5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6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7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8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9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50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51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52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53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54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55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56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57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58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59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60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61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9562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19563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64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65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66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67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68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69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70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71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72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73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74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75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76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77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78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79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80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81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82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83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84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85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86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87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88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89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90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91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92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93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94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95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96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97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98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99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0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1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2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3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4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5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6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7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9608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19609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10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11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12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13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14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15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16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17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18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19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9620" name="文本框 1"/>
          <p:cNvSpPr txBox="1"/>
          <p:nvPr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621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622" name="文本框 1"/>
          <p:cNvSpPr txBox="1"/>
          <p:nvPr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623" name="文本框 1"/>
          <p:cNvSpPr txBox="1"/>
          <p:nvPr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624" name="文本框 1"/>
          <p:cNvSpPr txBox="1"/>
          <p:nvPr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625" name="文本框 1"/>
          <p:cNvSpPr txBox="1"/>
          <p:nvPr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626" name="文本框 1"/>
          <p:cNvSpPr txBox="1"/>
          <p:nvPr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627" name="文本框 1"/>
          <p:cNvSpPr txBox="1"/>
          <p:nvPr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628" name="文本框 1"/>
          <p:cNvSpPr txBox="1"/>
          <p:nvPr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629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7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9700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29701" name="图片 8" descr="E:\新画人物图\老师3 拷贝.png老师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91288" y="2136775"/>
            <a:ext cx="1422400" cy="2316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9703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通过这节课的学习，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你有什么收获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2"/>
          <p:cNvSpPr/>
          <p:nvPr/>
        </p:nvSpPr>
        <p:spPr>
          <a:xfrm>
            <a:off x="1979613" y="1419225"/>
            <a:ext cx="5759450" cy="13255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从课后习题中选取；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完成练习册本课时的习题。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0722" name="组合 10"/>
          <p:cNvGrpSpPr/>
          <p:nvPr/>
        </p:nvGrpSpPr>
        <p:grpSpPr>
          <a:xfrm>
            <a:off x="0" y="0"/>
            <a:ext cx="2209800" cy="508000"/>
            <a:chOff x="0" y="1"/>
            <a:chExt cx="3480" cy="798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0725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1" name="组合 3"/>
          <p:cNvGrpSpPr/>
          <p:nvPr/>
        </p:nvGrpSpPr>
        <p:grpSpPr>
          <a:xfrm>
            <a:off x="4763" y="-23812"/>
            <a:ext cx="2209800" cy="508000"/>
            <a:chOff x="0" y="1"/>
            <a:chExt cx="3480" cy="800"/>
          </a:xfrm>
        </p:grpSpPr>
        <p:sp>
          <p:nvSpPr>
            <p:cNvPr id="6" name="平行四边形 5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0484" name="文本框 62"/>
            <p:cNvSpPr txBox="1"/>
            <p:nvPr/>
          </p:nvSpPr>
          <p:spPr>
            <a:xfrm>
              <a:off x="502" y="1"/>
              <a:ext cx="2534" cy="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复习导入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0485" name="文本框 1"/>
          <p:cNvSpPr txBox="1"/>
          <p:nvPr/>
        </p:nvSpPr>
        <p:spPr>
          <a:xfrm>
            <a:off x="835025" y="777875"/>
            <a:ext cx="40449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把下面各数改成百分数。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6" name="文本框 2"/>
          <p:cNvSpPr txBox="1"/>
          <p:nvPr/>
        </p:nvSpPr>
        <p:spPr>
          <a:xfrm>
            <a:off x="993775" y="1570038"/>
            <a:ext cx="982663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0.055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487" name="文本框 3"/>
          <p:cNvSpPr txBox="1"/>
          <p:nvPr/>
        </p:nvSpPr>
        <p:spPr>
          <a:xfrm>
            <a:off x="3513138" y="1570038"/>
            <a:ext cx="804862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1.05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488" name="文本框 4"/>
          <p:cNvSpPr txBox="1"/>
          <p:nvPr/>
        </p:nvSpPr>
        <p:spPr>
          <a:xfrm>
            <a:off x="6003925" y="1570038"/>
            <a:ext cx="8064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0.36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20489" name="组合 16"/>
          <p:cNvGrpSpPr/>
          <p:nvPr/>
        </p:nvGrpSpPr>
        <p:grpSpPr>
          <a:xfrm>
            <a:off x="1230313" y="2673350"/>
            <a:ext cx="525462" cy="896938"/>
            <a:chOff x="1651" y="1935"/>
            <a:chExt cx="1020" cy="1411"/>
          </a:xfrm>
        </p:grpSpPr>
        <p:sp>
          <p:nvSpPr>
            <p:cNvPr id="20490" name="文本框 17"/>
            <p:cNvSpPr txBox="1"/>
            <p:nvPr/>
          </p:nvSpPr>
          <p:spPr>
            <a:xfrm>
              <a:off x="1690" y="1935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491" name="文本框 18"/>
            <p:cNvSpPr txBox="1"/>
            <p:nvPr/>
          </p:nvSpPr>
          <p:spPr>
            <a:xfrm>
              <a:off x="1651" y="2524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731" y="2631"/>
              <a:ext cx="511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3" name="组合 16"/>
          <p:cNvGrpSpPr/>
          <p:nvPr/>
        </p:nvGrpSpPr>
        <p:grpSpPr>
          <a:xfrm>
            <a:off x="3792538" y="2673350"/>
            <a:ext cx="508000" cy="896938"/>
            <a:chOff x="1687" y="1935"/>
            <a:chExt cx="987" cy="1411"/>
          </a:xfrm>
        </p:grpSpPr>
        <p:sp>
          <p:nvSpPr>
            <p:cNvPr id="20494" name="文本框 17"/>
            <p:cNvSpPr txBox="1"/>
            <p:nvPr/>
          </p:nvSpPr>
          <p:spPr>
            <a:xfrm>
              <a:off x="1690" y="1935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495" name="文本框 18"/>
            <p:cNvSpPr txBox="1"/>
            <p:nvPr/>
          </p:nvSpPr>
          <p:spPr>
            <a:xfrm>
              <a:off x="1687" y="2524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731" y="2631"/>
              <a:ext cx="511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7" name="组合 16"/>
          <p:cNvGrpSpPr/>
          <p:nvPr/>
        </p:nvGrpSpPr>
        <p:grpSpPr>
          <a:xfrm>
            <a:off x="6138863" y="2673350"/>
            <a:ext cx="623887" cy="896938"/>
            <a:chOff x="1465" y="1935"/>
            <a:chExt cx="1209" cy="1411"/>
          </a:xfrm>
        </p:grpSpPr>
        <p:sp>
          <p:nvSpPr>
            <p:cNvPr id="20498" name="文本框 17"/>
            <p:cNvSpPr txBox="1"/>
            <p:nvPr/>
          </p:nvSpPr>
          <p:spPr>
            <a:xfrm>
              <a:off x="1466" y="1935"/>
              <a:ext cx="120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35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499" name="文本框 18"/>
            <p:cNvSpPr txBox="1"/>
            <p:nvPr/>
          </p:nvSpPr>
          <p:spPr>
            <a:xfrm>
              <a:off x="1465" y="2524"/>
              <a:ext cx="120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40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623" y="2631"/>
              <a:ext cx="769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3"/>
          <p:cNvSpPr txBox="1"/>
          <p:nvPr/>
        </p:nvSpPr>
        <p:spPr>
          <a:xfrm>
            <a:off x="1852613" y="1570038"/>
            <a:ext cx="1447800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5.5 %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8" name="Text Box 4"/>
          <p:cNvSpPr txBox="1"/>
          <p:nvPr/>
        </p:nvSpPr>
        <p:spPr>
          <a:xfrm>
            <a:off x="4194175" y="1570038"/>
            <a:ext cx="1754188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105 %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9" name="Text Box 5"/>
          <p:cNvSpPr txBox="1"/>
          <p:nvPr/>
        </p:nvSpPr>
        <p:spPr>
          <a:xfrm>
            <a:off x="6708775" y="1570038"/>
            <a:ext cx="13779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36%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" name="Text Box 3"/>
          <p:cNvSpPr txBox="1"/>
          <p:nvPr/>
        </p:nvSpPr>
        <p:spPr>
          <a:xfrm>
            <a:off x="1671638" y="2854325"/>
            <a:ext cx="17653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75 %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" name="Text Box 3"/>
          <p:cNvSpPr txBox="1"/>
          <p:nvPr/>
        </p:nvSpPr>
        <p:spPr>
          <a:xfrm>
            <a:off x="4078288" y="2854325"/>
            <a:ext cx="176371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80 %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6616700" y="2854325"/>
            <a:ext cx="17653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87.5 %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2"/>
          <p:cNvSpPr txBox="1"/>
          <p:nvPr/>
        </p:nvSpPr>
        <p:spPr>
          <a:xfrm>
            <a:off x="917575" y="987425"/>
            <a:ext cx="8140700" cy="112585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p>
            <a:pPr eaLnBrk="1" latin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春蕾小学举办书画比赛，共收到参赛作品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750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幅，其中书法作品占了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14%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。书法作品有多少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幅？</a:t>
            </a:r>
            <a:endParaRPr lang="zh-CN" altLang="en-US" sz="2800" b="1" noProof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530" name="组合 3"/>
          <p:cNvGrpSpPr/>
          <p:nvPr/>
        </p:nvGrpSpPr>
        <p:grpSpPr>
          <a:xfrm>
            <a:off x="4763" y="-14287"/>
            <a:ext cx="2209800" cy="506412"/>
            <a:chOff x="0" y="1"/>
            <a:chExt cx="3480" cy="798"/>
          </a:xfrm>
        </p:grpSpPr>
        <p:sp>
          <p:nvSpPr>
            <p:cNvPr id="2" name="平行四边形 1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2533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2534" name="文本框 3"/>
          <p:cNvSpPr txBox="1"/>
          <p:nvPr/>
        </p:nvSpPr>
        <p:spPr>
          <a:xfrm>
            <a:off x="1770063" y="436563"/>
            <a:ext cx="62325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知识点：百分数化成小数和分数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38263" y="2778125"/>
            <a:ext cx="6735762" cy="1150938"/>
            <a:chOff x="1260" y="5335"/>
            <a:chExt cx="10607" cy="1812"/>
          </a:xfrm>
        </p:grpSpPr>
        <p:sp>
          <p:nvSpPr>
            <p:cNvPr id="22536" name="AutoShape 27"/>
            <p:cNvSpPr/>
            <p:nvPr/>
          </p:nvSpPr>
          <p:spPr>
            <a:xfrm>
              <a:off x="1260" y="5335"/>
              <a:ext cx="8772" cy="1477"/>
            </a:xfrm>
            <a:prstGeom prst="wedgeRoundRectCallout">
              <a:avLst>
                <a:gd name="adj1" fmla="val 57074"/>
                <a:gd name="adj2" fmla="val -10347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latinLnBrk="1"/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求一个数的百分之几和求一个数的几分之几，意义一样吗？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22537" name="图片 15" descr="E:\新画人物图\书本 拷贝.png书本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50" y="5613"/>
              <a:ext cx="1217" cy="153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" name="文本框 7"/>
          <p:cNvSpPr txBox="1"/>
          <p:nvPr/>
        </p:nvSpPr>
        <p:spPr>
          <a:xfrm>
            <a:off x="3414713" y="4068763"/>
            <a:ext cx="18738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750×14%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2539" name="文本框 2"/>
          <p:cNvSpPr txBox="1"/>
          <p:nvPr/>
        </p:nvSpPr>
        <p:spPr>
          <a:xfrm>
            <a:off x="3540125" y="69850"/>
            <a:ext cx="2065338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P83  </a:t>
            </a:r>
            <a:r>
              <a:rPr lang="zh-CN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2)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650" y="989013"/>
            <a:ext cx="639763" cy="596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92" name="TextBox 29"/>
          <p:cNvSpPr txBox="1"/>
          <p:nvPr/>
        </p:nvSpPr>
        <p:spPr>
          <a:xfrm>
            <a:off x="742950" y="2717800"/>
            <a:ext cx="2895600" cy="12973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=750×0.14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=105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（幅）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164" name="文本框 2"/>
          <p:cNvSpPr txBox="1"/>
          <p:nvPr/>
        </p:nvSpPr>
        <p:spPr>
          <a:xfrm>
            <a:off x="881063" y="614363"/>
            <a:ext cx="1531937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方法一：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13163" y="950913"/>
            <a:ext cx="5018087" cy="1847850"/>
            <a:chOff x="7146" y="4428"/>
            <a:chExt cx="7904" cy="2909"/>
          </a:xfrm>
        </p:grpSpPr>
        <p:grpSp>
          <p:nvGrpSpPr>
            <p:cNvPr id="23556" name="组合 10"/>
            <p:cNvGrpSpPr/>
            <p:nvPr/>
          </p:nvGrpSpPr>
          <p:grpSpPr>
            <a:xfrm>
              <a:off x="7146" y="4428"/>
              <a:ext cx="5894" cy="2178"/>
              <a:chOff x="7264" y="4922"/>
              <a:chExt cx="5894" cy="2178"/>
            </a:xfrm>
          </p:grpSpPr>
          <p:sp>
            <p:nvSpPr>
              <p:cNvPr id="23557" name="TextBox 26"/>
              <p:cNvSpPr txBox="1"/>
              <p:nvPr/>
            </p:nvSpPr>
            <p:spPr>
              <a:xfrm>
                <a:off x="7383" y="4922"/>
                <a:ext cx="5775" cy="21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zh-CN" altLang="en-US" sz="2800" b="1" dirty="0">
                    <a:latin typeface="楷体" panose="02010609060101010101" charset="-122"/>
                    <a:ea typeface="楷体" panose="02010609060101010101" charset="-122"/>
                  </a:rPr>
                  <a:t>我把百分数改写成分母是</a:t>
                </a:r>
                <a:r>
                  <a:rPr lang="en-US" altLang="zh-CN" sz="2800" b="1" dirty="0">
                    <a:latin typeface="楷体" panose="02010609060101010101" charset="-122"/>
                    <a:ea typeface="楷体" panose="02010609060101010101" charset="-122"/>
                  </a:rPr>
                  <a:t>100</a:t>
                </a:r>
                <a:r>
                  <a:rPr lang="zh-CN" altLang="en-US" sz="2800" b="1" dirty="0">
                    <a:latin typeface="楷体" panose="02010609060101010101" charset="-122"/>
                    <a:ea typeface="楷体" panose="02010609060101010101" charset="-122"/>
                  </a:rPr>
                  <a:t>的分数，再直接写成小数。</a:t>
                </a:r>
                <a:endParaRPr lang="zh-CN" altLang="en-US" sz="28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23558" name="圆角矩形标注 18"/>
              <p:cNvSpPr/>
              <p:nvPr/>
            </p:nvSpPr>
            <p:spPr>
              <a:xfrm>
                <a:off x="7264" y="4922"/>
                <a:ext cx="5893" cy="2178"/>
              </a:xfrm>
              <a:prstGeom prst="wedgeRoundRectCallout">
                <a:avLst>
                  <a:gd name="adj1" fmla="val 60245"/>
                  <a:gd name="adj2" fmla="val -11815"/>
                  <a:gd name="adj3" fmla="val 16667"/>
                </a:avLst>
              </a:prstGeom>
              <a:noFill/>
              <a:ln w="19050" cap="flat" cmpd="sng">
                <a:solidFill>
                  <a:srgbClr val="007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 anchorCtr="0"/>
              <a:p>
                <a:pPr algn="ctr"/>
                <a:r>
                  <a:rPr lang="en-US" altLang="zh-CN" sz="2800" b="1" dirty="0">
                    <a:solidFill>
                      <a:srgbClr val="FFFFFF"/>
                    </a:solidFill>
                    <a:latin typeface="楷体" panose="02010609060101010101" charset="-122"/>
                    <a:ea typeface="楷体" panose="02010609060101010101" charset="-122"/>
                  </a:rPr>
                  <a:t> </a:t>
                </a:r>
                <a:endParaRPr lang="en-US" altLang="zh-CN" sz="2800" b="1" dirty="0">
                  <a:solidFill>
                    <a:srgbClr val="FFFF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pic>
          <p:nvPicPr>
            <p:cNvPr id="23559" name="Picture 12" descr="E:\新画人物图\女01 拷贝.png女01 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661" y="4428"/>
              <a:ext cx="1389" cy="290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文本框 2"/>
          <p:cNvSpPr txBox="1"/>
          <p:nvPr/>
        </p:nvSpPr>
        <p:spPr>
          <a:xfrm>
            <a:off x="984250" y="1335088"/>
            <a:ext cx="1784985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750×14%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50875" y="2001838"/>
            <a:ext cx="2155825" cy="966787"/>
            <a:chOff x="1026" y="3152"/>
            <a:chExt cx="3395" cy="1524"/>
          </a:xfrm>
        </p:grpSpPr>
        <p:grpSp>
          <p:nvGrpSpPr>
            <p:cNvPr id="23562" name="组合 35"/>
            <p:cNvGrpSpPr/>
            <p:nvPr/>
          </p:nvGrpSpPr>
          <p:grpSpPr>
            <a:xfrm>
              <a:off x="2991" y="3152"/>
              <a:ext cx="1430" cy="1524"/>
              <a:chOff x="-405455" y="-1810630"/>
              <a:chExt cx="308110" cy="1090960"/>
            </a:xfrm>
          </p:grpSpPr>
          <p:sp>
            <p:nvSpPr>
              <p:cNvPr id="23563" name="TextBox 36"/>
              <p:cNvSpPr txBox="1"/>
              <p:nvPr/>
            </p:nvSpPr>
            <p:spPr>
              <a:xfrm>
                <a:off x="-368396" y="-1810630"/>
                <a:ext cx="249935" cy="5890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564" name="TextBox 37"/>
              <p:cNvSpPr txBox="1"/>
              <p:nvPr/>
            </p:nvSpPr>
            <p:spPr>
              <a:xfrm>
                <a:off x="-405455" y="-1550775"/>
                <a:ext cx="308110" cy="8311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100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3565" name="直接连接符 38"/>
              <p:cNvCxnSpPr/>
              <p:nvPr/>
            </p:nvCxnSpPr>
            <p:spPr>
              <a:xfrm>
                <a:off x="-383262" y="-1287347"/>
                <a:ext cx="201025" cy="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3566" name="文本框 4"/>
            <p:cNvSpPr txBox="1"/>
            <p:nvPr/>
          </p:nvSpPr>
          <p:spPr>
            <a:xfrm>
              <a:off x="1026" y="3242"/>
              <a:ext cx="2150" cy="10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=750×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244850" y="3148013"/>
            <a:ext cx="5419725" cy="1384300"/>
          </a:xfrm>
          <a:prstGeom prst="rect">
            <a:avLst/>
          </a:prstGeom>
          <a:solidFill>
            <a:srgbClr val="1FB3A9">
              <a:alpha val="56000"/>
            </a:srgbClr>
          </a:solidFill>
          <a:ln w="9525">
            <a:noFill/>
          </a:ln>
        </p:spPr>
        <p:txBody>
          <a:bodyPr wrap="square" anchor="t" anchorCtr="0">
            <a:spAutoFit/>
          </a:bodyPr>
          <a:p>
            <a:pPr>
              <a:buFontTx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把百分号去掉，同时把小数点向左移动两位，位数不够时，用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“0”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补足。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右弧形箭头 7"/>
          <p:cNvSpPr/>
          <p:nvPr/>
        </p:nvSpPr>
        <p:spPr>
          <a:xfrm>
            <a:off x="2744153" y="1606550"/>
            <a:ext cx="392113" cy="1600200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9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9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9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charRg st="9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992">
                                            <p:txEl>
                                              <p:charRg st="9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92">
                                            <p:txEl>
                                              <p:charRg st="9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92">
                                            <p:txEl>
                                              <p:charRg st="9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/>
      <p:bldP spid="3" grpId="0"/>
      <p:bldP spid="53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3579813" y="673100"/>
            <a:ext cx="4705350" cy="2181225"/>
            <a:chOff x="7044" y="4705"/>
            <a:chExt cx="7412" cy="3434"/>
          </a:xfrm>
        </p:grpSpPr>
        <p:sp>
          <p:nvSpPr>
            <p:cNvPr id="24578" name="圆角矩形标注 28"/>
            <p:cNvSpPr/>
            <p:nvPr/>
          </p:nvSpPr>
          <p:spPr>
            <a:xfrm>
              <a:off x="7090" y="4705"/>
              <a:ext cx="5338" cy="2178"/>
            </a:xfrm>
            <a:prstGeom prst="wedgeRoundRectCallout">
              <a:avLst>
                <a:gd name="adj1" fmla="val 55162"/>
                <a:gd name="adj2" fmla="val -1616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r>
                <a:rPr lang="en-US" altLang="zh-CN" sz="3200" b="1" dirty="0">
                  <a:solidFill>
                    <a:srgbClr val="FFFFFF"/>
                  </a:solidFill>
                  <a:latin typeface="楷体" panose="02010609060101010101" charset="-122"/>
                  <a:ea typeface="楷体" panose="02010609060101010101" charset="-122"/>
                </a:rPr>
                <a:t> </a:t>
              </a:r>
              <a:endParaRPr lang="en-US" altLang="zh-CN" sz="3200" b="1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4579" name="TextBox 27"/>
            <p:cNvSpPr txBox="1"/>
            <p:nvPr/>
          </p:nvSpPr>
          <p:spPr>
            <a:xfrm>
              <a:off x="7044" y="4705"/>
              <a:ext cx="5639" cy="21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我把百分数改写成分母是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</a:rPr>
                <a:t>100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的分数，直接用分数乘法计算。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24580" name="Picture 11" descr="E:\新画人物图\男03 拷贝.png男03 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28" y="4935"/>
              <a:ext cx="1528" cy="320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43" name="TextBox 51"/>
          <p:cNvSpPr txBox="1"/>
          <p:nvPr/>
        </p:nvSpPr>
        <p:spPr>
          <a:xfrm>
            <a:off x="914400" y="4225925"/>
            <a:ext cx="4635500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答：书法作品有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105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幅。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4388" y="592138"/>
            <a:ext cx="1531937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方法二：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4250" y="1335088"/>
            <a:ext cx="1784985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750×14%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0875" y="1887538"/>
            <a:ext cx="2155825" cy="966787"/>
            <a:chOff x="1026" y="3152"/>
            <a:chExt cx="3395" cy="1524"/>
          </a:xfrm>
        </p:grpSpPr>
        <p:grpSp>
          <p:nvGrpSpPr>
            <p:cNvPr id="24585" name="组合 35"/>
            <p:cNvGrpSpPr/>
            <p:nvPr/>
          </p:nvGrpSpPr>
          <p:grpSpPr>
            <a:xfrm>
              <a:off x="2991" y="3152"/>
              <a:ext cx="1430" cy="1524"/>
              <a:chOff x="-405455" y="-1810630"/>
              <a:chExt cx="308110" cy="1090960"/>
            </a:xfrm>
          </p:grpSpPr>
          <p:sp>
            <p:nvSpPr>
              <p:cNvPr id="24586" name="TextBox 36"/>
              <p:cNvSpPr txBox="1"/>
              <p:nvPr/>
            </p:nvSpPr>
            <p:spPr>
              <a:xfrm>
                <a:off x="-368396" y="-1810630"/>
                <a:ext cx="249935" cy="5890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87" name="TextBox 37"/>
              <p:cNvSpPr txBox="1"/>
              <p:nvPr/>
            </p:nvSpPr>
            <p:spPr>
              <a:xfrm>
                <a:off x="-405455" y="-1550775"/>
                <a:ext cx="308110" cy="8311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100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4588" name="直接连接符 38"/>
              <p:cNvCxnSpPr/>
              <p:nvPr/>
            </p:nvCxnSpPr>
            <p:spPr>
              <a:xfrm>
                <a:off x="-383262" y="-1287347"/>
                <a:ext cx="201025" cy="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589" name="文本框 8"/>
            <p:cNvSpPr txBox="1"/>
            <p:nvPr/>
          </p:nvSpPr>
          <p:spPr>
            <a:xfrm>
              <a:off x="1026" y="3242"/>
              <a:ext cx="2150" cy="10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 =750×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1350" y="2601913"/>
            <a:ext cx="2219965" cy="967514"/>
            <a:chOff x="1026" y="3152"/>
            <a:chExt cx="3496" cy="1525"/>
          </a:xfrm>
        </p:grpSpPr>
        <p:grpSp>
          <p:nvGrpSpPr>
            <p:cNvPr id="24591" name="组合 35"/>
            <p:cNvGrpSpPr/>
            <p:nvPr/>
          </p:nvGrpSpPr>
          <p:grpSpPr>
            <a:xfrm>
              <a:off x="3092" y="3152"/>
              <a:ext cx="1430" cy="1525"/>
              <a:chOff x="-383691" y="-1810630"/>
              <a:chExt cx="308110" cy="1091780"/>
            </a:xfrm>
          </p:grpSpPr>
          <p:sp>
            <p:nvSpPr>
              <p:cNvPr id="24592" name="TextBox 36"/>
              <p:cNvSpPr txBox="1"/>
              <p:nvPr/>
            </p:nvSpPr>
            <p:spPr>
              <a:xfrm>
                <a:off x="-368396" y="-1810630"/>
                <a:ext cx="249935" cy="5890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93" name="TextBox 37"/>
              <p:cNvSpPr txBox="1"/>
              <p:nvPr/>
            </p:nvSpPr>
            <p:spPr>
              <a:xfrm>
                <a:off x="-383691" y="-1550775"/>
                <a:ext cx="308110" cy="8319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50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4594" name="直接连接符 38"/>
              <p:cNvCxnSpPr/>
              <p:nvPr/>
            </p:nvCxnSpPr>
            <p:spPr>
              <a:xfrm>
                <a:off x="-355033" y="-1287341"/>
                <a:ext cx="113764" cy="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595" name="文本框 15"/>
            <p:cNvSpPr txBox="1"/>
            <p:nvPr/>
          </p:nvSpPr>
          <p:spPr>
            <a:xfrm>
              <a:off x="1026" y="3242"/>
              <a:ext cx="2150" cy="10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4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 =750×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28663" y="3349625"/>
            <a:ext cx="1991360" cy="650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=105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（人）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97213" y="2854325"/>
            <a:ext cx="4830762" cy="522288"/>
          </a:xfrm>
          <a:prstGeom prst="rect">
            <a:avLst/>
          </a:prstGeom>
          <a:solidFill>
            <a:srgbClr val="1FB3A9">
              <a:alpha val="57999"/>
            </a:srgbClr>
          </a:solidFill>
          <a:ln w="9525">
            <a:noFill/>
          </a:ln>
        </p:spPr>
        <p:txBody>
          <a:bodyPr wrap="none" anchor="t" anchorCtr="0">
            <a:spAutoFit/>
          </a:bodyPr>
          <a:p>
            <a:pPr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能约分的一定要约成最简分数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2444750" y="3040063"/>
            <a:ext cx="457200" cy="1524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3" grpId="0"/>
      <p:bldP spid="7" grpId="0"/>
      <p:bldP spid="17" grpId="0"/>
      <p:bldP spid="1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" name="组合 29"/>
          <p:cNvGrpSpPr/>
          <p:nvPr/>
        </p:nvGrpSpPr>
        <p:grpSpPr>
          <a:xfrm>
            <a:off x="1212850" y="512763"/>
            <a:ext cx="6262688" cy="1590675"/>
            <a:chOff x="1547664" y="3360849"/>
            <a:chExt cx="6263346" cy="1590807"/>
          </a:xfrm>
        </p:grpSpPr>
        <p:sp>
          <p:nvSpPr>
            <p:cNvPr id="25602" name="AutoShape 3"/>
            <p:cNvSpPr/>
            <p:nvPr/>
          </p:nvSpPr>
          <p:spPr>
            <a:xfrm>
              <a:off x="1547664" y="3360849"/>
              <a:ext cx="4968609" cy="1008168"/>
            </a:xfrm>
            <a:prstGeom prst="wedgeRoundRectCallout">
              <a:avLst>
                <a:gd name="adj1" fmla="val 55620"/>
                <a:gd name="adj2" fmla="val 29676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t" anchorCtr="0"/>
            <a:p>
              <a:pPr latinLnBrk="1"/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谁能用最简洁的语言说说百分数怎样化成小数、分数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</a:rPr>
                <a:t>?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25603" name="图片 2" descr="E:\新画人物图\老师8 拷贝.png老师8 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666537" y="3481551"/>
              <a:ext cx="1144473" cy="147010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850900" y="2001838"/>
            <a:ext cx="7340600" cy="1090612"/>
            <a:chOff x="546755" y="1753870"/>
            <a:chExt cx="7340230" cy="1090930"/>
          </a:xfrm>
        </p:grpSpPr>
        <p:grpSp>
          <p:nvGrpSpPr>
            <p:cNvPr id="25605" name="组合 16"/>
            <p:cNvGrpSpPr/>
            <p:nvPr/>
          </p:nvGrpSpPr>
          <p:grpSpPr>
            <a:xfrm>
              <a:off x="6980522" y="2309813"/>
              <a:ext cx="906463" cy="523876"/>
              <a:chOff x="1098095" y="3171334"/>
              <a:chExt cx="906559" cy="523579"/>
            </a:xfrm>
          </p:grpSpPr>
          <p:sp>
            <p:nvSpPr>
              <p:cNvPr id="25606" name="矩形: 圆角 22"/>
              <p:cNvSpPr/>
              <p:nvPr/>
            </p:nvSpPr>
            <p:spPr>
              <a:xfrm>
                <a:off x="1098095" y="3197074"/>
                <a:ext cx="906017" cy="4726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latinLnBrk="1"/>
                <a:endParaRPr lang="zh-CN" altLang="en-US" dirty="0">
                  <a:latin typeface="Gulim" panose="020B0600000101010101" pitchFamily="34" charset="-127"/>
                  <a:ea typeface="宋体" panose="02010600030101010101" pitchFamily="2" charset="-122"/>
                </a:endParaRPr>
              </a:p>
            </p:txBody>
          </p:sp>
          <p:sp>
            <p:nvSpPr>
              <p:cNvPr id="25607" name="文本框 57"/>
              <p:cNvSpPr txBox="1"/>
              <p:nvPr/>
            </p:nvSpPr>
            <p:spPr>
              <a:xfrm>
                <a:off x="1098142" y="3171334"/>
                <a:ext cx="906512" cy="523578"/>
              </a:xfrm>
              <a:prstGeom prst="rect">
                <a:avLst/>
              </a:prstGeom>
              <a:solidFill>
                <a:srgbClr val="A3A3E0"/>
              </a:solidFill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buFontTx/>
                </a:pPr>
                <a:r>
                  <a:rPr lang="zh-CN" altLang="en-US" sz="2800" b="1">
                    <a:latin typeface="宋体" panose="02010600030101010101" pitchFamily="2" charset="-122"/>
                    <a:ea typeface="宋体" panose="02010600030101010101" pitchFamily="2" charset="-122"/>
                  </a:rPr>
                  <a:t>小数</a:t>
                </a:r>
                <a:endPara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25608" name="直接箭头连接符 17"/>
            <p:cNvCxnSpPr/>
            <p:nvPr/>
          </p:nvCxnSpPr>
          <p:spPr>
            <a:xfrm>
              <a:off x="1778621" y="2622610"/>
              <a:ext cx="5112029" cy="0"/>
            </a:xfrm>
            <a:prstGeom prst="straightConnector1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609" name="文本框 52"/>
            <p:cNvSpPr txBox="1"/>
            <p:nvPr/>
          </p:nvSpPr>
          <p:spPr>
            <a:xfrm>
              <a:off x="2281487" y="1753870"/>
              <a:ext cx="3832032" cy="9531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>
                <a:buFontTx/>
              </a:pP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把百分号去掉，同时把小数点向左移动两位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25610" name="组合 19"/>
            <p:cNvGrpSpPr/>
            <p:nvPr/>
          </p:nvGrpSpPr>
          <p:grpSpPr>
            <a:xfrm>
              <a:off x="546755" y="2321284"/>
              <a:ext cx="1266559" cy="523516"/>
              <a:chOff x="5680679" y="3341769"/>
              <a:chExt cx="1266693" cy="523220"/>
            </a:xfrm>
          </p:grpSpPr>
          <p:sp>
            <p:nvSpPr>
              <p:cNvPr id="25611" name="矩形: 圆角 20"/>
              <p:cNvSpPr/>
              <p:nvPr/>
            </p:nvSpPr>
            <p:spPr>
              <a:xfrm>
                <a:off x="5766808" y="3367044"/>
                <a:ext cx="1094435" cy="4726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latinLnBrk="1"/>
                <a:endParaRPr lang="zh-CN" altLang="en-US" dirty="0">
                  <a:latin typeface="Gulim" panose="020B0600000101010101" pitchFamily="34" charset="-127"/>
                  <a:ea typeface="宋体" panose="02010600030101010101" pitchFamily="2" charset="-122"/>
                </a:endParaRPr>
              </a:p>
            </p:txBody>
          </p:sp>
          <p:sp>
            <p:nvSpPr>
              <p:cNvPr id="25612" name="文本框 55"/>
              <p:cNvSpPr txBox="1"/>
              <p:nvPr/>
            </p:nvSpPr>
            <p:spPr>
              <a:xfrm>
                <a:off x="5680679" y="3341410"/>
                <a:ext cx="1266895" cy="523579"/>
              </a:xfrm>
              <a:prstGeom prst="rect">
                <a:avLst/>
              </a:prstGeom>
              <a:solidFill>
                <a:srgbClr val="A3A3E0"/>
              </a:solidFill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buFontTx/>
                </a:pPr>
                <a:r>
                  <a:rPr lang="zh-CN" altLang="en-US" sz="2800" b="1">
                    <a:latin typeface="宋体" panose="02010600030101010101" pitchFamily="2" charset="-122"/>
                    <a:ea typeface="宋体" panose="02010600030101010101" pitchFamily="2" charset="-122"/>
                  </a:rPr>
                  <a:t>百分数</a:t>
                </a:r>
                <a:endPara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50900" y="3259138"/>
            <a:ext cx="7342188" cy="1095375"/>
            <a:chOff x="546489" y="2736874"/>
            <a:chExt cx="7341654" cy="1093038"/>
          </a:xfrm>
        </p:grpSpPr>
        <p:grpSp>
          <p:nvGrpSpPr>
            <p:cNvPr id="25614" name="组合 25"/>
            <p:cNvGrpSpPr/>
            <p:nvPr/>
          </p:nvGrpSpPr>
          <p:grpSpPr>
            <a:xfrm>
              <a:off x="6980522" y="3296107"/>
              <a:ext cx="907621" cy="523220"/>
              <a:chOff x="1098095" y="3172158"/>
              <a:chExt cx="907717" cy="523861"/>
            </a:xfrm>
          </p:grpSpPr>
          <p:sp>
            <p:nvSpPr>
              <p:cNvPr id="25615" name="矩形: 圆角 32"/>
              <p:cNvSpPr/>
              <p:nvPr/>
            </p:nvSpPr>
            <p:spPr>
              <a:xfrm>
                <a:off x="1098095" y="3197074"/>
                <a:ext cx="906017" cy="4726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latinLnBrk="1"/>
                <a:endParaRPr lang="zh-CN" altLang="en-US" dirty="0">
                  <a:latin typeface="Gulim" panose="020B0600000101010101" pitchFamily="34" charset="-127"/>
                  <a:ea typeface="宋体" panose="02010600030101010101" pitchFamily="2" charset="-122"/>
                </a:endParaRPr>
              </a:p>
            </p:txBody>
          </p:sp>
          <p:sp>
            <p:nvSpPr>
              <p:cNvPr id="25616" name="文本框 67"/>
              <p:cNvSpPr txBox="1"/>
              <p:nvPr/>
            </p:nvSpPr>
            <p:spPr>
              <a:xfrm>
                <a:off x="1097732" y="3171961"/>
                <a:ext cx="908080" cy="523550"/>
              </a:xfrm>
              <a:prstGeom prst="rect">
                <a:avLst/>
              </a:prstGeom>
              <a:solidFill>
                <a:srgbClr val="A3A3E0"/>
              </a:solidFill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buFontTx/>
                </a:pPr>
                <a:r>
                  <a:rPr lang="zh-CN" altLang="en-US" sz="2800" b="1">
                    <a:latin typeface="宋体" panose="02010600030101010101" pitchFamily="2" charset="-122"/>
                    <a:ea typeface="宋体" panose="02010600030101010101" pitchFamily="2" charset="-122"/>
                  </a:rPr>
                  <a:t>分数</a:t>
                </a:r>
                <a:endPara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25617" name="直接箭头连接符 26"/>
            <p:cNvCxnSpPr/>
            <p:nvPr/>
          </p:nvCxnSpPr>
          <p:spPr>
            <a:xfrm>
              <a:off x="1852311" y="3607524"/>
              <a:ext cx="5013941" cy="0"/>
            </a:xfrm>
            <a:prstGeom prst="straightConnector1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618" name="文本框 61"/>
            <p:cNvSpPr txBox="1"/>
            <p:nvPr/>
          </p:nvSpPr>
          <p:spPr>
            <a:xfrm>
              <a:off x="2295777" y="2736874"/>
              <a:ext cx="3706225" cy="9513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>
                <a:buFontTx/>
              </a:pP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改成分母是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100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的分数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,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能约分的约分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25619" name="组合 28"/>
            <p:cNvGrpSpPr/>
            <p:nvPr/>
          </p:nvGrpSpPr>
          <p:grpSpPr>
            <a:xfrm>
              <a:off x="546489" y="3307332"/>
              <a:ext cx="1266559" cy="522580"/>
              <a:chOff x="5680679" y="3341769"/>
              <a:chExt cx="1266693" cy="523220"/>
            </a:xfrm>
          </p:grpSpPr>
          <p:sp>
            <p:nvSpPr>
              <p:cNvPr id="25620" name="矩形: 圆角 30"/>
              <p:cNvSpPr/>
              <p:nvPr/>
            </p:nvSpPr>
            <p:spPr>
              <a:xfrm>
                <a:off x="5766808" y="3367044"/>
                <a:ext cx="1094435" cy="4726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latinLnBrk="1"/>
                <a:endParaRPr lang="zh-CN" altLang="en-US" dirty="0">
                  <a:latin typeface="Gulim" panose="020B0600000101010101" pitchFamily="34" charset="-127"/>
                  <a:ea typeface="宋体" panose="02010600030101010101" pitchFamily="2" charset="-122"/>
                </a:endParaRPr>
              </a:p>
            </p:txBody>
          </p:sp>
          <p:sp>
            <p:nvSpPr>
              <p:cNvPr id="25621" name="文本框 65"/>
              <p:cNvSpPr txBox="1"/>
              <p:nvPr/>
            </p:nvSpPr>
            <p:spPr>
              <a:xfrm>
                <a:off x="5680679" y="3341439"/>
                <a:ext cx="1266867" cy="523550"/>
              </a:xfrm>
              <a:prstGeom prst="rect">
                <a:avLst/>
              </a:prstGeom>
              <a:solidFill>
                <a:srgbClr val="A3A3E0"/>
              </a:solidFill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buFontTx/>
                </a:pPr>
                <a:r>
                  <a:rPr lang="zh-CN" altLang="en-US" sz="2800" b="1">
                    <a:latin typeface="宋体" panose="02010600030101010101" pitchFamily="2" charset="-122"/>
                    <a:ea typeface="宋体" panose="02010600030101010101" pitchFamily="2" charset="-122"/>
                  </a:rPr>
                  <a:t>百分数</a:t>
                </a:r>
                <a:endPara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2"/>
          <p:cNvSpPr txBox="1"/>
          <p:nvPr/>
        </p:nvSpPr>
        <p:spPr>
          <a:xfrm>
            <a:off x="442913" y="863600"/>
            <a:ext cx="8434387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六（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）班有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40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名学生，上学期期末跳远测验有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95%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的人及格。及格的学生有多少人？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7650" name="文本框 17450"/>
          <p:cNvSpPr txBox="1"/>
          <p:nvPr/>
        </p:nvSpPr>
        <p:spPr>
          <a:xfrm>
            <a:off x="2555875" y="2233613"/>
            <a:ext cx="3540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95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%=3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（人）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7651" name="文本框 6"/>
          <p:cNvSpPr txBox="1"/>
          <p:nvPr/>
        </p:nvSpPr>
        <p:spPr>
          <a:xfrm>
            <a:off x="2114550" y="3009900"/>
            <a:ext cx="4251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答：及格的学生有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人。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662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738" y="206375"/>
            <a:ext cx="1417637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文本框 2"/>
          <p:cNvSpPr txBox="1"/>
          <p:nvPr/>
        </p:nvSpPr>
        <p:spPr>
          <a:xfrm>
            <a:off x="3019425" y="58738"/>
            <a:ext cx="28162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P83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T3)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矩形 1"/>
          <p:cNvSpPr/>
          <p:nvPr/>
        </p:nvSpPr>
        <p:spPr>
          <a:xfrm>
            <a:off x="547688" y="693738"/>
            <a:ext cx="7685087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1" latin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百花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胡同小学有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480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人，有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10%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学生参加了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合唱团。参加合唱团的学生有多少人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46363" y="2441575"/>
            <a:ext cx="35706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480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10%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48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（人）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69988" y="3233738"/>
            <a:ext cx="518604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 latinLnBrk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参加合唱团的学生有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人。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7652" name="组合 16"/>
          <p:cNvGrpSpPr/>
          <p:nvPr/>
        </p:nvGrpSpPr>
        <p:grpSpPr>
          <a:xfrm>
            <a:off x="-4762" y="4763"/>
            <a:ext cx="2209800" cy="506412"/>
            <a:chOff x="0" y="1"/>
            <a:chExt cx="3480" cy="800"/>
          </a:xfrm>
        </p:grpSpPr>
        <p:sp>
          <p:nvSpPr>
            <p:cNvPr id="2" name="平行四边形 1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7655" name="文本框 62"/>
            <p:cNvSpPr txBox="1"/>
            <p:nvPr/>
          </p:nvSpPr>
          <p:spPr>
            <a:xfrm>
              <a:off x="502" y="1"/>
              <a:ext cx="2534" cy="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7656" name="文本框 2"/>
          <p:cNvSpPr txBox="1"/>
          <p:nvPr/>
        </p:nvSpPr>
        <p:spPr>
          <a:xfrm>
            <a:off x="3063875" y="95250"/>
            <a:ext cx="274161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P85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练习十八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T9)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文本框 1"/>
          <p:cNvSpPr txBox="1"/>
          <p:nvPr/>
        </p:nvSpPr>
        <p:spPr>
          <a:xfrm>
            <a:off x="458788" y="473075"/>
            <a:ext cx="8228012" cy="164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2.100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个零件，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3%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是不合格的，不合格的有多少个？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   取出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25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个合格的零件后，不合格的目前占了百分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   之几？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2114550"/>
            <a:ext cx="7756525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不合格零件：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3% = 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（个）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取出后：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(100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25)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100% = 4%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答：不合格的有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个，不合格的目前占了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4%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MODEL_TYPE" val="numdgm"/>
</p:tagLst>
</file>

<file path=ppt/tags/tag2.xml><?xml version="1.0" encoding="utf-8"?>
<p:tagLst xmlns:p="http://schemas.openxmlformats.org/presentationml/2006/main">
  <p:tag name="KSO_WM_SLIDE_MODEL_TYPE" val="numdgm"/>
</p:tagLst>
</file>

<file path=ppt/tags/tag3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WPS 演示</Application>
  <PresentationFormat>在屏幕上显示</PresentationFormat>
  <Paragraphs>171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Gulim</vt:lpstr>
      <vt:lpstr>Arial Narrow</vt:lpstr>
      <vt:lpstr>Bell MT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2022-09-02T03:13:22Z</dcterms:created>
  <dcterms:modified xsi:type="dcterms:W3CDTF">2022-09-02T03:13:22Z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F4F78167BE18484FB1A83421369E203C</vt:lpwstr>
  </property>
</Properties>
</file>