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23"/>
  </p:notesMasterIdLst>
  <p:sldIdLst>
    <p:sldId id="346" r:id="rId2"/>
    <p:sldId id="256" r:id="rId3"/>
    <p:sldId id="344" r:id="rId4"/>
    <p:sldId id="345" r:id="rId5"/>
    <p:sldId id="363" r:id="rId6"/>
    <p:sldId id="354" r:id="rId7"/>
    <p:sldId id="318" r:id="rId8"/>
    <p:sldId id="364" r:id="rId9"/>
    <p:sldId id="370" r:id="rId10"/>
    <p:sldId id="375" r:id="rId11"/>
    <p:sldId id="355" r:id="rId12"/>
    <p:sldId id="371" r:id="rId13"/>
    <p:sldId id="319" r:id="rId14"/>
    <p:sldId id="372" r:id="rId15"/>
    <p:sldId id="373" r:id="rId16"/>
    <p:sldId id="374" r:id="rId17"/>
    <p:sldId id="366" r:id="rId18"/>
    <p:sldId id="367" r:id="rId19"/>
    <p:sldId id="368" r:id="rId20"/>
    <p:sldId id="369" r:id="rId21"/>
    <p:sldId id="328" r:id="rId22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黑体" panose="02010609060101010101" pitchFamily="49" charset="-122"/>
      <p:regular r:id="rId26"/>
    </p:embeddedFont>
    <p:embeddedFont>
      <p:font typeface="幼圆" panose="02010509060101010101" pitchFamily="49" charset="-122"/>
      <p:regular r:id="rId2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B3B9"/>
    <a:srgbClr val="D8B776"/>
    <a:srgbClr val="C89B40"/>
    <a:srgbClr val="B36D61"/>
    <a:srgbClr val="3EEDE7"/>
    <a:srgbClr val="7FECAD"/>
    <a:srgbClr val="FF8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75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EF79E7A-A2EA-436A-ADEE-EFD103F2C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BAF25B-C9AE-466B-B9E4-6F5A0AB21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E3FAFDB-E69A-49BE-BF0D-834351D5ADB7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BF7A7DD-7D1C-4BC2-B799-2F1BD32A5C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11E3017-62D0-49DB-A1DB-3BC64E0AB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EA4C2F-3DB0-474C-A14A-DD3D048D8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D49F64-899B-4D74-93B6-E09CABB7A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2F5F8013-483B-4944-8233-452D0B295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E6A21F9B-777B-409C-913E-027D2B222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F74F70BC-FD53-439E-AD30-A5347E22C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8BBD6D53-4563-4554-A567-9647836AF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546DAD-20B3-4A42-924C-2E62284B4A54}" type="slidenum">
              <a:rPr lang="zh-CN" altLang="en-US" smtClean="0">
                <a:ea typeface="黑体" panose="02010609060101010101" pitchFamily="49" charset="-122"/>
              </a:rPr>
              <a:pPr/>
              <a:t>7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B9FCAFB4-D88B-4F9E-8E2E-BEEE7888F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52CBA86-B12F-4F45-9625-9EEE3A209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C1240900-CD16-46FC-B555-5814087E9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21BE51-7DD7-4364-A418-A97C71FEFD61}" type="slidenum">
              <a:rPr lang="zh-CN" altLang="en-US" smtClean="0">
                <a:ea typeface="黑体" panose="02010609060101010101" pitchFamily="49" charset="-122"/>
              </a:rPr>
              <a:pPr/>
              <a:t>11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39F8F3B-3350-4BC8-9C20-9E81DFDE3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1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DD31779-6448-48FB-A934-62019975D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14ABECA-621A-4C9C-B11C-2862E0C77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30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23D22F-3414-441B-975C-D10D213902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9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3F1579-B68F-4DE8-9A60-68B833FA27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73600"/>
            <a:ext cx="9144000" cy="49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759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B5E2FC6-B6F0-421F-94F6-97A047819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4BFA1749-75D6-4327-A7FD-C2C64BAB2B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209550"/>
            <a:ext cx="8737600" cy="4722813"/>
          </a:xfrm>
          <a:prstGeom prst="roundRect">
            <a:avLst>
              <a:gd name="adj" fmla="val 513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06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CA724AEC-555A-444B-B691-75632D5B86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46C54270-CC81-46F8-8EDD-4E072A462B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7FF136C5-D0FD-4009-BB34-A5E2F72C654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柱形 1">
            <a:extLst>
              <a:ext uri="{FF2B5EF4-FFF2-40B4-BE49-F238E27FC236}">
                <a16:creationId xmlns:a16="http://schemas.microsoft.com/office/drawing/2014/main" id="{3815D5ED-62AF-40F0-9E8A-9712E06C0847}"/>
              </a:ext>
            </a:extLst>
          </p:cNvPr>
          <p:cNvSpPr/>
          <p:nvPr/>
        </p:nvSpPr>
        <p:spPr bwMode="auto">
          <a:xfrm>
            <a:off x="6435725" y="1757363"/>
            <a:ext cx="1792288" cy="2071687"/>
          </a:xfrm>
          <a:prstGeom prst="can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9219" name="矩形 2">
            <a:extLst>
              <a:ext uri="{FF2B5EF4-FFF2-40B4-BE49-F238E27FC236}">
                <a16:creationId xmlns:a16="http://schemas.microsoft.com/office/drawing/2014/main" id="{4275F3F6-8FF2-4FFD-B9D0-4DE249F3A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1466850"/>
            <a:ext cx="52673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如果我要在这个圆柱的表面涂上颜色，你知道涂颜色的面积是多少吗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其实就是求什么呢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220" name="组合 6">
            <a:extLst>
              <a:ext uri="{FF2B5EF4-FFF2-40B4-BE49-F238E27FC236}">
                <a16:creationId xmlns:a16="http://schemas.microsoft.com/office/drawing/2014/main" id="{4D1AAC50-3F77-4735-A623-58E28CBB505D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9221" name="图片 7">
              <a:extLst>
                <a:ext uri="{FF2B5EF4-FFF2-40B4-BE49-F238E27FC236}">
                  <a16:creationId xmlns:a16="http://schemas.microsoft.com/office/drawing/2014/main" id="{67106E6D-146B-46C7-ADBA-0E9733888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DD612117-06D6-48D0-94BA-B920CF486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新课导入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52F8CC6-B8BE-41FF-BF2E-743EA24B425E}"/>
              </a:ext>
            </a:extLst>
          </p:cNvPr>
          <p:cNvSpPr/>
          <p:nvPr/>
        </p:nvSpPr>
        <p:spPr bwMode="auto">
          <a:xfrm>
            <a:off x="5021263" y="1466850"/>
            <a:ext cx="2278062" cy="1458913"/>
          </a:xfrm>
          <a:custGeom>
            <a:avLst/>
            <a:gdLst>
              <a:gd name="connsiteX0" fmla="*/ 7620 w 2039620"/>
              <a:gd name="connsiteY0" fmla="*/ 2540 h 1214120"/>
              <a:gd name="connsiteX1" fmla="*/ 271780 w 2039620"/>
              <a:gd name="connsiteY1" fmla="*/ 152400 h 1214120"/>
              <a:gd name="connsiteX2" fmla="*/ 134620 w 2039620"/>
              <a:gd name="connsiteY2" fmla="*/ 406400 h 1214120"/>
              <a:gd name="connsiteX3" fmla="*/ 248920 w 2039620"/>
              <a:gd name="connsiteY3" fmla="*/ 990600 h 1214120"/>
              <a:gd name="connsiteX4" fmla="*/ 0 w 2039620"/>
              <a:gd name="connsiteY4" fmla="*/ 1214120 h 1214120"/>
              <a:gd name="connsiteX5" fmla="*/ 1790700 w 2039620"/>
              <a:gd name="connsiteY5" fmla="*/ 1214120 h 1214120"/>
              <a:gd name="connsiteX6" fmla="*/ 2011680 w 2039620"/>
              <a:gd name="connsiteY6" fmla="*/ 982980 h 1214120"/>
              <a:gd name="connsiteX7" fmla="*/ 1892300 w 2039620"/>
              <a:gd name="connsiteY7" fmla="*/ 375920 h 1214120"/>
              <a:gd name="connsiteX8" fmla="*/ 2039620 w 2039620"/>
              <a:gd name="connsiteY8" fmla="*/ 152400 h 1214120"/>
              <a:gd name="connsiteX9" fmla="*/ 1762760 w 2039620"/>
              <a:gd name="connsiteY9" fmla="*/ 0 h 1214120"/>
              <a:gd name="connsiteX10" fmla="*/ 7620 w 2039620"/>
              <a:gd name="connsiteY10" fmla="*/ 254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9620" h="1214120">
                <a:moveTo>
                  <a:pt x="7620" y="2540"/>
                </a:moveTo>
                <a:lnTo>
                  <a:pt x="271780" y="152400"/>
                </a:lnTo>
                <a:lnTo>
                  <a:pt x="134620" y="406400"/>
                </a:lnTo>
                <a:lnTo>
                  <a:pt x="248920" y="990600"/>
                </a:lnTo>
                <a:lnTo>
                  <a:pt x="0" y="1214120"/>
                </a:lnTo>
                <a:lnTo>
                  <a:pt x="1790700" y="1214120"/>
                </a:lnTo>
                <a:lnTo>
                  <a:pt x="2011680" y="982980"/>
                </a:lnTo>
                <a:lnTo>
                  <a:pt x="1892300" y="375920"/>
                </a:lnTo>
                <a:lnTo>
                  <a:pt x="2039620" y="152400"/>
                </a:lnTo>
                <a:lnTo>
                  <a:pt x="1762760" y="0"/>
                </a:lnTo>
                <a:lnTo>
                  <a:pt x="7620" y="254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圆柱体 1">
            <a:extLst>
              <a:ext uri="{FF2B5EF4-FFF2-40B4-BE49-F238E27FC236}">
                <a16:creationId xmlns:a16="http://schemas.microsoft.com/office/drawing/2014/main" id="{A8A76CB4-1A74-400E-9A24-7A74EBDA19C6}"/>
              </a:ext>
            </a:extLst>
          </p:cNvPr>
          <p:cNvSpPr/>
          <p:nvPr/>
        </p:nvSpPr>
        <p:spPr>
          <a:xfrm>
            <a:off x="1724025" y="1336675"/>
            <a:ext cx="1355725" cy="1717675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460" name="任意多边形: 形状 3">
            <a:extLst>
              <a:ext uri="{FF2B5EF4-FFF2-40B4-BE49-F238E27FC236}">
                <a16:creationId xmlns:a16="http://schemas.microsoft.com/office/drawing/2014/main" id="{FA0F6F26-7CAB-497F-9E41-666FB1C8510E}"/>
              </a:ext>
            </a:extLst>
          </p:cNvPr>
          <p:cNvSpPr>
            <a:spLocks/>
          </p:cNvSpPr>
          <p:nvPr/>
        </p:nvSpPr>
        <p:spPr bwMode="auto">
          <a:xfrm>
            <a:off x="2320925" y="1693863"/>
            <a:ext cx="271463" cy="1360487"/>
          </a:xfrm>
          <a:custGeom>
            <a:avLst/>
            <a:gdLst>
              <a:gd name="T0" fmla="*/ 75973 w 270933"/>
              <a:gd name="T1" fmla="*/ 1351940 h 1361440"/>
              <a:gd name="T2" fmla="*/ 248646 w 270933"/>
              <a:gd name="T3" fmla="*/ 908020 h 1361440"/>
              <a:gd name="T4" fmla="*/ 0 w 270933"/>
              <a:gd name="T5" fmla="*/ 517907 h 1361440"/>
              <a:gd name="T6" fmla="*/ 276270 w 270933"/>
              <a:gd name="T7" fmla="*/ 188330 h 1361440"/>
              <a:gd name="T8" fmla="*/ 131229 w 270933"/>
              <a:gd name="T9" fmla="*/ 0 h 136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0933" h="1361440">
                <a:moveTo>
                  <a:pt x="74506" y="1361440"/>
                </a:moveTo>
                <a:lnTo>
                  <a:pt x="243840" y="914400"/>
                </a:lnTo>
                <a:lnTo>
                  <a:pt x="0" y="521547"/>
                </a:lnTo>
                <a:lnTo>
                  <a:pt x="270933" y="189653"/>
                </a:lnTo>
                <a:lnTo>
                  <a:pt x="128693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右箭头 2">
            <a:extLst>
              <a:ext uri="{FF2B5EF4-FFF2-40B4-BE49-F238E27FC236}">
                <a16:creationId xmlns:a16="http://schemas.microsoft.com/office/drawing/2014/main" id="{B79C5AA3-82DC-4BC7-A5E6-4C65298764E2}"/>
              </a:ext>
            </a:extLst>
          </p:cNvPr>
          <p:cNvSpPr/>
          <p:nvPr/>
        </p:nvSpPr>
        <p:spPr>
          <a:xfrm>
            <a:off x="3478213" y="1871663"/>
            <a:ext cx="1150937" cy="649287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421D607-77CE-49FD-949A-EFE33824F2CE}"/>
              </a:ext>
            </a:extLst>
          </p:cNvPr>
          <p:cNvSpPr/>
          <p:nvPr/>
        </p:nvSpPr>
        <p:spPr bwMode="auto">
          <a:xfrm>
            <a:off x="5583238" y="1466850"/>
            <a:ext cx="1716087" cy="1458913"/>
          </a:xfrm>
          <a:custGeom>
            <a:avLst/>
            <a:gdLst>
              <a:gd name="connsiteX0" fmla="*/ 1406558 w 1715770"/>
              <a:gd name="connsiteY0" fmla="*/ 0 h 1459124"/>
              <a:gd name="connsiteX1" fmla="*/ 1715770 w 1715770"/>
              <a:gd name="connsiteY1" fmla="*/ 183154 h 1459124"/>
              <a:gd name="connsiteX2" fmla="*/ 1551235 w 1715770"/>
              <a:gd name="connsiteY2" fmla="*/ 451779 h 1459124"/>
              <a:gd name="connsiteX3" fmla="*/ 1684565 w 1715770"/>
              <a:gd name="connsiteY3" fmla="*/ 1181341 h 1459124"/>
              <a:gd name="connsiteX4" fmla="*/ 1437763 w 1715770"/>
              <a:gd name="connsiteY4" fmla="*/ 1459124 h 1459124"/>
              <a:gd name="connsiteX5" fmla="*/ 0 w 1715770"/>
              <a:gd name="connsiteY5" fmla="*/ 1459124 h 1459124"/>
              <a:gd name="connsiteX6" fmla="*/ 0 w 1715770"/>
              <a:gd name="connsiteY6" fmla="*/ 2191 h 1459124"/>
              <a:gd name="connsiteX7" fmla="*/ 1406558 w 1715770"/>
              <a:gd name="connsiteY7" fmla="*/ 0 h 14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5770" h="1459124">
                <a:moveTo>
                  <a:pt x="1406558" y="0"/>
                </a:moveTo>
                <a:lnTo>
                  <a:pt x="1715770" y="183154"/>
                </a:lnTo>
                <a:lnTo>
                  <a:pt x="1551235" y="451779"/>
                </a:lnTo>
                <a:lnTo>
                  <a:pt x="1684565" y="1181341"/>
                </a:lnTo>
                <a:lnTo>
                  <a:pt x="1437763" y="1459124"/>
                </a:lnTo>
                <a:lnTo>
                  <a:pt x="0" y="1459124"/>
                </a:lnTo>
                <a:lnTo>
                  <a:pt x="0" y="2191"/>
                </a:lnTo>
                <a:lnTo>
                  <a:pt x="1406558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1233E14E-DBEA-4728-90F6-22E986C8F4A6}"/>
              </a:ext>
            </a:extLst>
          </p:cNvPr>
          <p:cNvSpPr/>
          <p:nvPr/>
        </p:nvSpPr>
        <p:spPr bwMode="auto">
          <a:xfrm>
            <a:off x="5021263" y="1466850"/>
            <a:ext cx="561975" cy="1458913"/>
          </a:xfrm>
          <a:custGeom>
            <a:avLst/>
            <a:gdLst>
              <a:gd name="connsiteX0" fmla="*/ 6773 w 562187"/>
              <a:gd name="connsiteY0" fmla="*/ 0 h 1198880"/>
              <a:gd name="connsiteX1" fmla="*/ 264160 w 562187"/>
              <a:gd name="connsiteY1" fmla="*/ 149013 h 1198880"/>
              <a:gd name="connsiteX2" fmla="*/ 128693 w 562187"/>
              <a:gd name="connsiteY2" fmla="*/ 392853 h 1198880"/>
              <a:gd name="connsiteX3" fmla="*/ 237067 w 562187"/>
              <a:gd name="connsiteY3" fmla="*/ 982133 h 1198880"/>
              <a:gd name="connsiteX4" fmla="*/ 0 w 562187"/>
              <a:gd name="connsiteY4" fmla="*/ 1198880 h 1198880"/>
              <a:gd name="connsiteX5" fmla="*/ 562187 w 562187"/>
              <a:gd name="connsiteY5" fmla="*/ 1198880 h 1198880"/>
              <a:gd name="connsiteX6" fmla="*/ 562187 w 562187"/>
              <a:gd name="connsiteY6" fmla="*/ 0 h 1198880"/>
              <a:gd name="connsiteX7" fmla="*/ 6773 w 562187"/>
              <a:gd name="connsiteY7" fmla="*/ 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187" h="1198880">
                <a:moveTo>
                  <a:pt x="6773" y="0"/>
                </a:moveTo>
                <a:lnTo>
                  <a:pt x="264160" y="149013"/>
                </a:lnTo>
                <a:lnTo>
                  <a:pt x="128693" y="392853"/>
                </a:lnTo>
                <a:lnTo>
                  <a:pt x="237067" y="982133"/>
                </a:lnTo>
                <a:lnTo>
                  <a:pt x="0" y="1198880"/>
                </a:lnTo>
                <a:lnTo>
                  <a:pt x="562187" y="1198880"/>
                </a:lnTo>
                <a:lnTo>
                  <a:pt x="562187" y="0"/>
                </a:lnTo>
                <a:lnTo>
                  <a:pt x="6773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19464" name="组合 5">
            <a:extLst>
              <a:ext uri="{FF2B5EF4-FFF2-40B4-BE49-F238E27FC236}">
                <a16:creationId xmlns:a16="http://schemas.microsoft.com/office/drawing/2014/main" id="{70731531-9A34-4383-ADFB-8A5B5B7D12AD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514350"/>
            <a:ext cx="2220912" cy="762000"/>
            <a:chOff x="-5587" y="440735"/>
            <a:chExt cx="2221102" cy="762453"/>
          </a:xfrm>
        </p:grpSpPr>
        <p:pic>
          <p:nvPicPr>
            <p:cNvPr id="19471" name="图片 3">
              <a:extLst>
                <a:ext uri="{FF2B5EF4-FFF2-40B4-BE49-F238E27FC236}">
                  <a16:creationId xmlns:a16="http://schemas.microsoft.com/office/drawing/2014/main" id="{37FE0CDB-7464-4A02-ACBC-84E8E11F3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" t="28952" r="3229" b="29143"/>
            <a:stretch>
              <a:fillRect/>
            </a:stretch>
          </p:blipFill>
          <p:spPr bwMode="auto">
            <a:xfrm>
              <a:off x="-5587" y="440735"/>
              <a:ext cx="2221102" cy="76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矩形 16">
              <a:extLst>
                <a:ext uri="{FF2B5EF4-FFF2-40B4-BE49-F238E27FC236}">
                  <a16:creationId xmlns:a16="http://schemas.microsoft.com/office/drawing/2014/main" id="{4805B9BB-04EB-4D02-9335-4B46C693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57" y="570887"/>
              <a:ext cx="14208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割补法</a:t>
              </a:r>
              <a:endParaRPr lang="zh-CN" altLang="en-US" sz="320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1A777B4-FE29-46E5-BF93-524972BEDED2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3189288"/>
            <a:ext cx="4678363" cy="585787"/>
            <a:chOff x="2162804" y="2797963"/>
            <a:chExt cx="4678556" cy="584776"/>
          </a:xfrm>
        </p:grpSpPr>
        <p:sp>
          <p:nvSpPr>
            <p:cNvPr id="19468" name="矩形 17">
              <a:extLst>
                <a:ext uri="{FF2B5EF4-FFF2-40B4-BE49-F238E27FC236}">
                  <a16:creationId xmlns:a16="http://schemas.microsoft.com/office/drawing/2014/main" id="{288456D8-AB17-4373-9537-DE71CEAF3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804" y="2797964"/>
              <a:ext cx="2244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不规则图形</a:t>
              </a:r>
              <a:endParaRPr lang="zh-CN" altLang="en-US" sz="3200"/>
            </a:p>
          </p:txBody>
        </p:sp>
        <p:sp>
          <p:nvSpPr>
            <p:cNvPr id="19469" name="矩形 18">
              <a:extLst>
                <a:ext uri="{FF2B5EF4-FFF2-40B4-BE49-F238E27FC236}">
                  <a16:creationId xmlns:a16="http://schemas.microsoft.com/office/drawing/2014/main" id="{2FFB501E-B513-40AD-984F-C877057A1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778" y="2797963"/>
              <a:ext cx="14205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长方形</a:t>
              </a:r>
              <a:endParaRPr lang="zh-CN" altLang="en-US" sz="3200"/>
            </a:p>
          </p:txBody>
        </p:sp>
        <p:sp>
          <p:nvSpPr>
            <p:cNvPr id="20" name="右箭头 2">
              <a:extLst>
                <a:ext uri="{FF2B5EF4-FFF2-40B4-BE49-F238E27FC236}">
                  <a16:creationId xmlns:a16="http://schemas.microsoft.com/office/drawing/2014/main" id="{E60BC843-F156-409F-8C0A-F97A1671835A}"/>
                </a:ext>
              </a:extLst>
            </p:cNvPr>
            <p:cNvSpPr/>
            <p:nvPr/>
          </p:nvSpPr>
          <p:spPr>
            <a:xfrm>
              <a:off x="4558441" y="2994473"/>
              <a:ext cx="600100" cy="218697"/>
            </a:xfrm>
            <a:prstGeom prst="rightArrow">
              <a:avLst/>
            </a:prstGeom>
            <a:solidFill>
              <a:srgbClr val="FF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AEC95534-31D8-46F3-92BE-12C3FD642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3951288"/>
            <a:ext cx="265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圆柱的侧面积</a:t>
            </a:r>
          </a:p>
        </p:txBody>
      </p:sp>
      <p:sp>
        <p:nvSpPr>
          <p:cNvPr id="23" name="矩形 28">
            <a:extLst>
              <a:ext uri="{FF2B5EF4-FFF2-40B4-BE49-F238E27FC236}">
                <a16:creationId xmlns:a16="http://schemas.microsoft.com/office/drawing/2014/main" id="{A040F156-A79E-484C-8A52-C4224CBB2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3962400"/>
            <a:ext cx="512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＝圆柱的底面周长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×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高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2184 -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>
            <a:extLst>
              <a:ext uri="{FF2B5EF4-FFF2-40B4-BE49-F238E27FC236}">
                <a16:creationId xmlns:a16="http://schemas.microsoft.com/office/drawing/2014/main" id="{10A5A08E-CD39-4CBF-8EF1-669E737DE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619125"/>
            <a:ext cx="8062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请你用字母表示出圆柱侧面积的计算公式？</a:t>
            </a:r>
          </a:p>
        </p:txBody>
      </p:sp>
      <p:sp>
        <p:nvSpPr>
          <p:cNvPr id="3" name="圆柱形 2">
            <a:extLst>
              <a:ext uri="{FF2B5EF4-FFF2-40B4-BE49-F238E27FC236}">
                <a16:creationId xmlns:a16="http://schemas.microsoft.com/office/drawing/2014/main" id="{A0AB132C-4448-402F-B92C-73004A58A307}"/>
              </a:ext>
            </a:extLst>
          </p:cNvPr>
          <p:cNvSpPr/>
          <p:nvPr/>
        </p:nvSpPr>
        <p:spPr bwMode="auto">
          <a:xfrm>
            <a:off x="1065213" y="2008188"/>
            <a:ext cx="1447800" cy="1993900"/>
          </a:xfrm>
          <a:prstGeom prst="can">
            <a:avLst/>
          </a:prstGeom>
          <a:solidFill>
            <a:srgbClr val="3EEDE7"/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0484" name="矩形 22">
            <a:extLst>
              <a:ext uri="{FF2B5EF4-FFF2-40B4-BE49-F238E27FC236}">
                <a16:creationId xmlns:a16="http://schemas.microsoft.com/office/drawing/2014/main" id="{4085C759-1831-4E98-80D6-882E82987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3" y="1423988"/>
            <a:ext cx="5399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半径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，直径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，高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，周长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FFFBB3B-C35E-44EC-BE64-5D2D06811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2227263"/>
            <a:ext cx="2195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侧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DF2CBF0-912F-4DA4-9CEC-FD63668A3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2967038"/>
            <a:ext cx="2195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侧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π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dh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1FE3A0E-B2AB-4CEB-8467-7B34B8EE5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3706813"/>
            <a:ext cx="2195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侧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2π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>
            <a:extLst>
              <a:ext uri="{FF2B5EF4-FFF2-40B4-BE49-F238E27FC236}">
                <a16:creationId xmlns:a16="http://schemas.microsoft.com/office/drawing/2014/main" id="{E32651BB-218E-4F49-9442-68A1379EF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1528763"/>
            <a:ext cx="8783637" cy="1076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+mj-lt"/>
                <a:ea typeface="+mj-ea"/>
                <a:sym typeface="Times New Roman" panose="02020603050405020304" pitchFamily="18" charset="0"/>
              </a:rPr>
              <a:t>        一个圆柱形罐头的侧面贴着商标纸，圆柱底面半径是</a:t>
            </a:r>
            <a:r>
              <a:rPr lang="en-US" altLang="zh-CN" sz="2800" b="1" noProof="1">
                <a:solidFill>
                  <a:srgbClr val="000000"/>
                </a:solidFill>
                <a:latin typeface="+mj-lt"/>
                <a:ea typeface="+mj-ea"/>
                <a:sym typeface="Times New Roman" panose="02020603050405020304" pitchFamily="18" charset="0"/>
              </a:rPr>
              <a:t>5cm</a:t>
            </a:r>
            <a:r>
              <a:rPr lang="zh-CN" altLang="en-US" sz="2800" b="1" noProof="1">
                <a:solidFill>
                  <a:srgbClr val="000000"/>
                </a:solidFill>
                <a:latin typeface="+mj-lt"/>
                <a:ea typeface="+mj-ea"/>
                <a:sym typeface="Times New Roman" panose="02020603050405020304" pitchFamily="18" charset="0"/>
              </a:rPr>
              <a:t>，高是</a:t>
            </a:r>
            <a:r>
              <a:rPr lang="en-US" altLang="zh-CN" sz="2800" b="1" noProof="1">
                <a:solidFill>
                  <a:srgbClr val="000000"/>
                </a:solidFill>
                <a:latin typeface="+mj-lt"/>
                <a:ea typeface="+mj-ea"/>
                <a:sym typeface="Times New Roman" panose="02020603050405020304" pitchFamily="18" charset="0"/>
              </a:rPr>
              <a:t>10 cm</a:t>
            </a:r>
            <a:r>
              <a:rPr lang="zh-CN" altLang="en-US" sz="2800" b="1" noProof="1">
                <a:solidFill>
                  <a:srgbClr val="000000"/>
                </a:solidFill>
                <a:latin typeface="+mj-lt"/>
                <a:ea typeface="+mj-ea"/>
                <a:sym typeface="Times New Roman" panose="02020603050405020304" pitchFamily="18" charset="0"/>
              </a:rPr>
              <a:t>。这张商标纸的面积是多少</a:t>
            </a:r>
            <a:r>
              <a:rPr lang="en-US" altLang="zh-CN" sz="2800" b="1" noProof="1">
                <a:solidFill>
                  <a:srgbClr val="000000"/>
                </a:solidFill>
                <a:latin typeface="+mj-lt"/>
                <a:ea typeface="+mj-ea"/>
                <a:sym typeface="Times New Roman" panose="02020603050405020304" pitchFamily="18" charset="0"/>
              </a:rPr>
              <a:t>?</a:t>
            </a:r>
            <a:endParaRPr lang="zh-CN" altLang="en-US" sz="2800" b="1" noProof="1">
              <a:solidFill>
                <a:srgbClr val="000000"/>
              </a:solidFill>
              <a:latin typeface="+mj-lt"/>
              <a:ea typeface="+mj-ea"/>
              <a:sym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20AC4C-67BF-497A-B696-61659E100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3309938"/>
            <a:ext cx="5573712" cy="6568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答：这张商标纸的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面积是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314cm</a:t>
            </a:r>
            <a:r>
              <a:rPr lang="en-US" altLang="zh-CN" sz="2800" b="1" baseline="3000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DD8D095-184F-4DFF-9FC0-F53A0D41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2655888"/>
            <a:ext cx="4484687" cy="6568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3.14×5</a:t>
            </a:r>
            <a:r>
              <a:rPr lang="en-US" altLang="zh-CN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×2</a:t>
            </a:r>
            <a:r>
              <a:rPr lang="zh-CN" altLang="zh-CN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×</a:t>
            </a:r>
            <a:r>
              <a:rPr lang="en-US" altLang="zh-CN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1</a:t>
            </a:r>
            <a:r>
              <a:rPr lang="zh-CN" altLang="zh-CN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0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＝</a:t>
            </a:r>
            <a:r>
              <a:rPr lang="en-US" altLang="zh-CN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314(cm</a:t>
            </a:r>
            <a:r>
              <a:rPr lang="en-US" altLang="zh-CN" sz="2800" b="1" baseline="30000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2</a:t>
            </a:r>
            <a:r>
              <a:rPr lang="en-US" altLang="zh-CN" sz="2800" b="1" noProof="1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 )</a:t>
            </a:r>
            <a:endParaRPr lang="en-US" altLang="en-US" sz="2800" b="1" noProof="1">
              <a:solidFill>
                <a:srgbClr val="FF0000"/>
              </a:solidFill>
              <a:latin typeface="+mn-lt"/>
              <a:ea typeface="+mn-ea"/>
              <a:sym typeface="Times New Roman" panose="02020603050405020304" pitchFamily="18" charset="0"/>
            </a:endParaRPr>
          </a:p>
        </p:txBody>
      </p:sp>
      <p:pic>
        <p:nvPicPr>
          <p:cNvPr id="22533" name="图片 1">
            <a:extLst>
              <a:ext uri="{FF2B5EF4-FFF2-40B4-BE49-F238E27FC236}">
                <a16:creationId xmlns:a16="http://schemas.microsoft.com/office/drawing/2014/main" id="{C101489A-F064-4226-B45A-88669B527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12" y="776854"/>
            <a:ext cx="1708150" cy="5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9">
            <a:extLst>
              <a:ext uri="{FF2B5EF4-FFF2-40B4-BE49-F238E27FC236}">
                <a16:creationId xmlns:a16="http://schemas.microsoft.com/office/drawing/2014/main" id="{8BF4FC93-DBB8-4A22-B0A1-1042B46A3B9A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582613"/>
            <a:ext cx="2079625" cy="614362"/>
            <a:chOff x="723900" y="305918"/>
            <a:chExt cx="2080401" cy="614779"/>
          </a:xfrm>
        </p:grpSpPr>
        <p:pic>
          <p:nvPicPr>
            <p:cNvPr id="23563" name="图片 7">
              <a:extLst>
                <a:ext uri="{FF2B5EF4-FFF2-40B4-BE49-F238E27FC236}">
                  <a16:creationId xmlns:a16="http://schemas.microsoft.com/office/drawing/2014/main" id="{3B0D59C3-D3A8-4E92-B5CE-E31EEFC05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305918"/>
              <a:ext cx="697633" cy="61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文本框 3">
              <a:extLst>
                <a:ext uri="{FF2B5EF4-FFF2-40B4-BE49-F238E27FC236}">
                  <a16:creationId xmlns:a16="http://schemas.microsoft.com/office/drawing/2014/main" id="{98460416-F18E-40BF-B448-7846F8682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311" y="320215"/>
              <a:ext cx="1414990" cy="58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CACF5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想一想</a:t>
              </a:r>
            </a:p>
          </p:txBody>
        </p:sp>
      </p:grpSp>
      <p:sp>
        <p:nvSpPr>
          <p:cNvPr id="23555" name="TextBox 1">
            <a:extLst>
              <a:ext uri="{FF2B5EF4-FFF2-40B4-BE49-F238E27FC236}">
                <a16:creationId xmlns:a16="http://schemas.microsoft.com/office/drawing/2014/main" id="{F8A8953B-1174-4E6B-9CC2-A5416084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203325"/>
            <a:ext cx="535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表面积和侧面积有什么不同？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CAC8DF0C-ABC9-4F8D-A342-86F4D6F4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722438"/>
            <a:ext cx="87915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EF4787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侧面积是表面积的一部分，表面积还包括两个底面积。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91CCDF2-DFA7-4948-BAFB-5CAC0650FB9E}"/>
              </a:ext>
            </a:extLst>
          </p:cNvPr>
          <p:cNvGrpSpPr>
            <a:grpSpLocks/>
          </p:cNvGrpSpPr>
          <p:nvPr/>
        </p:nvGrpSpPr>
        <p:grpSpPr bwMode="auto">
          <a:xfrm>
            <a:off x="1585913" y="2943225"/>
            <a:ext cx="6224587" cy="806450"/>
            <a:chOff x="1625599" y="3232150"/>
            <a:chExt cx="6224589" cy="806438"/>
          </a:xfrm>
        </p:grpSpPr>
        <p:pic>
          <p:nvPicPr>
            <p:cNvPr id="23561" name="图片 2">
              <a:extLst>
                <a:ext uri="{FF2B5EF4-FFF2-40B4-BE49-F238E27FC236}">
                  <a16:creationId xmlns:a16="http://schemas.microsoft.com/office/drawing/2014/main" id="{43927C17-F104-438D-93B2-66181593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6" t="35046" r="9840" b="42857"/>
            <a:stretch>
              <a:fillRect/>
            </a:stretch>
          </p:blipFill>
          <p:spPr bwMode="auto">
            <a:xfrm>
              <a:off x="1625599" y="3232150"/>
              <a:ext cx="6224589" cy="8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矩形 43">
              <a:extLst>
                <a:ext uri="{FF2B5EF4-FFF2-40B4-BE49-F238E27FC236}">
                  <a16:creationId xmlns:a16="http://schemas.microsoft.com/office/drawing/2014/main" id="{23FC76D4-B81B-44CC-8D14-1BDC8DDC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49" y="3296760"/>
              <a:ext cx="539908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表面积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侧面积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＋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底面积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×2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BEDB509-ABC8-44CD-A23C-86840DA95173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3749675"/>
            <a:ext cx="7132637" cy="808038"/>
            <a:chOff x="1293223" y="3931919"/>
            <a:chExt cx="7132320" cy="809065"/>
          </a:xfrm>
        </p:grpSpPr>
        <p:pic>
          <p:nvPicPr>
            <p:cNvPr id="23559" name="图片 1">
              <a:extLst>
                <a:ext uri="{FF2B5EF4-FFF2-40B4-BE49-F238E27FC236}">
                  <a16:creationId xmlns:a16="http://schemas.microsoft.com/office/drawing/2014/main" id="{A2D01582-416C-4E71-9A7E-08463F21F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4" t="34546" r="9428" b="43359"/>
            <a:stretch>
              <a:fillRect/>
            </a:stretch>
          </p:blipFill>
          <p:spPr bwMode="auto">
            <a:xfrm>
              <a:off x="1293223" y="3931919"/>
              <a:ext cx="7132320" cy="80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Box 6">
              <a:extLst>
                <a:ext uri="{FF2B5EF4-FFF2-40B4-BE49-F238E27FC236}">
                  <a16:creationId xmlns:a16="http://schemas.microsoft.com/office/drawing/2014/main" id="{06386E9C-E6B4-44D2-9656-6D93AFEC4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977" y="4004537"/>
              <a:ext cx="622458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用字母公式表示：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  <a:r>
                <a:rPr lang="zh-CN" altLang="en-US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表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 </a:t>
              </a:r>
              <a:r>
                <a:rPr lang="zh-CN" altLang="en-US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侧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＋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  <a:r>
                <a:rPr lang="zh-CN" altLang="en-US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底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EB99E116-103F-49AF-B157-688D02F70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368425"/>
            <a:ext cx="491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>
                <a:latin typeface="+mn-lt"/>
                <a:ea typeface="+mn-ea"/>
              </a:rPr>
              <a:t>1.</a:t>
            </a:r>
            <a:r>
              <a:rPr lang="zh-CN" altLang="en-US" sz="3200">
                <a:latin typeface="+mn-lt"/>
                <a:ea typeface="+mn-ea"/>
              </a:rPr>
              <a:t>求下面各圆柱的侧面积。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4F336A5-85A4-4B40-A322-F5AC497A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047875"/>
            <a:ext cx="636428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latin typeface="+mn-lt"/>
                <a:ea typeface="+mn-ea"/>
              </a:rPr>
              <a:t>（</a:t>
            </a:r>
            <a:r>
              <a:rPr lang="en-US" altLang="zh-CN" sz="3200" b="1" dirty="0">
                <a:latin typeface="+mn-lt"/>
                <a:ea typeface="+mn-ea"/>
              </a:rPr>
              <a:t>1</a:t>
            </a:r>
            <a:r>
              <a:rPr lang="zh-CN" altLang="en-US" sz="3200" b="1" dirty="0">
                <a:latin typeface="+mn-lt"/>
                <a:ea typeface="+mn-ea"/>
              </a:rPr>
              <a:t>）底面周长是</a:t>
            </a:r>
            <a:r>
              <a:rPr lang="en-US" altLang="zh-CN" sz="3200" b="1" dirty="0">
                <a:latin typeface="+mn-lt"/>
                <a:ea typeface="+mn-ea"/>
              </a:rPr>
              <a:t>1.6m</a:t>
            </a:r>
            <a:r>
              <a:rPr lang="zh-CN" altLang="en-US" sz="3200" b="1" dirty="0">
                <a:latin typeface="+mn-lt"/>
                <a:ea typeface="+mn-ea"/>
              </a:rPr>
              <a:t>，高是</a:t>
            </a:r>
            <a:r>
              <a:rPr lang="en-US" altLang="zh-CN" sz="3200" b="1" dirty="0">
                <a:latin typeface="+mn-lt"/>
                <a:ea typeface="+mn-ea"/>
              </a:rPr>
              <a:t>0.7m</a:t>
            </a:r>
            <a:r>
              <a:rPr lang="zh-CN" altLang="en-US" sz="3200" b="1" dirty="0">
                <a:latin typeface="+mn-lt"/>
                <a:ea typeface="+mn-ea"/>
              </a:rPr>
              <a:t>。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8197122-34BD-40A9-975A-3E10BF9D4AF5}"/>
              </a:ext>
            </a:extLst>
          </p:cNvPr>
          <p:cNvSpPr txBox="1"/>
          <p:nvPr/>
        </p:nvSpPr>
        <p:spPr>
          <a:xfrm>
            <a:off x="2032000" y="2795588"/>
            <a:ext cx="55245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i="1" dirty="0">
                <a:solidFill>
                  <a:srgbClr val="FF0000"/>
                </a:solidFill>
                <a:latin typeface="+mn-lt"/>
                <a:ea typeface="+mn-ea"/>
              </a:rPr>
              <a:t>S</a:t>
            </a:r>
            <a:r>
              <a:rPr lang="zh-CN" altLang="en-US" sz="3200" baseline="-25000" dirty="0">
                <a:solidFill>
                  <a:srgbClr val="FF0000"/>
                </a:solidFill>
                <a:latin typeface="+mn-lt"/>
                <a:ea typeface="+mn-ea"/>
              </a:rPr>
              <a:t>侧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</a:rPr>
              <a:t>1.6×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0.7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</a:rPr>
              <a:t>1.12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</a:rPr>
              <a:t>（ 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zh-CN" sz="3200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</a:rPr>
              <a:t> ）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AD18C81-1357-4B3B-8257-8191A906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41713"/>
            <a:ext cx="55229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答：圆柱的侧面积是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1.12m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</a:p>
        </p:txBody>
      </p:sp>
      <p:pic>
        <p:nvPicPr>
          <p:cNvPr id="24582" name="图片 7">
            <a:extLst>
              <a:ext uri="{FF2B5EF4-FFF2-40B4-BE49-F238E27FC236}">
                <a16:creationId xmlns:a16="http://schemas.microsoft.com/office/drawing/2014/main" id="{193B1CAB-E654-4A73-93F4-C49C25FD4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713" y="658980"/>
            <a:ext cx="1708150" cy="5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8FC395-87A9-471D-B1E3-CA565EF05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823913"/>
            <a:ext cx="70215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latin typeface="+mn-lt"/>
                <a:ea typeface="+mn-ea"/>
              </a:rPr>
              <a:t>（</a:t>
            </a:r>
            <a:r>
              <a:rPr lang="en-US" altLang="zh-CN" sz="3200" b="1" dirty="0">
                <a:latin typeface="+mn-lt"/>
                <a:ea typeface="+mn-ea"/>
              </a:rPr>
              <a:t>2</a:t>
            </a:r>
            <a:r>
              <a:rPr lang="zh-CN" altLang="en-US" sz="3200" b="1" dirty="0">
                <a:latin typeface="+mn-lt"/>
                <a:ea typeface="+mn-ea"/>
              </a:rPr>
              <a:t>）底面半径是</a:t>
            </a:r>
            <a:r>
              <a:rPr lang="en-US" altLang="zh-CN" sz="3200" b="1" dirty="0">
                <a:latin typeface="+mn-lt"/>
                <a:ea typeface="+mn-ea"/>
              </a:rPr>
              <a:t>3.2dm</a:t>
            </a:r>
            <a:r>
              <a:rPr lang="zh-CN" altLang="en-US" sz="3200" b="1" dirty="0">
                <a:latin typeface="+mn-lt"/>
                <a:ea typeface="+mn-ea"/>
              </a:rPr>
              <a:t>，高是</a:t>
            </a:r>
            <a:r>
              <a:rPr lang="en-US" altLang="zh-CN" sz="3200" b="1" dirty="0">
                <a:latin typeface="+mn-lt"/>
                <a:ea typeface="+mn-ea"/>
              </a:rPr>
              <a:t>5dm</a:t>
            </a:r>
            <a:r>
              <a:rPr lang="zh-CN" altLang="en-US" sz="3200" b="1" dirty="0">
                <a:latin typeface="+mn-lt"/>
                <a:ea typeface="+mn-ea"/>
              </a:rPr>
              <a:t>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E45F2-CC72-4E98-969C-B74B33A8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2154238"/>
            <a:ext cx="3946525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2×3.14×3.2×5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100.48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F53B1-6664-4C0A-9DDF-9E530D0B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3716338"/>
            <a:ext cx="58848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答：圆柱的侧面积是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100.48dm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40B11A-9F7D-4C00-8EEB-623C164CC73B}"/>
              </a:ext>
            </a:extLst>
          </p:cNvPr>
          <p:cNvSpPr/>
          <p:nvPr/>
        </p:nvSpPr>
        <p:spPr>
          <a:xfrm>
            <a:off x="1089025" y="1493838"/>
            <a:ext cx="3463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33525" algn="just" defTabSz="9136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3200" b="1" kern="1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侧</a:t>
            </a:r>
            <a:r>
              <a:rPr lang="zh-CN" altLang="zh-CN" sz="32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32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32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π</a:t>
            </a:r>
            <a:r>
              <a:rPr lang="en-US" altLang="zh-CN" sz="32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rh</a:t>
            </a:r>
            <a:endParaRPr lang="zh-CN" altLang="zh-CN" sz="32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D299B955-5ACB-4F30-B02C-2DDA575A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1003300"/>
            <a:ext cx="760888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求下面各圆柱的表面积。（单位：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cm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26631" name="组合 9">
            <a:extLst>
              <a:ext uri="{FF2B5EF4-FFF2-40B4-BE49-F238E27FC236}">
                <a16:creationId xmlns:a16="http://schemas.microsoft.com/office/drawing/2014/main" id="{E07683C1-5B49-4496-BD0A-B9A19EF65B4C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315913"/>
            <a:ext cx="2214562" cy="687387"/>
            <a:chOff x="369268" y="316696"/>
            <a:chExt cx="2214593" cy="686741"/>
          </a:xfrm>
        </p:grpSpPr>
        <p:pic>
          <p:nvPicPr>
            <p:cNvPr id="26632" name="图片 10">
              <a:extLst>
                <a:ext uri="{FF2B5EF4-FFF2-40B4-BE49-F238E27FC236}">
                  <a16:creationId xmlns:a16="http://schemas.microsoft.com/office/drawing/2014/main" id="{C01FC0C0-F5FE-4141-B8AA-1CE178DA6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47E6E89C-5CFB-4EA2-B5B9-2E555238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随堂练习</a:t>
              </a:r>
            </a:p>
          </p:txBody>
        </p:sp>
      </p:grpSp>
      <p:pic>
        <p:nvPicPr>
          <p:cNvPr id="10" name="图片 1">
            <a:extLst>
              <a:ext uri="{FF2B5EF4-FFF2-40B4-BE49-F238E27FC236}">
                <a16:creationId xmlns:a16="http://schemas.microsoft.com/office/drawing/2014/main" id="{D2FAD3CE-8583-4563-8801-18A0D6B1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996014"/>
            <a:ext cx="26860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E2F1BE-F905-4F3E-8F44-FC5B440A8257}"/>
              </a:ext>
            </a:extLst>
          </p:cNvPr>
          <p:cNvSpPr txBox="1"/>
          <p:nvPr/>
        </p:nvSpPr>
        <p:spPr>
          <a:xfrm>
            <a:off x="633413" y="1562627"/>
            <a:ext cx="5303837" cy="312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侧面积：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3.14×40×3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376.8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底面积：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40÷2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1256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表面积：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376.8+1256×2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2888.8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94AAE0F-70D6-43A5-BBC0-E6BB3A6C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4614" y="1458912"/>
            <a:ext cx="1189584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48B9F42-C3CE-47DA-8F71-6F819DD93164}"/>
              </a:ext>
            </a:extLst>
          </p:cNvPr>
          <p:cNvSpPr/>
          <p:nvPr/>
        </p:nvSpPr>
        <p:spPr>
          <a:xfrm>
            <a:off x="2989263" y="1019175"/>
            <a:ext cx="4799012" cy="1076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侧面积：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800" b="1" kern="1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侧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＝π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dh</a:t>
            </a:r>
            <a:endParaRPr lang="zh-CN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3.14×4×8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100.48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18C585-5114-4F63-856D-10DA1624FEFA}"/>
              </a:ext>
            </a:extLst>
          </p:cNvPr>
          <p:cNvSpPr txBox="1"/>
          <p:nvPr/>
        </p:nvSpPr>
        <p:spPr>
          <a:xfrm>
            <a:off x="3008313" y="3200400"/>
            <a:ext cx="5443537" cy="1076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表面积：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100.48+12.56×2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125.6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EB49C6E-D4E6-43D9-9A44-1323E29C4943}"/>
              </a:ext>
            </a:extLst>
          </p:cNvPr>
          <p:cNvSpPr/>
          <p:nvPr/>
        </p:nvSpPr>
        <p:spPr>
          <a:xfrm>
            <a:off x="2989263" y="2103437"/>
            <a:ext cx="5221287" cy="1076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底面积：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800" b="1" kern="1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底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＝π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×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4÷2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12.56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>
            <a:extLst>
              <a:ext uri="{FF2B5EF4-FFF2-40B4-BE49-F238E27FC236}">
                <a16:creationId xmlns:a16="http://schemas.microsoft.com/office/drawing/2014/main" id="{C43CF4A9-F1EF-4832-966F-D19AAA0D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50975"/>
            <a:ext cx="18510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1D9F54-A6BC-404F-938E-834ED68A3DF6}"/>
              </a:ext>
            </a:extLst>
          </p:cNvPr>
          <p:cNvSpPr txBox="1"/>
          <p:nvPr/>
        </p:nvSpPr>
        <p:spPr>
          <a:xfrm>
            <a:off x="2992438" y="1006475"/>
            <a:ext cx="5719762" cy="319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侧面积：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3.14×18×15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847.8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底面积：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18÷2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254.34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表面积：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847.8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254.34×2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1356.48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F6BA2BD-D791-4490-887F-334BCDFB2C97}"/>
              </a:ext>
            </a:extLst>
          </p:cNvPr>
          <p:cNvSpPr txBox="1"/>
          <p:nvPr/>
        </p:nvSpPr>
        <p:spPr>
          <a:xfrm>
            <a:off x="153988" y="598488"/>
            <a:ext cx="7800975" cy="186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>
                <a:latin typeface="+mn-lt"/>
                <a:ea typeface="+mn-ea"/>
              </a:rPr>
              <a:t>2.</a:t>
            </a:r>
            <a:r>
              <a:rPr lang="zh-CN" altLang="en-US" sz="3200" b="1">
                <a:latin typeface="+mn-lt"/>
                <a:ea typeface="+mn-ea"/>
              </a:rPr>
              <a:t>一台压路机的前轮是圆柱形，轮宽</a:t>
            </a:r>
            <a:r>
              <a:rPr lang="en-US" altLang="zh-CN" sz="3200" b="1">
                <a:latin typeface="+mn-lt"/>
                <a:ea typeface="+mn-ea"/>
              </a:rPr>
              <a:t>2m</a:t>
            </a:r>
            <a:r>
              <a:rPr lang="zh-CN" altLang="en-US" sz="3200" b="1">
                <a:latin typeface="+mn-lt"/>
                <a:ea typeface="+mn-ea"/>
              </a:rPr>
              <a:t>，直径</a:t>
            </a:r>
            <a:r>
              <a:rPr lang="en-US" altLang="zh-CN" sz="3200" b="1">
                <a:latin typeface="+mn-lt"/>
                <a:ea typeface="+mn-ea"/>
              </a:rPr>
              <a:t>1.2m</a:t>
            </a:r>
            <a:r>
              <a:rPr lang="zh-CN" altLang="en-US" sz="3200" b="1">
                <a:latin typeface="+mn-lt"/>
                <a:ea typeface="+mn-ea"/>
              </a:rPr>
              <a:t>。前轮转动一周，压路的面积是多少平方米</a:t>
            </a:r>
            <a:r>
              <a:rPr lang="en-US" altLang="zh-CN" sz="3200" b="1">
                <a:latin typeface="+mn-lt"/>
                <a:ea typeface="+mn-ea"/>
              </a:rPr>
              <a:t>?</a:t>
            </a:r>
            <a:endParaRPr lang="zh-CN" altLang="en-US" sz="3200" b="1" dirty="0">
              <a:latin typeface="+mn-lt"/>
              <a:ea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16C237-EDE1-4854-BCC3-BBDEF72B904F}"/>
              </a:ext>
            </a:extLst>
          </p:cNvPr>
          <p:cNvSpPr txBox="1"/>
          <p:nvPr/>
        </p:nvSpPr>
        <p:spPr>
          <a:xfrm>
            <a:off x="639763" y="3079750"/>
            <a:ext cx="5037137" cy="68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3.14×1.2×2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7.536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94BE66-722B-4214-8397-3AC4D7886FE4}"/>
              </a:ext>
            </a:extLst>
          </p:cNvPr>
          <p:cNvSpPr txBox="1"/>
          <p:nvPr/>
        </p:nvSpPr>
        <p:spPr>
          <a:xfrm>
            <a:off x="153988" y="3798888"/>
            <a:ext cx="6289675" cy="627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答：压路的面积是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7.536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平方米。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B7CEC59-3572-43B6-BC6F-6DF7817F50DF}"/>
              </a:ext>
            </a:extLst>
          </p:cNvPr>
          <p:cNvSpPr/>
          <p:nvPr/>
        </p:nvSpPr>
        <p:spPr>
          <a:xfrm>
            <a:off x="1858963" y="2398713"/>
            <a:ext cx="19542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i="1" kern="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zh-CN" altLang="zh-CN" sz="3600" b="1" kern="100" baseline="-25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侧</a:t>
            </a:r>
            <a:r>
              <a:rPr lang="zh-CN" altLang="zh-CN" sz="3600" b="1" kern="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＝π</a:t>
            </a:r>
            <a:r>
              <a:rPr lang="en-US" altLang="zh-CN" sz="3600" b="1" i="1" kern="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dh</a:t>
            </a:r>
            <a:endParaRPr lang="zh-CN" altLang="en-US" sz="2000" b="1" dirty="0">
              <a:latin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8D68AD-B1E6-08D8-61F0-BEF09A80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411" y="2231647"/>
            <a:ext cx="2402886" cy="176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F0842F6-A309-4847-9DDB-F295A82F5D08}"/>
              </a:ext>
            </a:extLst>
          </p:cNvPr>
          <p:cNvCxnSpPr>
            <a:cxnSpLocks/>
          </p:cNvCxnSpPr>
          <p:nvPr/>
        </p:nvCxnSpPr>
        <p:spPr>
          <a:xfrm>
            <a:off x="2849563" y="2936875"/>
            <a:ext cx="4589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副标题 6">
            <a:extLst>
              <a:ext uri="{FF2B5EF4-FFF2-40B4-BE49-F238E27FC236}">
                <a16:creationId xmlns:a16="http://schemas.microsoft.com/office/drawing/2014/main" id="{E479FC31-8A45-4F41-8D7F-784AEE82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2898775"/>
            <a:ext cx="2349500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465387FC-72BF-4D09-A98C-ABAFC4D6E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2273300"/>
            <a:ext cx="4140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圆柱的表面积（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10245" name="图片 1">
            <a:extLst>
              <a:ext uri="{FF2B5EF4-FFF2-40B4-BE49-F238E27FC236}">
                <a16:creationId xmlns:a16="http://schemas.microsoft.com/office/drawing/2014/main" id="{9AC3F3E3-97A1-40CF-9EFD-8E0F43452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7785" y="2017713"/>
            <a:ext cx="120617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>
            <a:extLst>
              <a:ext uri="{FF2B5EF4-FFF2-40B4-BE49-F238E27FC236}">
                <a16:creationId xmlns:a16="http://schemas.microsoft.com/office/drawing/2014/main" id="{09ED735B-C985-4703-BAC8-93186F2F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758950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圆 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118CF90-774E-4560-97FA-2683F39BDA5C}"/>
              </a:ext>
            </a:extLst>
          </p:cNvPr>
          <p:cNvSpPr txBox="1"/>
          <p:nvPr/>
        </p:nvSpPr>
        <p:spPr>
          <a:xfrm>
            <a:off x="187325" y="466725"/>
            <a:ext cx="7340600" cy="186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3.</a:t>
            </a:r>
            <a:r>
              <a:rPr lang="zh-CN" altLang="en-US" sz="3200" b="1">
                <a:solidFill>
                  <a:prstClr val="black"/>
                </a:solidFill>
                <a:latin typeface="+mn-lt"/>
                <a:ea typeface="+mn-ea"/>
              </a:rPr>
              <a:t>在一个底面直径是</a:t>
            </a: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1.5 m</a:t>
            </a:r>
            <a:r>
              <a:rPr lang="zh-CN" altLang="en-US" sz="3200" b="1">
                <a:solidFill>
                  <a:prstClr val="black"/>
                </a:solidFill>
                <a:latin typeface="+mn-lt"/>
                <a:ea typeface="+mn-ea"/>
              </a:rPr>
              <a:t>、高是</a:t>
            </a: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2.5 m</a:t>
            </a:r>
            <a:r>
              <a:rPr lang="zh-CN" altLang="en-US" sz="3200" b="1">
                <a:solidFill>
                  <a:prstClr val="black"/>
                </a:solidFill>
                <a:latin typeface="+mn-lt"/>
                <a:ea typeface="+mn-ea"/>
              </a:rPr>
              <a:t>的圆柱形广告柱子侧面张贴海报，能张贴海报的最大面积是多少</a:t>
            </a: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?</a:t>
            </a:r>
            <a:endParaRPr lang="zh-CN" altLang="en-US" sz="3200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1DEB10-62C9-42D0-A731-1BE4EE0913A9}"/>
              </a:ext>
            </a:extLst>
          </p:cNvPr>
          <p:cNvSpPr txBox="1"/>
          <p:nvPr/>
        </p:nvSpPr>
        <p:spPr>
          <a:xfrm>
            <a:off x="1711119" y="2916652"/>
            <a:ext cx="5572125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3.14×1.5×2.5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11.775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24BA52-6738-4023-A9DB-F68318EB42F3}"/>
              </a:ext>
            </a:extLst>
          </p:cNvPr>
          <p:cNvSpPr txBox="1"/>
          <p:nvPr/>
        </p:nvSpPr>
        <p:spPr>
          <a:xfrm>
            <a:off x="651160" y="3620447"/>
            <a:ext cx="7535846" cy="626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答：能张贴海报的最大面积是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n-ea"/>
              </a:rPr>
              <a:t>11.775m</a:t>
            </a:r>
            <a:r>
              <a:rPr lang="en-US" altLang="zh-CN" sz="3200" b="1" baseline="3000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548300-5FDD-4C86-8C72-5F3DD90EDD0D}"/>
              </a:ext>
            </a:extLst>
          </p:cNvPr>
          <p:cNvSpPr/>
          <p:nvPr/>
        </p:nvSpPr>
        <p:spPr>
          <a:xfrm>
            <a:off x="3157331" y="2265777"/>
            <a:ext cx="19542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i="1" kern="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zh-CN" altLang="zh-CN" sz="3600" b="1" kern="100" baseline="-25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侧</a:t>
            </a:r>
            <a:r>
              <a:rPr lang="zh-CN" altLang="zh-CN" sz="3600" b="1" kern="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＝π</a:t>
            </a:r>
            <a:r>
              <a:rPr lang="en-US" altLang="zh-CN" sz="3600" b="1" i="1" kern="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dh</a:t>
            </a:r>
            <a:endParaRPr lang="zh-CN" alt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5">
            <a:extLst>
              <a:ext uri="{FF2B5EF4-FFF2-40B4-BE49-F238E27FC236}">
                <a16:creationId xmlns:a16="http://schemas.microsoft.com/office/drawing/2014/main" id="{A79504AC-EC5B-4241-874D-3CDE2611B75B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1751" name="图片 6">
              <a:extLst>
                <a:ext uri="{FF2B5EF4-FFF2-40B4-BE49-F238E27FC236}">
                  <a16:creationId xmlns:a16="http://schemas.microsoft.com/office/drawing/2014/main" id="{A20F3613-DB23-4266-A310-8639B7D9D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矩形 2">
              <a:extLst>
                <a:ext uri="{FF2B5EF4-FFF2-40B4-BE49-F238E27FC236}">
                  <a16:creationId xmlns:a16="http://schemas.microsoft.com/office/drawing/2014/main" id="{7A3C3C95-75F7-4F3E-AD72-92EFD32D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1747" name="图片 1">
            <a:extLst>
              <a:ext uri="{FF2B5EF4-FFF2-40B4-BE49-F238E27FC236}">
                <a16:creationId xmlns:a16="http://schemas.microsoft.com/office/drawing/2014/main" id="{62F6C281-5D85-4024-A4EC-F20985F0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273425"/>
            <a:ext cx="1536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组合 12">
            <a:extLst>
              <a:ext uri="{FF2B5EF4-FFF2-40B4-BE49-F238E27FC236}">
                <a16:creationId xmlns:a16="http://schemas.microsoft.com/office/drawing/2014/main" id="{12E77B05-48B2-4AFD-AA88-EBBD41ED3EDA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31749" name="图片 13">
              <a:extLst>
                <a:ext uri="{FF2B5EF4-FFF2-40B4-BE49-F238E27FC236}">
                  <a16:creationId xmlns:a16="http://schemas.microsoft.com/office/drawing/2014/main" id="{E1C95BD0-DDE0-43D7-99C3-DD136BEBA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E2B99888-52E0-45D9-8810-4F30C42A5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9385A4BD-4042-4FF9-8217-40ED89605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18" y="1149630"/>
            <a:ext cx="7720095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在前面的学习中，我们已经知道圆柱的表面是由哪几部分组成的，那怎么求圆柱的表面积呢？</a:t>
            </a:r>
          </a:p>
        </p:txBody>
      </p:sp>
      <p:pic>
        <p:nvPicPr>
          <p:cNvPr id="11267" name="图片 1">
            <a:extLst>
              <a:ext uri="{FF2B5EF4-FFF2-40B4-BE49-F238E27FC236}">
                <a16:creationId xmlns:a16="http://schemas.microsoft.com/office/drawing/2014/main" id="{181E5E9E-CE54-4B77-8492-972B5D827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487" y="1257324"/>
            <a:ext cx="76834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柱形 2">
            <a:extLst>
              <a:ext uri="{FF2B5EF4-FFF2-40B4-BE49-F238E27FC236}">
                <a16:creationId xmlns:a16="http://schemas.microsoft.com/office/drawing/2014/main" id="{B1210A6D-4DC3-4D20-9389-A12C568C6460}"/>
              </a:ext>
            </a:extLst>
          </p:cNvPr>
          <p:cNvSpPr/>
          <p:nvPr/>
        </p:nvSpPr>
        <p:spPr bwMode="auto">
          <a:xfrm>
            <a:off x="2568930" y="3293051"/>
            <a:ext cx="1506163" cy="1118612"/>
          </a:xfrm>
          <a:prstGeom prst="can">
            <a:avLst/>
          </a:prstGeom>
          <a:solidFill>
            <a:srgbClr val="FF8936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圆柱形 12">
            <a:extLst>
              <a:ext uri="{FF2B5EF4-FFF2-40B4-BE49-F238E27FC236}">
                <a16:creationId xmlns:a16="http://schemas.microsoft.com/office/drawing/2014/main" id="{E0294E02-291C-4E93-BCF1-230021BC02E7}"/>
              </a:ext>
            </a:extLst>
          </p:cNvPr>
          <p:cNvSpPr/>
          <p:nvPr/>
        </p:nvSpPr>
        <p:spPr bwMode="auto">
          <a:xfrm>
            <a:off x="4823424" y="2449057"/>
            <a:ext cx="1174396" cy="2041981"/>
          </a:xfrm>
          <a:prstGeom prst="can">
            <a:avLst/>
          </a:prstGeom>
          <a:solidFill>
            <a:srgbClr val="FF8936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11270" name="组合 8">
            <a:extLst>
              <a:ext uri="{FF2B5EF4-FFF2-40B4-BE49-F238E27FC236}">
                <a16:creationId xmlns:a16="http://schemas.microsoft.com/office/drawing/2014/main" id="{EFD66B45-1310-4D33-AF8C-EFC8564A379D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11271" name="图片 9">
              <a:extLst>
                <a:ext uri="{FF2B5EF4-FFF2-40B4-BE49-F238E27FC236}">
                  <a16:creationId xmlns:a16="http://schemas.microsoft.com/office/drawing/2014/main" id="{24E47512-56A2-4483-9DBD-5B5FDC35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EE3A02A9-7E9A-4DD5-85F9-D37D68F77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探索新知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7">
            <a:extLst>
              <a:ext uri="{FF2B5EF4-FFF2-40B4-BE49-F238E27FC236}">
                <a16:creationId xmlns:a16="http://schemas.microsoft.com/office/drawing/2014/main" id="{C3354A00-7372-4A1F-8B76-35AF0A70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01663"/>
            <a:ext cx="5180012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000000"/>
                </a:solidFill>
                <a:latin typeface="+mj-ea"/>
                <a:ea typeface="+mj-ea"/>
              </a:rPr>
              <a:t>仔细观察下图，你能发现什么</a:t>
            </a:r>
            <a:r>
              <a:rPr lang="en-US" altLang="zh-CN" sz="2800" b="1" kern="0" dirty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zh-CN" altLang="en-US" sz="28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2291" name="Picture 48">
            <a:extLst>
              <a:ext uri="{FF2B5EF4-FFF2-40B4-BE49-F238E27FC236}">
                <a16:creationId xmlns:a16="http://schemas.microsoft.com/office/drawing/2014/main" id="{D9EFF22F-DAB5-4FA6-A02C-8A261531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0195" y="1938338"/>
            <a:ext cx="68101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49">
            <a:extLst>
              <a:ext uri="{FF2B5EF4-FFF2-40B4-BE49-F238E27FC236}">
                <a16:creationId xmlns:a16="http://schemas.microsoft.com/office/drawing/2014/main" id="{4FEEF9B6-5739-4E91-9FCD-EDC1A78D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2427288"/>
            <a:ext cx="720725" cy="73025"/>
          </a:xfrm>
          <a:prstGeom prst="rightArrow">
            <a:avLst>
              <a:gd name="adj1" fmla="val 50000"/>
              <a:gd name="adj2" fmla="val 246648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b="1"/>
          </a:p>
        </p:txBody>
      </p:sp>
      <p:sp>
        <p:nvSpPr>
          <p:cNvPr id="12294" name="AutoShape 63">
            <a:extLst>
              <a:ext uri="{FF2B5EF4-FFF2-40B4-BE49-F238E27FC236}">
                <a16:creationId xmlns:a16="http://schemas.microsoft.com/office/drawing/2014/main" id="{62E25993-E4D6-428D-9984-0D4BA38A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2436813"/>
            <a:ext cx="720725" cy="73025"/>
          </a:xfrm>
          <a:prstGeom prst="rightArrow">
            <a:avLst>
              <a:gd name="adj1" fmla="val 50000"/>
              <a:gd name="adj2" fmla="val 246648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b="1"/>
          </a:p>
        </p:txBody>
      </p:sp>
      <p:pic>
        <p:nvPicPr>
          <p:cNvPr id="12301" name="Picture 51">
            <a:extLst>
              <a:ext uri="{FF2B5EF4-FFF2-40B4-BE49-F238E27FC236}">
                <a16:creationId xmlns:a16="http://schemas.microsoft.com/office/drawing/2014/main" id="{A5AD822B-AB4E-468A-B105-C36C2B3C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2775" y="1696252"/>
            <a:ext cx="1511300" cy="14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D32E900-B24D-444C-A42E-605D479EFFF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3617913"/>
            <a:ext cx="8778875" cy="831850"/>
            <a:chOff x="127317" y="3749250"/>
            <a:chExt cx="8778241" cy="832037"/>
          </a:xfrm>
        </p:grpSpPr>
        <p:pic>
          <p:nvPicPr>
            <p:cNvPr id="12297" name="图片 1">
              <a:extLst>
                <a:ext uri="{FF2B5EF4-FFF2-40B4-BE49-F238E27FC236}">
                  <a16:creationId xmlns:a16="http://schemas.microsoft.com/office/drawing/2014/main" id="{5C63615F-5E1E-414D-846E-C65B8A882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0" t="34190" r="8931" b="42953"/>
            <a:stretch>
              <a:fillRect/>
            </a:stretch>
          </p:blipFill>
          <p:spPr bwMode="auto">
            <a:xfrm>
              <a:off x="127317" y="3749250"/>
              <a:ext cx="8778241" cy="83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BCF28221-3260-4E66-9391-AFCBB57AB5FB}"/>
                </a:ext>
              </a:extLst>
            </p:cNvPr>
            <p:cNvSpPr txBox="1"/>
            <p:nvPr/>
          </p:nvSpPr>
          <p:spPr>
            <a:xfrm>
              <a:off x="559086" y="3869927"/>
              <a:ext cx="7757552" cy="52399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latin typeface="+mj-lt"/>
                  <a:ea typeface="黑体" panose="02010600030101010101" pitchFamily="49" charset="-122"/>
                </a:rPr>
                <a:t>圆柱的表面积＝圆柱的侧面积＋两个底面的面积</a:t>
              </a:r>
            </a:p>
          </p:txBody>
        </p:sp>
      </p:grpSp>
      <p:pic>
        <p:nvPicPr>
          <p:cNvPr id="24" name="Picture 51">
            <a:extLst>
              <a:ext uri="{FF2B5EF4-FFF2-40B4-BE49-F238E27FC236}">
                <a16:creationId xmlns:a16="http://schemas.microsoft.com/office/drawing/2014/main" id="{E14353C0-21DF-485A-91B9-96B551EE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1320" y="1550988"/>
            <a:ext cx="229421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B405632-781D-4927-AF54-710EF80E7A4D}"/>
              </a:ext>
            </a:extLst>
          </p:cNvPr>
          <p:cNvSpPr txBox="1"/>
          <p:nvPr/>
        </p:nvSpPr>
        <p:spPr>
          <a:xfrm>
            <a:off x="673100" y="1149350"/>
            <a:ext cx="7758113" cy="523875"/>
          </a:xfrm>
          <a:prstGeom prst="rect">
            <a:avLst/>
          </a:prstGeom>
          <a:solidFill>
            <a:srgbClr val="FF6D6D"/>
          </a:solidFill>
          <a:ln>
            <a:noFill/>
            <a:prstDash val="dash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66"/>
                </a:solidFill>
                <a:latin typeface="+mj-lt"/>
                <a:ea typeface="黑体" panose="02010600030101010101" pitchFamily="49" charset="-122"/>
              </a:rPr>
              <a:t>圆柱的表面积＝圆柱的侧面积＋两个底面的面积</a:t>
            </a:r>
          </a:p>
        </p:txBody>
      </p:sp>
      <p:sp>
        <p:nvSpPr>
          <p:cNvPr id="4" name="圆柱形 3">
            <a:extLst>
              <a:ext uri="{FF2B5EF4-FFF2-40B4-BE49-F238E27FC236}">
                <a16:creationId xmlns:a16="http://schemas.microsoft.com/office/drawing/2014/main" id="{0A4F8A4E-A6E2-4662-AD0E-0E093EBCDFB2}"/>
              </a:ext>
            </a:extLst>
          </p:cNvPr>
          <p:cNvSpPr/>
          <p:nvPr/>
        </p:nvSpPr>
        <p:spPr bwMode="auto">
          <a:xfrm>
            <a:off x="6327775" y="2405063"/>
            <a:ext cx="1592263" cy="2092325"/>
          </a:xfrm>
          <a:prstGeom prst="can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180B97F-1CBE-4726-BF12-50279A92671F}"/>
              </a:ext>
            </a:extLst>
          </p:cNvPr>
          <p:cNvSpPr/>
          <p:nvPr/>
        </p:nvSpPr>
        <p:spPr bwMode="auto">
          <a:xfrm>
            <a:off x="6335713" y="2413000"/>
            <a:ext cx="1584325" cy="381000"/>
          </a:xfrm>
          <a:prstGeom prst="ellipse">
            <a:avLst/>
          </a:prstGeom>
          <a:solidFill>
            <a:srgbClr val="7FECAD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65D7F41-9FBF-4489-9578-D80D974315C9}"/>
              </a:ext>
            </a:extLst>
          </p:cNvPr>
          <p:cNvSpPr/>
          <p:nvPr/>
        </p:nvSpPr>
        <p:spPr bwMode="auto">
          <a:xfrm>
            <a:off x="6327775" y="4116388"/>
            <a:ext cx="1585913" cy="381000"/>
          </a:xfrm>
          <a:prstGeom prst="ellipse">
            <a:avLst/>
          </a:prstGeom>
          <a:solidFill>
            <a:srgbClr val="7FECAD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3E4E9E0-9CD6-4BA4-8949-9F57C3321ACC}"/>
              </a:ext>
            </a:extLst>
          </p:cNvPr>
          <p:cNvSpPr/>
          <p:nvPr/>
        </p:nvSpPr>
        <p:spPr>
          <a:xfrm>
            <a:off x="971550" y="2989263"/>
            <a:ext cx="4143375" cy="1127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+mn-lt"/>
              </a:rPr>
              <a:t>根据 </a:t>
            </a:r>
            <a:r>
              <a:rPr lang="en-US" altLang="zh-CN" sz="2800" b="1" i="1" dirty="0">
                <a:latin typeface="+mn-lt"/>
              </a:rPr>
              <a:t>S </a:t>
            </a:r>
            <a:r>
              <a:rPr lang="en-US" altLang="zh-CN" sz="2800" b="1" dirty="0">
                <a:latin typeface="+mn-lt"/>
              </a:rPr>
              <a:t>= π</a:t>
            </a:r>
            <a:r>
              <a:rPr lang="en-US" altLang="zh-CN" sz="2800" b="1" i="1" dirty="0">
                <a:latin typeface="+mn-lt"/>
              </a:rPr>
              <a:t>r</a:t>
            </a:r>
            <a:r>
              <a:rPr lang="en-US" altLang="zh-CN" sz="2800" b="1" baseline="30000" dirty="0">
                <a:latin typeface="+mn-lt"/>
              </a:rPr>
              <a:t>2</a:t>
            </a:r>
            <a:r>
              <a:rPr lang="zh-CN" altLang="en-US" sz="2800" b="1" dirty="0">
                <a:latin typeface="+mn-lt"/>
              </a:rPr>
              <a:t>，可以算出圆柱的底面积。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1C7F04F6-0FE8-4461-8276-CC4F9E599B8C}"/>
              </a:ext>
            </a:extLst>
          </p:cNvPr>
          <p:cNvSpPr/>
          <p:nvPr/>
        </p:nvSpPr>
        <p:spPr>
          <a:xfrm rot="16200000">
            <a:off x="6793706" y="758032"/>
            <a:ext cx="454025" cy="2405062"/>
          </a:xfrm>
          <a:prstGeom prst="leftBrace">
            <a:avLst>
              <a:gd name="adj1" fmla="val 8333"/>
              <a:gd name="adj2" fmla="val 50274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DB49026A-55FB-482F-8209-D9F307A81AC9}"/>
              </a:ext>
            </a:extLst>
          </p:cNvPr>
          <p:cNvSpPr/>
          <p:nvPr/>
        </p:nvSpPr>
        <p:spPr>
          <a:xfrm rot="16200000">
            <a:off x="4266406" y="758032"/>
            <a:ext cx="454025" cy="2405062"/>
          </a:xfrm>
          <a:prstGeom prst="leftBrace">
            <a:avLst>
              <a:gd name="adj1" fmla="val 8333"/>
              <a:gd name="adj2" fmla="val 50274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56BA058-7171-4CC2-959E-0631D3785CAE}"/>
              </a:ext>
            </a:extLst>
          </p:cNvPr>
          <p:cNvSpPr/>
          <p:nvPr/>
        </p:nvSpPr>
        <p:spPr>
          <a:xfrm>
            <a:off x="4267200" y="2125663"/>
            <a:ext cx="571500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600" b="1" dirty="0">
                <a:latin typeface="+mn-lt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8" grpId="0"/>
      <p:bldP spid="10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0">
            <a:extLst>
              <a:ext uri="{FF2B5EF4-FFF2-40B4-BE49-F238E27FC236}">
                <a16:creationId xmlns:a16="http://schemas.microsoft.com/office/drawing/2014/main" id="{0C37ED9C-5227-4223-B47A-1584B6BEB441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366713"/>
            <a:ext cx="5273675" cy="1401762"/>
            <a:chOff x="1562" y="1839"/>
            <a:chExt cx="3322" cy="883"/>
          </a:xfrm>
        </p:grpSpPr>
        <p:sp>
          <p:nvSpPr>
            <p:cNvPr id="14350" name="AutoShape 56">
              <a:extLst>
                <a:ext uri="{FF2B5EF4-FFF2-40B4-BE49-F238E27FC236}">
                  <a16:creationId xmlns:a16="http://schemas.microsoft.com/office/drawing/2014/main" id="{AB88E266-6392-4981-95E2-917F2AF93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221"/>
              <a:ext cx="454" cy="46"/>
            </a:xfrm>
            <a:prstGeom prst="rightArrow">
              <a:avLst>
                <a:gd name="adj1" fmla="val 50000"/>
                <a:gd name="adj2" fmla="val 246648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4351" name="Group 67">
              <a:extLst>
                <a:ext uri="{FF2B5EF4-FFF2-40B4-BE49-F238E27FC236}">
                  <a16:creationId xmlns:a16="http://schemas.microsoft.com/office/drawing/2014/main" id="{7B13F308-4DAE-499E-A861-04B7CC5A0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2" y="1839"/>
              <a:ext cx="1280" cy="883"/>
              <a:chOff x="2018" y="1797"/>
              <a:chExt cx="1280" cy="883"/>
            </a:xfrm>
          </p:grpSpPr>
          <p:pic>
            <p:nvPicPr>
              <p:cNvPr id="14360" name="Picture 55" descr="u3jx02_401副本">
                <a:extLst>
                  <a:ext uri="{FF2B5EF4-FFF2-40B4-BE49-F238E27FC236}">
                    <a16:creationId xmlns:a16="http://schemas.microsoft.com/office/drawing/2014/main" id="{8C48699E-4E37-456E-BE01-B30766EB07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1797"/>
                <a:ext cx="1134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1" name="Text Box 61">
                <a:extLst>
                  <a:ext uri="{FF2B5EF4-FFF2-40B4-BE49-F238E27FC236}">
                    <a16:creationId xmlns:a16="http://schemas.microsoft.com/office/drawing/2014/main" id="{B881F6BD-9B45-4A4A-9E4F-7BB5B8520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5" y="2106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/>
                  <a:t>高</a:t>
                </a:r>
              </a:p>
            </p:txBody>
          </p:sp>
          <p:sp>
            <p:nvSpPr>
              <p:cNvPr id="14362" name="Text Box 62">
                <a:extLst>
                  <a:ext uri="{FF2B5EF4-FFF2-40B4-BE49-F238E27FC236}">
                    <a16:creationId xmlns:a16="http://schemas.microsoft.com/office/drawing/2014/main" id="{4B083699-2ADC-4303-B68C-0457FE729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2251"/>
                <a:ext cx="8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/>
                  <a:t>底面的周长</a:t>
                </a:r>
                <a:endParaRPr lang="en-US" altLang="zh-CN" b="1"/>
              </a:p>
            </p:txBody>
          </p:sp>
        </p:grpSp>
        <p:grpSp>
          <p:nvGrpSpPr>
            <p:cNvPr id="14352" name="Group 69">
              <a:extLst>
                <a:ext uri="{FF2B5EF4-FFF2-40B4-BE49-F238E27FC236}">
                  <a16:creationId xmlns:a16="http://schemas.microsoft.com/office/drawing/2014/main" id="{1275AB38-7395-410E-A01A-7D56C6448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8" y="1867"/>
              <a:ext cx="1626" cy="802"/>
              <a:chOff x="3630" y="1825"/>
              <a:chExt cx="1626" cy="802"/>
            </a:xfrm>
          </p:grpSpPr>
          <p:pic>
            <p:nvPicPr>
              <p:cNvPr id="14353" name="Picture 54" descr="u3jx02_402副本">
                <a:extLst>
                  <a:ext uri="{FF2B5EF4-FFF2-40B4-BE49-F238E27FC236}">
                    <a16:creationId xmlns:a16="http://schemas.microsoft.com/office/drawing/2014/main" id="{23DE38B2-1228-4EB7-A565-A13AB6F104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0" y="1825"/>
                <a:ext cx="1452" cy="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4" name="Group 68">
                <a:extLst>
                  <a:ext uri="{FF2B5EF4-FFF2-40B4-BE49-F238E27FC236}">
                    <a16:creationId xmlns:a16="http://schemas.microsoft.com/office/drawing/2014/main" id="{331869B7-08A7-4B6F-99B6-689014D79D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7" y="1929"/>
                <a:ext cx="1549" cy="553"/>
                <a:chOff x="3791" y="1929"/>
                <a:chExt cx="1549" cy="553"/>
              </a:xfrm>
            </p:grpSpPr>
            <p:sp>
              <p:nvSpPr>
                <p:cNvPr id="14355" name="Text Box 59">
                  <a:extLst>
                    <a:ext uri="{FF2B5EF4-FFF2-40B4-BE49-F238E27FC236}">
                      <a16:creationId xmlns:a16="http://schemas.microsoft.com/office/drawing/2014/main" id="{47E1C0CF-D352-449A-9737-BFC2F6F5C1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5" y="1929"/>
                  <a:ext cx="45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b="1"/>
                    <a:t>侧面</a:t>
                  </a:r>
                </a:p>
              </p:txBody>
            </p:sp>
            <p:sp>
              <p:nvSpPr>
                <p:cNvPr id="14356" name="Line 63">
                  <a:extLst>
                    <a:ext uri="{FF2B5EF4-FFF2-40B4-BE49-F238E27FC236}">
                      <a16:creationId xmlns:a16="http://schemas.microsoft.com/office/drawing/2014/main" id="{8CCC0143-FA26-4A7A-A00F-612D1D71F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7" y="2387"/>
                  <a:ext cx="22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7" name="Line 64">
                  <a:extLst>
                    <a:ext uri="{FF2B5EF4-FFF2-40B4-BE49-F238E27FC236}">
                      <a16:creationId xmlns:a16="http://schemas.microsoft.com/office/drawing/2014/main" id="{9AC58782-EA6C-4631-8244-08EDA8C86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91" y="2387"/>
                  <a:ext cx="22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8" name="Text Box 65">
                  <a:extLst>
                    <a:ext uri="{FF2B5EF4-FFF2-40B4-BE49-F238E27FC236}">
                      <a16:creationId xmlns:a16="http://schemas.microsoft.com/office/drawing/2014/main" id="{94EBE737-928E-42EC-BA15-BC84EB5D53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4" y="2251"/>
                  <a:ext cx="8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b="1"/>
                    <a:t>底面的周长</a:t>
                  </a:r>
                  <a:endParaRPr lang="en-US" altLang="zh-CN" b="1"/>
                </a:p>
              </p:txBody>
            </p:sp>
            <p:sp>
              <p:nvSpPr>
                <p:cNvPr id="14359" name="Text Box 66">
                  <a:extLst>
                    <a:ext uri="{FF2B5EF4-FFF2-40B4-BE49-F238E27FC236}">
                      <a16:creationId xmlns:a16="http://schemas.microsoft.com/office/drawing/2014/main" id="{296E2A40-13DA-4255-A858-55684B4B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67" y="2106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b="1"/>
                    <a:t>高</a:t>
                  </a:r>
                </a:p>
              </p:txBody>
            </p:sp>
          </p:grpSp>
        </p:grp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A8639744-EC22-4E00-85D4-C7CB07328637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65313"/>
            <a:ext cx="7691437" cy="2066925"/>
            <a:chOff x="3368" y="1515"/>
            <a:chExt cx="3710" cy="1302"/>
          </a:xfrm>
        </p:grpSpPr>
        <p:grpSp>
          <p:nvGrpSpPr>
            <p:cNvPr id="14344" name="Group 47">
              <a:extLst>
                <a:ext uri="{FF2B5EF4-FFF2-40B4-BE49-F238E27FC236}">
                  <a16:creationId xmlns:a16="http://schemas.microsoft.com/office/drawing/2014/main" id="{56A447F3-D340-4916-A856-E609A783C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1515"/>
              <a:ext cx="3710" cy="1302"/>
              <a:chOff x="3323" y="2055"/>
              <a:chExt cx="3710" cy="1302"/>
            </a:xfrm>
          </p:grpSpPr>
          <p:sp>
            <p:nvSpPr>
              <p:cNvPr id="14347" name="Rectangle 24">
                <a:extLst>
                  <a:ext uri="{FF2B5EF4-FFF2-40B4-BE49-F238E27FC236}">
                    <a16:creationId xmlns:a16="http://schemas.microsoft.com/office/drawing/2014/main" id="{2A63ACE9-D495-4E8B-A49C-221B8B056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055"/>
                <a:ext cx="288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圆柱的侧面积＝长方形的面积</a:t>
                </a:r>
              </a:p>
            </p:txBody>
          </p:sp>
          <p:sp>
            <p:nvSpPr>
              <p:cNvPr id="14348" name="Rectangle 25">
                <a:extLst>
                  <a:ext uri="{FF2B5EF4-FFF2-40B4-BE49-F238E27FC236}">
                    <a16:creationId xmlns:a16="http://schemas.microsoft.com/office/drawing/2014/main" id="{54EE645D-121D-423B-AFF1-DAF6BD0F1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2491"/>
                <a:ext cx="297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＝         长                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宽</a:t>
                </a:r>
                <a:endPara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4349" name="矩形 28">
                <a:extLst>
                  <a:ext uri="{FF2B5EF4-FFF2-40B4-BE49-F238E27FC236}">
                    <a16:creationId xmlns:a16="http://schemas.microsoft.com/office/drawing/2014/main" id="{8EB9FFFF-E9CC-4F2F-A7FE-6525C5FE5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" y="2989"/>
                <a:ext cx="247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＝圆柱的底面周长 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高 </a:t>
                </a:r>
              </a:p>
            </p:txBody>
          </p:sp>
        </p:grpSp>
        <p:cxnSp>
          <p:nvCxnSpPr>
            <p:cNvPr id="14345" name="直接箭头连接符 30">
              <a:extLst>
                <a:ext uri="{FF2B5EF4-FFF2-40B4-BE49-F238E27FC236}">
                  <a16:creationId xmlns:a16="http://schemas.microsoft.com/office/drawing/2014/main" id="{657DB641-AF62-4D18-B105-A338BA1065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47" y="2296"/>
              <a:ext cx="0" cy="18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直接箭头连接符 31">
              <a:extLst>
                <a:ext uri="{FF2B5EF4-FFF2-40B4-BE49-F238E27FC236}">
                  <a16:creationId xmlns:a16="http://schemas.microsoft.com/office/drawing/2014/main" id="{24AE37EC-F745-48B7-8CC6-E3E7F480F7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2" y="2296"/>
              <a:ext cx="0" cy="18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3CC89F-69A7-4257-9E03-D8336BA88C87}"/>
              </a:ext>
            </a:extLst>
          </p:cNvPr>
          <p:cNvGrpSpPr>
            <a:grpSpLocks/>
          </p:cNvGrpSpPr>
          <p:nvPr/>
        </p:nvGrpSpPr>
        <p:grpSpPr bwMode="auto">
          <a:xfrm>
            <a:off x="1825625" y="4014788"/>
            <a:ext cx="5840413" cy="701675"/>
            <a:chOff x="1825568" y="4014788"/>
            <a:chExt cx="5840321" cy="701223"/>
          </a:xfrm>
        </p:grpSpPr>
        <p:pic>
          <p:nvPicPr>
            <p:cNvPr id="14342" name="图片 1">
              <a:extLst>
                <a:ext uri="{FF2B5EF4-FFF2-40B4-BE49-F238E27FC236}">
                  <a16:creationId xmlns:a16="http://schemas.microsoft.com/office/drawing/2014/main" id="{EA3D45B0-B98B-4C7D-A831-F77F7F040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4" b="28851"/>
            <a:stretch>
              <a:fillRect/>
            </a:stretch>
          </p:blipFill>
          <p:spPr bwMode="auto">
            <a:xfrm>
              <a:off x="1825568" y="4014788"/>
              <a:ext cx="5840321" cy="70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TextBox 1">
              <a:extLst>
                <a:ext uri="{FF2B5EF4-FFF2-40B4-BE49-F238E27FC236}">
                  <a16:creationId xmlns:a16="http://schemas.microsoft.com/office/drawing/2014/main" id="{AACACD87-E96D-4BA8-ADF9-DB8223062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833" y="4080965"/>
              <a:ext cx="5362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圆柱的侧面积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底面周长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高</a:t>
              </a:r>
            </a:p>
          </p:txBody>
        </p:sp>
      </p:grpSp>
      <p:sp>
        <p:nvSpPr>
          <p:cNvPr id="14341" name="Text Box 62">
            <a:extLst>
              <a:ext uri="{FF2B5EF4-FFF2-40B4-BE49-F238E27FC236}">
                <a16:creationId xmlns:a16="http://schemas.microsoft.com/office/drawing/2014/main" id="{C9E63FEB-7ADB-4665-BAA1-459AF377D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884238"/>
            <a:ext cx="41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/>
              <a:t>高</a:t>
            </a:r>
            <a:endParaRPr lang="en-US" altLang="zh-CN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B7C954-0860-4B64-966B-1842898F5BFE}"/>
              </a:ext>
            </a:extLst>
          </p:cNvPr>
          <p:cNvSpPr/>
          <p:nvPr/>
        </p:nvSpPr>
        <p:spPr>
          <a:xfrm>
            <a:off x="334963" y="3117850"/>
            <a:ext cx="8404225" cy="1239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+mn-lt"/>
                <a:ea typeface="+mn-ea"/>
              </a:rPr>
              <a:t>        你能利用这些图形推导出圆柱的侧面积计算公式吗</a:t>
            </a:r>
            <a:r>
              <a:rPr lang="en-US" altLang="zh-CN" sz="3200" b="1" kern="0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zh-CN" altLang="en-US" sz="3200" b="1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7D30825-F95C-4D82-BED4-2C797413D6BA}"/>
              </a:ext>
            </a:extLst>
          </p:cNvPr>
          <p:cNvSpPr/>
          <p:nvPr/>
        </p:nvSpPr>
        <p:spPr>
          <a:xfrm>
            <a:off x="334963" y="715963"/>
            <a:ext cx="4016375" cy="700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+mn-lt"/>
                <a:ea typeface="+mn-ea"/>
              </a:rPr>
              <a:t>圆柱侧面展开可能是</a:t>
            </a: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F1197944-53E7-428A-82C2-9DBCC73F78BB}"/>
              </a:ext>
            </a:extLst>
          </p:cNvPr>
          <p:cNvSpPr/>
          <p:nvPr/>
        </p:nvSpPr>
        <p:spPr bwMode="auto">
          <a:xfrm>
            <a:off x="1490663" y="1695450"/>
            <a:ext cx="1782762" cy="1092200"/>
          </a:xfrm>
          <a:prstGeom prst="parallelogram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5C1F12-DECA-41D0-AFA2-1EF366E8FE68}"/>
              </a:ext>
            </a:extLst>
          </p:cNvPr>
          <p:cNvSpPr/>
          <p:nvPr/>
        </p:nvSpPr>
        <p:spPr bwMode="auto">
          <a:xfrm>
            <a:off x="3876675" y="1666875"/>
            <a:ext cx="1204913" cy="1203325"/>
          </a:xfrm>
          <a:prstGeom prst="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9CC2CCC-5C39-4164-92DD-31F8CB53A604}"/>
              </a:ext>
            </a:extLst>
          </p:cNvPr>
          <p:cNvSpPr/>
          <p:nvPr/>
        </p:nvSpPr>
        <p:spPr bwMode="auto">
          <a:xfrm>
            <a:off x="5781675" y="1660525"/>
            <a:ext cx="2039938" cy="1214438"/>
          </a:xfrm>
          <a:custGeom>
            <a:avLst/>
            <a:gdLst>
              <a:gd name="connsiteX0" fmla="*/ 7620 w 2039620"/>
              <a:gd name="connsiteY0" fmla="*/ 2540 h 1214120"/>
              <a:gd name="connsiteX1" fmla="*/ 271780 w 2039620"/>
              <a:gd name="connsiteY1" fmla="*/ 152400 h 1214120"/>
              <a:gd name="connsiteX2" fmla="*/ 134620 w 2039620"/>
              <a:gd name="connsiteY2" fmla="*/ 406400 h 1214120"/>
              <a:gd name="connsiteX3" fmla="*/ 248920 w 2039620"/>
              <a:gd name="connsiteY3" fmla="*/ 990600 h 1214120"/>
              <a:gd name="connsiteX4" fmla="*/ 0 w 2039620"/>
              <a:gd name="connsiteY4" fmla="*/ 1214120 h 1214120"/>
              <a:gd name="connsiteX5" fmla="*/ 1790700 w 2039620"/>
              <a:gd name="connsiteY5" fmla="*/ 1214120 h 1214120"/>
              <a:gd name="connsiteX6" fmla="*/ 2011680 w 2039620"/>
              <a:gd name="connsiteY6" fmla="*/ 982980 h 1214120"/>
              <a:gd name="connsiteX7" fmla="*/ 1892300 w 2039620"/>
              <a:gd name="connsiteY7" fmla="*/ 375920 h 1214120"/>
              <a:gd name="connsiteX8" fmla="*/ 2039620 w 2039620"/>
              <a:gd name="connsiteY8" fmla="*/ 152400 h 1214120"/>
              <a:gd name="connsiteX9" fmla="*/ 1762760 w 2039620"/>
              <a:gd name="connsiteY9" fmla="*/ 0 h 1214120"/>
              <a:gd name="connsiteX10" fmla="*/ 7620 w 2039620"/>
              <a:gd name="connsiteY10" fmla="*/ 254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9620" h="1214120">
                <a:moveTo>
                  <a:pt x="7620" y="2540"/>
                </a:moveTo>
                <a:lnTo>
                  <a:pt x="271780" y="152400"/>
                </a:lnTo>
                <a:lnTo>
                  <a:pt x="134620" y="406400"/>
                </a:lnTo>
                <a:lnTo>
                  <a:pt x="248920" y="990600"/>
                </a:lnTo>
                <a:lnTo>
                  <a:pt x="0" y="1214120"/>
                </a:lnTo>
                <a:lnTo>
                  <a:pt x="1790700" y="1214120"/>
                </a:lnTo>
                <a:lnTo>
                  <a:pt x="2011680" y="982980"/>
                </a:lnTo>
                <a:lnTo>
                  <a:pt x="1892300" y="375920"/>
                </a:lnTo>
                <a:lnTo>
                  <a:pt x="2039620" y="152400"/>
                </a:lnTo>
                <a:lnTo>
                  <a:pt x="1762760" y="0"/>
                </a:lnTo>
                <a:lnTo>
                  <a:pt x="7620" y="254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rc 2">
            <a:extLst>
              <a:ext uri="{FF2B5EF4-FFF2-40B4-BE49-F238E27FC236}">
                <a16:creationId xmlns:a16="http://schemas.microsoft.com/office/drawing/2014/main" id="{39D0C6AA-53B3-4B6F-B91D-0F66A6638286}"/>
              </a:ext>
            </a:extLst>
          </p:cNvPr>
          <p:cNvSpPr>
            <a:spLocks/>
          </p:cNvSpPr>
          <p:nvPr/>
        </p:nvSpPr>
        <p:spPr bwMode="auto">
          <a:xfrm flipH="1">
            <a:off x="757238" y="2122488"/>
            <a:ext cx="1373187" cy="265112"/>
          </a:xfrm>
          <a:custGeom>
            <a:avLst/>
            <a:gdLst>
              <a:gd name="T0" fmla="*/ 0 w 42842"/>
              <a:gd name="T1" fmla="*/ 2147483646 h 21600"/>
              <a:gd name="T2" fmla="*/ 2147483646 w 42842"/>
              <a:gd name="T3" fmla="*/ 2147483646 h 21600"/>
              <a:gd name="T4" fmla="*/ 2147483646 w 4284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42" h="21600" fill="none" extrusionOk="0">
                <a:moveTo>
                  <a:pt x="-1" y="17683"/>
                </a:moveTo>
                <a:cubicBezTo>
                  <a:pt x="1888" y="7437"/>
                  <a:pt x="10822" y="0"/>
                  <a:pt x="21242" y="0"/>
                </a:cubicBezTo>
                <a:cubicBezTo>
                  <a:pt x="33171" y="0"/>
                  <a:pt x="42842" y="9670"/>
                  <a:pt x="42842" y="21600"/>
                </a:cubicBezTo>
              </a:path>
              <a:path w="42842" h="21600" stroke="0" extrusionOk="0">
                <a:moveTo>
                  <a:pt x="-1" y="17683"/>
                </a:moveTo>
                <a:cubicBezTo>
                  <a:pt x="1888" y="7437"/>
                  <a:pt x="10822" y="0"/>
                  <a:pt x="21242" y="0"/>
                </a:cubicBezTo>
                <a:cubicBezTo>
                  <a:pt x="33171" y="0"/>
                  <a:pt x="42842" y="9670"/>
                  <a:pt x="42842" y="21600"/>
                </a:cubicBezTo>
                <a:lnTo>
                  <a:pt x="21242" y="21600"/>
                </a:lnTo>
                <a:lnTo>
                  <a:pt x="-1" y="1768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1" name="AutoShape 3">
            <a:extLst>
              <a:ext uri="{FF2B5EF4-FFF2-40B4-BE49-F238E27FC236}">
                <a16:creationId xmlns:a16="http://schemas.microsoft.com/office/drawing/2014/main" id="{BEE2C197-2EA3-43CB-974C-B53FFA0901C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86582" y="1075531"/>
            <a:ext cx="1676400" cy="1411287"/>
          </a:xfrm>
          <a:prstGeom prst="flowChartOnlineStorage">
            <a:avLst/>
          </a:prstGeom>
          <a:solidFill>
            <a:srgbClr val="00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C433D02A-CE79-4A58-B69E-895D66F56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1150938"/>
            <a:ext cx="914400" cy="13716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6D910EC2-07C4-4DF7-9659-B42DB6F1553F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946150"/>
            <a:ext cx="865187" cy="1306513"/>
            <a:chOff x="2245" y="1947"/>
            <a:chExt cx="545" cy="823"/>
          </a:xfrm>
        </p:grpSpPr>
        <p:grpSp>
          <p:nvGrpSpPr>
            <p:cNvPr id="17436" name="Group 6">
              <a:extLst>
                <a:ext uri="{FF2B5EF4-FFF2-40B4-BE49-F238E27FC236}">
                  <a16:creationId xmlns:a16="http://schemas.microsoft.com/office/drawing/2014/main" id="{75199B03-8CC3-4299-821F-D143E33C71DA}"/>
                </a:ext>
              </a:extLst>
            </p:cNvPr>
            <p:cNvGrpSpPr>
              <a:grpSpLocks/>
            </p:cNvGrpSpPr>
            <p:nvPr/>
          </p:nvGrpSpPr>
          <p:grpSpPr bwMode="auto">
            <a:xfrm rot="-1066790">
              <a:off x="2245" y="1947"/>
              <a:ext cx="334" cy="823"/>
              <a:chOff x="432" y="2638"/>
              <a:chExt cx="271" cy="530"/>
            </a:xfrm>
          </p:grpSpPr>
          <p:sp>
            <p:nvSpPr>
              <p:cNvPr id="17442" name="Line 7">
                <a:extLst>
                  <a:ext uri="{FF2B5EF4-FFF2-40B4-BE49-F238E27FC236}">
                    <a16:creationId xmlns:a16="http://schemas.microsoft.com/office/drawing/2014/main" id="{01046CC2-2B4F-477E-BC13-4F53F35DC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2" y="2638"/>
                <a:ext cx="271" cy="5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3" name="Line 8">
                <a:extLst>
                  <a:ext uri="{FF2B5EF4-FFF2-40B4-BE49-F238E27FC236}">
                    <a16:creationId xmlns:a16="http://schemas.microsoft.com/office/drawing/2014/main" id="{6717255F-4667-4FF1-B943-AB7FC67D0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640"/>
                <a:ext cx="64" cy="4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4" name="Arc 9">
                <a:extLst>
                  <a:ext uri="{FF2B5EF4-FFF2-40B4-BE49-F238E27FC236}">
                    <a16:creationId xmlns:a16="http://schemas.microsoft.com/office/drawing/2014/main" id="{1DD0D3ED-4D1A-4135-8FC0-A9AE2C2338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494" y="3050"/>
                <a:ext cx="201" cy="118"/>
              </a:xfrm>
              <a:custGeom>
                <a:avLst/>
                <a:gdLst>
                  <a:gd name="T0" fmla="*/ 0 w 26348"/>
                  <a:gd name="T1" fmla="*/ 0 h 21600"/>
                  <a:gd name="T2" fmla="*/ 0 w 26348"/>
                  <a:gd name="T3" fmla="*/ 0 h 21600"/>
                  <a:gd name="T4" fmla="*/ 0 w 2634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348" h="21600" fill="none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</a:path>
                  <a:path w="26348" h="21600" stroke="0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  <a:lnTo>
                      <a:pt x="5236" y="21600"/>
                    </a:lnTo>
                    <a:lnTo>
                      <a:pt x="0" y="644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437" name="AutoShape 10">
              <a:extLst>
                <a:ext uri="{FF2B5EF4-FFF2-40B4-BE49-F238E27FC236}">
                  <a16:creationId xmlns:a16="http://schemas.microsoft.com/office/drawing/2014/main" id="{FE40D6FE-FFF1-487F-8950-7652AE9766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75422" flipV="1">
              <a:off x="2059" y="2192"/>
              <a:ext cx="764" cy="36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7438" name="Group 11">
              <a:extLst>
                <a:ext uri="{FF2B5EF4-FFF2-40B4-BE49-F238E27FC236}">
                  <a16:creationId xmlns:a16="http://schemas.microsoft.com/office/drawing/2014/main" id="{1076193C-DD5E-4841-9F6D-F163C55F3F75}"/>
                </a:ext>
              </a:extLst>
            </p:cNvPr>
            <p:cNvGrpSpPr>
              <a:grpSpLocks/>
            </p:cNvGrpSpPr>
            <p:nvPr/>
          </p:nvGrpSpPr>
          <p:grpSpPr bwMode="auto">
            <a:xfrm rot="-2510025">
              <a:off x="2502" y="2133"/>
              <a:ext cx="288" cy="565"/>
              <a:chOff x="144" y="2748"/>
              <a:chExt cx="321" cy="630"/>
            </a:xfrm>
          </p:grpSpPr>
          <p:sp>
            <p:nvSpPr>
              <p:cNvPr id="17439" name="Line 12">
                <a:extLst>
                  <a:ext uri="{FF2B5EF4-FFF2-40B4-BE49-F238E27FC236}">
                    <a16:creationId xmlns:a16="http://schemas.microsoft.com/office/drawing/2014/main" id="{93EBCF32-F8E2-44D1-B059-E2FDAF8C7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" y="2759"/>
                <a:ext cx="316" cy="6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0" name="Line 13">
                <a:extLst>
                  <a:ext uri="{FF2B5EF4-FFF2-40B4-BE49-F238E27FC236}">
                    <a16:creationId xmlns:a16="http://schemas.microsoft.com/office/drawing/2014/main" id="{D023AA49-8478-4A5A-822A-3D5F43F64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6" y="2748"/>
                <a:ext cx="69" cy="4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1" name="Arc 14">
                <a:extLst>
                  <a:ext uri="{FF2B5EF4-FFF2-40B4-BE49-F238E27FC236}">
                    <a16:creationId xmlns:a16="http://schemas.microsoft.com/office/drawing/2014/main" id="{B8EABCF4-81DA-44C4-B0A3-9715B11A17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154" y="3234"/>
                <a:ext cx="245" cy="144"/>
              </a:xfrm>
              <a:custGeom>
                <a:avLst/>
                <a:gdLst>
                  <a:gd name="T0" fmla="*/ 0 w 26348"/>
                  <a:gd name="T1" fmla="*/ 0 h 21600"/>
                  <a:gd name="T2" fmla="*/ 0 w 26348"/>
                  <a:gd name="T3" fmla="*/ 0 h 21600"/>
                  <a:gd name="T4" fmla="*/ 0 w 2634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348" h="21600" fill="none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</a:path>
                  <a:path w="26348" h="21600" stroke="0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  <a:lnTo>
                      <a:pt x="5236" y="21600"/>
                    </a:lnTo>
                    <a:lnTo>
                      <a:pt x="0" y="644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4" name="AutoShape 15">
            <a:extLst>
              <a:ext uri="{FF2B5EF4-FFF2-40B4-BE49-F238E27FC236}">
                <a16:creationId xmlns:a16="http://schemas.microsoft.com/office/drawing/2014/main" id="{8D5DA915-1D29-4A3D-8D0D-43CCCF9C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757238"/>
            <a:ext cx="1376363" cy="1828800"/>
          </a:xfrm>
          <a:prstGeom prst="can">
            <a:avLst>
              <a:gd name="adj" fmla="val 3321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5" name="AutoShape 20">
            <a:extLst>
              <a:ext uri="{FF2B5EF4-FFF2-40B4-BE49-F238E27FC236}">
                <a16:creationId xmlns:a16="http://schemas.microsoft.com/office/drawing/2014/main" id="{05897A11-CAC2-4FA6-AC18-B0CC3B16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1511300"/>
            <a:ext cx="457200" cy="381000"/>
          </a:xfrm>
          <a:prstGeom prst="rightArrow">
            <a:avLst>
              <a:gd name="adj1" fmla="val 61454"/>
              <a:gd name="adj2" fmla="val 46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6" name="AutoShape 17">
            <a:extLst>
              <a:ext uri="{FF2B5EF4-FFF2-40B4-BE49-F238E27FC236}">
                <a16:creationId xmlns:a16="http://schemas.microsoft.com/office/drawing/2014/main" id="{929AE015-AE3F-4F9D-9D43-2F1462449D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78225" y="1028700"/>
            <a:ext cx="4951413" cy="1470025"/>
          </a:xfrm>
          <a:prstGeom prst="parallelogram">
            <a:avLst>
              <a:gd name="adj" fmla="val 73758"/>
            </a:avLst>
          </a:prstGeom>
          <a:solidFill>
            <a:srgbClr val="00FF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7417" name="组合 23">
            <a:extLst>
              <a:ext uri="{FF2B5EF4-FFF2-40B4-BE49-F238E27FC236}">
                <a16:creationId xmlns:a16="http://schemas.microsoft.com/office/drawing/2014/main" id="{68658FBA-17BB-4C1A-9642-364692D2C4D7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463550"/>
            <a:ext cx="3894138" cy="585788"/>
            <a:chOff x="3497898" y="581690"/>
            <a:chExt cx="3893820" cy="584775"/>
          </a:xfrm>
        </p:grpSpPr>
        <p:grpSp>
          <p:nvGrpSpPr>
            <p:cNvPr id="17430" name="组合 17">
              <a:extLst>
                <a:ext uri="{FF2B5EF4-FFF2-40B4-BE49-F238E27FC236}">
                  <a16:creationId xmlns:a16="http://schemas.microsoft.com/office/drawing/2014/main" id="{3EB0ABA3-0CA6-4F82-8C90-82B6A679E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3139" y="581690"/>
              <a:ext cx="3878579" cy="584775"/>
              <a:chOff x="1539559" y="2704935"/>
              <a:chExt cx="3878579" cy="584775"/>
            </a:xfrm>
          </p:grpSpPr>
          <p:sp>
            <p:nvSpPr>
              <p:cNvPr id="17433" name="文本框 18">
                <a:extLst>
                  <a:ext uri="{FF2B5EF4-FFF2-40B4-BE49-F238E27FC236}">
                    <a16:creationId xmlns:a16="http://schemas.microsoft.com/office/drawing/2014/main" id="{1F3DF5D0-0756-45BE-A1E9-AB51106BDD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926" y="2704935"/>
                <a:ext cx="223660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底面的周长</a:t>
                </a:r>
              </a:p>
            </p:txBody>
          </p: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6DEF23BC-21BC-4FC3-B8E0-539FF3DF2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0192" y="3072598"/>
                <a:ext cx="63177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300A64A7-0251-4E40-9F14-81528AC0D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394" y="3072598"/>
                <a:ext cx="6857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FBB2146-26B6-4123-9FB4-F098C727E025}"/>
                </a:ext>
              </a:extLst>
            </p:cNvPr>
            <p:cNvCxnSpPr/>
            <p:nvPr/>
          </p:nvCxnSpPr>
          <p:spPr>
            <a:xfrm flipV="1">
              <a:off x="3497898" y="792463"/>
              <a:ext cx="0" cy="3486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AB4DFA4-A79E-44C4-B703-1FCFC1B4B4B4}"/>
                </a:ext>
              </a:extLst>
            </p:cNvPr>
            <p:cNvCxnSpPr/>
            <p:nvPr/>
          </p:nvCxnSpPr>
          <p:spPr>
            <a:xfrm flipV="1">
              <a:off x="7391718" y="817819"/>
              <a:ext cx="0" cy="3486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8" name="组合 30">
            <a:extLst>
              <a:ext uri="{FF2B5EF4-FFF2-40B4-BE49-F238E27FC236}">
                <a16:creationId xmlns:a16="http://schemas.microsoft.com/office/drawing/2014/main" id="{CCE2A335-8A3E-4A2B-998A-465398B5E5A1}"/>
              </a:ext>
            </a:extLst>
          </p:cNvPr>
          <p:cNvGrpSpPr>
            <a:grpSpLocks/>
          </p:cNvGrpSpPr>
          <p:nvPr/>
        </p:nvGrpSpPr>
        <p:grpSpPr bwMode="auto">
          <a:xfrm>
            <a:off x="3344863" y="1023938"/>
            <a:ext cx="1314450" cy="1482725"/>
            <a:chOff x="5317588" y="2704935"/>
            <a:chExt cx="1315143" cy="1482534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BBB021C5-1C66-487C-8D07-F72A2BDAA879}"/>
                </a:ext>
              </a:extLst>
            </p:cNvPr>
            <p:cNvCxnSpPr>
              <a:cxnSpLocks/>
            </p:cNvCxnSpPr>
            <p:nvPr/>
          </p:nvCxnSpPr>
          <p:spPr>
            <a:xfrm>
              <a:off x="5317588" y="2704935"/>
              <a:ext cx="3510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C7F1663-1D3C-45EC-B91D-0E5F95E75CD2}"/>
                </a:ext>
              </a:extLst>
            </p:cNvPr>
            <p:cNvCxnSpPr>
              <a:cxnSpLocks/>
            </p:cNvCxnSpPr>
            <p:nvPr/>
          </p:nvCxnSpPr>
          <p:spPr>
            <a:xfrm>
              <a:off x="5317588" y="4187469"/>
              <a:ext cx="13151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125CF9FC-F14B-4AE2-94D2-362C7C212298}"/>
                </a:ext>
              </a:extLst>
            </p:cNvPr>
            <p:cNvCxnSpPr>
              <a:cxnSpLocks/>
            </p:cNvCxnSpPr>
            <p:nvPr/>
          </p:nvCxnSpPr>
          <p:spPr>
            <a:xfrm>
              <a:off x="5532013" y="2704935"/>
              <a:ext cx="0" cy="14825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9" name="文本框 34">
            <a:extLst>
              <a:ext uri="{FF2B5EF4-FFF2-40B4-BE49-F238E27FC236}">
                <a16:creationId xmlns:a16="http://schemas.microsoft.com/office/drawing/2014/main" id="{AF6C9497-55E9-422F-9259-DBB3A6111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608138"/>
            <a:ext cx="595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</a:p>
        </p:txBody>
      </p:sp>
      <p:grpSp>
        <p:nvGrpSpPr>
          <p:cNvPr id="36" name="Group 48">
            <a:extLst>
              <a:ext uri="{FF2B5EF4-FFF2-40B4-BE49-F238E27FC236}">
                <a16:creationId xmlns:a16="http://schemas.microsoft.com/office/drawing/2014/main" id="{2168AAC5-E675-4BB9-A5B2-DD882623DB17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2700338"/>
            <a:ext cx="7691438" cy="2066925"/>
            <a:chOff x="3368" y="1515"/>
            <a:chExt cx="3710" cy="1302"/>
          </a:xfrm>
        </p:grpSpPr>
        <p:grpSp>
          <p:nvGrpSpPr>
            <p:cNvPr id="17421" name="Group 47">
              <a:extLst>
                <a:ext uri="{FF2B5EF4-FFF2-40B4-BE49-F238E27FC236}">
                  <a16:creationId xmlns:a16="http://schemas.microsoft.com/office/drawing/2014/main" id="{879F1A7B-C960-4FF4-ADC1-0CE1F0D6E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1515"/>
              <a:ext cx="3710" cy="1302"/>
              <a:chOff x="3323" y="2055"/>
              <a:chExt cx="3710" cy="1302"/>
            </a:xfrm>
          </p:grpSpPr>
          <p:sp>
            <p:nvSpPr>
              <p:cNvPr id="17424" name="Rectangle 24">
                <a:extLst>
                  <a:ext uri="{FF2B5EF4-FFF2-40B4-BE49-F238E27FC236}">
                    <a16:creationId xmlns:a16="http://schemas.microsoft.com/office/drawing/2014/main" id="{27A508B1-B8B4-4410-AAEE-AB6E2A1DC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055"/>
                <a:ext cx="305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圆柱的侧面积＝平行四边形的面积</a:t>
                </a:r>
              </a:p>
            </p:txBody>
          </p:sp>
          <p:sp>
            <p:nvSpPr>
              <p:cNvPr id="17425" name="Rectangle 25">
                <a:extLst>
                  <a:ext uri="{FF2B5EF4-FFF2-40B4-BE49-F238E27FC236}">
                    <a16:creationId xmlns:a16="http://schemas.microsoft.com/office/drawing/2014/main" id="{26BE22D5-8ACB-476B-8868-11AB14313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2491"/>
                <a:ext cx="297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＝         底                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高</a:t>
                </a:r>
                <a:endPara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7426" name="矩形 28">
                <a:extLst>
                  <a:ext uri="{FF2B5EF4-FFF2-40B4-BE49-F238E27FC236}">
                    <a16:creationId xmlns:a16="http://schemas.microsoft.com/office/drawing/2014/main" id="{D2888F9C-3899-4FC5-9B29-E0BA9E05F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" y="2989"/>
                <a:ext cx="247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＝圆柱的底面周长 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高 </a:t>
                </a:r>
              </a:p>
            </p:txBody>
          </p:sp>
        </p:grpSp>
        <p:cxnSp>
          <p:nvCxnSpPr>
            <p:cNvPr id="17422" name="直接箭头连接符 30">
              <a:extLst>
                <a:ext uri="{FF2B5EF4-FFF2-40B4-BE49-F238E27FC236}">
                  <a16:creationId xmlns:a16="http://schemas.microsoft.com/office/drawing/2014/main" id="{C59ACA24-5EBD-44F3-933B-4C78A5CF74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47" y="2296"/>
              <a:ext cx="0" cy="18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直接箭头连接符 31">
              <a:extLst>
                <a:ext uri="{FF2B5EF4-FFF2-40B4-BE49-F238E27FC236}">
                  <a16:creationId xmlns:a16="http://schemas.microsoft.com/office/drawing/2014/main" id="{46A3D0DA-7046-4A0C-AF00-DD9218A60E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2" y="2296"/>
              <a:ext cx="0" cy="18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>
            <a:extLst>
              <a:ext uri="{FF2B5EF4-FFF2-40B4-BE49-F238E27FC236}">
                <a16:creationId xmlns:a16="http://schemas.microsoft.com/office/drawing/2014/main" id="{7D4BF4F0-0FC0-4568-B1D6-DE41F16AC590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2693988"/>
            <a:ext cx="7759700" cy="2066925"/>
            <a:chOff x="3368" y="1515"/>
            <a:chExt cx="3743" cy="1302"/>
          </a:xfrm>
        </p:grpSpPr>
        <p:grpSp>
          <p:nvGrpSpPr>
            <p:cNvPr id="18440" name="Group 47">
              <a:extLst>
                <a:ext uri="{FF2B5EF4-FFF2-40B4-BE49-F238E27FC236}">
                  <a16:creationId xmlns:a16="http://schemas.microsoft.com/office/drawing/2014/main" id="{A41334BB-7DDF-4B85-9CEB-F7B1E8ABA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1515"/>
              <a:ext cx="3743" cy="1302"/>
              <a:chOff x="3323" y="2055"/>
              <a:chExt cx="3743" cy="1302"/>
            </a:xfrm>
          </p:grpSpPr>
          <p:sp>
            <p:nvSpPr>
              <p:cNvPr id="18443" name="Rectangle 24">
                <a:extLst>
                  <a:ext uri="{FF2B5EF4-FFF2-40B4-BE49-F238E27FC236}">
                    <a16:creationId xmlns:a16="http://schemas.microsoft.com/office/drawing/2014/main" id="{605ABE30-2B65-49C3-A719-38CF32843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055"/>
                <a:ext cx="288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圆柱的侧面积＝正方形的面积</a:t>
                </a:r>
              </a:p>
            </p:txBody>
          </p:sp>
          <p:sp>
            <p:nvSpPr>
              <p:cNvPr id="18444" name="Rectangle 25">
                <a:extLst>
                  <a:ext uri="{FF2B5EF4-FFF2-40B4-BE49-F238E27FC236}">
                    <a16:creationId xmlns:a16="http://schemas.microsoft.com/office/drawing/2014/main" id="{71BE4761-83F2-4C03-ABF7-9EE2BFEF3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2454"/>
                <a:ext cx="297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＝         边长           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边长</a:t>
                </a:r>
                <a:endPara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45" name="矩形 28">
                <a:extLst>
                  <a:ext uri="{FF2B5EF4-FFF2-40B4-BE49-F238E27FC236}">
                    <a16:creationId xmlns:a16="http://schemas.microsoft.com/office/drawing/2014/main" id="{0D7F2BFC-4121-4B1D-8B8A-4D5C43C0B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" y="2989"/>
                <a:ext cx="247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7763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＝圆柱的底面周长 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</a:t>
                </a:r>
                <a:r>
                  <a:rPr lang="zh-CN" altLang="en-US" sz="32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高 </a:t>
                </a:r>
              </a:p>
            </p:txBody>
          </p:sp>
        </p:grpSp>
        <p:cxnSp>
          <p:nvCxnSpPr>
            <p:cNvPr id="18441" name="直接箭头连接符 30">
              <a:extLst>
                <a:ext uri="{FF2B5EF4-FFF2-40B4-BE49-F238E27FC236}">
                  <a16:creationId xmlns:a16="http://schemas.microsoft.com/office/drawing/2014/main" id="{4A932B9E-7DAF-4222-A8ED-7E29137248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47" y="2296"/>
              <a:ext cx="0" cy="18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2" name="直接箭头连接符 31">
              <a:extLst>
                <a:ext uri="{FF2B5EF4-FFF2-40B4-BE49-F238E27FC236}">
                  <a16:creationId xmlns:a16="http://schemas.microsoft.com/office/drawing/2014/main" id="{244C989E-F725-4CD7-BB6B-EC0E7F65D9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8" y="2296"/>
              <a:ext cx="0" cy="18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右箭头 2">
            <a:extLst>
              <a:ext uri="{FF2B5EF4-FFF2-40B4-BE49-F238E27FC236}">
                <a16:creationId xmlns:a16="http://schemas.microsoft.com/office/drawing/2014/main" id="{7743EB67-65DD-4928-93EB-E2849FC1FE10}"/>
              </a:ext>
            </a:extLst>
          </p:cNvPr>
          <p:cNvSpPr/>
          <p:nvPr/>
        </p:nvSpPr>
        <p:spPr>
          <a:xfrm>
            <a:off x="3317875" y="1398588"/>
            <a:ext cx="1150938" cy="6492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5B37BC-D7EC-42FD-AEA2-712A0E2E43E4}"/>
              </a:ext>
            </a:extLst>
          </p:cNvPr>
          <p:cNvSpPr/>
          <p:nvPr/>
        </p:nvSpPr>
        <p:spPr>
          <a:xfrm>
            <a:off x="5064125" y="925513"/>
            <a:ext cx="1509713" cy="1511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圆柱体 1">
            <a:extLst>
              <a:ext uri="{FF2B5EF4-FFF2-40B4-BE49-F238E27FC236}">
                <a16:creationId xmlns:a16="http://schemas.microsoft.com/office/drawing/2014/main" id="{DE0A77CB-D689-49B3-B4E0-D9E28E2A72C2}"/>
              </a:ext>
            </a:extLst>
          </p:cNvPr>
          <p:cNvSpPr/>
          <p:nvPr/>
        </p:nvSpPr>
        <p:spPr>
          <a:xfrm>
            <a:off x="1978025" y="798513"/>
            <a:ext cx="744538" cy="1717675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C894B4-0F93-4700-8E6F-50F7D817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311150"/>
            <a:ext cx="2236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底面的周长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6AC1D2-C281-4777-9955-F28A2C16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8" y="1258888"/>
            <a:ext cx="595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Pages>0</Pages>
  <Words>693</Words>
  <Characters>0</Characters>
  <Application>Microsoft Office PowerPoint</Application>
  <DocSecurity>0</DocSecurity>
  <PresentationFormat>全屏显示(16:9)</PresentationFormat>
  <Lines>0</Lines>
  <Paragraphs>93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黑体</vt:lpstr>
      <vt:lpstr>Arial</vt:lpstr>
      <vt:lpstr>幼圆</vt:lpstr>
      <vt:lpstr>宋体</vt:lpstr>
      <vt:lpstr>等线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354</cp:revision>
  <dcterms:created xsi:type="dcterms:W3CDTF">2016-01-14T07:05:12Z</dcterms:created>
  <dcterms:modified xsi:type="dcterms:W3CDTF">2023-02-12T14:41:27Z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