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355" r:id="rId4"/>
    <p:sldId id="278" r:id="rId6"/>
    <p:sldId id="342" r:id="rId7"/>
    <p:sldId id="323" r:id="rId8"/>
    <p:sldId id="332" r:id="rId9"/>
    <p:sldId id="334" r:id="rId10"/>
    <p:sldId id="343" r:id="rId11"/>
    <p:sldId id="344" r:id="rId12"/>
    <p:sldId id="324" r:id="rId13"/>
    <p:sldId id="339" r:id="rId14"/>
    <p:sldId id="325" r:id="rId15"/>
    <p:sldId id="356" r:id="rId16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HAOZHI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6BB"/>
    <a:srgbClr val="62CFFF"/>
    <a:srgbClr val="33CCFF"/>
    <a:srgbClr val="99FFCC"/>
    <a:srgbClr val="FFCCCC"/>
    <a:srgbClr val="993366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58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21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4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930A00-4B17-42E0-9206-6431C20AE0A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latinLnBrk="1" hangingPunct="1"/>
            <a:fld id="{9A0DB2DC-4C9A-4742-B13C-FB6460FD3503}" type="slidenum">
              <a:rPr lang="zh-CN" altLang="en-US" sz="1200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2051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图片 3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图片 4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4" name="图片 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图片 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075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" name="图片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1"/>
          <p:cNvSpPr txBox="1"/>
          <p:nvPr/>
        </p:nvSpPr>
        <p:spPr>
          <a:xfrm rot="19730992">
            <a:off x="3296999" y="2011225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22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22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/>
          <a:lstStyle/>
          <a:p>
            <a:pPr lvl="0" eaLnBrk="0" hangingPunct="0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Malgun Gothic" panose="020B050302000002000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media9.mp3"/><Relationship Id="rId8" Type="http://schemas.openxmlformats.org/officeDocument/2006/relationships/image" Target="../media/image12.pn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33.wmf"/><Relationship Id="rId2" Type="http://schemas.openxmlformats.org/officeDocument/2006/relationships/oleObject" Target="../embeddings/oleObject6.bin"/><Relationship Id="rId16" Type="http://schemas.openxmlformats.org/officeDocument/2006/relationships/notesSlide" Target="../notesSlides/notesSlide8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.xml"/><Relationship Id="rId13" Type="http://schemas.microsoft.com/office/2007/relationships/media" Target="../media/media10.mp3"/><Relationship Id="rId12" Type="http://schemas.openxmlformats.org/officeDocument/2006/relationships/audio" Target="../media/media10.mp3"/><Relationship Id="rId11" Type="http://schemas.openxmlformats.org/officeDocument/2006/relationships/image" Target="../media/image15.png"/><Relationship Id="rId10" Type="http://schemas.microsoft.com/office/2007/relationships/media" Target="../media/media9.mp3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8" Type="http://schemas.openxmlformats.org/officeDocument/2006/relationships/notesSlide" Target="../notesSlides/notesSlide9.xml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microsoft.com/office/2007/relationships/media" Target="../media/media12.mp3"/><Relationship Id="rId14" Type="http://schemas.openxmlformats.org/officeDocument/2006/relationships/audio" Target="../media/media12.mp3"/><Relationship Id="rId13" Type="http://schemas.openxmlformats.org/officeDocument/2006/relationships/image" Target="../media/image15.png"/><Relationship Id="rId12" Type="http://schemas.microsoft.com/office/2007/relationships/media" Target="../media/media11.mp3"/><Relationship Id="rId11" Type="http://schemas.openxmlformats.org/officeDocument/2006/relationships/audio" Target="../media/media11.mp3"/><Relationship Id="rId10" Type="http://schemas.openxmlformats.org/officeDocument/2006/relationships/image" Target="../media/image37.wmf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13.mp3"/><Relationship Id="rId7" Type="http://schemas.openxmlformats.org/officeDocument/2006/relationships/audio" Target="../media/media13.mp3"/><Relationship Id="rId6" Type="http://schemas.openxmlformats.org/officeDocument/2006/relationships/image" Target="../media/image12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openxmlformats.org/officeDocument/2006/relationships/image" Target="../media/image15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tags" Target="../tags/tag1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5" Type="http://schemas.openxmlformats.org/officeDocument/2006/relationships/image" Target="../media/image12.png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15.png"/><Relationship Id="rId7" Type="http://schemas.microsoft.com/office/2007/relationships/media" Target="../media/media5.mp3"/><Relationship Id="rId6" Type="http://schemas.openxmlformats.org/officeDocument/2006/relationships/audio" Target="../media/media5.mp3"/><Relationship Id="rId5" Type="http://schemas.openxmlformats.org/officeDocument/2006/relationships/image" Target="../media/image12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25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../media/media6.mp3"/><Relationship Id="rId8" Type="http://schemas.openxmlformats.org/officeDocument/2006/relationships/audio" Target="../media/media6.mp3"/><Relationship Id="rId7" Type="http://schemas.openxmlformats.org/officeDocument/2006/relationships/image" Target="../media/image29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4" Type="http://schemas.openxmlformats.org/officeDocument/2006/relationships/notesSlide" Target="../notesSlides/notesSlide6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image" Target="../media/image15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microsoft.com/office/2007/relationships/media" Target="../media/media8.mp3"/><Relationship Id="rId4" Type="http://schemas.openxmlformats.org/officeDocument/2006/relationships/audio" Target="../media/media8.mp3"/><Relationship Id="rId3" Type="http://schemas.openxmlformats.org/officeDocument/2006/relationships/image" Target="../media/image15.png"/><Relationship Id="rId2" Type="http://schemas.microsoft.com/office/2007/relationships/media" Target="../media/media7.mp3"/><Relationship Id="rId10" Type="http://schemas.openxmlformats.org/officeDocument/2006/relationships/notesSlide" Target="../notesSlides/notesSlide7.xml"/><Relationship Id="rId1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/>
          <p:nvPr/>
        </p:nvSpPr>
        <p:spPr>
          <a:xfrm>
            <a:off x="1619250" y="1779588"/>
            <a:ext cx="576103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按比分配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文本框 2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24411"/>
            <a:ext cx="862598" cy="864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/>
          <p:nvPr/>
        </p:nvSpPr>
        <p:spPr>
          <a:xfrm>
            <a:off x="1042988" y="830263"/>
            <a:ext cx="7056437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甲、乙两数的平均数是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56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，甲与乙的比是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4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。甲、乙各是多少？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09713" y="1801813"/>
            <a:ext cx="2808287" cy="2571750"/>
            <a:chOff x="1547664" y="1905685"/>
            <a:chExt cx="2808312" cy="2572181"/>
          </a:xfrm>
        </p:grpSpPr>
        <p:sp>
          <p:nvSpPr>
            <p:cNvPr id="24580" name="矩形 2"/>
            <p:cNvSpPr/>
            <p:nvPr/>
          </p:nvSpPr>
          <p:spPr>
            <a:xfrm>
              <a:off x="1547664" y="1905685"/>
              <a:ext cx="2808312" cy="24929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方法一：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56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2=112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4+3=7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112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=64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112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=48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24581" name="对象 3"/>
            <p:cNvGraphicFramePr>
              <a:graphicFrameLocks noChangeAspect="1"/>
            </p:cNvGraphicFramePr>
            <p:nvPr/>
          </p:nvGraphicFramePr>
          <p:xfrm>
            <a:off x="2903265" y="3032373"/>
            <a:ext cx="305520" cy="789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2" imgW="152400" imgH="393700" progId="Equation.DSMT4">
                    <p:embed/>
                  </p:oleObj>
                </mc:Choice>
                <mc:Fallback>
                  <p:oleObj name="" r:id="rId2" imgW="152400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03265" y="3032373"/>
                          <a:ext cx="305520" cy="7892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2" name="对象 4"/>
            <p:cNvGraphicFramePr>
              <a:graphicFrameLocks noChangeAspect="1"/>
            </p:cNvGraphicFramePr>
            <p:nvPr/>
          </p:nvGraphicFramePr>
          <p:xfrm>
            <a:off x="2902520" y="3688606"/>
            <a:ext cx="305520" cy="789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4" imgW="152400" imgH="393700" progId="Equation.DSMT4">
                    <p:embed/>
                  </p:oleObj>
                </mc:Choice>
                <mc:Fallback>
                  <p:oleObj name="" r:id="rId4" imgW="152400" imgH="3937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02520" y="3688606"/>
                          <a:ext cx="305520" cy="7892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/>
          <p:cNvSpPr/>
          <p:nvPr/>
        </p:nvSpPr>
        <p:spPr>
          <a:xfrm>
            <a:off x="4932363" y="1784350"/>
            <a:ext cx="2663825" cy="2678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方法二：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4+3=7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2=112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7=16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4=64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3=48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4075" y="4462463"/>
            <a:ext cx="46021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答：甲数是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，乙数是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5" name="文本框 9"/>
          <p:cNvSpPr txBox="1"/>
          <p:nvPr>
            <p:custDataLst>
              <p:tags r:id="rId6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6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7" name="Rectangle 24"/>
          <p:cNvSpPr/>
          <p:nvPr/>
        </p:nvSpPr>
        <p:spPr>
          <a:xfrm>
            <a:off x="395288" y="176213"/>
            <a:ext cx="368935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9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608" y="5158330"/>
            <a:ext cx="412750" cy="412750"/>
          </a:xfrm>
          <a:prstGeom prst="rect">
            <a:avLst/>
          </a:prstGeom>
        </p:spPr>
      </p:pic>
      <p:pic>
        <p:nvPicPr>
          <p:cNvPr id="4" name="10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514350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41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/>
          <p:nvPr/>
        </p:nvSpPr>
        <p:spPr>
          <a:xfrm>
            <a:off x="1042988" y="315913"/>
            <a:ext cx="661670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68605" indent="-268605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一种混凝土中水泥、沙子和石子的比是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2:3:5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。现在要搅拌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这样的混凝土，需要水泥、沙子和石子各多少吨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2988" y="1635125"/>
            <a:ext cx="3024187" cy="2678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方法一：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2+3+5=10          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20÷10=2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2=4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3=6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 indent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5=10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28" name="文本框 3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1"/>
          <p:cNvSpPr/>
          <p:nvPr/>
        </p:nvSpPr>
        <p:spPr>
          <a:xfrm>
            <a:off x="4464050" y="1592263"/>
            <a:ext cx="2808288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方法二：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2+3+5=10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" name="对象 2"/>
          <p:cNvGraphicFramePr>
            <a:graphicFrameLocks noChangeAspect="1"/>
          </p:cNvGraphicFramePr>
          <p:nvPr/>
        </p:nvGraphicFramePr>
        <p:xfrm>
          <a:off x="4964113" y="2546350"/>
          <a:ext cx="18081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" r:id="rId5" imgW="875665" imgH="393700" progId="Equation.DSMT4">
                  <p:embed/>
                </p:oleObj>
              </mc:Choice>
              <mc:Fallback>
                <p:oleObj name="" r:id="rId5" imgW="875665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4113" y="2546350"/>
                        <a:ext cx="1808162" cy="81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3"/>
          <p:cNvGraphicFramePr>
            <a:graphicFrameLocks noChangeAspect="1"/>
          </p:cNvGraphicFramePr>
          <p:nvPr/>
        </p:nvGraphicFramePr>
        <p:xfrm>
          <a:off x="7085013" y="2543175"/>
          <a:ext cx="18097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" r:id="rId7" imgW="875665" imgH="393700" progId="Equation.DSMT4">
                  <p:embed/>
                </p:oleObj>
              </mc:Choice>
              <mc:Fallback>
                <p:oleObj name="" r:id="rId7" imgW="8756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5013" y="2543175"/>
                        <a:ext cx="1809750" cy="811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4"/>
          <p:cNvGraphicFramePr>
            <a:graphicFrameLocks noChangeAspect="1"/>
          </p:cNvGraphicFramePr>
          <p:nvPr/>
        </p:nvGraphicFramePr>
        <p:xfrm>
          <a:off x="4999038" y="3417888"/>
          <a:ext cx="19367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" r:id="rId9" imgW="939165" imgH="393700" progId="Equation.DSMT4">
                  <p:embed/>
                </p:oleObj>
              </mc:Choice>
              <mc:Fallback>
                <p:oleObj name="" r:id="rId9" imgW="939165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99038" y="3417888"/>
                        <a:ext cx="1936750" cy="81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5"/>
          <p:cNvSpPr/>
          <p:nvPr/>
        </p:nvSpPr>
        <p:spPr>
          <a:xfrm>
            <a:off x="1093788" y="4348163"/>
            <a:ext cx="71167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答：水泥要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吨，沙子要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吨，石子要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5" name="矩形 1"/>
          <p:cNvSpPr/>
          <p:nvPr/>
        </p:nvSpPr>
        <p:spPr>
          <a:xfrm>
            <a:off x="4211960" y="1131590"/>
            <a:ext cx="287813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（教材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54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页“练习十二”第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题）</a:t>
            </a:r>
            <a:endParaRPr lang="zh-CN" altLang="zh-CN" sz="1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11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9100" y="2580640"/>
            <a:ext cx="412750" cy="412750"/>
          </a:xfrm>
          <a:prstGeom prst="rect">
            <a:avLst/>
          </a:prstGeom>
        </p:spPr>
      </p:pic>
      <p:pic>
        <p:nvPicPr>
          <p:cNvPr id="4" name="12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38110" y="380047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0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39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9582"/>
            <a:ext cx="1169616" cy="11263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5"/>
          <a:stretch>
            <a:fillRect/>
          </a:stretch>
        </p:blipFill>
        <p:spPr>
          <a:xfrm>
            <a:off x="5148064" y="856894"/>
            <a:ext cx="3747143" cy="2477758"/>
          </a:xfrm>
          <a:prstGeom prst="rect">
            <a:avLst/>
          </a:prstGeom>
        </p:spPr>
      </p:pic>
      <p:sp>
        <p:nvSpPr>
          <p:cNvPr id="28674" name="Rectangle 24"/>
          <p:cNvSpPr/>
          <p:nvPr/>
        </p:nvSpPr>
        <p:spPr>
          <a:xfrm>
            <a:off x="539750" y="246063"/>
            <a:ext cx="36020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5" name="文本框 4"/>
          <p:cNvSpPr txBox="1"/>
          <p:nvPr>
            <p:custDataLst>
              <p:tags r:id="rId4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AutoShape 3"/>
          <p:cNvSpPr/>
          <p:nvPr/>
        </p:nvSpPr>
        <p:spPr>
          <a:xfrm>
            <a:off x="1580257" y="992064"/>
            <a:ext cx="3251200" cy="1120775"/>
          </a:xfrm>
          <a:prstGeom prst="wedgeRoundRectCallout">
            <a:avLst>
              <a:gd name="adj1" fmla="val -57366"/>
              <a:gd name="adj2" fmla="val 13995"/>
              <a:gd name="adj3" fmla="val 16667"/>
            </a:avLst>
          </a:prstGeom>
          <a:noFill/>
          <a:ln w="2857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/>
          <a:lstStyle/>
          <a:p>
            <a:pPr algn="ctr" latinLnBrk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说一说，怎样解决有关比的实际问题？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949946"/>
            <a:ext cx="3168352" cy="1485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关键弄清楚每部分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与总量的关系。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13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67910" y="5543376"/>
            <a:ext cx="412750" cy="412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43758"/>
            <a:ext cx="2448576" cy="21813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15766"/>
            <a:ext cx="2967609" cy="218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22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3"/>
          <p:cNvSpPr txBox="1"/>
          <p:nvPr>
            <p:custDataLst>
              <p:tags r:id="rId1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8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251520" y="1275605"/>
            <a:ext cx="8500864" cy="1812136"/>
            <a:chOff x="824133" y="985528"/>
            <a:chExt cx="8502191" cy="1810790"/>
          </a:xfrm>
          <a:solidFill>
            <a:schemeClr val="bg1"/>
          </a:solidFill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4133" y="985528"/>
              <a:ext cx="1601891" cy="154882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245" name="AutoShape 3"/>
            <p:cNvSpPr>
              <a:spLocks noChangeArrowheads="1"/>
            </p:cNvSpPr>
            <p:nvPr/>
          </p:nvSpPr>
          <p:spPr bwMode="auto">
            <a:xfrm>
              <a:off x="2489481" y="1086899"/>
              <a:ext cx="6836843" cy="1709419"/>
            </a:xfrm>
            <a:prstGeom prst="wedgeRoundRectCallout">
              <a:avLst>
                <a:gd name="adj1" fmla="val -56124"/>
                <a:gd name="adj2" fmla="val -8964"/>
                <a:gd name="adj3" fmla="val 16667"/>
              </a:avLst>
            </a:prstGeom>
            <a:grpFill/>
            <a:ln w="28575">
              <a:solidFill>
                <a:srgbClr val="00B0F0"/>
              </a:solidFill>
              <a:miter lim="800000"/>
            </a:ln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比的前项和后项同时乘或除以相同的数（</a:t>
              </a:r>
              <a:r>
                <a:rPr kumimoji="0" lang="en-US" altLang="zh-CN" sz="3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除外），比值不变，这叫做比的基本性质。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39888" y="3616327"/>
            <a:ext cx="6831647" cy="643573"/>
            <a:chOff x="2582" y="6034"/>
            <a:chExt cx="10758" cy="1014"/>
          </a:xfrm>
        </p:grpSpPr>
        <p:sp>
          <p:nvSpPr>
            <p:cNvPr id="9221" name="AutoShape 3"/>
            <p:cNvSpPr/>
            <p:nvPr/>
          </p:nvSpPr>
          <p:spPr>
            <a:xfrm>
              <a:off x="2582" y="6034"/>
              <a:ext cx="10076" cy="997"/>
            </a:xfrm>
            <a:prstGeom prst="wedgeRoundRectCallout">
              <a:avLst>
                <a:gd name="adj1" fmla="val -52084"/>
                <a:gd name="adj2" fmla="val -129426"/>
                <a:gd name="adj3" fmla="val 16667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/>
            <a:lstStyle/>
            <a:p>
              <a:pPr latinLnBrk="1">
                <a:spcBef>
                  <a:spcPct val="50000"/>
                </a:spcBef>
              </a:pPr>
              <a:endPara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222" name="文本框 4"/>
            <p:cNvSpPr txBox="1"/>
            <p:nvPr/>
          </p:nvSpPr>
          <p:spPr>
            <a:xfrm>
              <a:off x="3149" y="6129"/>
              <a:ext cx="1019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FF00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根据比的基本性质可以化简比。</a:t>
              </a:r>
              <a:endPara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" name="1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875" y="458978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/>
          <p:nvPr/>
        </p:nvSpPr>
        <p:spPr>
          <a:xfrm>
            <a:off x="971550" y="352425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600" b="1" dirty="0"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6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1267" name="文本框 3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8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矩形 1"/>
          <p:cNvSpPr/>
          <p:nvPr/>
        </p:nvSpPr>
        <p:spPr>
          <a:xfrm>
            <a:off x="1150938" y="1068388"/>
            <a:ext cx="6840537" cy="3671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按要求写比。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两个长方形的长的比是（         ），两个长方形的面积的比是（          ）。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270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970088"/>
            <a:ext cx="5676900" cy="120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"/>
          <p:cNvSpPr/>
          <p:nvPr/>
        </p:nvSpPr>
        <p:spPr>
          <a:xfrm>
            <a:off x="5235575" y="3414713"/>
            <a:ext cx="849313" cy="660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8:5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4572000" y="4075113"/>
            <a:ext cx="849313" cy="661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8:5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/>
          <p:nvPr/>
        </p:nvSpPr>
        <p:spPr>
          <a:xfrm>
            <a:off x="1187450" y="339725"/>
            <a:ext cx="3060700" cy="660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化简下面各比。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4" name="矩形 1"/>
          <p:cNvSpPr/>
          <p:nvPr/>
        </p:nvSpPr>
        <p:spPr>
          <a:xfrm>
            <a:off x="1403350" y="1436688"/>
            <a:ext cx="3060700" cy="660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0.35 : 0.75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3315" name="对象 6"/>
          <p:cNvGraphicFramePr>
            <a:graphicFrameLocks noChangeAspect="1"/>
          </p:cNvGraphicFramePr>
          <p:nvPr/>
        </p:nvGraphicFramePr>
        <p:xfrm>
          <a:off x="6072188" y="1335088"/>
          <a:ext cx="862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" imgW="393700" imgH="393700" progId="Equation.DSMT4">
                  <p:embed/>
                </p:oleObj>
              </mc:Choice>
              <mc:Fallback>
                <p:oleObj name="" r:id="rId1" imgW="3937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72188" y="1335088"/>
                        <a:ext cx="8620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2"/>
          <p:cNvSpPr txBox="1"/>
          <p:nvPr/>
        </p:nvSpPr>
        <p:spPr>
          <a:xfrm>
            <a:off x="1096963" y="2284413"/>
            <a:ext cx="4987925" cy="16922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=(0.35×100)︰(0.75×100)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=35︰75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atinLnBrk="1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=7:15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651500" y="2198688"/>
          <a:ext cx="2887663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" imgW="1308100" imgH="825500" progId="Equation.DSMT4">
                  <p:embed/>
                </p:oleObj>
              </mc:Choice>
              <mc:Fallback>
                <p:oleObj name="" r:id="rId3" imgW="1308100" imgH="8255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0" y="2198688"/>
                        <a:ext cx="2887663" cy="1817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89" y="2167383"/>
            <a:ext cx="6870023" cy="2537911"/>
          </a:xfrm>
          <a:prstGeom prst="rect">
            <a:avLst/>
          </a:prstGeom>
        </p:spPr>
      </p:pic>
      <p:sp>
        <p:nvSpPr>
          <p:cNvPr id="14338" name="Rectangle 26"/>
          <p:cNvSpPr/>
          <p:nvPr/>
        </p:nvSpPr>
        <p:spPr>
          <a:xfrm>
            <a:off x="463550" y="193675"/>
            <a:ext cx="3538538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文本框 5"/>
          <p:cNvSpPr txBox="1"/>
          <p:nvPr>
            <p:custDataLst>
              <p:tags r:id="rId3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矩形 1"/>
          <p:cNvSpPr/>
          <p:nvPr/>
        </p:nvSpPr>
        <p:spPr>
          <a:xfrm>
            <a:off x="1259632" y="1203598"/>
            <a:ext cx="1219200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教材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P54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例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2)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95536" y="1707654"/>
            <a:ext cx="3460750" cy="19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algn="just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李阿姨按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1∶4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的比配制了一瓶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500mL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的稀释液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其中浓缩液和水的体积分别是多少？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13" y="987574"/>
            <a:ext cx="752575" cy="731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1905"/>
          <a:stretch>
            <a:fillRect/>
          </a:stretch>
        </p:blipFill>
        <p:spPr>
          <a:xfrm>
            <a:off x="4572000" y="1203598"/>
            <a:ext cx="4121857" cy="27255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3003798"/>
            <a:ext cx="1234423" cy="1512168"/>
          </a:xfrm>
          <a:prstGeom prst="rect">
            <a:avLst/>
          </a:prstGeom>
        </p:spPr>
      </p:pic>
      <p:sp>
        <p:nvSpPr>
          <p:cNvPr id="2" name="AutoShape 4"/>
          <p:cNvSpPr/>
          <p:nvPr/>
        </p:nvSpPr>
        <p:spPr>
          <a:xfrm>
            <a:off x="1143000" y="315913"/>
            <a:ext cx="2436813" cy="604837"/>
          </a:xfrm>
          <a:prstGeom prst="roundRect">
            <a:avLst>
              <a:gd name="adj" fmla="val 33884"/>
            </a:avLst>
          </a:prstGeom>
          <a:solidFill>
            <a:srgbClr val="62CFFF"/>
          </a:solidFill>
          <a:ln w="9525">
            <a:noFill/>
          </a:ln>
        </p:spPr>
        <p:txBody>
          <a:bodyPr wrap="none" anchor="ctr"/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阅读与理解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9782"/>
            <a:ext cx="1645004" cy="1584176"/>
          </a:xfrm>
          <a:custGeom>
            <a:avLst/>
            <a:gdLst>
              <a:gd name="connsiteX0" fmla="*/ 52766 w 2230437"/>
              <a:gd name="connsiteY0" fmla="*/ 0 h 1561981"/>
              <a:gd name="connsiteX1" fmla="*/ 1834231 w 2230437"/>
              <a:gd name="connsiteY1" fmla="*/ 0 h 1561981"/>
              <a:gd name="connsiteX2" fmla="*/ 1845110 w 2230437"/>
              <a:gd name="connsiteY2" fmla="*/ 23565 h 1561981"/>
              <a:gd name="connsiteX3" fmla="*/ 1867918 w 2230437"/>
              <a:gd name="connsiteY3" fmla="*/ 69246 h 1561981"/>
              <a:gd name="connsiteX4" fmla="*/ 2031691 w 2230437"/>
              <a:gd name="connsiteY4" fmla="*/ 533269 h 1561981"/>
              <a:gd name="connsiteX5" fmla="*/ 2099930 w 2230437"/>
              <a:gd name="connsiteY5" fmla="*/ 1167890 h 1561981"/>
              <a:gd name="connsiteX6" fmla="*/ 2099930 w 2230437"/>
              <a:gd name="connsiteY6" fmla="*/ 1365783 h 1561981"/>
              <a:gd name="connsiteX7" fmla="*/ 2181817 w 2230437"/>
              <a:gd name="connsiteY7" fmla="*/ 1447669 h 1561981"/>
              <a:gd name="connsiteX8" fmla="*/ 2230437 w 2230437"/>
              <a:gd name="connsiteY8" fmla="*/ 1429180 h 1561981"/>
              <a:gd name="connsiteX9" fmla="*/ 2230437 w 2230437"/>
              <a:gd name="connsiteY9" fmla="*/ 1561981 h 1561981"/>
              <a:gd name="connsiteX10" fmla="*/ 0 w 2230437"/>
              <a:gd name="connsiteY10" fmla="*/ 1561981 h 1561981"/>
              <a:gd name="connsiteX11" fmla="*/ 0 w 2230437"/>
              <a:gd name="connsiteY11" fmla="*/ 649275 h 1561981"/>
              <a:gd name="connsiteX12" fmla="*/ 52766 w 2230437"/>
              <a:gd name="connsiteY12" fmla="*/ 649275 h 15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0437" h="1561981">
                <a:moveTo>
                  <a:pt x="52766" y="0"/>
                </a:moveTo>
                <a:lnTo>
                  <a:pt x="1834231" y="0"/>
                </a:lnTo>
                <a:lnTo>
                  <a:pt x="1845110" y="23565"/>
                </a:lnTo>
                <a:cubicBezTo>
                  <a:pt x="1849776" y="33073"/>
                  <a:pt x="1856423" y="46254"/>
                  <a:pt x="1867918" y="69246"/>
                </a:cubicBezTo>
                <a:lnTo>
                  <a:pt x="2031691" y="533269"/>
                </a:lnTo>
                <a:lnTo>
                  <a:pt x="2099930" y="1167890"/>
                </a:lnTo>
                <a:lnTo>
                  <a:pt x="2099930" y="1365783"/>
                </a:lnTo>
                <a:lnTo>
                  <a:pt x="2181817" y="1447669"/>
                </a:lnTo>
                <a:lnTo>
                  <a:pt x="2230437" y="1429180"/>
                </a:lnTo>
                <a:lnTo>
                  <a:pt x="2230437" y="1561981"/>
                </a:lnTo>
                <a:lnTo>
                  <a:pt x="0" y="1561981"/>
                </a:lnTo>
                <a:lnTo>
                  <a:pt x="0" y="649275"/>
                </a:lnTo>
                <a:lnTo>
                  <a:pt x="52766" y="649275"/>
                </a:lnTo>
                <a:close/>
              </a:path>
            </a:pathLst>
          </a:cu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360363" y="1306513"/>
            <a:ext cx="2554287" cy="1281112"/>
          </a:xfrm>
          <a:prstGeom prst="wedgeRoundRectCallout">
            <a:avLst>
              <a:gd name="adj1" fmla="val -17750"/>
              <a:gd name="adj2" fmla="val 73231"/>
              <a:gd name="adj3" fmla="val 16667"/>
            </a:avLst>
          </a:prstGeom>
          <a:noFill/>
          <a:ln w="28575" cap="flat" cmpd="sng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500mL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是配好后的稀释液的体积，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1︰4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9" name="文本框 5"/>
          <p:cNvSpPr txBox="1"/>
          <p:nvPr>
            <p:custDataLst>
              <p:tags r:id="rId5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圆角矩形标注 2"/>
          <p:cNvSpPr/>
          <p:nvPr/>
        </p:nvSpPr>
        <p:spPr>
          <a:xfrm>
            <a:off x="3089275" y="4045585"/>
            <a:ext cx="2811780" cy="883285"/>
          </a:xfrm>
          <a:prstGeom prst="wedgeRoundRectCallout">
            <a:avLst>
              <a:gd name="adj1" fmla="val -61236"/>
              <a:gd name="adj2" fmla="val 4213"/>
              <a:gd name="adj3" fmla="val 16667"/>
            </a:avLst>
          </a:prstGeom>
          <a:noFill/>
          <a:ln w="28575" cap="flat" cmpd="sng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要求浓缩液和水的体积分别是多少。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2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9592" y="5308054"/>
            <a:ext cx="412750" cy="41275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03281" y="-412750"/>
            <a:ext cx="412750" cy="412750"/>
          </a:xfrm>
          <a:prstGeom prst="rect">
            <a:avLst/>
          </a:prstGeom>
        </p:spPr>
      </p:pic>
      <p:pic>
        <p:nvPicPr>
          <p:cNvPr id="6" name="4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6096" y="-412750"/>
            <a:ext cx="412750" cy="412750"/>
          </a:xfrm>
          <a:prstGeom prst="rect">
            <a:avLst/>
          </a:prstGeom>
        </p:spPr>
      </p:pic>
      <p:sp>
        <p:nvSpPr>
          <p:cNvPr id="27" name="文本框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8CE"/>
              </a:clrFrom>
              <a:clrTo>
                <a:srgbClr val="FFF8C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12160" y="555526"/>
            <a:ext cx="1418754" cy="4250826"/>
          </a:xfrm>
          <a:custGeom>
            <a:avLst/>
            <a:gdLst>
              <a:gd name="connsiteX0" fmla="*/ 0 w 1418754"/>
              <a:gd name="connsiteY0" fmla="*/ 0 h 4250826"/>
              <a:gd name="connsiteX1" fmla="*/ 1418754 w 1418754"/>
              <a:gd name="connsiteY1" fmla="*/ 0 h 4250826"/>
              <a:gd name="connsiteX2" fmla="*/ 1418754 w 1418754"/>
              <a:gd name="connsiteY2" fmla="*/ 805053 h 4250826"/>
              <a:gd name="connsiteX3" fmla="*/ 1387185 w 1418754"/>
              <a:gd name="connsiteY3" fmla="*/ 798476 h 4250826"/>
              <a:gd name="connsiteX4" fmla="*/ 1379746 w 1418754"/>
              <a:gd name="connsiteY4" fmla="*/ 4049237 h 4250826"/>
              <a:gd name="connsiteX5" fmla="*/ 1263651 w 1418754"/>
              <a:gd name="connsiteY5" fmla="*/ 4153723 h 4250826"/>
              <a:gd name="connsiteX6" fmla="*/ 1053051 w 1418754"/>
              <a:gd name="connsiteY6" fmla="*/ 4201107 h 4250826"/>
              <a:gd name="connsiteX7" fmla="*/ 584270 w 1418754"/>
              <a:gd name="connsiteY7" fmla="*/ 4250826 h 4250826"/>
              <a:gd name="connsiteX8" fmla="*/ 537000 w 1418754"/>
              <a:gd name="connsiteY8" fmla="*/ 4250826 h 4250826"/>
              <a:gd name="connsiteX9" fmla="*/ 161819 w 1418754"/>
              <a:gd name="connsiteY9" fmla="*/ 4158801 h 4250826"/>
              <a:gd name="connsiteX10" fmla="*/ 35259 w 1418754"/>
              <a:gd name="connsiteY10" fmla="*/ 4050991 h 4250826"/>
              <a:gd name="connsiteX11" fmla="*/ 20260 w 1418754"/>
              <a:gd name="connsiteY11" fmla="*/ 1036193 h 4250826"/>
              <a:gd name="connsiteX12" fmla="*/ 0 w 1418754"/>
              <a:gd name="connsiteY12" fmla="*/ 1011592 h 425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8754" h="4250826">
                <a:moveTo>
                  <a:pt x="0" y="0"/>
                </a:moveTo>
                <a:lnTo>
                  <a:pt x="1418754" y="0"/>
                </a:lnTo>
                <a:lnTo>
                  <a:pt x="1418754" y="805053"/>
                </a:lnTo>
                <a:lnTo>
                  <a:pt x="1387185" y="798476"/>
                </a:lnTo>
                <a:lnTo>
                  <a:pt x="1379746" y="4049237"/>
                </a:lnTo>
                <a:lnTo>
                  <a:pt x="1263651" y="4153723"/>
                </a:lnTo>
                <a:lnTo>
                  <a:pt x="1053051" y="4201107"/>
                </a:lnTo>
                <a:lnTo>
                  <a:pt x="584270" y="4250826"/>
                </a:lnTo>
                <a:lnTo>
                  <a:pt x="537000" y="4250826"/>
                </a:lnTo>
                <a:lnTo>
                  <a:pt x="161819" y="4158801"/>
                </a:lnTo>
                <a:lnTo>
                  <a:pt x="35259" y="4050991"/>
                </a:lnTo>
                <a:lnTo>
                  <a:pt x="20260" y="1036193"/>
                </a:lnTo>
                <a:lnTo>
                  <a:pt x="0" y="1011592"/>
                </a:lnTo>
                <a:close/>
              </a:path>
            </a:pathLst>
          </a:custGeom>
        </p:spPr>
      </p:pic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492875" y="1763713"/>
            <a:ext cx="215900" cy="5762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37" name="连接符: 曲线 22"/>
          <p:cNvCxnSpPr>
            <a:cxnSpLocks noChangeShapeType="1"/>
          </p:cNvCxnSpPr>
          <p:nvPr/>
        </p:nvCxnSpPr>
        <p:spPr bwMode="auto">
          <a:xfrm rot="10800000">
            <a:off x="5675313" y="2095500"/>
            <a:ext cx="804862" cy="12700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921125" y="1803400"/>
            <a:ext cx="180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份浓缩液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492875" y="2339975"/>
            <a:ext cx="215900" cy="22256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40" name="连接符: 曲线 31"/>
          <p:cNvCxnSpPr>
            <a:cxnSpLocks noChangeShapeType="1"/>
          </p:cNvCxnSpPr>
          <p:nvPr/>
        </p:nvCxnSpPr>
        <p:spPr bwMode="auto">
          <a:xfrm rot="10800000">
            <a:off x="5699125" y="2611438"/>
            <a:ext cx="804863" cy="12700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684713" y="2338388"/>
            <a:ext cx="1087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份水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4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8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6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6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7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4" grpId="0" bldLvl="0" animBg="1"/>
      <p:bldP spid="36" grpId="0" animBg="1"/>
      <p:bldP spid="36" grpId="1" animBg="1"/>
      <p:bldP spid="38" grpId="0"/>
      <p:bldP spid="39" grpId="0" animBg="1"/>
      <p:bldP spid="39" grpId="1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850" y="1563640"/>
            <a:ext cx="3438294" cy="1225416"/>
            <a:chOff x="190121" y="3640479"/>
            <a:chExt cx="3438246" cy="1225638"/>
          </a:xfrm>
        </p:grpSpPr>
        <p:pic>
          <p:nvPicPr>
            <p:cNvPr id="18435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23" y="3640479"/>
              <a:ext cx="1134344" cy="10926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圆角矩形标注 3"/>
            <p:cNvSpPr/>
            <p:nvPr/>
          </p:nvSpPr>
          <p:spPr>
            <a:xfrm>
              <a:off x="190121" y="3930013"/>
              <a:ext cx="2088232" cy="936104"/>
            </a:xfrm>
            <a:prstGeom prst="wedgeRoundRectCallout">
              <a:avLst>
                <a:gd name="adj1" fmla="val 66907"/>
                <a:gd name="adj2" fmla="val -39120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我把总体积平均分成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份。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5369" name="矩形 5"/>
          <p:cNvSpPr/>
          <p:nvPr/>
        </p:nvSpPr>
        <p:spPr>
          <a:xfrm>
            <a:off x="3835400" y="973138"/>
            <a:ext cx="720725" cy="2087562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15370" name="直接连接符 9"/>
          <p:cNvCxnSpPr/>
          <p:nvPr/>
        </p:nvCxnSpPr>
        <p:spPr>
          <a:xfrm>
            <a:off x="3835400" y="2249488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5371" name="直接连接符 12"/>
          <p:cNvCxnSpPr/>
          <p:nvPr/>
        </p:nvCxnSpPr>
        <p:spPr>
          <a:xfrm>
            <a:off x="3835400" y="2652713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5372" name="直接连接符 13"/>
          <p:cNvCxnSpPr/>
          <p:nvPr/>
        </p:nvCxnSpPr>
        <p:spPr>
          <a:xfrm>
            <a:off x="3835400" y="1836738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5373" name="直接连接符 14"/>
          <p:cNvCxnSpPr/>
          <p:nvPr/>
        </p:nvCxnSpPr>
        <p:spPr>
          <a:xfrm>
            <a:off x="3835400" y="1409700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5374" name="矩形 10"/>
          <p:cNvSpPr/>
          <p:nvPr/>
        </p:nvSpPr>
        <p:spPr>
          <a:xfrm>
            <a:off x="3835400" y="973138"/>
            <a:ext cx="720725" cy="436562"/>
          </a:xfrm>
          <a:prstGeom prst="rect">
            <a:avLst/>
          </a:prstGeom>
          <a:solidFill>
            <a:srgbClr val="3A76BB"/>
          </a:solidFill>
          <a:ln w="9525" cap="flat" cmpd="sng">
            <a:solidFill>
              <a:srgbClr val="3A76B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275" y="401638"/>
            <a:ext cx="7207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Gulim" pitchFamily="34" charset="-127"/>
              </a:rPr>
              <a:t>1:4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1"/>
          <p:cNvSpPr txBox="1"/>
          <p:nvPr/>
        </p:nvSpPr>
        <p:spPr>
          <a:xfrm>
            <a:off x="652463" y="3144838"/>
            <a:ext cx="5040312" cy="18176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每份是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500÷5=100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浓缩液有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100×1=100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水有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100×4=400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AutoShape 4"/>
          <p:cNvSpPr/>
          <p:nvPr/>
        </p:nvSpPr>
        <p:spPr>
          <a:xfrm>
            <a:off x="1090613" y="315913"/>
            <a:ext cx="2449512" cy="546100"/>
          </a:xfrm>
          <a:prstGeom prst="roundRect">
            <a:avLst>
              <a:gd name="adj" fmla="val 33884"/>
            </a:avLst>
          </a:prstGeom>
          <a:solidFill>
            <a:srgbClr val="62CFFF"/>
          </a:solidFill>
          <a:ln w="9525">
            <a:noFill/>
          </a:ln>
        </p:spPr>
        <p:txBody>
          <a:bodyPr wrap="none" anchor="ctr"/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分析与解答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6" name="文本框 14"/>
          <p:cNvSpPr txBox="1"/>
          <p:nvPr>
            <p:custDataLst>
              <p:tags r:id="rId3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4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0030" y="4446270"/>
            <a:ext cx="412750" cy="412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/>
          <a:srcRect r="1905"/>
          <a:stretch>
            <a:fillRect/>
          </a:stretch>
        </p:blipFill>
        <p:spPr>
          <a:xfrm>
            <a:off x="4716016" y="1203598"/>
            <a:ext cx="4121857" cy="272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33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9" grpId="0" animBg="1"/>
      <p:bldP spid="15374" grpId="0" animBg="1"/>
      <p:bldP spid="16" grpId="0"/>
      <p:bldP spid="19" grpId="0" uiExpand="1" build="p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/>
          <p:cNvSpPr/>
          <p:nvPr/>
        </p:nvSpPr>
        <p:spPr>
          <a:xfrm>
            <a:off x="3835400" y="973138"/>
            <a:ext cx="720725" cy="436562"/>
          </a:xfrm>
          <a:prstGeom prst="rect">
            <a:avLst/>
          </a:prstGeom>
          <a:solidFill>
            <a:srgbClr val="3A76BB"/>
          </a:solidFill>
          <a:ln w="9525" cap="flat" cmpd="sng">
            <a:solidFill>
              <a:srgbClr val="3A76B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矩形 5"/>
          <p:cNvSpPr/>
          <p:nvPr/>
        </p:nvSpPr>
        <p:spPr>
          <a:xfrm>
            <a:off x="3835400" y="973138"/>
            <a:ext cx="720725" cy="2087562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20483" name="直接连接符 9"/>
          <p:cNvCxnSpPr/>
          <p:nvPr/>
        </p:nvCxnSpPr>
        <p:spPr>
          <a:xfrm>
            <a:off x="3835400" y="2249488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0484" name="直接连接符 12"/>
          <p:cNvCxnSpPr/>
          <p:nvPr/>
        </p:nvCxnSpPr>
        <p:spPr>
          <a:xfrm>
            <a:off x="3835400" y="2652713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0485" name="直接连接符 13"/>
          <p:cNvCxnSpPr/>
          <p:nvPr/>
        </p:nvCxnSpPr>
        <p:spPr>
          <a:xfrm>
            <a:off x="3835400" y="1836738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0486" name="直接连接符 14"/>
          <p:cNvCxnSpPr/>
          <p:nvPr/>
        </p:nvCxnSpPr>
        <p:spPr>
          <a:xfrm>
            <a:off x="3835400" y="1409700"/>
            <a:ext cx="720725" cy="0"/>
          </a:xfrm>
          <a:prstGeom prst="line">
            <a:avLst/>
          </a:prstGeom>
          <a:ln w="28575" cap="flat" cmpd="sng">
            <a:solidFill>
              <a:srgbClr val="3A76B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487" name="TextBox 15"/>
          <p:cNvSpPr txBox="1"/>
          <p:nvPr/>
        </p:nvSpPr>
        <p:spPr>
          <a:xfrm>
            <a:off x="3851275" y="401638"/>
            <a:ext cx="7207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Gulim" pitchFamily="34" charset="-127"/>
              </a:rPr>
              <a:t>1:4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9" name="AutoShape 4"/>
          <p:cNvSpPr/>
          <p:nvPr/>
        </p:nvSpPr>
        <p:spPr>
          <a:xfrm>
            <a:off x="1090613" y="315913"/>
            <a:ext cx="2449512" cy="546100"/>
          </a:xfrm>
          <a:prstGeom prst="roundRect">
            <a:avLst>
              <a:gd name="adj" fmla="val 33884"/>
            </a:avLst>
          </a:prstGeom>
          <a:solidFill>
            <a:srgbClr val="62CFFF"/>
          </a:solidFill>
          <a:ln w="9525">
            <a:noFill/>
          </a:ln>
        </p:spPr>
        <p:txBody>
          <a:bodyPr wrap="none" anchor="ctr"/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分析与解答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874" y="2411462"/>
            <a:ext cx="1224223" cy="140960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341313" y="1339850"/>
            <a:ext cx="3195637" cy="727075"/>
            <a:chOff x="5580112" y="958780"/>
            <a:chExt cx="3168352" cy="728347"/>
          </a:xfrm>
        </p:grpSpPr>
        <p:sp>
          <p:nvSpPr>
            <p:cNvPr id="20492" name="圆角矩形标注 3"/>
            <p:cNvSpPr/>
            <p:nvPr/>
          </p:nvSpPr>
          <p:spPr>
            <a:xfrm>
              <a:off x="5580112" y="958780"/>
              <a:ext cx="3168352" cy="728347"/>
            </a:xfrm>
            <a:prstGeom prst="wedgeRoundRectCallout">
              <a:avLst>
                <a:gd name="adj1" fmla="val -39741"/>
                <a:gd name="adj2" fmla="val 77866"/>
                <a:gd name="adj3" fmla="val 16667"/>
              </a:avLst>
            </a:prstGeom>
            <a:noFill/>
            <a:ln w="28575" cap="flat" cmpd="sng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atinLnBrk="1">
                <a:lnSpc>
                  <a:spcPct val="150000"/>
                </a:lnSpc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浓缩液占总体积的   。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0493" name="Object 7"/>
            <p:cNvGraphicFramePr>
              <a:graphicFrameLocks noChangeAspect="1"/>
            </p:cNvGraphicFramePr>
            <p:nvPr/>
          </p:nvGraphicFramePr>
          <p:xfrm>
            <a:off x="8162416" y="1009081"/>
            <a:ext cx="50006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" r:id="rId2" imgW="342900" imgH="393700" progId="Equation.DSMT4">
                    <p:embed/>
                  </p:oleObj>
                </mc:Choice>
                <mc:Fallback>
                  <p:oleObj name="" r:id="rId2" imgW="342900" imgH="3937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162416" y="1009081"/>
                          <a:ext cx="500063" cy="5762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508125" y="2573338"/>
            <a:ext cx="3025775" cy="1439862"/>
            <a:chOff x="975" y="2296"/>
            <a:chExt cx="1933" cy="907"/>
          </a:xfrm>
        </p:grpSpPr>
        <p:sp>
          <p:nvSpPr>
            <p:cNvPr id="20495" name="Text Box 10"/>
            <p:cNvSpPr txBox="1"/>
            <p:nvPr/>
          </p:nvSpPr>
          <p:spPr>
            <a:xfrm>
              <a:off x="975" y="2296"/>
              <a:ext cx="142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浓缩液有：</a:t>
              </a:r>
              <a:endPara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0496" name="Object 11"/>
            <p:cNvGraphicFramePr>
              <a:graphicFrameLocks noChangeAspect="1"/>
            </p:cNvGraphicFramePr>
            <p:nvPr/>
          </p:nvGraphicFramePr>
          <p:xfrm>
            <a:off x="1031" y="2638"/>
            <a:ext cx="1877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" r:id="rId4" imgW="1307465" imgH="393700" progId="Equation.DSMT4">
                    <p:embed/>
                  </p:oleObj>
                </mc:Choice>
                <mc:Fallback>
                  <p:oleObj name="" r:id="rId4" imgW="1307465" imgH="3937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31" y="2638"/>
                          <a:ext cx="1877" cy="5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1439863" y="3917950"/>
            <a:ext cx="5106987" cy="992188"/>
            <a:chOff x="915988" y="2641928"/>
            <a:chExt cx="5106987" cy="991860"/>
          </a:xfrm>
        </p:grpSpPr>
        <p:grpSp>
          <p:nvGrpSpPr>
            <p:cNvPr id="20498" name="Group 15"/>
            <p:cNvGrpSpPr/>
            <p:nvPr/>
          </p:nvGrpSpPr>
          <p:grpSpPr>
            <a:xfrm>
              <a:off x="915988" y="2697163"/>
              <a:ext cx="5106987" cy="936625"/>
              <a:chOff x="1545" y="2608"/>
              <a:chExt cx="3217" cy="590"/>
            </a:xfrm>
          </p:grpSpPr>
          <p:graphicFrame>
            <p:nvGraphicFramePr>
              <p:cNvPr id="20499" name="Object 12"/>
              <p:cNvGraphicFramePr>
                <a:graphicFrameLocks noChangeAspect="1"/>
              </p:cNvGraphicFramePr>
              <p:nvPr/>
            </p:nvGraphicFramePr>
            <p:xfrm>
              <a:off x="2272" y="2608"/>
              <a:ext cx="2490" cy="5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" name="" r:id="rId6" imgW="1689100" imgH="469900" progId="Equation.DSMT4">
                      <p:embed/>
                    </p:oleObj>
                  </mc:Choice>
                  <mc:Fallback>
                    <p:oleObj name="" r:id="rId6" imgW="1689100" imgH="469900" progId="Equation.DSMT4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272" y="2608"/>
                            <a:ext cx="2490" cy="59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00" name="Rectangle 13"/>
              <p:cNvSpPr/>
              <p:nvPr/>
            </p:nvSpPr>
            <p:spPr>
              <a:xfrm>
                <a:off x="1545" y="2678"/>
                <a:ext cx="795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8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水有：</a:t>
                </a:r>
                <a:endParaRPr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0501" name="TextBox 19"/>
            <p:cNvSpPr txBox="1"/>
            <p:nvPr/>
          </p:nvSpPr>
          <p:spPr>
            <a:xfrm>
              <a:off x="3013366" y="3110568"/>
              <a:ext cx="112395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itchFamily="34" charset="-127"/>
                </a:rPr>
                <a:t>1+4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502" name="TextBox 20"/>
            <p:cNvSpPr txBox="1"/>
            <p:nvPr/>
          </p:nvSpPr>
          <p:spPr>
            <a:xfrm>
              <a:off x="3203725" y="2641928"/>
              <a:ext cx="720725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itchFamily="34" charset="-127"/>
                </a:rPr>
                <a:t>4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503" name="TextBox 21"/>
            <p:cNvSpPr txBox="1"/>
            <p:nvPr/>
          </p:nvSpPr>
          <p:spPr>
            <a:xfrm>
              <a:off x="4338929" y="2888770"/>
              <a:ext cx="719137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Gulim" pitchFamily="34" charset="-127"/>
                </a:rPr>
                <a:t>400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" name="6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79335" y="4446270"/>
            <a:ext cx="412750" cy="4127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/>
          <a:srcRect r="1905"/>
          <a:stretch>
            <a:fillRect/>
          </a:stretch>
        </p:blipFill>
        <p:spPr>
          <a:xfrm>
            <a:off x="4716016" y="1203598"/>
            <a:ext cx="4121857" cy="272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3000" fill="remove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27113" y="244475"/>
            <a:ext cx="2449512" cy="546100"/>
          </a:xfrm>
          <a:prstGeom prst="roundRect">
            <a:avLst>
              <a:gd name="adj" fmla="val 33884"/>
            </a:avLst>
          </a:prstGeom>
          <a:solidFill>
            <a:srgbClr val="62CFFF"/>
          </a:solidFill>
          <a:ln w="9525">
            <a:noFill/>
          </a:ln>
        </p:spPr>
        <p:txBody>
          <a:bodyPr wrap="none" anchor="ctr"/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回顾与反思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3344863" y="2122488"/>
            <a:ext cx="5480050" cy="212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浓缩液体积∶水的体积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∶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∶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答：浓缩液有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____mL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，水有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____mL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617913" y="2690813"/>
            <a:ext cx="7207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100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756150" y="2684463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400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735388" y="3236913"/>
            <a:ext cx="49688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4859338" y="3233738"/>
            <a:ext cx="4984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5227638" y="3760788"/>
            <a:ext cx="7191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100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229475" y="3760788"/>
            <a:ext cx="7207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400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292080" y="5206764"/>
            <a:ext cx="412750" cy="412750"/>
          </a:xfrm>
          <a:prstGeom prst="rect">
            <a:avLst/>
          </a:prstGeom>
        </p:spPr>
      </p:pic>
      <p:pic>
        <p:nvPicPr>
          <p:cNvPr id="6" name="8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94060" y="5179282"/>
            <a:ext cx="412750" cy="412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9542"/>
            <a:ext cx="2448576" cy="2181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15766"/>
            <a:ext cx="2967609" cy="218134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087688" y="1060452"/>
            <a:ext cx="5622068" cy="2706478"/>
            <a:chOff x="3087688" y="1060452"/>
            <a:chExt cx="5622068" cy="2706478"/>
          </a:xfrm>
        </p:grpSpPr>
        <p:sp>
          <p:nvSpPr>
            <p:cNvPr id="22534" name="圆角矩形标注 2"/>
            <p:cNvSpPr/>
            <p:nvPr/>
          </p:nvSpPr>
          <p:spPr>
            <a:xfrm>
              <a:off x="3087688" y="1060452"/>
              <a:ext cx="5622068" cy="556719"/>
            </a:xfrm>
            <a:prstGeom prst="wedgeRoundRectCallout">
              <a:avLst>
                <a:gd name="adj1" fmla="val 38134"/>
                <a:gd name="adj2" fmla="val 74250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要看清楚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1∶4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到底是哪两个量之间的比。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995686"/>
              <a:ext cx="1907704" cy="17712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3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18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ISLIDE.ADDREMOVEWATERMARK" val="0lqpRGp1xk"/>
</p:tagLst>
</file>

<file path=ppt/tags/tag10.xml><?xml version="1.0" encoding="utf-8"?>
<p:tagLst xmlns:p="http://schemas.openxmlformats.org/presentationml/2006/main">
  <p:tag name="ISLIDE.ADDREMOVEWATERMARK" val="47RAoJ8Q4S"/>
</p:tagLst>
</file>

<file path=ppt/tags/tag11.xml><?xml version="1.0" encoding="utf-8"?>
<p:tagLst xmlns:p="http://schemas.openxmlformats.org/presentationml/2006/main">
  <p:tag name="ISLIDE.ADDREMOVEWATERMARK" val="0lqpRGp1xk"/>
</p:tagLst>
</file>

<file path=ppt/tags/tag12.xml><?xml version="1.0" encoding="utf-8"?>
<p:tagLst xmlns:p="http://schemas.openxmlformats.org/presentationml/2006/main">
  <p:tag name="ISLIDE.ADDREMOVEWATERMARK" val="0lqpRGp1xk"/>
</p:tagLst>
</file>

<file path=ppt/tags/tag13.xml><?xml version="1.0" encoding="utf-8"?>
<p:tagLst xmlns:p="http://schemas.openxmlformats.org/presentationml/2006/main">
  <p:tag name="ISLIDE.ADDREMOVEWATERMARK" val="47RAoJ8Q4S"/>
</p:tagLst>
</file>

<file path=ppt/tags/tag14.xml><?xml version="1.0" encoding="utf-8"?>
<p:tagLst xmlns:p="http://schemas.openxmlformats.org/presentationml/2006/main">
  <p:tag name="ISLIDE.ADDREMOVEWATERMARK" val="0lqpRGp1xk"/>
</p:tagLst>
</file>

<file path=ppt/tags/tag15.xml><?xml version="1.0" encoding="utf-8"?>
<p:tagLst xmlns:p="http://schemas.openxmlformats.org/presentationml/2006/main">
  <p:tag name="ISLIDE.ADDREMOVEWATERMARK" val="47RAoJ8Q4S"/>
</p:tagLst>
</file>

<file path=ppt/tags/tag16.xml><?xml version="1.0" encoding="utf-8"?>
<p:tagLst xmlns:p="http://schemas.openxmlformats.org/presentationml/2006/main">
  <p:tag name="ISLIDE.ADDREMOVEWATERMARK" val="0lqpRGp1xk"/>
</p:tagLst>
</file>

<file path=ppt/tags/tag17.xml><?xml version="1.0" encoding="utf-8"?>
<p:tagLst xmlns:p="http://schemas.openxmlformats.org/presentationml/2006/main">
  <p:tag name="ISLIDE.ADDREMOVEWATERMARK" val="47RAoJ8Q4S"/>
</p:tagLst>
</file>

<file path=ppt/tags/tag18.xml><?xml version="1.0" encoding="utf-8"?>
<p:tagLst xmlns:p="http://schemas.openxmlformats.org/presentationml/2006/main">
  <p:tag name="ISLIDE.ADDREMOVEWATERMARK" val="0lqpRGp1xk"/>
</p:tagLst>
</file>

<file path=ppt/tags/tag19.xml><?xml version="1.0" encoding="utf-8"?>
<p:tagLst xmlns:p="http://schemas.openxmlformats.org/presentationml/2006/main">
  <p:tag name="ISLIDE.ADDREMOVEWATERMARK" val="47RAoJ8Q4S"/>
</p:tagLst>
</file>

<file path=ppt/tags/tag2.xml><?xml version="1.0" encoding="utf-8"?>
<p:tagLst xmlns:p="http://schemas.openxmlformats.org/presentationml/2006/main">
  <p:tag name="ISLIDE.ADDREMOVEWATERMARK" val="47RAoJ8Q4S"/>
</p:tagLst>
</file>

<file path=ppt/tags/tag20.xml><?xml version="1.0" encoding="utf-8"?>
<p:tagLst xmlns:p="http://schemas.openxmlformats.org/presentationml/2006/main">
  <p:tag name="ISLIDE.ADDREMOVEWATERMARK" val="0lqpRGp1xk"/>
</p:tagLst>
</file>

<file path=ppt/tags/tag21.xml><?xml version="1.0" encoding="utf-8"?>
<p:tagLst xmlns:p="http://schemas.openxmlformats.org/presentationml/2006/main">
  <p:tag name="ISLIDE.ADDREMOVEWATERMARK" val="47RAoJ8Q4S"/>
</p:tagLst>
</file>

<file path=ppt/tags/tag22.xml><?xml version="1.0" encoding="utf-8"?>
<p:tagLst xmlns:p="http://schemas.openxmlformats.org/presentationml/2006/main">
  <p:tag name="ISLIDE.ADDREMOVEWATERMARK" val="ndDjqKPMGN"/>
</p:tagLst>
</file>

<file path=ppt/tags/tag23.xml><?xml version="1.0" encoding="utf-8"?>
<p:tagLst xmlns:p="http://schemas.openxmlformats.org/presentationml/2006/main">
  <p:tag name="ISLIDE.ADDREMOVEWATERMARK" val="4J2DWMeMGz"/>
</p:tagLst>
</file>

<file path=ppt/tags/tag24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caBDMXvgbI"/>
</p:tagLst>
</file>

<file path=ppt/tags/tag4.xml><?xml version="1.0" encoding="utf-8"?>
<p:tagLst xmlns:p="http://schemas.openxmlformats.org/presentationml/2006/main">
  <p:tag name="ISLIDE.ADDREMOVEWATERMARK" val="DqAGaCWb5H"/>
</p:tagLst>
</file>

<file path=ppt/tags/tag5.xml><?xml version="1.0" encoding="utf-8"?>
<p:tagLst xmlns:p="http://schemas.openxmlformats.org/presentationml/2006/main">
  <p:tag name="ISLIDE.ADDREMOVEWATERMARK" val="0lqpRGp1xk"/>
</p:tagLst>
</file>

<file path=ppt/tags/tag6.xml><?xml version="1.0" encoding="utf-8"?>
<p:tagLst xmlns:p="http://schemas.openxmlformats.org/presentationml/2006/main">
  <p:tag name="ISLIDE.ADDREMOVEWATERMARK" val="47RAoJ8Q4S"/>
</p:tagLst>
</file>

<file path=ppt/tags/tag7.xml><?xml version="1.0" encoding="utf-8"?>
<p:tagLst xmlns:p="http://schemas.openxmlformats.org/presentationml/2006/main">
  <p:tag name="ISLIDE.ADDREMOVEWATERMARK" val="0lqpRGp1xk"/>
</p:tagLst>
</file>

<file path=ppt/tags/tag8.xml><?xml version="1.0" encoding="utf-8"?>
<p:tagLst xmlns:p="http://schemas.openxmlformats.org/presentationml/2006/main">
  <p:tag name="ISLIDE.ADDREMOVEWATERMARK" val="47RAoJ8Q4S"/>
</p:tagLst>
</file>

<file path=ppt/tags/tag9.xml><?xml version="1.0" encoding="utf-8"?>
<p:tagLst xmlns:p="http://schemas.openxmlformats.org/presentationml/2006/main">
  <p:tag name="ISLIDE.ADDREMOVEWATERMARK" val="0lqpRGp1xk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957</Words>
  <Application>WPS 演示</Application>
  <PresentationFormat>全屏显示(16:9)</PresentationFormat>
  <Paragraphs>160</Paragraphs>
  <Slides>13</Slides>
  <Notes>10</Notes>
  <HiddenSlides>0</HiddenSlides>
  <MMClips>13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华文楷体</vt:lpstr>
      <vt:lpstr>黑体</vt:lpstr>
      <vt:lpstr>Times New Roman</vt:lpstr>
      <vt:lpstr>微软雅黑</vt:lpstr>
      <vt:lpstr>Arial Unicode MS</vt:lpstr>
      <vt:lpstr>디자인 사용자 지정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613</cp:revision>
  <dcterms:created xsi:type="dcterms:W3CDTF">2008-03-19T06:41:00Z</dcterms:created>
  <dcterms:modified xsi:type="dcterms:W3CDTF">2023-09-06T12:57:04Z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E469DE72A9434C069313484BF9D94E05_12</vt:lpwstr>
  </property>
</Properties>
</file>