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5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70" r:id="rId13"/>
    <p:sldId id="371" r:id="rId14"/>
    <p:sldId id="365" r:id="rId15"/>
    <p:sldId id="369" r:id="rId16"/>
    <p:sldId id="366" r:id="rId17"/>
    <p:sldId id="368" r:id="rId18"/>
    <p:sldId id="367" r:id="rId19"/>
    <p:sldId id="328" r:id="rId20"/>
    <p:sldId id="373" r:id="rId21"/>
    <p:sldId id="374" r:id="rId22"/>
    <p:sldId id="375" r:id="rId23"/>
    <p:sldId id="376" r:id="rId24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3FA"/>
    <a:srgbClr val="FFFFFF"/>
    <a:srgbClr val="FFCC66"/>
    <a:srgbClr val="01A0E9"/>
    <a:srgbClr val="E7F8FF"/>
    <a:srgbClr val="ECFBFE"/>
    <a:srgbClr val="6AD0FE"/>
    <a:srgbClr val="3FC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514" y="6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B040E88-4748-4948-A86A-EB9D06757F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A3F2EB-F443-4B9A-B839-44AAB38C47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52B43DD-B9B8-490C-8391-C26FDB621018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5CE4CA31-C0EF-40F9-A1AA-F1FC57617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93FD7D3B-F54E-4225-9B88-7ADF58E8E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8E0E3-1F80-4832-B12C-78E631B855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748A80-699A-4E44-B9AF-151D51CA1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887ED69-0B93-4A21-8ECF-A0B8150FED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>
            <a:extLst>
              <a:ext uri="{FF2B5EF4-FFF2-40B4-BE49-F238E27FC236}">
                <a16:creationId xmlns:a16="http://schemas.microsoft.com/office/drawing/2014/main" id="{2DDE9F07-9F41-47DC-81F0-246A32D71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>
            <a:extLst>
              <a:ext uri="{FF2B5EF4-FFF2-40B4-BE49-F238E27FC236}">
                <a16:creationId xmlns:a16="http://schemas.microsoft.com/office/drawing/2014/main" id="{BA97A926-F2D4-4D86-937D-E48C4EB34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16" name="灯片编号占位符 3">
            <a:extLst>
              <a:ext uri="{FF2B5EF4-FFF2-40B4-BE49-F238E27FC236}">
                <a16:creationId xmlns:a16="http://schemas.microsoft.com/office/drawing/2014/main" id="{F01A91AF-C61B-4545-A2A9-789F50FD7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90D05A-38DC-4C71-AB13-6C0BF0D55A14}" type="slidenum">
              <a:rPr lang="zh-CN" altLang="en-US" smtClean="0">
                <a:ea typeface="黑体" panose="02010609060101010101" pitchFamily="49" charset="-122"/>
              </a:rPr>
              <a:pPr/>
              <a:t>4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EF53638E-856D-4AFC-9647-EAE4DD84A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C6304C-3B6A-4069-BE88-5A898444F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284538"/>
            <a:ext cx="9144000" cy="1858962"/>
          </a:xfrm>
          <a:prstGeom prst="rect">
            <a:avLst/>
          </a:prstGeom>
          <a:effectLst>
            <a:outerShdw blurRad="76200" dist="127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82F11D-3FC7-4B6A-9FA1-CE863E5B56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3838" y="192088"/>
            <a:ext cx="6103937" cy="41576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ADF9F3EF-CD52-44F7-896A-C0332D8D4C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2088"/>
            <a:ext cx="2109788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263BF1C5-4AFD-438C-AD43-A26AF49E32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636588"/>
            <a:ext cx="15367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8FC7B-4347-4F37-BD1D-B066B0AD7E6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41488" y="3562350"/>
            <a:ext cx="915987" cy="887413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363E23EE-F3A7-4701-80C2-9960FF1363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598738"/>
            <a:ext cx="12874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01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0331834-1556-44B6-8B37-C75B7F074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9480D9B-F268-426D-83B5-BD4EF52916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1963"/>
            <a:ext cx="9144000" cy="421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38B8195-F668-4DEA-8021-B37F34EDE7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1963"/>
            <a:ext cx="9144000" cy="80962"/>
          </a:xfrm>
          <a:prstGeom prst="rect">
            <a:avLst/>
          </a:prstGeom>
          <a:solidFill>
            <a:srgbClr val="D4E3F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86FCD71-EE36-43CE-A51D-D3F82B1147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00575"/>
            <a:ext cx="9144000" cy="80963"/>
          </a:xfrm>
          <a:prstGeom prst="rect">
            <a:avLst/>
          </a:prstGeom>
          <a:solidFill>
            <a:srgbClr val="D4E3F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1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F96E449-12C1-45CB-ACB9-2608A85DF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6068EF67-825E-4D12-AFBE-A509281C8F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209550"/>
            <a:ext cx="8734425" cy="4724400"/>
          </a:xfrm>
          <a:prstGeom prst="roundRect">
            <a:avLst>
              <a:gd name="adj" fmla="val 5991"/>
            </a:avLst>
          </a:prstGeom>
          <a:solidFill>
            <a:schemeClr val="bg1"/>
          </a:solidFill>
          <a:ln w="38100">
            <a:solidFill>
              <a:srgbClr val="D4E3FA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371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62CF6092-8C8D-459C-9122-E9FDA7A45C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DA3C1849-5690-4F1C-A383-7E9EB3C225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B694AFB6-0813-4F21-8912-28639A22F3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5250543-8F97-4CBA-A33D-CE7502368C24}"/>
              </a:ext>
            </a:extLst>
          </p:cNvPr>
          <p:cNvCxnSpPr/>
          <p:nvPr/>
        </p:nvCxnSpPr>
        <p:spPr>
          <a:xfrm>
            <a:off x="2088711" y="2780006"/>
            <a:ext cx="502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>
            <a:extLst>
              <a:ext uri="{FF2B5EF4-FFF2-40B4-BE49-F238E27FC236}">
                <a16:creationId xmlns:a16="http://schemas.microsoft.com/office/drawing/2014/main" id="{5D44F69A-A72B-4D1E-808D-DC59BB334F9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421527" y="2892548"/>
            <a:ext cx="2349500" cy="5000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sp>
        <p:nvSpPr>
          <p:cNvPr id="9220" name="标题 5">
            <a:extLst>
              <a:ext uri="{FF2B5EF4-FFF2-40B4-BE49-F238E27FC236}">
                <a16:creationId xmlns:a16="http://schemas.microsoft.com/office/drawing/2014/main" id="{F5B8210A-0D7A-490A-8211-3838851BAC8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714061" y="1595731"/>
            <a:ext cx="57785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dirty="0"/>
              <a:t>练习课</a:t>
            </a:r>
            <a:br>
              <a:rPr lang="en-US" altLang="zh-CN" sz="3600" dirty="0"/>
            </a:br>
            <a:r>
              <a:rPr lang="zh-CN" altLang="en-US" sz="3600" dirty="0"/>
              <a:t>（比例的意义和基本性质）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5E3348-960B-4A19-B4CD-85858554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52" y="1196517"/>
            <a:ext cx="1115295" cy="10485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">
            <a:extLst>
              <a:ext uri="{FF2B5EF4-FFF2-40B4-BE49-F238E27FC236}">
                <a16:creationId xmlns:a16="http://schemas.microsoft.com/office/drawing/2014/main" id="{5301E637-53C6-4DD2-9B44-E39916E2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466850"/>
            <a:ext cx="12144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19459" name="对象 2">
            <a:extLst>
              <a:ext uri="{FF2B5EF4-FFF2-40B4-BE49-F238E27FC236}">
                <a16:creationId xmlns:a16="http://schemas.microsoft.com/office/drawing/2014/main" id="{D2D81CF1-0094-4D1C-909D-598B775684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9750" y="1281113"/>
          <a:ext cx="20605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447" imgH="393529" progId="Equation.DSMT4">
                  <p:embed/>
                </p:oleObj>
              </mc:Choice>
              <mc:Fallback>
                <p:oleObj name="Equation" r:id="rId2" imgW="812447" imgH="393529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281113"/>
                        <a:ext cx="206057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A262296-1D42-4797-BD4B-D448744F2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39" y="2391145"/>
            <a:ext cx="100806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9B3F84CA-3A68-4D97-BE7C-AAAF87B3E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995815"/>
              </p:ext>
            </p:extLst>
          </p:nvPr>
        </p:nvGraphicFramePr>
        <p:xfrm>
          <a:off x="2097987" y="2278063"/>
          <a:ext cx="18653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280" imgH="393529" progId="Equation.DSMT4">
                  <p:embed/>
                </p:oleObj>
              </mc:Choice>
              <mc:Fallback>
                <p:oleObj name="Equation" r:id="rId4" imgW="736280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987" y="2278063"/>
                        <a:ext cx="186531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D348C5C1-1F72-4B61-B031-4E565D99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072" y="3117745"/>
            <a:ext cx="1112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3" name="文本框 6">
            <a:extLst>
              <a:ext uri="{FF2B5EF4-FFF2-40B4-BE49-F238E27FC236}">
                <a16:creationId xmlns:a16="http://schemas.microsoft.com/office/drawing/2014/main" id="{04795594-4376-4358-80C9-CB498BCD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1462088"/>
            <a:ext cx="12144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19464" name="对象 7">
            <a:extLst>
              <a:ext uri="{FF2B5EF4-FFF2-40B4-BE49-F238E27FC236}">
                <a16:creationId xmlns:a16="http://schemas.microsoft.com/office/drawing/2014/main" id="{EA701196-831A-4118-A75F-5D3F3B2B2F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0450" y="1281113"/>
          <a:ext cx="10620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8918" imgH="393529" progId="Equation.DSMT4">
                  <p:embed/>
                </p:oleObj>
              </mc:Choice>
              <mc:Fallback>
                <p:oleObj name="Equation" r:id="rId6" imgW="418918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0" y="1281113"/>
                        <a:ext cx="106203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5B9C27E2-F4CE-4394-9D52-A919087B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655" y="2391145"/>
            <a:ext cx="24749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=8×9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F11320-9B05-442D-A9EB-DBA7766C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655" y="3131290"/>
            <a:ext cx="16335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=36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7">
            <a:extLst>
              <a:ext uri="{FF2B5EF4-FFF2-40B4-BE49-F238E27FC236}">
                <a16:creationId xmlns:a16="http://schemas.microsoft.com/office/drawing/2014/main" id="{CC972B3A-D82B-470A-9292-C719A89F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85750"/>
            <a:ext cx="733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">
            <a:extLst>
              <a:ext uri="{FF2B5EF4-FFF2-40B4-BE49-F238E27FC236}">
                <a16:creationId xmlns:a16="http://schemas.microsoft.com/office/drawing/2014/main" id="{ECCAD511-772E-4CAC-93A3-FE1EA1733141}"/>
              </a:ext>
            </a:extLst>
          </p:cNvPr>
          <p:cNvSpPr/>
          <p:nvPr/>
        </p:nvSpPr>
        <p:spPr>
          <a:xfrm>
            <a:off x="824892" y="983737"/>
            <a:ext cx="6585128" cy="856495"/>
          </a:xfrm>
          <a:custGeom>
            <a:avLst/>
            <a:gdLst>
              <a:gd name="connsiteX0" fmla="*/ 0 w 4306622"/>
              <a:gd name="connsiteY0" fmla="*/ 0 h 1103833"/>
              <a:gd name="connsiteX1" fmla="*/ 4306622 w 4306622"/>
              <a:gd name="connsiteY1" fmla="*/ 0 h 1103833"/>
              <a:gd name="connsiteX2" fmla="*/ 4306622 w 4306622"/>
              <a:gd name="connsiteY2" fmla="*/ 1103833 h 1103833"/>
              <a:gd name="connsiteX3" fmla="*/ 0 w 4306622"/>
              <a:gd name="connsiteY3" fmla="*/ 1103833 h 1103833"/>
              <a:gd name="connsiteX4" fmla="*/ 0 w 4306622"/>
              <a:gd name="connsiteY4" fmla="*/ 0 h 1103833"/>
              <a:gd name="connsiteX0" fmla="*/ 0 w 5116091"/>
              <a:gd name="connsiteY0" fmla="*/ 247338 h 1103833"/>
              <a:gd name="connsiteX1" fmla="*/ 5116091 w 5116091"/>
              <a:gd name="connsiteY1" fmla="*/ 0 h 1103833"/>
              <a:gd name="connsiteX2" fmla="*/ 5116091 w 5116091"/>
              <a:gd name="connsiteY2" fmla="*/ 1103833 h 1103833"/>
              <a:gd name="connsiteX3" fmla="*/ 809469 w 5116091"/>
              <a:gd name="connsiteY3" fmla="*/ 1103833 h 1103833"/>
              <a:gd name="connsiteX4" fmla="*/ 0 w 5116091"/>
              <a:gd name="connsiteY4" fmla="*/ 247338 h 1103833"/>
              <a:gd name="connsiteX0" fmla="*/ 0 w 6585128"/>
              <a:gd name="connsiteY0" fmla="*/ 0 h 856495"/>
              <a:gd name="connsiteX1" fmla="*/ 6585128 w 6585128"/>
              <a:gd name="connsiteY1" fmla="*/ 74950 h 856495"/>
              <a:gd name="connsiteX2" fmla="*/ 5116091 w 6585128"/>
              <a:gd name="connsiteY2" fmla="*/ 856495 h 856495"/>
              <a:gd name="connsiteX3" fmla="*/ 809469 w 6585128"/>
              <a:gd name="connsiteY3" fmla="*/ 856495 h 856495"/>
              <a:gd name="connsiteX4" fmla="*/ 0 w 6585128"/>
              <a:gd name="connsiteY4" fmla="*/ 0 h 8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128" h="856495">
                <a:moveTo>
                  <a:pt x="0" y="0"/>
                </a:moveTo>
                <a:lnTo>
                  <a:pt x="6585128" y="74950"/>
                </a:lnTo>
                <a:lnTo>
                  <a:pt x="5116091" y="856495"/>
                </a:lnTo>
                <a:lnTo>
                  <a:pt x="809469" y="85649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/>
          <a:lstStyle/>
          <a:p>
            <a:pPr algn="ctr">
              <a:defRPr/>
            </a:pPr>
            <a:r>
              <a:rPr lang="zh-CN" altLang="en-US" sz="6600" b="1" dirty="0">
                <a:ln w="12700">
                  <a:solidFill>
                    <a:srgbClr val="FFC000"/>
                  </a:solidFill>
                  <a:prstDash val="solid"/>
                </a:ln>
                <a:pattFill prst="trellis">
                  <a:fgClr>
                    <a:srgbClr val="FFC000"/>
                  </a:fgClr>
                  <a:bgClr>
                    <a:schemeClr val="bg1"/>
                  </a:bgClr>
                </a:pattFill>
              </a:rPr>
              <a:t>综合练习闯关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5A01EB2-236E-4645-AE6B-0DD13CFB3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2697163"/>
            <a:ext cx="71913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解：设这个高级军吏俑的实际高度是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E236F1-18A8-49B4-9FB9-8F8EBC92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3222625"/>
            <a:ext cx="24574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1∶10=19.6∶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C6EFA8-5AD4-41A9-9FFE-0EB83928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716338"/>
            <a:ext cx="11080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x=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9D1DCDD-4E54-4574-9F9E-D4547A29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4233863"/>
            <a:ext cx="719137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答：这个高级军吏俑的实际高度是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196cm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96875" y="350838"/>
            <a:ext cx="1697038" cy="552450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第一关</a:t>
            </a:r>
          </a:p>
        </p:txBody>
      </p:sp>
      <p:sp>
        <p:nvSpPr>
          <p:cNvPr id="9" name="文本框 1">
            <a:extLst>
              <a:ext uri="{FF2B5EF4-FFF2-40B4-BE49-F238E27FC236}">
                <a16:creationId xmlns:a16="http://schemas.microsoft.com/office/drawing/2014/main" id="{82DAA2BC-6F1A-4B6B-8993-6582B23F0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59" y="921273"/>
            <a:ext cx="8010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000" b="1"/>
              <a:t>1.</a:t>
            </a:r>
            <a:r>
              <a:rPr lang="zh-CN" altLang="en-US" sz="3000" b="1"/>
              <a:t> 一个秦代高级军吏俑模型的高度与实际高度的比是</a:t>
            </a:r>
            <a:r>
              <a:rPr lang="en-US" altLang="zh-CN" sz="3000" b="1"/>
              <a:t>1∶10</a:t>
            </a:r>
            <a:r>
              <a:rPr lang="zh-CN" altLang="en-US" sz="3000" b="1"/>
              <a:t>。模型高度是</a:t>
            </a:r>
            <a:r>
              <a:rPr lang="en-US" altLang="zh-CN" sz="3000" b="1"/>
              <a:t>19.6cm</a:t>
            </a:r>
            <a:r>
              <a:rPr lang="zh-CN" altLang="en-US" sz="3000" b="1"/>
              <a:t>。这个高级军吏俑的实际高度是多少？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文本框 1">
            <a:extLst>
              <a:ext uri="{FF2B5EF4-FFF2-40B4-BE49-F238E27FC236}">
                <a16:creationId xmlns:a16="http://schemas.microsoft.com/office/drawing/2014/main" id="{A606559C-A7C3-4064-8091-CBB6C92E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854" y="1895474"/>
            <a:ext cx="52387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解：设模型的高度是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11" name="文本框 2">
            <a:extLst>
              <a:ext uri="{FF2B5EF4-FFF2-40B4-BE49-F238E27FC236}">
                <a16:creationId xmlns:a16="http://schemas.microsoft.com/office/drawing/2014/main" id="{A5ACF102-5388-40BE-B3DC-C81F847E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630" y="2435225"/>
            <a:ext cx="3369833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50∶1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3500∶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2" name="文本框 3">
            <a:extLst>
              <a:ext uri="{FF2B5EF4-FFF2-40B4-BE49-F238E27FC236}">
                <a16:creationId xmlns:a16="http://schemas.microsoft.com/office/drawing/2014/main" id="{84159F91-31F8-4345-8C35-D9404111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454" y="2935288"/>
            <a:ext cx="22717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3500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1513" name="文本框 4">
            <a:extLst>
              <a:ext uri="{FF2B5EF4-FFF2-40B4-BE49-F238E27FC236}">
                <a16:creationId xmlns:a16="http://schemas.microsoft.com/office/drawing/2014/main" id="{7DCC0CF8-F69C-4AB1-925B-E43AD0565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854" y="3925859"/>
            <a:ext cx="5109875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答：模型的高度是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70cm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21514" name="文本框 3">
            <a:extLst>
              <a:ext uri="{FF2B5EF4-FFF2-40B4-BE49-F238E27FC236}">
                <a16:creationId xmlns:a16="http://schemas.microsoft.com/office/drawing/2014/main" id="{30F4FD1E-AF4B-4E31-8A9A-2A79CB2A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372" y="3446463"/>
            <a:ext cx="1375693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E3DC48-293B-90B5-0BD0-FC8E89929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26" y="2324700"/>
            <a:ext cx="2349914" cy="2243526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51FBDE7B-9DAD-424F-A357-D6958C809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72" y="686852"/>
            <a:ext cx="7887425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3200" b="1"/>
              <a:t>2.</a:t>
            </a:r>
            <a:r>
              <a:rPr lang="zh-CN" altLang="en-US" sz="3200" b="1"/>
              <a:t>某小区</a:t>
            </a:r>
            <a:r>
              <a:rPr lang="en-US" altLang="zh-CN" sz="3200" b="1"/>
              <a:t>1</a:t>
            </a:r>
            <a:r>
              <a:rPr lang="zh-CN" altLang="en-US" sz="3200" b="1"/>
              <a:t>号楼的实际高度是</a:t>
            </a:r>
            <a:r>
              <a:rPr lang="en-US" altLang="zh-CN" sz="3200" b="1"/>
              <a:t>35m</a:t>
            </a:r>
            <a:r>
              <a:rPr lang="zh-CN" altLang="en-US" sz="3200" b="1"/>
              <a:t>，与模型高度的比是</a:t>
            </a:r>
            <a:r>
              <a:rPr lang="en-US" altLang="zh-CN" sz="3200" b="1"/>
              <a:t>50∶1</a:t>
            </a:r>
            <a:r>
              <a:rPr lang="zh-CN" altLang="en-US" sz="3200" b="1"/>
              <a:t>。模型的高度是多少厘米？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/>
      <p:bldP spid="21513" grpId="0"/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23AA71BE-69FB-4ADD-A745-554E056AC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300163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汽车厂按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的比生产了一批汽车模型。</a:t>
            </a:r>
            <a:endParaRPr lang="en-US" altLang="zh-CN" sz="3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）轿车模型长</a:t>
            </a:r>
            <a:r>
              <a:rPr lang="en-US" altLang="zh-CN" sz="3000" b="1">
                <a:latin typeface="Times New Roman" panose="02020603050405020304" pitchFamily="18" charset="0"/>
                <a:ea typeface="黑体" panose="02010609060101010101" pitchFamily="49" charset="-122"/>
              </a:rPr>
              <a:t>24.3cm</a:t>
            </a:r>
            <a:r>
              <a:rPr lang="zh-CN" altLang="en-US" sz="3000" b="1">
                <a:latin typeface="Times New Roman" panose="02020603050405020304" pitchFamily="18" charset="0"/>
                <a:ea typeface="黑体" panose="02010609060101010101" pitchFamily="49" charset="-122"/>
              </a:rPr>
              <a:t>，轿车的实际长度是多少？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32A0040-F811-42C3-B7E4-AA66F107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36813"/>
            <a:ext cx="56975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解：设轿车的实际长度是 </a:t>
            </a:r>
            <a:r>
              <a:rPr lang="en-US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266E24-211C-42F6-BB37-EE6E8510B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025" y="2976563"/>
            <a:ext cx="29591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24.3∶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E920DD-4A48-4888-BD55-8C5B6787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409950"/>
            <a:ext cx="14176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DBFADF-B55F-4AB3-A90F-3101584B4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84625"/>
            <a:ext cx="598328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答：轿车的实际长度是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486cm</a:t>
            </a:r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42900" y="709613"/>
            <a:ext cx="1697038" cy="550862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">
            <a:extLst>
              <a:ext uri="{FF2B5EF4-FFF2-40B4-BE49-F238E27FC236}">
                <a16:creationId xmlns:a16="http://schemas.microsoft.com/office/drawing/2014/main" id="{A6FF7B84-CD20-4BF2-8581-4C6647E6C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" y="631783"/>
            <a:ext cx="710353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）公共汽车长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11.76m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，公共汽车模型的长度是多少？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D664BD-67F8-4B99-8A8A-E251EB3B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15" y="1891028"/>
            <a:ext cx="6704079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解：设公共汽车模型的长度是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96B865-9589-4BB2-87EB-C5E70B88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2493749"/>
            <a:ext cx="31416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1∶20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∶11.76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F8E09DE-86FF-4E2C-9294-125A0106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144624"/>
            <a:ext cx="172561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0.588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A03497-46A2-4966-86E8-937D27982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15" y="3795499"/>
            <a:ext cx="7103532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答：公共汽车模型的长度是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0.588m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">
            <a:extLst>
              <a:ext uri="{FF2B5EF4-FFF2-40B4-BE49-F238E27FC236}">
                <a16:creationId xmlns:a16="http://schemas.microsoft.com/office/drawing/2014/main" id="{C3C7D537-9022-4A26-B9C2-16B32B84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300163"/>
            <a:ext cx="8666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李老师买了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个足球和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个篮球，买两种球所花钱数相等。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）足球与篮球的单价之比是多少？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78D0957-3CCA-47CE-B6FB-FDC17EFDF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579688"/>
            <a:ext cx="5476875" cy="819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6×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足球的单价＝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8×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  <a:sym typeface="Times New Roman" panose="02020603050405020304" pitchFamily="18" charset="0"/>
              </a:rPr>
              <a:t>篮球的单价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7D67CB8-9E35-432F-A1CF-E6D249A70DDA}"/>
              </a:ext>
            </a:extLst>
          </p:cNvPr>
          <p:cNvGrpSpPr>
            <a:grpSpLocks/>
          </p:cNvGrpSpPr>
          <p:nvPr/>
        </p:nvGrpSpPr>
        <p:grpSpPr bwMode="auto">
          <a:xfrm>
            <a:off x="2146300" y="3208338"/>
            <a:ext cx="1998663" cy="1360487"/>
            <a:chOff x="2368232" y="3106717"/>
            <a:chExt cx="1998664" cy="1360309"/>
          </a:xfrm>
        </p:grpSpPr>
        <p:sp>
          <p:nvSpPr>
            <p:cNvPr id="24599" name="TextBox 6">
              <a:extLst>
                <a:ext uri="{FF2B5EF4-FFF2-40B4-BE49-F238E27FC236}">
                  <a16:creationId xmlns:a16="http://schemas.microsoft.com/office/drawing/2014/main" id="{B9D22BF4-22B0-4204-9B3F-E78B5668C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232" y="3106717"/>
              <a:ext cx="1998664" cy="8174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20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ea"/>
                  <a:ea typeface="+mn-ea"/>
                  <a:sym typeface="Times New Roman" panose="02020603050405020304" pitchFamily="18" charset="0"/>
                </a:rPr>
                <a:t>足球的单价</a:t>
              </a:r>
            </a:p>
          </p:txBody>
        </p:sp>
        <p:grpSp>
          <p:nvGrpSpPr>
            <p:cNvPr id="25621" name="组合 11">
              <a:extLst>
                <a:ext uri="{FF2B5EF4-FFF2-40B4-BE49-F238E27FC236}">
                  <a16:creationId xmlns:a16="http://schemas.microsoft.com/office/drawing/2014/main" id="{21FCAC5A-92D1-4748-8F6B-45F023420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232" y="3649014"/>
              <a:ext cx="1998663" cy="818012"/>
              <a:chOff x="2397443" y="3624450"/>
              <a:chExt cx="1998663" cy="818012"/>
            </a:xfrm>
          </p:grpSpPr>
          <p:sp>
            <p:nvSpPr>
              <p:cNvPr id="24601" name="TextBox 7">
                <a:extLst>
                  <a:ext uri="{FF2B5EF4-FFF2-40B4-BE49-F238E27FC236}">
                    <a16:creationId xmlns:a16="http://schemas.microsoft.com/office/drawing/2014/main" id="{7CD5493E-8D91-4C14-9AEA-82090B7F1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443" y="3625007"/>
                <a:ext cx="1998664" cy="817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buFont typeface="Arial" panose="020B0604020202020204" pitchFamily="34" charset="0"/>
                  <a:buNone/>
                  <a:defRPr/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+mn-ea"/>
                    <a:ea typeface="+mn-ea"/>
                    <a:sym typeface="Times New Roman" panose="02020603050405020304" pitchFamily="18" charset="0"/>
                  </a:rPr>
                  <a:t>篮球的单价</a:t>
                </a:r>
              </a:p>
            </p:txBody>
          </p:sp>
          <p:cxnSp>
            <p:nvCxnSpPr>
              <p:cNvPr id="25623" name="直接连接符 9">
                <a:extLst>
                  <a:ext uri="{FF2B5EF4-FFF2-40B4-BE49-F238E27FC236}">
                    <a16:creationId xmlns:a16="http://schemas.microsoft.com/office/drawing/2014/main" id="{A1046C8F-A795-4107-BEDA-AA125D7D43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4856" y="3900165"/>
                <a:ext cx="1779514" cy="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E42112C-B2E0-4A9C-949F-C46E4142F220}"/>
              </a:ext>
            </a:extLst>
          </p:cNvPr>
          <p:cNvGrpSpPr>
            <a:grpSpLocks/>
          </p:cNvGrpSpPr>
          <p:nvPr/>
        </p:nvGrpSpPr>
        <p:grpSpPr bwMode="auto">
          <a:xfrm>
            <a:off x="3783013" y="3214688"/>
            <a:ext cx="1998662" cy="1350962"/>
            <a:chOff x="3456358" y="3091404"/>
            <a:chExt cx="1998663" cy="1350925"/>
          </a:xfrm>
        </p:grpSpPr>
        <p:grpSp>
          <p:nvGrpSpPr>
            <p:cNvPr id="25614" name="组合 13">
              <a:extLst>
                <a:ext uri="{FF2B5EF4-FFF2-40B4-BE49-F238E27FC236}">
                  <a16:creationId xmlns:a16="http://schemas.microsoft.com/office/drawing/2014/main" id="{E952AC69-26EB-499C-9A73-785ADB633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358" y="3091404"/>
              <a:ext cx="1998663" cy="1350925"/>
              <a:chOff x="1888173" y="3133533"/>
              <a:chExt cx="1998663" cy="1350925"/>
            </a:xfrm>
          </p:grpSpPr>
          <p:sp>
            <p:nvSpPr>
              <p:cNvPr id="25616" name="TextBox 6">
                <a:extLst>
                  <a:ext uri="{FF2B5EF4-FFF2-40B4-BE49-F238E27FC236}">
                    <a16:creationId xmlns:a16="http://schemas.microsoft.com/office/drawing/2014/main" id="{4C938D69-B0A8-45DA-96F0-D9540FD054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8173" y="3133533"/>
                <a:ext cx="1998663" cy="822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8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5617" name="组合 15">
                <a:extLst>
                  <a:ext uri="{FF2B5EF4-FFF2-40B4-BE49-F238E27FC236}">
                    <a16:creationId xmlns:a16="http://schemas.microsoft.com/office/drawing/2014/main" id="{3AEDA487-5914-443C-B54E-B2334712A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8173" y="3661915"/>
                <a:ext cx="1998663" cy="822543"/>
                <a:chOff x="1917384" y="3637351"/>
                <a:chExt cx="1998663" cy="822543"/>
              </a:xfrm>
            </p:grpSpPr>
            <p:sp>
              <p:nvSpPr>
                <p:cNvPr id="25618" name="TextBox 7">
                  <a:extLst>
                    <a:ext uri="{FF2B5EF4-FFF2-40B4-BE49-F238E27FC236}">
                      <a16:creationId xmlns:a16="http://schemas.microsoft.com/office/drawing/2014/main" id="{3D62D8EA-3716-4999-9E19-ECB598866F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7384" y="3637351"/>
                  <a:ext cx="1998663" cy="822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200000"/>
                    </a:lnSpc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6</a:t>
                  </a:r>
                  <a:endPara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25619" name="直接连接符 17">
                  <a:extLst>
                    <a:ext uri="{FF2B5EF4-FFF2-40B4-BE49-F238E27FC236}">
                      <a16:creationId xmlns:a16="http://schemas.microsoft.com/office/drawing/2014/main" id="{456F0A61-FF6A-4D10-A6FD-109DFE18631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576305" y="3900165"/>
                  <a:ext cx="639601" cy="360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5615" name="矩形 18">
              <a:extLst>
                <a:ext uri="{FF2B5EF4-FFF2-40B4-BE49-F238E27FC236}">
                  <a16:creationId xmlns:a16="http://schemas.microsoft.com/office/drawing/2014/main" id="{631B9736-0F07-498C-8670-04C7BE33D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571" y="3632231"/>
              <a:ext cx="5196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966D6B3-B2E2-4546-A032-D681AF71E5EE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3184525"/>
            <a:ext cx="2014538" cy="1397000"/>
            <a:chOff x="3456358" y="3091404"/>
            <a:chExt cx="2013903" cy="1396460"/>
          </a:xfrm>
        </p:grpSpPr>
        <p:grpSp>
          <p:nvGrpSpPr>
            <p:cNvPr id="25608" name="组合 22">
              <a:extLst>
                <a:ext uri="{FF2B5EF4-FFF2-40B4-BE49-F238E27FC236}">
                  <a16:creationId xmlns:a16="http://schemas.microsoft.com/office/drawing/2014/main" id="{351A4602-4C5F-48E3-8D7C-04F66E0DE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358" y="3091404"/>
              <a:ext cx="2013903" cy="1396460"/>
              <a:chOff x="1888173" y="3133533"/>
              <a:chExt cx="2013903" cy="1396460"/>
            </a:xfrm>
          </p:grpSpPr>
          <p:sp>
            <p:nvSpPr>
              <p:cNvPr id="25610" name="TextBox 6">
                <a:extLst>
                  <a:ext uri="{FF2B5EF4-FFF2-40B4-BE49-F238E27FC236}">
                    <a16:creationId xmlns:a16="http://schemas.microsoft.com/office/drawing/2014/main" id="{2DE0EC22-CDB9-4AAC-B153-82EB67B335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8173" y="3133533"/>
                <a:ext cx="1998663" cy="822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200000"/>
                  </a:lnSpc>
                  <a:buFont typeface="Arial" panose="020B0604020202020204" pitchFamily="34" charset="0"/>
                  <a:buNone/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4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25611" name="组合 25">
                <a:extLst>
                  <a:ext uri="{FF2B5EF4-FFF2-40B4-BE49-F238E27FC236}">
                    <a16:creationId xmlns:a16="http://schemas.microsoft.com/office/drawing/2014/main" id="{E7AB1568-7507-4DE6-95EC-E0D89F04D0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3413" y="3707636"/>
                <a:ext cx="1998663" cy="822357"/>
                <a:chOff x="1932624" y="3683072"/>
                <a:chExt cx="1998663" cy="822357"/>
              </a:xfrm>
            </p:grpSpPr>
            <p:sp>
              <p:nvSpPr>
                <p:cNvPr id="25612" name="TextBox 7">
                  <a:extLst>
                    <a:ext uri="{FF2B5EF4-FFF2-40B4-BE49-F238E27FC236}">
                      <a16:creationId xmlns:a16="http://schemas.microsoft.com/office/drawing/2014/main" id="{09B59BBA-48E1-4B18-9D35-0DABA49CB0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2624" y="3683072"/>
                  <a:ext cx="1998663" cy="822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457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200000"/>
                    </a:lnSpc>
                    <a:buFont typeface="Arial" panose="020B0604020202020204" pitchFamily="34" charset="0"/>
                    <a:buNone/>
                  </a:pPr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sym typeface="Times New Roman" panose="02020603050405020304" pitchFamily="18" charset="0"/>
                    </a:rPr>
                    <a:t>3</a:t>
                  </a:r>
                  <a:endPara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cxnSp>
              <p:nvCxnSpPr>
                <p:cNvPr id="25613" name="直接连接符 27">
                  <a:extLst>
                    <a:ext uri="{FF2B5EF4-FFF2-40B4-BE49-F238E27FC236}">
                      <a16:creationId xmlns:a16="http://schemas.microsoft.com/office/drawing/2014/main" id="{6D4F3550-247A-48DA-AD6D-72234C055F4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2646022" y="3926852"/>
                  <a:ext cx="639601" cy="3600"/>
                </a:xfrm>
                <a:prstGeom prst="line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5609" name="矩形 23">
              <a:extLst>
                <a:ext uri="{FF2B5EF4-FFF2-40B4-BE49-F238E27FC236}">
                  <a16:creationId xmlns:a16="http://schemas.microsoft.com/office/drawing/2014/main" id="{486408CD-C981-43D5-B743-7D35FF671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6571" y="3632231"/>
              <a:ext cx="51969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rPr>
                <a:t>＝</a:t>
              </a:r>
              <a:endParaRPr lang="zh-CN" altLang="en-US"/>
            </a:p>
          </p:txBody>
        </p:sp>
      </p:grpSp>
      <p:sp>
        <p:nvSpPr>
          <p:cNvPr id="25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42900" y="709613"/>
            <a:ext cx="1697038" cy="550862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>
            <a:extLst>
              <a:ext uri="{FF2B5EF4-FFF2-40B4-BE49-F238E27FC236}">
                <a16:creationId xmlns:a16="http://schemas.microsoft.com/office/drawing/2014/main" id="{A301A8E6-6ADD-4BD5-B026-B8A882221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1200150"/>
            <a:ext cx="8628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）足球的单价是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元，篮球的单价是多少？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074FB5-29D5-4B35-A057-BE3BF8618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968500"/>
            <a:ext cx="49212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解：设篮球的单价是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3D52F5-09E1-43F0-8738-358D8227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519363"/>
            <a:ext cx="24463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40∶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4∶3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0F51DBF-8556-4842-89B1-70FED66C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146425"/>
            <a:ext cx="12128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85C4E9-0DC0-41AC-9C53-243B6DED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3773488"/>
            <a:ext cx="46847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答：篮球的单价是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1">
            <a:extLst>
              <a:ext uri="{FF2B5EF4-FFF2-40B4-BE49-F238E27FC236}">
                <a16:creationId xmlns:a16="http://schemas.microsoft.com/office/drawing/2014/main" id="{B821B6C3-8DD2-4751-9712-AE9EF572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974725"/>
            <a:ext cx="739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）你能提出其他数学问题并解答吗？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5E421C-9ED2-49EA-A52F-8ABE3530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2208213"/>
            <a:ext cx="4921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解：设足球的单价是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FEEBB5-BB17-405A-B899-90BC09AEF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806700"/>
            <a:ext cx="2446338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3200" b="1" i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EDA731-E1D3-4EE8-B11A-74E4F329C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3378200"/>
            <a:ext cx="1212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AD930D-839B-4079-8B62-CC6A6B3F2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3913188"/>
            <a:ext cx="46767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答：足球的单价是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472B7E-2A74-4476-924A-F8F382A6E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644650"/>
            <a:ext cx="801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篮球的单价是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元，足球的单价是多少元？</a:t>
            </a:r>
            <a:endParaRPr lang="zh-CN" altLang="en-US" sz="3200" b="1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5">
            <a:extLst>
              <a:ext uri="{FF2B5EF4-FFF2-40B4-BE49-F238E27FC236}">
                <a16:creationId xmlns:a16="http://schemas.microsoft.com/office/drawing/2014/main" id="{AEB5FE21-F20A-43D2-A304-5244D91B9B9F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8677" name="图片 6">
              <a:extLst>
                <a:ext uri="{FF2B5EF4-FFF2-40B4-BE49-F238E27FC236}">
                  <a16:creationId xmlns:a16="http://schemas.microsoft.com/office/drawing/2014/main" id="{83E9DACF-1130-488F-B049-E0334D600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矩形 2">
              <a:extLst>
                <a:ext uri="{FF2B5EF4-FFF2-40B4-BE49-F238E27FC236}">
                  <a16:creationId xmlns:a16="http://schemas.microsoft.com/office/drawing/2014/main" id="{33B0996F-5344-4F1E-A447-E45962B41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28675" name="图片 1">
            <a:extLst>
              <a:ext uri="{FF2B5EF4-FFF2-40B4-BE49-F238E27FC236}">
                <a16:creationId xmlns:a16="http://schemas.microsoft.com/office/drawing/2014/main" id="{D9F27DED-57C4-4D27-88EF-47D2E7294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733" y="2965699"/>
            <a:ext cx="967842" cy="18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184150" y="669925"/>
            <a:ext cx="1962150" cy="550863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>
            <a:extLst>
              <a:ext uri="{FF2B5EF4-FFF2-40B4-BE49-F238E27FC236}">
                <a16:creationId xmlns:a16="http://schemas.microsoft.com/office/drawing/2014/main" id="{DEF5E688-01AA-4B58-BEB5-65C3CF30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85750"/>
            <a:ext cx="7337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97C9190-1AD0-43F5-9CC7-E57113BA44E1}"/>
              </a:ext>
            </a:extLst>
          </p:cNvPr>
          <p:cNvSpPr/>
          <p:nvPr/>
        </p:nvSpPr>
        <p:spPr>
          <a:xfrm>
            <a:off x="930910" y="983737"/>
            <a:ext cx="6585128" cy="856495"/>
          </a:xfrm>
          <a:custGeom>
            <a:avLst/>
            <a:gdLst>
              <a:gd name="connsiteX0" fmla="*/ 0 w 4306622"/>
              <a:gd name="connsiteY0" fmla="*/ 0 h 1103833"/>
              <a:gd name="connsiteX1" fmla="*/ 4306622 w 4306622"/>
              <a:gd name="connsiteY1" fmla="*/ 0 h 1103833"/>
              <a:gd name="connsiteX2" fmla="*/ 4306622 w 4306622"/>
              <a:gd name="connsiteY2" fmla="*/ 1103833 h 1103833"/>
              <a:gd name="connsiteX3" fmla="*/ 0 w 4306622"/>
              <a:gd name="connsiteY3" fmla="*/ 1103833 h 1103833"/>
              <a:gd name="connsiteX4" fmla="*/ 0 w 4306622"/>
              <a:gd name="connsiteY4" fmla="*/ 0 h 1103833"/>
              <a:gd name="connsiteX0" fmla="*/ 0 w 5116091"/>
              <a:gd name="connsiteY0" fmla="*/ 247338 h 1103833"/>
              <a:gd name="connsiteX1" fmla="*/ 5116091 w 5116091"/>
              <a:gd name="connsiteY1" fmla="*/ 0 h 1103833"/>
              <a:gd name="connsiteX2" fmla="*/ 5116091 w 5116091"/>
              <a:gd name="connsiteY2" fmla="*/ 1103833 h 1103833"/>
              <a:gd name="connsiteX3" fmla="*/ 809469 w 5116091"/>
              <a:gd name="connsiteY3" fmla="*/ 1103833 h 1103833"/>
              <a:gd name="connsiteX4" fmla="*/ 0 w 5116091"/>
              <a:gd name="connsiteY4" fmla="*/ 247338 h 1103833"/>
              <a:gd name="connsiteX0" fmla="*/ 0 w 6585128"/>
              <a:gd name="connsiteY0" fmla="*/ 0 h 856495"/>
              <a:gd name="connsiteX1" fmla="*/ 6585128 w 6585128"/>
              <a:gd name="connsiteY1" fmla="*/ 74950 h 856495"/>
              <a:gd name="connsiteX2" fmla="*/ 5116091 w 6585128"/>
              <a:gd name="connsiteY2" fmla="*/ 856495 h 856495"/>
              <a:gd name="connsiteX3" fmla="*/ 809469 w 6585128"/>
              <a:gd name="connsiteY3" fmla="*/ 856495 h 856495"/>
              <a:gd name="connsiteX4" fmla="*/ 0 w 6585128"/>
              <a:gd name="connsiteY4" fmla="*/ 0 h 85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5128" h="856495">
                <a:moveTo>
                  <a:pt x="0" y="0"/>
                </a:moveTo>
                <a:lnTo>
                  <a:pt x="6585128" y="74950"/>
                </a:lnTo>
                <a:lnTo>
                  <a:pt x="5116091" y="856495"/>
                </a:lnTo>
                <a:lnTo>
                  <a:pt x="809469" y="85649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/>
          <a:lstStyle/>
          <a:p>
            <a:pPr algn="ctr">
              <a:defRPr/>
            </a:pPr>
            <a:r>
              <a:rPr lang="zh-CN" altLang="en-US" sz="6600" b="1" dirty="0">
                <a:ln w="12700">
                  <a:solidFill>
                    <a:srgbClr val="FFC000"/>
                  </a:solidFill>
                  <a:prstDash val="solid"/>
                </a:ln>
                <a:pattFill prst="trellis">
                  <a:fgClr>
                    <a:srgbClr val="FFC000"/>
                  </a:fgClr>
                  <a:bgClr>
                    <a:schemeClr val="bg1"/>
                  </a:bgClr>
                </a:pattFill>
              </a:rPr>
              <a:t>基础练习闯关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88AA15E-C991-40A3-B93B-C8F1B13F8D89}"/>
              </a:ext>
            </a:extLst>
          </p:cNvPr>
          <p:cNvSpPr txBox="1"/>
          <p:nvPr/>
        </p:nvSpPr>
        <p:spPr>
          <a:xfrm>
            <a:off x="908050" y="1452563"/>
            <a:ext cx="2139950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1.</a:t>
            </a:r>
            <a:r>
              <a:rPr lang="zh-CN" altLang="en-US" sz="3200" b="1" dirty="0">
                <a:latin typeface="+mj-lt"/>
                <a:ea typeface="+mj-ea"/>
              </a:rPr>
              <a:t>我会填。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39C994-9173-4B69-B800-00F539AC27EE}"/>
              </a:ext>
            </a:extLst>
          </p:cNvPr>
          <p:cNvSpPr txBox="1"/>
          <p:nvPr/>
        </p:nvSpPr>
        <p:spPr>
          <a:xfrm>
            <a:off x="1009650" y="2189163"/>
            <a:ext cx="7878763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1</a:t>
            </a:r>
            <a:r>
              <a:rPr lang="zh-CN" altLang="en-US" sz="3200" b="1" dirty="0">
                <a:latin typeface="+mj-lt"/>
                <a:ea typeface="+mj-ea"/>
              </a:rPr>
              <a:t>）已知   </a:t>
            </a:r>
            <a:r>
              <a:rPr lang="en-US" altLang="zh-CN" sz="3200" b="1" dirty="0">
                <a:latin typeface="+mj-lt"/>
                <a:ea typeface="+mj-ea"/>
              </a:rPr>
              <a:t>                 </a:t>
            </a: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i="1" dirty="0">
                <a:latin typeface="+mj-lt"/>
                <a:ea typeface="+mj-ea"/>
              </a:rPr>
              <a:t>A</a:t>
            </a:r>
            <a:r>
              <a:rPr lang="zh-CN" altLang="en-US" sz="3200" b="1" dirty="0">
                <a:latin typeface="+mj-lt"/>
                <a:ea typeface="+mj-ea"/>
              </a:rPr>
              <a:t>、</a:t>
            </a:r>
            <a:r>
              <a:rPr lang="en-US" altLang="zh-CN" sz="3200" b="1" i="1" dirty="0">
                <a:latin typeface="+mj-lt"/>
                <a:ea typeface="+mj-ea"/>
              </a:rPr>
              <a:t>B</a:t>
            </a:r>
            <a:r>
              <a:rPr lang="zh-CN" altLang="en-US" sz="3200" b="1" dirty="0">
                <a:latin typeface="+mj-lt"/>
                <a:ea typeface="+mj-ea"/>
              </a:rPr>
              <a:t>都不为</a:t>
            </a:r>
            <a:r>
              <a:rPr lang="en-US" altLang="zh-CN" sz="3200" b="1" dirty="0">
                <a:latin typeface="+mj-lt"/>
                <a:ea typeface="+mj-ea"/>
              </a:rPr>
              <a:t>0</a:t>
            </a:r>
            <a:r>
              <a:rPr lang="zh-CN" altLang="en-US" sz="3200" b="1" dirty="0">
                <a:latin typeface="+mj-lt"/>
                <a:ea typeface="+mj-ea"/>
              </a:rPr>
              <a:t>），则</a:t>
            </a:r>
            <a:r>
              <a:rPr lang="en-US" altLang="zh-CN" sz="3200" b="1" i="1" dirty="0">
                <a:latin typeface="+mj-lt"/>
                <a:ea typeface="+mj-ea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∶ </a:t>
            </a:r>
            <a:r>
              <a:rPr lang="en-US" altLang="zh-CN" sz="3200" b="1" i="1" dirty="0">
                <a:latin typeface="+mj-lt"/>
                <a:ea typeface="+mj-ea"/>
              </a:rPr>
              <a:t>B</a:t>
            </a:r>
            <a:r>
              <a:rPr lang="en-US" altLang="zh-CN" sz="3200" b="1" dirty="0">
                <a:latin typeface="+mj-lt"/>
                <a:ea typeface="+mj-ea"/>
              </a:rPr>
              <a:t>=</a:t>
            </a:r>
            <a:r>
              <a:rPr lang="zh-CN" altLang="en-US" sz="3200" b="1" dirty="0">
                <a:latin typeface="+mj-lt"/>
                <a:ea typeface="+mj-ea"/>
              </a:rPr>
              <a:t>（    ）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∶ </a:t>
            </a:r>
            <a:r>
              <a:rPr lang="zh-CN" altLang="en-US" sz="3200" b="1" dirty="0">
                <a:latin typeface="+mj-lt"/>
                <a:ea typeface="+mj-ea"/>
                <a:sym typeface="Wingdings" panose="05000000000000000000" pitchFamily="2" charset="2"/>
              </a:rPr>
              <a:t>（      ）。 </a:t>
            </a:r>
            <a:endParaRPr lang="zh-CN" altLang="en-US" sz="3200" b="1" dirty="0">
              <a:latin typeface="+mj-lt"/>
              <a:ea typeface="+mj-ea"/>
            </a:endParaRPr>
          </a:p>
        </p:txBody>
      </p:sp>
      <p:graphicFrame>
        <p:nvGraphicFramePr>
          <p:cNvPr id="29700" name="对象 5">
            <a:extLst>
              <a:ext uri="{FF2B5EF4-FFF2-40B4-BE49-F238E27FC236}">
                <a16:creationId xmlns:a16="http://schemas.microsoft.com/office/drawing/2014/main" id="{0C2CA05D-B9BD-421F-B909-B24BA1E7A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0838" y="2038350"/>
          <a:ext cx="22828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393529" progId="Equation.DSMT4">
                  <p:embed/>
                </p:oleObj>
              </mc:Choice>
              <mc:Fallback>
                <p:oleObj name="Equation" r:id="rId2" imgW="799753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2038350"/>
                        <a:ext cx="22828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9923D16-9A31-4743-B398-71C9745A7C76}"/>
              </a:ext>
            </a:extLst>
          </p:cNvPr>
          <p:cNvSpPr txBox="1"/>
          <p:nvPr/>
        </p:nvSpPr>
        <p:spPr>
          <a:xfrm>
            <a:off x="3330575" y="2913063"/>
            <a:ext cx="387350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E8B52B-9BC7-4C09-B213-9925021DB949}"/>
              </a:ext>
            </a:extLst>
          </p:cNvPr>
          <p:cNvSpPr txBox="1"/>
          <p:nvPr/>
        </p:nvSpPr>
        <p:spPr>
          <a:xfrm>
            <a:off x="5256213" y="2927350"/>
            <a:ext cx="388937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7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0D29420-B4B5-4333-A0C9-6A8B3B6108DF}"/>
              </a:ext>
            </a:extLst>
          </p:cNvPr>
          <p:cNvSpPr/>
          <p:nvPr/>
        </p:nvSpPr>
        <p:spPr>
          <a:xfrm>
            <a:off x="1670050" y="43624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184150" y="669925"/>
            <a:ext cx="1962150" cy="550863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1D55A7D-4424-49BE-B486-A5539485E9AB}"/>
              </a:ext>
            </a:extLst>
          </p:cNvPr>
          <p:cNvSpPr txBox="1"/>
          <p:nvPr/>
        </p:nvSpPr>
        <p:spPr>
          <a:xfrm>
            <a:off x="269875" y="1054100"/>
            <a:ext cx="860583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2</a:t>
            </a:r>
            <a:r>
              <a:rPr lang="zh-CN" altLang="en-US" sz="3200" b="1" dirty="0">
                <a:latin typeface="+mj-lt"/>
                <a:ea typeface="+mj-ea"/>
              </a:rPr>
              <a:t>）一个圆柱和一个圆锥的体积相等，圆柱和圆锥的底面积的比是</a:t>
            </a:r>
            <a:r>
              <a:rPr lang="en-US" altLang="zh-CN" sz="3200" b="1" dirty="0">
                <a:latin typeface="+mj-lt"/>
                <a:ea typeface="+mj-ea"/>
              </a:rPr>
              <a:t>3</a:t>
            </a:r>
            <a:r>
              <a:rPr lang="zh-CN" altLang="en-US" sz="3200" b="1" dirty="0">
                <a:latin typeface="+mj-lt"/>
                <a:ea typeface="+mj-ea"/>
              </a:rPr>
              <a:t>∶</a:t>
            </a:r>
            <a:r>
              <a:rPr lang="en-US" altLang="zh-CN" sz="3200" b="1" dirty="0">
                <a:latin typeface="+mj-lt"/>
                <a:ea typeface="+mj-ea"/>
              </a:rPr>
              <a:t>1</a:t>
            </a:r>
            <a:r>
              <a:rPr lang="zh-CN" altLang="en-US" sz="3200" b="1" dirty="0">
                <a:latin typeface="+mj-lt"/>
                <a:ea typeface="+mj-ea"/>
              </a:rPr>
              <a:t>，高的比是（         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F6FA6C-C835-4B75-AD82-5CBAF89070E3}"/>
              </a:ext>
            </a:extLst>
          </p:cNvPr>
          <p:cNvSpPr txBox="1"/>
          <p:nvPr/>
        </p:nvSpPr>
        <p:spPr>
          <a:xfrm>
            <a:off x="7242175" y="1771650"/>
            <a:ext cx="100647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∶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9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ADA70A-1EE5-41D3-9D9D-1748D7971B98}"/>
              </a:ext>
            </a:extLst>
          </p:cNvPr>
          <p:cNvSpPr txBox="1"/>
          <p:nvPr/>
        </p:nvSpPr>
        <p:spPr>
          <a:xfrm>
            <a:off x="269875" y="2530475"/>
            <a:ext cx="8605838" cy="1474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3</a:t>
            </a:r>
            <a:r>
              <a:rPr lang="zh-CN" altLang="en-US" sz="3200" b="1" dirty="0">
                <a:latin typeface="+mj-lt"/>
                <a:ea typeface="+mj-ea"/>
              </a:rPr>
              <a:t>）把</a:t>
            </a:r>
            <a:r>
              <a:rPr lang="en-US" altLang="zh-CN" sz="3200" b="1" dirty="0">
                <a:latin typeface="+mj-lt"/>
                <a:ea typeface="+mj-ea"/>
              </a:rPr>
              <a:t>4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6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dirty="0">
                <a:latin typeface="+mj-lt"/>
                <a:ea typeface="+mj-ea"/>
              </a:rPr>
              <a:t>12</a:t>
            </a:r>
            <a:r>
              <a:rPr lang="zh-CN" altLang="en-US" sz="3200" b="1" dirty="0">
                <a:latin typeface="+mj-lt"/>
                <a:ea typeface="+mj-ea"/>
              </a:rPr>
              <a:t>再配上一个数组成比例，这个数可能是（                   ）。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3BFECB6-B503-4FD0-A0AD-A014BC9D2EB1}"/>
              </a:ext>
            </a:extLst>
          </p:cNvPr>
          <p:cNvSpPr txBox="1"/>
          <p:nvPr/>
        </p:nvSpPr>
        <p:spPr>
          <a:xfrm>
            <a:off x="2441575" y="3248025"/>
            <a:ext cx="1830388" cy="736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，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8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或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18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0D42F1-01FD-415E-9F9C-8B96F3DA4692}"/>
              </a:ext>
            </a:extLst>
          </p:cNvPr>
          <p:cNvSpPr/>
          <p:nvPr/>
        </p:nvSpPr>
        <p:spPr>
          <a:xfrm>
            <a:off x="1670050" y="43624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BB2E9B8-E7E3-49D8-A690-616569EDD8AD}"/>
              </a:ext>
            </a:extLst>
          </p:cNvPr>
          <p:cNvSpPr txBox="1"/>
          <p:nvPr/>
        </p:nvSpPr>
        <p:spPr>
          <a:xfrm>
            <a:off x="41275" y="652463"/>
            <a:ext cx="7813675" cy="696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000" b="1" dirty="0">
                <a:latin typeface="+mj-lt"/>
                <a:ea typeface="+mj-ea"/>
              </a:rPr>
              <a:t>2.</a:t>
            </a:r>
            <a:r>
              <a:rPr lang="zh-CN" altLang="en-US" sz="3000" b="1" dirty="0">
                <a:latin typeface="+mj-lt"/>
                <a:ea typeface="+mj-ea"/>
              </a:rPr>
              <a:t>选一选。（将正确答案的序号填在括号里）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663AF7-D9B3-4293-BBCD-6DB87E0B4E7D}"/>
              </a:ext>
            </a:extLst>
          </p:cNvPr>
          <p:cNvSpPr txBox="1"/>
          <p:nvPr/>
        </p:nvSpPr>
        <p:spPr>
          <a:xfrm>
            <a:off x="-198438" y="1298575"/>
            <a:ext cx="9580563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000" b="1" dirty="0">
                <a:latin typeface="+mj-lt"/>
                <a:ea typeface="+mj-ea"/>
              </a:rPr>
              <a:t>（</a:t>
            </a:r>
            <a:r>
              <a:rPr lang="en-US" altLang="zh-CN" sz="3000" b="1" dirty="0">
                <a:latin typeface="+mj-lt"/>
                <a:ea typeface="+mj-ea"/>
              </a:rPr>
              <a:t>1</a:t>
            </a:r>
            <a:r>
              <a:rPr lang="zh-CN" altLang="en-US" sz="3000" b="1" dirty="0">
                <a:latin typeface="+mj-lt"/>
                <a:ea typeface="+mj-ea"/>
              </a:rPr>
              <a:t>）下面每组中的四个数，可以组成比例的是（    ）。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011306-5A37-40D6-A9DC-1BAC1EA2B575}"/>
              </a:ext>
            </a:extLst>
          </p:cNvPr>
          <p:cNvSpPr txBox="1"/>
          <p:nvPr/>
        </p:nvSpPr>
        <p:spPr>
          <a:xfrm>
            <a:off x="574675" y="2132013"/>
            <a:ext cx="3460750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A.0.2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0.25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5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dirty="0">
                <a:latin typeface="+mj-lt"/>
                <a:ea typeface="+mj-ea"/>
              </a:rPr>
              <a:t>4</a:t>
            </a:r>
            <a:endParaRPr lang="zh-CN" altLang="en-US" sz="3200" b="1" dirty="0">
              <a:latin typeface="+mj-lt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087463-3CCC-413B-B713-821A9C8854B2}"/>
              </a:ext>
            </a:extLst>
          </p:cNvPr>
          <p:cNvSpPr txBox="1"/>
          <p:nvPr/>
        </p:nvSpPr>
        <p:spPr>
          <a:xfrm>
            <a:off x="5316538" y="2132013"/>
            <a:ext cx="2538412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B.2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9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   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</a:p>
        </p:txBody>
      </p:sp>
      <p:graphicFrame>
        <p:nvGraphicFramePr>
          <p:cNvPr id="31750" name="对象 7">
            <a:extLst>
              <a:ext uri="{FF2B5EF4-FFF2-40B4-BE49-F238E27FC236}">
                <a16:creationId xmlns:a16="http://schemas.microsoft.com/office/drawing/2014/main" id="{5C1A0699-4C80-4B89-A6DA-AF57DBF6D5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3088" y="2066925"/>
          <a:ext cx="39528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066925"/>
                        <a:ext cx="39528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对象 8">
            <a:extLst>
              <a:ext uri="{FF2B5EF4-FFF2-40B4-BE49-F238E27FC236}">
                <a16:creationId xmlns:a16="http://schemas.microsoft.com/office/drawing/2014/main" id="{ACF16EF6-7E09-4F23-8C16-A0A79BDAD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27950" y="2066925"/>
          <a:ext cx="3952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393529" progId="Equation.DSMT4">
                  <p:embed/>
                </p:oleObj>
              </mc:Choice>
              <mc:Fallback>
                <p:oleObj name="Equation" r:id="rId4" imgW="152334" imgH="393529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2066925"/>
                        <a:ext cx="39528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FF98E22-BBF6-445B-8098-68D68B45CFCF}"/>
              </a:ext>
            </a:extLst>
          </p:cNvPr>
          <p:cNvSpPr txBox="1"/>
          <p:nvPr/>
        </p:nvSpPr>
        <p:spPr>
          <a:xfrm>
            <a:off x="574675" y="3306763"/>
            <a:ext cx="315277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C.0.6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0.8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   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</a:p>
        </p:txBody>
      </p:sp>
      <p:graphicFrame>
        <p:nvGraphicFramePr>
          <p:cNvPr id="31753" name="对象 10">
            <a:extLst>
              <a:ext uri="{FF2B5EF4-FFF2-40B4-BE49-F238E27FC236}">
                <a16:creationId xmlns:a16="http://schemas.microsoft.com/office/drawing/2014/main" id="{CB204183-0F1D-4EF7-8074-85D46CE4A7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5900" y="3233738"/>
          <a:ext cx="3952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33738"/>
                        <a:ext cx="39528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对象 11">
            <a:extLst>
              <a:ext uri="{FF2B5EF4-FFF2-40B4-BE49-F238E27FC236}">
                <a16:creationId xmlns:a16="http://schemas.microsoft.com/office/drawing/2014/main" id="{0449E869-FBC8-4313-82B5-51B027DDBC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6638" y="3232150"/>
          <a:ext cx="361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393529" progId="Equation.DSMT4">
                  <p:embed/>
                </p:oleObj>
              </mc:Choice>
              <mc:Fallback>
                <p:oleObj name="Equation" r:id="rId8" imgW="139639" imgH="393529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3232150"/>
                        <a:ext cx="36195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3A7CE196-FC71-4D97-87E4-1CB00749D4E9}"/>
              </a:ext>
            </a:extLst>
          </p:cNvPr>
          <p:cNvSpPr txBox="1"/>
          <p:nvPr/>
        </p:nvSpPr>
        <p:spPr>
          <a:xfrm>
            <a:off x="5303838" y="3305175"/>
            <a:ext cx="2846387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D.     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3</a:t>
            </a:r>
            <a:r>
              <a:rPr lang="zh-CN" altLang="en-US" sz="3200" b="1" dirty="0">
                <a:latin typeface="+mj-lt"/>
                <a:ea typeface="+mj-ea"/>
              </a:rPr>
              <a:t>，</a:t>
            </a:r>
            <a:r>
              <a:rPr lang="en-US" altLang="zh-CN" sz="3200" b="1" dirty="0">
                <a:latin typeface="+mj-lt"/>
                <a:ea typeface="+mj-ea"/>
              </a:rPr>
              <a:t>   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</a:p>
        </p:txBody>
      </p:sp>
      <p:graphicFrame>
        <p:nvGraphicFramePr>
          <p:cNvPr id="31756" name="对象 13">
            <a:extLst>
              <a:ext uri="{FF2B5EF4-FFF2-40B4-BE49-F238E27FC236}">
                <a16:creationId xmlns:a16="http://schemas.microsoft.com/office/drawing/2014/main" id="{93DE711C-AABC-43BF-AA00-1654785A97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0413" y="3263900"/>
          <a:ext cx="39528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393529" progId="Equation.DSMT4">
                  <p:embed/>
                </p:oleObj>
              </mc:Choice>
              <mc:Fallback>
                <p:oleObj name="Equation" r:id="rId10" imgW="152334" imgH="393529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263900"/>
                        <a:ext cx="39528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对象 14">
            <a:extLst>
              <a:ext uri="{FF2B5EF4-FFF2-40B4-BE49-F238E27FC236}">
                <a16:creationId xmlns:a16="http://schemas.microsoft.com/office/drawing/2014/main" id="{77A42FFD-C124-4416-9AFF-DAF947BC9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0588" y="3263900"/>
          <a:ext cx="3619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" imgH="393529" progId="Equation.DSMT4">
                  <p:embed/>
                </p:oleObj>
              </mc:Choice>
              <mc:Fallback>
                <p:oleObj name="Equation" r:id="rId12" imgW="139639" imgH="393529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588" y="3263900"/>
                        <a:ext cx="3619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对象 15">
            <a:extLst>
              <a:ext uri="{FF2B5EF4-FFF2-40B4-BE49-F238E27FC236}">
                <a16:creationId xmlns:a16="http://schemas.microsoft.com/office/drawing/2014/main" id="{5AD2F011-CBBA-49A9-A5B2-BD743B9F5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0225" y="3263900"/>
          <a:ext cx="3619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393529" progId="Equation.DSMT4">
                  <p:embed/>
                </p:oleObj>
              </mc:Choice>
              <mc:Fallback>
                <p:oleObj name="Equation" r:id="rId14" imgW="139639" imgH="393529" progId="Equation.DSMT4">
                  <p:embed/>
                  <p:pic>
                    <p:nvPicPr>
                      <p:cNvPr id="0" name="对象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3263900"/>
                        <a:ext cx="3619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297DF560-775A-4144-B835-4BE7851C2EF7}"/>
              </a:ext>
            </a:extLst>
          </p:cNvPr>
          <p:cNvSpPr txBox="1"/>
          <p:nvPr/>
        </p:nvSpPr>
        <p:spPr>
          <a:xfrm>
            <a:off x="8088313" y="1231900"/>
            <a:ext cx="482600" cy="741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8B981EB-3CBF-4AAC-B287-9DC2D8DF0A38}"/>
              </a:ext>
            </a:extLst>
          </p:cNvPr>
          <p:cNvSpPr/>
          <p:nvPr/>
        </p:nvSpPr>
        <p:spPr>
          <a:xfrm>
            <a:off x="1670050" y="43624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E6D9524-916D-4F37-A09C-4670BE3AEB32}"/>
              </a:ext>
            </a:extLst>
          </p:cNvPr>
          <p:cNvSpPr txBox="1"/>
          <p:nvPr/>
        </p:nvSpPr>
        <p:spPr>
          <a:xfrm>
            <a:off x="0" y="1096963"/>
            <a:ext cx="91440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2</a:t>
            </a:r>
            <a:r>
              <a:rPr lang="zh-CN" altLang="en-US" sz="3200" b="1" dirty="0">
                <a:latin typeface="+mj-lt"/>
                <a:ea typeface="+mj-ea"/>
              </a:rPr>
              <a:t>）在一个比例中，已知两个外项互为倒数，其中一个内项是最小的合数，另一个内项是（   ）。</a:t>
            </a:r>
          </a:p>
        </p:txBody>
      </p:sp>
      <p:graphicFrame>
        <p:nvGraphicFramePr>
          <p:cNvPr id="32771" name="对象 3">
            <a:extLst>
              <a:ext uri="{FF2B5EF4-FFF2-40B4-BE49-F238E27FC236}">
                <a16:creationId xmlns:a16="http://schemas.microsoft.com/office/drawing/2014/main" id="{B6E7E84C-6F93-479E-9296-646BF67D62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4538" y="3019425"/>
          <a:ext cx="7969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158" imgH="177646" progId="Equation.DSMT4">
                  <p:embed/>
                </p:oleObj>
              </mc:Choice>
              <mc:Fallback>
                <p:oleObj name="Equation" r:id="rId2" imgW="279158" imgH="177646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3019425"/>
                        <a:ext cx="7969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对象 4">
            <a:extLst>
              <a:ext uri="{FF2B5EF4-FFF2-40B4-BE49-F238E27FC236}">
                <a16:creationId xmlns:a16="http://schemas.microsoft.com/office/drawing/2014/main" id="{3C4CEEF6-57E9-4BC0-A0B6-1A0F5895DE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8300" y="2759075"/>
          <a:ext cx="86995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536" imgH="393359" progId="Equation.DSMT4">
                  <p:embed/>
                </p:oleObj>
              </mc:Choice>
              <mc:Fallback>
                <p:oleObj name="Equation" r:id="rId4" imgW="304536" imgH="39335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759075"/>
                        <a:ext cx="869950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对象 5">
            <a:extLst>
              <a:ext uri="{FF2B5EF4-FFF2-40B4-BE49-F238E27FC236}">
                <a16:creationId xmlns:a16="http://schemas.microsoft.com/office/drawing/2014/main" id="{C8BBFAFC-2ACE-4A40-B230-F001DEEDB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0788" y="3019425"/>
          <a:ext cx="7969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158" imgH="177646" progId="Equation.DSMT4">
                  <p:embed/>
                </p:oleObj>
              </mc:Choice>
              <mc:Fallback>
                <p:oleObj name="Equation" r:id="rId6" imgW="279158" imgH="177646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3019425"/>
                        <a:ext cx="7969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对象 6">
            <a:extLst>
              <a:ext uri="{FF2B5EF4-FFF2-40B4-BE49-F238E27FC236}">
                <a16:creationId xmlns:a16="http://schemas.microsoft.com/office/drawing/2014/main" id="{1119BD75-C00F-4EEB-8875-061C51C342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1050" y="2759075"/>
          <a:ext cx="8699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36" imgH="393359" progId="Equation.DSMT4">
                  <p:embed/>
                </p:oleObj>
              </mc:Choice>
              <mc:Fallback>
                <p:oleObj name="Equation" r:id="rId8" imgW="304536" imgH="39335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2759075"/>
                        <a:ext cx="86995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F905E43-0317-423A-A2BC-874FAF13C215}"/>
              </a:ext>
            </a:extLst>
          </p:cNvPr>
          <p:cNvSpPr txBox="1"/>
          <p:nvPr/>
        </p:nvSpPr>
        <p:spPr>
          <a:xfrm>
            <a:off x="7781925" y="1792288"/>
            <a:ext cx="481013" cy="742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F0D5AB-3749-4471-906C-BBA29C668812}"/>
              </a:ext>
            </a:extLst>
          </p:cNvPr>
          <p:cNvSpPr/>
          <p:nvPr/>
        </p:nvSpPr>
        <p:spPr>
          <a:xfrm>
            <a:off x="1670050" y="436245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>
            <a:extLst>
              <a:ext uri="{FF2B5EF4-FFF2-40B4-BE49-F238E27FC236}">
                <a16:creationId xmlns:a16="http://schemas.microsoft.com/office/drawing/2014/main" id="{2D758D8E-05F0-42F7-9EE1-FC86CB2DD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483261"/>
            <a:ext cx="8350250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判断下面哪组中的两个比可以组成比例。</a:t>
            </a:r>
          </a:p>
        </p:txBody>
      </p:sp>
      <p:sp>
        <p:nvSpPr>
          <p:cNvPr id="11267" name="文本框 2">
            <a:extLst>
              <a:ext uri="{FF2B5EF4-FFF2-40B4-BE49-F238E27FC236}">
                <a16:creationId xmlns:a16="http://schemas.microsoft.com/office/drawing/2014/main" id="{ED34DC07-54C5-4EAA-B2AB-42437908D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3144532"/>
            <a:ext cx="39893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1.4∶2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28∶40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8" name="文本框 3">
            <a:extLst>
              <a:ext uri="{FF2B5EF4-FFF2-40B4-BE49-F238E27FC236}">
                <a16:creationId xmlns:a16="http://schemas.microsoft.com/office/drawing/2014/main" id="{B5015342-68B7-4B76-A918-7A6EEA8F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180919"/>
            <a:ext cx="34766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9∶12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DDE76C-1194-47B3-AE6E-C00621EF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2663519"/>
            <a:ext cx="55260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6×12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9×9     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不能组成比例             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4819E0-8273-4FF1-B62E-1ADCCA45C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3627132"/>
            <a:ext cx="59340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1.4×40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2×28   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能组成比例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42900" y="709613"/>
            <a:ext cx="1697038" cy="550862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对象 1">
            <a:extLst>
              <a:ext uri="{FF2B5EF4-FFF2-40B4-BE49-F238E27FC236}">
                <a16:creationId xmlns:a16="http://schemas.microsoft.com/office/drawing/2014/main" id="{0235ED66-D1A0-43C9-A769-EE0876D1F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4588" y="796925"/>
          <a:ext cx="24749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476" imgH="393529" progId="Equation.DSMT4">
                  <p:embed/>
                </p:oleObj>
              </mc:Choice>
              <mc:Fallback>
                <p:oleObj name="Equation" r:id="rId3" imgW="977476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796925"/>
                        <a:ext cx="247491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文本框 2">
            <a:extLst>
              <a:ext uri="{FF2B5EF4-FFF2-40B4-BE49-F238E27FC236}">
                <a16:creationId xmlns:a16="http://schemas.microsoft.com/office/drawing/2014/main" id="{21E84ADB-3824-49AF-A7B9-DC0F7963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2960688"/>
            <a:ext cx="49133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7.5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5.7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3.1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BB0853-CDEF-466F-A299-389881794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3613150"/>
            <a:ext cx="65405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7.5×3.1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≠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1.3×5.7     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不能组成比例</a:t>
            </a:r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E84E418B-2389-4716-9712-D79824B77C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1927225"/>
          <a:ext cx="16081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500" imgH="393700" progId="Equation.DSMT4">
                  <p:embed/>
                </p:oleObj>
              </mc:Choice>
              <mc:Fallback>
                <p:oleObj name="Equation" r:id="rId5" imgW="825500" imgH="3937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927225"/>
                        <a:ext cx="160813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32FC8B9B-5BD0-4E41-B3D6-1EEFFBB1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/>
          <a:stretch>
            <a:fillRect/>
          </a:stretch>
        </p:blipFill>
        <p:spPr bwMode="auto">
          <a:xfrm>
            <a:off x="4318000" y="1838325"/>
            <a:ext cx="3908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>
            <a:extLst>
              <a:ext uri="{FF2B5EF4-FFF2-40B4-BE49-F238E27FC236}">
                <a16:creationId xmlns:a16="http://schemas.microsoft.com/office/drawing/2014/main" id="{9347F886-D5EC-4215-8DBA-26655B7B6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903288"/>
            <a:ext cx="56419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把下面的等式改写成比例。</a:t>
            </a:r>
          </a:p>
        </p:txBody>
      </p:sp>
      <p:sp>
        <p:nvSpPr>
          <p:cNvPr id="14339" name="文本框 2">
            <a:extLst>
              <a:ext uri="{FF2B5EF4-FFF2-40B4-BE49-F238E27FC236}">
                <a16:creationId xmlns:a16="http://schemas.microsoft.com/office/drawing/2014/main" id="{5E987862-C091-4115-932D-2772B32E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568450"/>
            <a:ext cx="350361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3×40=8×15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985280-75D4-4371-9817-94C6730C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247900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8=15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62589BD-64D8-468F-998D-85329E7D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2871788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15=8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317F984-E5D0-44EF-926E-A9AF76BA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3495675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8=15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2F98431-B6E6-47D7-8BE3-49F19BE8F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3" y="4119563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15=8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35C5D21-B6B0-4316-9FB7-0F84189A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247900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3=40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47E6B6-6591-48F0-9D41-DA48663C2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2871788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40=3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42A27C-10CD-493C-9443-7647A806E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495675"/>
            <a:ext cx="2576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3=40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431C52-2E2E-4C72-A6DD-D82A83CE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19563"/>
            <a:ext cx="2473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40=3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96875" y="350838"/>
            <a:ext cx="1697038" cy="552450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3">
            <a:extLst>
              <a:ext uri="{FF2B5EF4-FFF2-40B4-BE49-F238E27FC236}">
                <a16:creationId xmlns:a16="http://schemas.microsoft.com/office/drawing/2014/main" id="{7EB81418-15BA-4234-8D1B-59A643852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40163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2.5×0.4=0.5×2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808E9E-E3D3-40A6-8BE0-39D0CB3B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17160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0.5=2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603106-8CB7-454F-875E-607C50C70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2398713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2=0.5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7878BC-ADB7-4A28-8429-CCF100115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3079750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0.5=2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E8BD8D-2F0D-4DDA-B3E1-24437DE6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37607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2=0.5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C070EC-8AA8-463A-B1BA-BD4BA3632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7160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2.5=0.4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F06730-FD0B-4D22-86F6-603D3C50D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2398713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0.4=2.5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32277C-5BE5-49DF-8205-ABAC2F85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079750"/>
            <a:ext cx="308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2.5=0.4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 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C93794-92DE-4270-8FD6-5D74F98FB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3760788"/>
            <a:ext cx="2986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0.4=2.5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0.5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7A4E8B3-E611-40B3-9302-17533EE75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72" y="1438930"/>
            <a:ext cx="1386906" cy="1639549"/>
          </a:xfrm>
          <a:prstGeom prst="rect">
            <a:avLst/>
          </a:prstGeom>
        </p:spPr>
      </p:pic>
      <p:grpSp>
        <p:nvGrpSpPr>
          <p:cNvPr id="16386" name="组合 4">
            <a:extLst>
              <a:ext uri="{FF2B5EF4-FFF2-40B4-BE49-F238E27FC236}">
                <a16:creationId xmlns:a16="http://schemas.microsoft.com/office/drawing/2014/main" id="{A7B58E9A-F54D-4DA8-8CEE-438957EDC563}"/>
              </a:ext>
            </a:extLst>
          </p:cNvPr>
          <p:cNvGrpSpPr>
            <a:grpSpLocks/>
          </p:cNvGrpSpPr>
          <p:nvPr/>
        </p:nvGrpSpPr>
        <p:grpSpPr bwMode="auto">
          <a:xfrm>
            <a:off x="1617663" y="1446213"/>
            <a:ext cx="5233987" cy="1806575"/>
            <a:chOff x="1405696" y="1414483"/>
            <a:chExt cx="5233643" cy="1805795"/>
          </a:xfrm>
        </p:grpSpPr>
        <p:pic>
          <p:nvPicPr>
            <p:cNvPr id="16397" name="图片 2">
              <a:extLst>
                <a:ext uri="{FF2B5EF4-FFF2-40B4-BE49-F238E27FC236}">
                  <a16:creationId xmlns:a16="http://schemas.microsoft.com/office/drawing/2014/main" id="{761D6BC2-6E58-4165-9B59-AA853AEE6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3" t="75749" r="6715" b="8792"/>
            <a:stretch>
              <a:fillRect/>
            </a:stretch>
          </p:blipFill>
          <p:spPr bwMode="auto">
            <a:xfrm>
              <a:off x="1405696" y="1414483"/>
              <a:ext cx="5233643" cy="180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660D96F-A75C-4433-84CA-D40A5FA4D3D5}"/>
                </a:ext>
              </a:extLst>
            </p:cNvPr>
            <p:cNvSpPr/>
            <p:nvPr/>
          </p:nvSpPr>
          <p:spPr bwMode="auto">
            <a:xfrm>
              <a:off x="1910488" y="1681068"/>
              <a:ext cx="4144690" cy="12170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判断</a:t>
              </a:r>
              <a:r>
                <a:rPr lang="en-US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lang="zh-CN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、</a:t>
              </a:r>
              <a:r>
                <a:rPr lang="en-US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4</a:t>
              </a:r>
              <a:r>
                <a:rPr lang="zh-CN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、</a:t>
              </a:r>
              <a:r>
                <a:rPr lang="en-US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8</a:t>
              </a:r>
              <a:r>
                <a:rPr lang="zh-CN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和</a:t>
              </a:r>
              <a:r>
                <a:rPr lang="en-US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6</a:t>
              </a:r>
              <a:r>
                <a:rPr lang="zh-CN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这四个数可以组成比例吗</a:t>
              </a:r>
              <a:r>
                <a:rPr lang="en-US" altLang="zh-CN" sz="3200" b="1" kern="100" dirty="0">
                  <a:solidFill>
                    <a:schemeClr val="bg1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?</a:t>
              </a:r>
              <a:endParaRPr lang="zh-CN" altLang="zh-CN" sz="3200" b="1" kern="1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3">
            <a:extLst>
              <a:ext uri="{FF2B5EF4-FFF2-40B4-BE49-F238E27FC236}">
                <a16:creationId xmlns:a16="http://schemas.microsoft.com/office/drawing/2014/main" id="{CD0F03E6-7720-4393-9CBD-D11D4021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468438"/>
            <a:ext cx="577850" cy="6461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3.</a:t>
            </a:r>
            <a:endParaRPr lang="zh-CN" altLang="en-US" sz="3600" b="1" dirty="0">
              <a:latin typeface="+mn-lt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DCA3CC-128C-42FC-B4CA-D013B0D58EB6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3221038"/>
            <a:ext cx="1520825" cy="933450"/>
            <a:chOff x="1273457" y="3462338"/>
            <a:chExt cx="1520543" cy="933909"/>
          </a:xfrm>
        </p:grpSpPr>
        <p:sp>
          <p:nvSpPr>
            <p:cNvPr id="16395" name="文本框 9">
              <a:extLst>
                <a:ext uri="{FF2B5EF4-FFF2-40B4-BE49-F238E27FC236}">
                  <a16:creationId xmlns:a16="http://schemas.microsoft.com/office/drawing/2014/main" id="{2766D61D-E73B-4825-ACC1-BBDCD8F86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457" y="3589337"/>
              <a:ext cx="1362168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3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∶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6=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6396" name="对象 10">
              <a:extLst>
                <a:ext uri="{FF2B5EF4-FFF2-40B4-BE49-F238E27FC236}">
                  <a16:creationId xmlns:a16="http://schemas.microsoft.com/office/drawing/2014/main" id="{3CCCFB46-8347-40C5-A762-CBDE4FDAF3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32424" y="3462338"/>
            <a:ext cx="361576" cy="933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52334" imgH="393529" progId="Equation.DSMT4">
                    <p:embed/>
                  </p:oleObj>
                </mc:Choice>
                <mc:Fallback>
                  <p:oleObj name="Equation" r:id="rId4" imgW="152334" imgH="393529" progId="Equation.DSMT4">
                    <p:embed/>
                    <p:pic>
                      <p:nvPicPr>
                        <p:cNvPr id="0" name="对象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2424" y="3462338"/>
                          <a:ext cx="361576" cy="9339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D7FA2A-ECAE-4044-95FC-A8ED46305B4B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3221038"/>
            <a:ext cx="1520825" cy="933450"/>
            <a:chOff x="1273457" y="3462338"/>
            <a:chExt cx="1520543" cy="933909"/>
          </a:xfrm>
        </p:grpSpPr>
        <p:sp>
          <p:nvSpPr>
            <p:cNvPr id="16393" name="文本框 13">
              <a:extLst>
                <a:ext uri="{FF2B5EF4-FFF2-40B4-BE49-F238E27FC236}">
                  <a16:creationId xmlns:a16="http://schemas.microsoft.com/office/drawing/2014/main" id="{BA3D6D2C-FC1A-48F8-B206-C9D85DA50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3457" y="3589337"/>
              <a:ext cx="1362168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zh-CN" alt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∶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8=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16394" name="对象 14">
              <a:extLst>
                <a:ext uri="{FF2B5EF4-FFF2-40B4-BE49-F238E27FC236}">
                  <a16:creationId xmlns:a16="http://schemas.microsoft.com/office/drawing/2014/main" id="{C590ECF6-D57B-491E-93E9-9CF15B6728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32424" y="3462338"/>
            <a:ext cx="361576" cy="933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52334" imgH="393529" progId="Equation.DSMT4">
                    <p:embed/>
                  </p:oleObj>
                </mc:Choice>
                <mc:Fallback>
                  <p:oleObj name="Equation" r:id="rId6" imgW="152334" imgH="393529" progId="Equation.DSMT4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2424" y="3462338"/>
                          <a:ext cx="361576" cy="9339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06F218B4-FED3-4E7D-9A33-E7BC264A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r="25591"/>
          <a:stretch>
            <a:fillRect/>
          </a:stretch>
        </p:blipFill>
        <p:spPr bwMode="auto">
          <a:xfrm>
            <a:off x="5067300" y="3187700"/>
            <a:ext cx="223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42900" y="709613"/>
            <a:ext cx="1697038" cy="550862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67F9589-C821-4080-8F5D-0F4AFD1CB49D}"/>
              </a:ext>
            </a:extLst>
          </p:cNvPr>
          <p:cNvSpPr/>
          <p:nvPr/>
        </p:nvSpPr>
        <p:spPr>
          <a:xfrm>
            <a:off x="530225" y="714404"/>
            <a:ext cx="8148638" cy="604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zh-CN" sz="3200" b="1" kern="100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判断</a:t>
            </a:r>
            <a:r>
              <a:rPr lang="zh-CN" altLang="en-US" sz="3200" b="1" kern="100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下面每组</a:t>
            </a:r>
            <a:r>
              <a:rPr lang="zh-CN" altLang="zh-CN" sz="3200" b="1" kern="100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四个数可以组成比例吗</a:t>
            </a:r>
            <a:r>
              <a:rPr lang="zh-CN" altLang="en-US" sz="3200" b="1" kern="100" dirty="0">
                <a:solidFill>
                  <a:prstClr val="black"/>
                </a:solidFill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  <a:endParaRPr lang="zh-CN" altLang="zh-CN" sz="3200" b="1" kern="100" dirty="0">
              <a:solidFill>
                <a:prstClr val="black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上弧形箭头 12">
            <a:extLst>
              <a:ext uri="{FF2B5EF4-FFF2-40B4-BE49-F238E27FC236}">
                <a16:creationId xmlns:a16="http://schemas.microsoft.com/office/drawing/2014/main" id="{25FC82D1-3D75-4A73-8F50-F5F971690A8C}"/>
              </a:ext>
            </a:extLst>
          </p:cNvPr>
          <p:cNvSpPr/>
          <p:nvPr/>
        </p:nvSpPr>
        <p:spPr>
          <a:xfrm>
            <a:off x="1241425" y="1676400"/>
            <a:ext cx="1804988" cy="328613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上弧形箭头 12">
            <a:extLst>
              <a:ext uri="{FF2B5EF4-FFF2-40B4-BE49-F238E27FC236}">
                <a16:creationId xmlns:a16="http://schemas.microsoft.com/office/drawing/2014/main" id="{7C33C076-50E7-4BCE-BBA1-1F2724B03D9F}"/>
              </a:ext>
            </a:extLst>
          </p:cNvPr>
          <p:cNvSpPr/>
          <p:nvPr/>
        </p:nvSpPr>
        <p:spPr>
          <a:xfrm rot="10800000" flipH="1">
            <a:off x="2209800" y="2317750"/>
            <a:ext cx="2111375" cy="32702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8FC4F8-9576-4045-B073-54FD5CC4B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3055938"/>
            <a:ext cx="37655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3.6×0.25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1.8×0.5        </a:t>
            </a:r>
          </a:p>
          <a:p>
            <a:pPr algn="ctr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能组成比例</a:t>
            </a:r>
          </a:p>
        </p:txBody>
      </p:sp>
      <p:sp>
        <p:nvSpPr>
          <p:cNvPr id="7" name="上弧形箭头 12">
            <a:extLst>
              <a:ext uri="{FF2B5EF4-FFF2-40B4-BE49-F238E27FC236}">
                <a16:creationId xmlns:a16="http://schemas.microsoft.com/office/drawing/2014/main" id="{593E3222-FD7C-47F1-84CC-DCF920960A7E}"/>
              </a:ext>
            </a:extLst>
          </p:cNvPr>
          <p:cNvSpPr/>
          <p:nvPr/>
        </p:nvSpPr>
        <p:spPr>
          <a:xfrm>
            <a:off x="5627688" y="1538288"/>
            <a:ext cx="2205037" cy="24606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上弧形箭头 12">
            <a:extLst>
              <a:ext uri="{FF2B5EF4-FFF2-40B4-BE49-F238E27FC236}">
                <a16:creationId xmlns:a16="http://schemas.microsoft.com/office/drawing/2014/main" id="{3B160C32-A847-4B6B-8B01-75A9A37857F5}"/>
              </a:ext>
            </a:extLst>
          </p:cNvPr>
          <p:cNvSpPr/>
          <p:nvPr/>
        </p:nvSpPr>
        <p:spPr>
          <a:xfrm rot="10800000" flipH="1">
            <a:off x="6159500" y="2474913"/>
            <a:ext cx="674688" cy="163512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0D7D862-C549-4583-A7C6-7F0F031B2DC0}"/>
              </a:ext>
            </a:extLst>
          </p:cNvPr>
          <p:cNvSpPr txBox="1"/>
          <p:nvPr/>
        </p:nvSpPr>
        <p:spPr>
          <a:xfrm>
            <a:off x="530225" y="1671638"/>
            <a:ext cx="409098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①</a:t>
            </a:r>
            <a:r>
              <a:rPr lang="en-US" altLang="zh-CN" sz="3200" b="1" dirty="0">
                <a:latin typeface="+mj-lt"/>
                <a:ea typeface="+mj-ea"/>
              </a:rPr>
              <a:t>3.6</a:t>
            </a:r>
            <a:r>
              <a:rPr lang="zh-CN" altLang="en-US" sz="3200" b="1" dirty="0">
                <a:latin typeface="+mj-lt"/>
                <a:ea typeface="+mj-ea"/>
              </a:rPr>
              <a:t>、</a:t>
            </a:r>
            <a:r>
              <a:rPr lang="en-US" altLang="zh-CN" sz="3200" b="1" dirty="0">
                <a:latin typeface="+mj-lt"/>
                <a:ea typeface="+mj-ea"/>
              </a:rPr>
              <a:t>1.8</a:t>
            </a:r>
            <a:r>
              <a:rPr lang="zh-CN" altLang="en-US" sz="3200" b="1" dirty="0">
                <a:latin typeface="+mj-lt"/>
                <a:ea typeface="+mj-ea"/>
              </a:rPr>
              <a:t>、</a:t>
            </a:r>
            <a:r>
              <a:rPr lang="en-US" altLang="zh-CN" sz="3200" b="1" dirty="0">
                <a:latin typeface="+mj-lt"/>
                <a:ea typeface="+mj-ea"/>
              </a:rPr>
              <a:t>0.25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dirty="0">
                <a:latin typeface="+mj-lt"/>
                <a:ea typeface="+mj-ea"/>
              </a:rPr>
              <a:t>0.5</a:t>
            </a:r>
            <a:endParaRPr lang="zh-CN" altLang="en-US" sz="3200" b="1" dirty="0">
              <a:latin typeface="+mj-lt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8E8C4B-4DDD-450F-B16E-25935666BF3D}"/>
              </a:ext>
            </a:extLst>
          </p:cNvPr>
          <p:cNvSpPr txBox="1"/>
          <p:nvPr/>
        </p:nvSpPr>
        <p:spPr>
          <a:xfrm>
            <a:off x="4913313" y="1681163"/>
            <a:ext cx="3063875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②    、、</a:t>
            </a:r>
            <a:r>
              <a:rPr lang="en-US" altLang="zh-CN" sz="3200" b="1" dirty="0">
                <a:latin typeface="+mj-lt"/>
                <a:ea typeface="+mj-ea"/>
              </a:rPr>
              <a:t>80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dirty="0">
                <a:latin typeface="+mj-lt"/>
                <a:ea typeface="+mj-ea"/>
              </a:rPr>
              <a:t>40</a:t>
            </a:r>
            <a:endParaRPr lang="zh-CN" altLang="en-US" sz="3200" b="1" dirty="0">
              <a:latin typeface="+mj-lt"/>
              <a:ea typeface="+mj-ea"/>
            </a:endParaRPr>
          </a:p>
        </p:txBody>
      </p:sp>
      <p:graphicFrame>
        <p:nvGraphicFramePr>
          <p:cNvPr id="17418" name="对象 11">
            <a:extLst>
              <a:ext uri="{FF2B5EF4-FFF2-40B4-BE49-F238E27FC236}">
                <a16:creationId xmlns:a16="http://schemas.microsoft.com/office/drawing/2014/main" id="{F66255B0-4210-4048-ADD3-26DCEEEB1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8463" y="1739900"/>
          <a:ext cx="29686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393529" progId="Equation.DSMT4">
                  <p:embed/>
                </p:oleObj>
              </mc:Choice>
              <mc:Fallback>
                <p:oleObj name="Equation" r:id="rId2" imgW="152334" imgH="393529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1739900"/>
                        <a:ext cx="29686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对象 12">
            <a:extLst>
              <a:ext uri="{FF2B5EF4-FFF2-40B4-BE49-F238E27FC236}">
                <a16:creationId xmlns:a16="http://schemas.microsoft.com/office/drawing/2014/main" id="{531A226D-192E-4B01-9350-EBA8645016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1388" y="1739900"/>
          <a:ext cx="2746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8" y="1739900"/>
                        <a:ext cx="2746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E1BB1D3F-0A79-4F2D-9018-034D1F8B2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6888" y="2781300"/>
          <a:ext cx="23050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393529" progId="Equation.DSMT4">
                  <p:embed/>
                </p:oleObj>
              </mc:Choice>
              <mc:Fallback>
                <p:oleObj name="Equation" r:id="rId6" imgW="888614" imgH="393529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2781300"/>
                        <a:ext cx="23050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307F9589-6F46-4E2B-9C7B-7BBCF152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450" y="3817938"/>
            <a:ext cx="26558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不能组成比例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F10C6928-B4C1-4705-A5BC-88B21E33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260475"/>
            <a:ext cx="2074863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4.</a:t>
            </a:r>
            <a:r>
              <a:rPr lang="zh-CN" altLang="en-US" sz="3600" b="1" dirty="0">
                <a:latin typeface="+mn-lt"/>
                <a:ea typeface="黑体" panose="02010609060101010101" pitchFamily="49" charset="-122"/>
                <a:sym typeface="Times New Roman" panose="02020603050405020304" pitchFamily="18" charset="0"/>
              </a:rPr>
              <a:t>解比例。</a:t>
            </a:r>
          </a:p>
        </p:txBody>
      </p:sp>
      <p:sp>
        <p:nvSpPr>
          <p:cNvPr id="18435" name="文本框 2">
            <a:extLst>
              <a:ext uri="{FF2B5EF4-FFF2-40B4-BE49-F238E27FC236}">
                <a16:creationId xmlns:a16="http://schemas.microsoft.com/office/drawing/2014/main" id="{91980CA9-1E63-40D3-BA3B-78AB7052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919288"/>
            <a:ext cx="12144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graphicFrame>
        <p:nvGraphicFramePr>
          <p:cNvPr id="18436" name="对象 3">
            <a:extLst>
              <a:ext uri="{FF2B5EF4-FFF2-40B4-BE49-F238E27FC236}">
                <a16:creationId xmlns:a16="http://schemas.microsoft.com/office/drawing/2014/main" id="{677C7240-D60B-4C5D-A6C2-24D3CA835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463" y="1735138"/>
          <a:ext cx="19621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393529" progId="Equation.DSMT4">
                  <p:embed/>
                </p:oleObj>
              </mc:Choice>
              <mc:Fallback>
                <p:oleObj name="Equation" r:id="rId2" imgW="774364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1735138"/>
                        <a:ext cx="19621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4">
            <a:extLst>
              <a:ext uri="{FF2B5EF4-FFF2-40B4-BE49-F238E27FC236}">
                <a16:creationId xmlns:a16="http://schemas.microsoft.com/office/drawing/2014/main" id="{A0C1C266-BC53-4595-85C1-9368EBC4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146" y="2797175"/>
            <a:ext cx="10096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</a:p>
        </p:txBody>
      </p:sp>
      <p:graphicFrame>
        <p:nvGraphicFramePr>
          <p:cNvPr id="7" name="对象 5">
            <a:extLst>
              <a:ext uri="{FF2B5EF4-FFF2-40B4-BE49-F238E27FC236}">
                <a16:creationId xmlns:a16="http://schemas.microsoft.com/office/drawing/2014/main" id="{1567145D-838C-448C-8D70-7D9199205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690093"/>
              </p:ext>
            </p:extLst>
          </p:nvPr>
        </p:nvGraphicFramePr>
        <p:xfrm>
          <a:off x="2528888" y="2674938"/>
          <a:ext cx="17367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700" progId="Equation.DSMT4">
                  <p:embed/>
                </p:oleObj>
              </mc:Choice>
              <mc:Fallback>
                <p:oleObj name="Equation" r:id="rId4" imgW="685800" imgH="3937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2674938"/>
                        <a:ext cx="17367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6">
            <a:extLst>
              <a:ext uri="{FF2B5EF4-FFF2-40B4-BE49-F238E27FC236}">
                <a16:creationId xmlns:a16="http://schemas.microsoft.com/office/drawing/2014/main" id="{CA9984FC-8607-4CD7-80E7-5D34B769C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73037"/>
              </p:ext>
            </p:extLst>
          </p:nvPr>
        </p:nvGraphicFramePr>
        <p:xfrm>
          <a:off x="2830038" y="3598863"/>
          <a:ext cx="86836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393529" progId="Equation.DSMT4">
                  <p:embed/>
                </p:oleObj>
              </mc:Choice>
              <mc:Fallback>
                <p:oleObj name="Equation" r:id="rId6" imgW="342751" imgH="393529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038" y="3598863"/>
                        <a:ext cx="868362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558F16BF-D811-4194-97E0-536EC0BFD937}"/>
              </a:ext>
            </a:extLst>
          </p:cNvPr>
          <p:cNvSpPr txBox="1"/>
          <p:nvPr/>
        </p:nvSpPr>
        <p:spPr>
          <a:xfrm>
            <a:off x="4537075" y="1973263"/>
            <a:ext cx="3400425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lt"/>
              </a:rPr>
              <a:t>（</a:t>
            </a:r>
            <a:r>
              <a:rPr lang="en-US" altLang="zh-CN" sz="3200" b="1" dirty="0">
                <a:latin typeface="+mn-lt"/>
              </a:rPr>
              <a:t>2</a:t>
            </a:r>
            <a:r>
              <a:rPr lang="zh-CN" altLang="en-US" sz="3200" b="1" dirty="0">
                <a:latin typeface="+mn-lt"/>
              </a:rPr>
              <a:t>）</a:t>
            </a:r>
            <a:r>
              <a:rPr lang="en-US" altLang="zh-CN" sz="3200" b="1" dirty="0">
                <a:latin typeface="+mn-lt"/>
              </a:rPr>
              <a:t>0.8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latin typeface="+mn-lt"/>
              </a:rPr>
              <a:t>4=</a:t>
            </a:r>
            <a:r>
              <a:rPr lang="en-US" altLang="zh-CN" sz="3200" b="1" i="1" dirty="0">
                <a:latin typeface="+mn-lt"/>
              </a:rPr>
              <a:t>x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dirty="0">
                <a:latin typeface="+mn-lt"/>
              </a:rPr>
              <a:t>8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F4CFD2EA-EF7B-4F61-A51F-B0797319C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234" y="2795588"/>
            <a:ext cx="29019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=0.8×8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95FBF355-FCFC-49BB-853F-FF1BB83A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304" y="3422650"/>
            <a:ext cx="13731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=1.6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: 圆角 10">
            <a:extLst>
              <a:ext uri="{FF2B5EF4-FFF2-40B4-BE49-F238E27FC236}">
                <a16:creationId xmlns:a16="http://schemas.microsoft.com/office/drawing/2014/main" id="{F3E2627F-8644-4971-891E-CFF587D7DF46}"/>
              </a:ext>
            </a:extLst>
          </p:cNvPr>
          <p:cNvSpPr/>
          <p:nvPr/>
        </p:nvSpPr>
        <p:spPr>
          <a:xfrm>
            <a:off x="342900" y="709613"/>
            <a:ext cx="1697038" cy="550862"/>
          </a:xfrm>
          <a:prstGeom prst="roundRect">
            <a:avLst>
              <a:gd name="adj" fmla="val 32184"/>
            </a:avLst>
          </a:prstGeom>
          <a:solidFill>
            <a:srgbClr val="009DB7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Pages>0</Pages>
  <Words>938</Words>
  <Characters>0</Characters>
  <Application>Microsoft Office PowerPoint</Application>
  <DocSecurity>0</DocSecurity>
  <PresentationFormat>全屏显示(16:9)</PresentationFormat>
  <Lines>0</Lines>
  <Paragraphs>128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黑体</vt:lpstr>
      <vt:lpstr>宋体</vt:lpstr>
      <vt:lpstr>微软雅黑</vt:lpstr>
      <vt:lpstr>Arial</vt:lpstr>
      <vt:lpstr>Times New Roman</vt:lpstr>
      <vt:lpstr>1_Office 主题​​</vt:lpstr>
      <vt:lpstr>Equation</vt:lpstr>
      <vt:lpstr>练习课 （比例的意义和基本性质）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364</cp:revision>
  <dcterms:created xsi:type="dcterms:W3CDTF">2016-01-14T07:05:12Z</dcterms:created>
  <dcterms:modified xsi:type="dcterms:W3CDTF">2023-02-12T15:09:36Z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