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</p:sldMasterIdLst>
  <p:notesMasterIdLst>
    <p:notesMasterId r:id="rId22"/>
  </p:notesMasterIdLst>
  <p:handoutMasterIdLst>
    <p:handoutMasterId r:id="rId23"/>
  </p:handoutMasterIdLst>
  <p:sldIdLst>
    <p:sldId id="613" r:id="rId4"/>
    <p:sldId id="588" r:id="rId5"/>
    <p:sldId id="606" r:id="rId6"/>
    <p:sldId id="625" r:id="rId7"/>
    <p:sldId id="664" r:id="rId8"/>
    <p:sldId id="666" r:id="rId9"/>
    <p:sldId id="667" r:id="rId10"/>
    <p:sldId id="668" r:id="rId11"/>
    <p:sldId id="580" r:id="rId12"/>
    <p:sldId id="597" r:id="rId13"/>
    <p:sldId id="627" r:id="rId14"/>
    <p:sldId id="628" r:id="rId15"/>
    <p:sldId id="629" r:id="rId16"/>
    <p:sldId id="669" r:id="rId17"/>
    <p:sldId id="630" r:id="rId18"/>
    <p:sldId id="670" r:id="rId19"/>
    <p:sldId id="665" r:id="rId20"/>
    <p:sldId id="658" r:id="rId21"/>
  </p:sldIdLst>
  <p:sldSz cx="9144000" cy="5143500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校对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000"/>
    <a:srgbClr val="E0E0E0"/>
    <a:srgbClr val="338F87"/>
    <a:srgbClr val="45BDB5"/>
    <a:srgbClr val="0071C8"/>
    <a:srgbClr val="009ACC"/>
    <a:srgbClr val="003648"/>
    <a:srgbClr val="00658A"/>
    <a:srgbClr val="009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46"/>
        <p:guide pos="3146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55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20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7.png"/><Relationship Id="rId1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tags" Target="../tags/tag38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9.png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image" Target="../media/image10.png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11.png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3.png"/><Relationship Id="rId17" Type="http://schemas.openxmlformats.org/officeDocument/2006/relationships/slideLayout" Target="../slideLayouts/slideLayout6.xml"/><Relationship Id="rId16" Type="http://schemas.openxmlformats.org/officeDocument/2006/relationships/image" Target="../media/image4.png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image" Target="../media/image2.png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6.png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7.png"/><Relationship Id="rId1" Type="http://schemas.openxmlformats.org/officeDocument/2006/relationships/tags" Target="../tags/tag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91915" y="2574290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5844540" y="2728595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5575" y="2632710"/>
            <a:ext cx="24041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 </a:t>
            </a:r>
            <a:r>
              <a:rPr lang="en-US" altLang="zh-CN" sz="36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lang="zh-CN" altLang="en-US" sz="36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课时</a:t>
            </a:r>
            <a:endParaRPr lang="zh-CN" altLang="en-US" sz="36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736340" y="3277870"/>
            <a:ext cx="54717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平面图形的认识与测量（</a:t>
            </a:r>
            <a:r>
              <a:rPr lang="en-US" alt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）</a:t>
            </a:r>
            <a:endParaRPr lang="zh-CN" sz="3200" b="1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53025" y="1935480"/>
            <a:ext cx="2813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</a:t>
            </a:r>
            <a:r>
              <a:rPr 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图形与几何</a:t>
            </a:r>
            <a:endParaRPr lang="zh-CN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34865" y="1376045"/>
            <a:ext cx="3975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第</a:t>
            </a:r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单元 整理和复习  </a:t>
            </a:r>
            <a:endParaRPr lang="zh-CN" altLang="en-US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76083" y="2647633"/>
            <a:ext cx="6042025" cy="737235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周长：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6＋6＋7.5＋10.5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65" r="27396"/>
          <a:stretch>
            <a:fillRect/>
          </a:stretch>
        </p:blipFill>
        <p:spPr>
          <a:xfrm>
            <a:off x="3338195" y="361950"/>
            <a:ext cx="2791460" cy="22307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76400" y="3333750"/>
            <a:ext cx="671703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面积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Wingdings" panose="05000000000000000000" pitchFamily="2" charset="2"/>
              </a:rPr>
              <a:t>：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6＋10.5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×6÷2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＝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49.5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m</a:t>
            </a:r>
            <a:r>
              <a:rPr lang="en-US" altLang="zh-CN" sz="2800" b="1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685800" y="2647950"/>
            <a:ext cx="7856220" cy="773430"/>
          </a:xfrm>
          <a:prstGeom prst="rect">
            <a:avLst/>
          </a:prstGeom>
        </p:spPr>
        <p:txBody>
          <a:bodyPr wrap="square">
            <a:no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周长：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3.14×6÷2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＋6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＋5×2＝25.42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229"/>
          <a:stretch>
            <a:fillRect/>
          </a:stretch>
        </p:blipFill>
        <p:spPr>
          <a:xfrm>
            <a:off x="3547110" y="438150"/>
            <a:ext cx="1685290" cy="23983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3585" y="3562350"/>
            <a:ext cx="84004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面积：3.14×（6÷2）</a:t>
            </a:r>
            <a:r>
              <a:rPr lang="zh-CN" alt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÷2＋5×3＝29.13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m</a:t>
            </a:r>
            <a:r>
              <a:rPr lang="zh-CN" alt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2941320" y="137160"/>
            <a:ext cx="32023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P88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练习十八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533197" y="806009"/>
            <a:ext cx="7682865" cy="33229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在括号里填上合适的计量单位。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）北京至上海的高速铁路长约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1318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      ）。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）足球场的面积约为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7500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      ）。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）东北虎的体重可达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      ）。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）小虹家的冰箱容积有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     ）。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6858192" y="1505046"/>
            <a:ext cx="67627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5463288" y="2145281"/>
            <a:ext cx="59436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5263228" y="2780569"/>
            <a:ext cx="55816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5628640" y="3460750"/>
            <a:ext cx="46926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33400" y="627380"/>
            <a:ext cx="724217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每一组中两个图形的周长相等吗？面积呢？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BEA6AD">
                  <a:alpha val="100000"/>
                </a:srgbClr>
              </a:clrFrom>
              <a:clrTo>
                <a:srgbClr val="BEA6AD">
                  <a:alpha val="100000"/>
                  <a:alpha val="0"/>
                </a:srgbClr>
              </a:clrTo>
            </a:clrChange>
          </a:blip>
          <a:srcRect r="60068"/>
          <a:stretch>
            <a:fillRect/>
          </a:stretch>
        </p:blipFill>
        <p:spPr>
          <a:xfrm>
            <a:off x="1296670" y="1285240"/>
            <a:ext cx="2414270" cy="221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图片 2"/>
          <p:cNvPicPr>
            <a:picLocks noChangeAspect="1"/>
          </p:cNvPicPr>
          <p:nvPr/>
        </p:nvPicPr>
        <p:blipFill>
          <a:blip r:embed="rId1"/>
          <a:srcRect l="56832"/>
          <a:stretch>
            <a:fillRect/>
          </a:stretch>
        </p:blipFill>
        <p:spPr>
          <a:xfrm>
            <a:off x="4605337" y="1285240"/>
            <a:ext cx="2626043" cy="221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文本框 35"/>
          <p:cNvSpPr txBox="1"/>
          <p:nvPr/>
        </p:nvSpPr>
        <p:spPr>
          <a:xfrm>
            <a:off x="1624013" y="3719513"/>
            <a:ext cx="197040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周长不相等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735773" y="4327208"/>
            <a:ext cx="1627188" cy="5603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面积相等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316538" y="3719513"/>
            <a:ext cx="1612900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周长相等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129213" y="4327208"/>
            <a:ext cx="1987550" cy="5603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面积不相等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07360" y="179070"/>
            <a:ext cx="34163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P88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练习十八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T4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57200" y="285750"/>
            <a:ext cx="782002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等线" panose="02010600030101010101" charset="-122"/>
              </a:rPr>
              <a:t>下面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等线" panose="02010600030101010101" charset="-122"/>
              </a:rPr>
              <a:t>每个方格表示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cm</a:t>
            </a:r>
            <a:r>
              <a:rPr lang="en-US" alt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²</a:t>
            </a:r>
            <a:r>
              <a:rPr lang="zh-CN" alt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等线" panose="02010600030101010101" charset="-122"/>
              </a:rPr>
              <a:t>，试着估算方格图中曲线所围部分的面积。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等线" panose="0201060003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DFCFD">
                  <a:alpha val="100000"/>
                </a:srgbClr>
              </a:clrFrom>
              <a:clrTo>
                <a:srgbClr val="FD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1352550"/>
            <a:ext cx="2476500" cy="2484120"/>
          </a:xfrm>
          <a:prstGeom prst="rect">
            <a:avLst/>
          </a:prstGeom>
        </p:spPr>
      </p:pic>
      <p:sp>
        <p:nvSpPr>
          <p:cNvPr id="7" name="Text Box 5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0" y="3856990"/>
            <a:ext cx="3884930" cy="52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E7E6E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p>
            <a:pPr>
              <a:defRPr/>
            </a:pPr>
            <a:r>
              <a:rPr kumimoji="0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答：大约是</a:t>
            </a:r>
            <a:r>
              <a:rPr kumimoji="0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cm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²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3256280" y="4476750"/>
            <a:ext cx="26314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5B9BD5">
                    <a:lumMod val="75000"/>
                  </a:srgbClr>
                </a:solidFill>
                <a:latin typeface="楷体" panose="02010609060101010101" charset="-122"/>
                <a:ea typeface="楷体" panose="02010609060101010101" charset="-122"/>
              </a:rPr>
              <a:t>（估算合理即可）</a:t>
            </a:r>
            <a:endParaRPr lang="zh-CN" altLang="en-US" sz="2400" b="1">
              <a:solidFill>
                <a:srgbClr val="5B9BD5">
                  <a:lumMod val="75000"/>
                </a:srgb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4800" y="706755"/>
            <a:ext cx="800036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indent="-269875" defTabSz="914400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一个平行四边形和一个三角形等底、等高。已知平行四边形的面积是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30cm</a:t>
            </a:r>
            <a:r>
              <a:rPr kumimoji="0" lang="en-US" altLang="zh-CN" sz="2800" b="1" kern="1200" cap="none" spc="0" normalizeH="0" baseline="30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，三角形的面积是多少？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71483" y="2114233"/>
            <a:ext cx="307149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30÷2＝15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cm</a:t>
            </a:r>
            <a:r>
              <a:rPr kumimoji="0" lang="en-US" altLang="zh-CN" sz="2800" b="1" kern="1200" cap="none" spc="0" normalizeH="0" baseline="3000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65668" y="2800350"/>
            <a:ext cx="4683125" cy="6076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答：三角形的面积是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15cm</a:t>
            </a:r>
            <a:r>
              <a:rPr kumimoji="0" lang="en-US" altLang="zh-CN" sz="2800" b="1" kern="1200" cap="none" spc="0" normalizeH="0" baseline="3000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07360" y="179070"/>
            <a:ext cx="34163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P89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练习十八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T6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6200" y="438150"/>
            <a:ext cx="850265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李伯伯用100米长的竹篱笆在一块靠墙的空地上围了一个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等线" panose="02010600030101010101" charset="-122"/>
              </a:rPr>
              <a:t>花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圃（如图），这个花圃的面积是多少平方米？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944" t="7252" r="5336" b="4198"/>
          <a:stretch>
            <a:fillRect/>
          </a:stretch>
        </p:blipFill>
        <p:spPr>
          <a:xfrm>
            <a:off x="6629400" y="1504950"/>
            <a:ext cx="2079625" cy="18510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283845" y="1809750"/>
            <a:ext cx="34347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（100－30）×30÷2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533400" y="2571750"/>
            <a:ext cx="52381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等线" panose="02010600030101010101" charset="-122"/>
              </a:rPr>
              <a:t>答：这个花圃的面积是1050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等线" panose="02010600030101010101" charset="-122"/>
              </a:rPr>
              <a:t>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等线" panose="0201060003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3503295" y="1809750"/>
            <a:ext cx="237807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等线" panose="02010600030101010101" charset="-122"/>
              </a:rPr>
              <a:t>＝1050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等线" panose="0201060003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4" grpId="1"/>
      <p:bldP spid="5" grpId="1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9621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762000" y="1809750"/>
            <a:ext cx="78498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整理复习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1733550"/>
            <a:ext cx="72980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周长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封闭图形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一周的长度，就是这个图形的周长。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8200" y="2800350"/>
            <a:ext cx="71621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面积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：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物体的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表面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或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围成的平面图形的大小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，叫作这个图形的面积。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09600" y="1047750"/>
            <a:ext cx="5706110" cy="521970"/>
            <a:chOff x="960" y="1650"/>
            <a:chExt cx="8986" cy="822"/>
          </a:xfrm>
        </p:grpSpPr>
        <p:sp>
          <p:nvSpPr>
            <p:cNvPr id="8" name="椭圆 7"/>
            <p:cNvSpPr/>
            <p:nvPr/>
          </p:nvSpPr>
          <p:spPr>
            <a:xfrm>
              <a:off x="960" y="1770"/>
              <a:ext cx="600" cy="6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60" y="1650"/>
              <a:ext cx="898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zh-CN" altLang="en-US" sz="2800" b="1"/>
                <a:t>什么是周长？什么是面积？</a:t>
              </a:r>
              <a:endParaRPr lang="zh-CN" altLang="en-US" sz="2800" b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7200" y="2147570"/>
            <a:ext cx="7164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常见的周长单位：千米、米、分米、厘米。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6800" y="2833370"/>
            <a:ext cx="7341235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常见的面积单位：平方千米、公顷、平方米、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           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平方分米、平方厘米。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09600" y="742950"/>
            <a:ext cx="7900035" cy="1124585"/>
            <a:chOff x="960" y="1530"/>
            <a:chExt cx="12441" cy="1771"/>
          </a:xfrm>
        </p:grpSpPr>
        <p:sp>
          <p:nvSpPr>
            <p:cNvPr id="10" name="椭圆 9"/>
            <p:cNvSpPr/>
            <p:nvPr>
              <p:custDataLst>
                <p:tags r:id="rId1"/>
              </p:custDataLst>
            </p:nvPr>
          </p:nvSpPr>
          <p:spPr>
            <a:xfrm>
              <a:off x="960" y="1770"/>
              <a:ext cx="600" cy="6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>
              <p:custDataLst>
                <p:tags r:id="rId2"/>
              </p:custDataLst>
            </p:nvPr>
          </p:nvSpPr>
          <p:spPr>
            <a:xfrm>
              <a:off x="960" y="1530"/>
              <a:ext cx="12441" cy="1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800" b="1">
                  <a:latin typeface="宋体" panose="02010600030101010101" pitchFamily="2" charset="-122"/>
                  <a:sym typeface="+mn-ea"/>
                </a:rPr>
                <a:t>计量周长一般采用什么单位？常见的面积单位有哪些？</a:t>
              </a:r>
              <a:endParaRPr lang="zh-CN" altLang="en-US" sz="2800" b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729615"/>
            <a:ext cx="6988810" cy="4171315"/>
          </a:xfrm>
          <a:custGeom>
            <a:avLst/>
            <a:gdLst>
              <a:gd name="connsiteX0" fmla="*/ 0 w 6862763"/>
              <a:gd name="connsiteY0" fmla="*/ 0 h 4127500"/>
              <a:gd name="connsiteX1" fmla="*/ 6862763 w 6862763"/>
              <a:gd name="connsiteY1" fmla="*/ 0 h 4127500"/>
              <a:gd name="connsiteX2" fmla="*/ 6862763 w 6862763"/>
              <a:gd name="connsiteY2" fmla="*/ 4127500 h 4127500"/>
              <a:gd name="connsiteX3" fmla="*/ 5714255 w 6862763"/>
              <a:gd name="connsiteY3" fmla="*/ 4127500 h 4127500"/>
              <a:gd name="connsiteX4" fmla="*/ 5719780 w 6862763"/>
              <a:gd name="connsiteY4" fmla="*/ 4079082 h 4127500"/>
              <a:gd name="connsiteX5" fmla="*/ 5345130 w 6862763"/>
              <a:gd name="connsiteY5" fmla="*/ 3748088 h 4127500"/>
              <a:gd name="connsiteX6" fmla="*/ 4970480 w 6862763"/>
              <a:gd name="connsiteY6" fmla="*/ 4079082 h 4127500"/>
              <a:gd name="connsiteX7" fmla="*/ 4976005 w 6862763"/>
              <a:gd name="connsiteY7" fmla="*/ 4127500 h 4127500"/>
              <a:gd name="connsiteX8" fmla="*/ 0 w 6862763"/>
              <a:gd name="connsiteY8" fmla="*/ 4127500 h 412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62763" h="4127500">
                <a:moveTo>
                  <a:pt x="0" y="0"/>
                </a:moveTo>
                <a:lnTo>
                  <a:pt x="6862763" y="0"/>
                </a:lnTo>
                <a:lnTo>
                  <a:pt x="6862763" y="4127500"/>
                </a:lnTo>
                <a:lnTo>
                  <a:pt x="5714255" y="4127500"/>
                </a:lnTo>
                <a:lnTo>
                  <a:pt x="5719780" y="4079082"/>
                </a:lnTo>
                <a:cubicBezTo>
                  <a:pt x="5719780" y="3896279"/>
                  <a:pt x="5552043" y="3748088"/>
                  <a:pt x="5345130" y="3748088"/>
                </a:cubicBezTo>
                <a:cubicBezTo>
                  <a:pt x="5138217" y="3748088"/>
                  <a:pt x="4970480" y="3896279"/>
                  <a:pt x="4970480" y="4079082"/>
                </a:cubicBezTo>
                <a:lnTo>
                  <a:pt x="4976005" y="4127500"/>
                </a:lnTo>
                <a:lnTo>
                  <a:pt x="0" y="41275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Text Box 19"/>
          <p:cNvSpPr txBox="1"/>
          <p:nvPr/>
        </p:nvSpPr>
        <p:spPr>
          <a:xfrm>
            <a:off x="1676400" y="2788920"/>
            <a:ext cx="15398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2（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80553" y="3168015"/>
            <a:ext cx="538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zh-CN" alt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3"/>
          <p:cNvSpPr/>
          <p:nvPr/>
        </p:nvSpPr>
        <p:spPr>
          <a:xfrm>
            <a:off x="4993640" y="914400"/>
            <a:ext cx="7461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31740" y="1420813"/>
            <a:ext cx="46736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²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08425" y="2862898"/>
            <a:ext cx="55816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endParaRPr lang="zh-CN" alt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68240" y="3977323"/>
            <a:ext cx="69405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2π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endParaRPr lang="en-US" altLang="zh-CN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30470" y="4400233"/>
            <a:ext cx="63182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π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zh-CN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zh-CN" altLang="en-US" sz="2800" b="1" baseline="30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62000" y="209550"/>
            <a:ext cx="6960235" cy="607695"/>
            <a:chOff x="960" y="1530"/>
            <a:chExt cx="10961" cy="957"/>
          </a:xfrm>
        </p:grpSpPr>
        <p:sp>
          <p:nvSpPr>
            <p:cNvPr id="14" name="椭圆 13"/>
            <p:cNvSpPr/>
            <p:nvPr>
              <p:custDataLst>
                <p:tags r:id="rId2"/>
              </p:custDataLst>
            </p:nvPr>
          </p:nvSpPr>
          <p:spPr>
            <a:xfrm>
              <a:off x="960" y="1770"/>
              <a:ext cx="600" cy="6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>
              <p:custDataLst>
                <p:tags r:id="rId3"/>
              </p:custDataLst>
            </p:nvPr>
          </p:nvSpPr>
          <p:spPr>
            <a:xfrm>
              <a:off x="960" y="1530"/>
              <a:ext cx="10961" cy="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800" b="1">
                  <a:latin typeface="宋体" panose="02010600030101010101" pitchFamily="2" charset="-122"/>
                  <a:sym typeface="+mn-ea"/>
                </a:rPr>
                <a:t>写出下面各图形的周长和面积计算公式。</a:t>
              </a:r>
              <a:endParaRPr lang="zh-CN" altLang="en-US" sz="2800" b="1">
                <a:latin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77000" y="2124710"/>
            <a:ext cx="786130" cy="779780"/>
            <a:chOff x="10200" y="3607"/>
            <a:chExt cx="1238" cy="1228"/>
          </a:xfrm>
        </p:grpSpPr>
        <p:sp>
          <p:nvSpPr>
            <p:cNvPr id="17423" name="矩形 13"/>
            <p:cNvSpPr/>
            <p:nvPr/>
          </p:nvSpPr>
          <p:spPr>
            <a:xfrm>
              <a:off x="10560" y="3810"/>
              <a:ext cx="87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ah</a:t>
              </a:r>
              <a:endPara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200" y="3607"/>
              <a:ext cx="640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1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53200" y="3814445"/>
            <a:ext cx="2048510" cy="779780"/>
            <a:chOff x="10200" y="3607"/>
            <a:chExt cx="3226" cy="1228"/>
          </a:xfrm>
        </p:grpSpPr>
        <p:sp>
          <p:nvSpPr>
            <p:cNvPr id="20" name="矩形 13"/>
            <p:cNvSpPr/>
            <p:nvPr/>
          </p:nvSpPr>
          <p:spPr>
            <a:xfrm>
              <a:off x="10320" y="3810"/>
              <a:ext cx="310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zh-CN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＋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r>
                <a:rPr lang="zh-CN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200" y="3607"/>
              <a:ext cx="640" cy="1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80000"/>
                </a:lnSpc>
              </a:pPr>
              <a:r>
                <a:rPr lang="en-US" altLang="zh-CN" sz="28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1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2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  <p:bldP spid="6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914400" y="-1905"/>
            <a:ext cx="7447280" cy="4023043"/>
            <a:chOff x="1800" y="1416"/>
            <a:chExt cx="11728" cy="6336"/>
          </a:xfrm>
        </p:grpSpPr>
        <p:pic>
          <p:nvPicPr>
            <p:cNvPr id="16" name="图片 15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7307" r="4052"/>
            <a:stretch>
              <a:fillRect/>
            </a:stretch>
          </p:blipFill>
          <p:spPr bwMode="auto">
            <a:xfrm>
              <a:off x="1800" y="1629"/>
              <a:ext cx="10560" cy="6089"/>
            </a:xfrm>
            <a:custGeom>
              <a:avLst/>
              <a:gdLst>
                <a:gd name="connsiteX0" fmla="*/ 0 w 6862763"/>
                <a:gd name="connsiteY0" fmla="*/ 0 h 4127500"/>
                <a:gd name="connsiteX1" fmla="*/ 6862763 w 6862763"/>
                <a:gd name="connsiteY1" fmla="*/ 0 h 4127500"/>
                <a:gd name="connsiteX2" fmla="*/ 6862763 w 6862763"/>
                <a:gd name="connsiteY2" fmla="*/ 4127500 h 4127500"/>
                <a:gd name="connsiteX3" fmla="*/ 5714255 w 6862763"/>
                <a:gd name="connsiteY3" fmla="*/ 4127500 h 4127500"/>
                <a:gd name="connsiteX4" fmla="*/ 5719780 w 6862763"/>
                <a:gd name="connsiteY4" fmla="*/ 4079082 h 4127500"/>
                <a:gd name="connsiteX5" fmla="*/ 5345130 w 6862763"/>
                <a:gd name="connsiteY5" fmla="*/ 3748088 h 4127500"/>
                <a:gd name="connsiteX6" fmla="*/ 4970480 w 6862763"/>
                <a:gd name="connsiteY6" fmla="*/ 4079082 h 4127500"/>
                <a:gd name="connsiteX7" fmla="*/ 4976005 w 6862763"/>
                <a:gd name="connsiteY7" fmla="*/ 4127500 h 4127500"/>
                <a:gd name="connsiteX8" fmla="*/ 0 w 6862763"/>
                <a:gd name="connsiteY8" fmla="*/ 4127500 h 412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2763" h="4127500">
                  <a:moveTo>
                    <a:pt x="0" y="0"/>
                  </a:moveTo>
                  <a:lnTo>
                    <a:pt x="6862763" y="0"/>
                  </a:lnTo>
                  <a:lnTo>
                    <a:pt x="6862763" y="4127500"/>
                  </a:lnTo>
                  <a:lnTo>
                    <a:pt x="5714255" y="4127500"/>
                  </a:lnTo>
                  <a:lnTo>
                    <a:pt x="5719780" y="4079082"/>
                  </a:lnTo>
                  <a:cubicBezTo>
                    <a:pt x="5719780" y="3896279"/>
                    <a:pt x="5552043" y="3748088"/>
                    <a:pt x="5345130" y="3748088"/>
                  </a:cubicBezTo>
                  <a:cubicBezTo>
                    <a:pt x="5138217" y="3748088"/>
                    <a:pt x="4970480" y="3896279"/>
                    <a:pt x="4970480" y="4079082"/>
                  </a:cubicBezTo>
                  <a:lnTo>
                    <a:pt x="4976005" y="4127500"/>
                  </a:lnTo>
                  <a:lnTo>
                    <a:pt x="0" y="4127500"/>
                  </a:lnTo>
                  <a:close/>
                </a:path>
              </a:pathLst>
            </a:custGeom>
            <a:noFill/>
            <a:ln>
              <a:noFill/>
            </a:ln>
          </p:spPr>
        </p:pic>
        <p:sp>
          <p:nvSpPr>
            <p:cNvPr id="4" name="Text Box 19"/>
            <p:cNvSpPr txBox="1"/>
            <p:nvPr>
              <p:custDataLst>
                <p:tags r:id="rId3"/>
              </p:custDataLst>
            </p:nvPr>
          </p:nvSpPr>
          <p:spPr>
            <a:xfrm>
              <a:off x="2760" y="4392"/>
              <a:ext cx="242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2（</a:t>
              </a:r>
              <a:r>
                <a:rPr lang="zh-CN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＋</a:t>
              </a:r>
              <a:r>
                <a:rPr lang="zh-CN" altLang="en-US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endPara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2962" y="5058"/>
              <a:ext cx="84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endPara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3"/>
            <p:cNvSpPr/>
            <p:nvPr>
              <p:custDataLst>
                <p:tags r:id="rId5"/>
              </p:custDataLst>
            </p:nvPr>
          </p:nvSpPr>
          <p:spPr>
            <a:xfrm>
              <a:off x="8040" y="1416"/>
              <a:ext cx="95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zh-CN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6"/>
              </p:custDataLst>
            </p:nvPr>
          </p:nvSpPr>
          <p:spPr>
            <a:xfrm>
              <a:off x="8160" y="2229"/>
              <a:ext cx="73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zh-CN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²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6155" y="4509"/>
              <a:ext cx="87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ah</a:t>
              </a:r>
              <a:endPara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8"/>
              </p:custDataLst>
            </p:nvPr>
          </p:nvSpPr>
          <p:spPr>
            <a:xfrm>
              <a:off x="7824" y="6264"/>
              <a:ext cx="109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2π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r</a:t>
              </a:r>
              <a:endPara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9"/>
              </p:custDataLst>
            </p:nvPr>
          </p:nvSpPr>
          <p:spPr>
            <a:xfrm>
              <a:off x="7922" y="6930"/>
              <a:ext cx="99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π</a:t>
              </a:r>
              <a:r>
                <a:rPr lang="en-US" altLang="zh-CN" sz="2800" b="1" i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r</a:t>
              </a:r>
              <a:r>
                <a:rPr lang="en-US" altLang="zh-CN" sz="28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endParaRPr lang="zh-CN" alt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0200" y="3346"/>
              <a:ext cx="1239" cy="1471"/>
              <a:chOff x="10200" y="3607"/>
              <a:chExt cx="1239" cy="1471"/>
            </a:xfrm>
          </p:grpSpPr>
          <p:sp>
            <p:nvSpPr>
              <p:cNvPr id="17423" name="矩形 13"/>
              <p:cNvSpPr/>
              <p:nvPr>
                <p:custDataLst>
                  <p:tags r:id="rId10"/>
                </p:custDataLst>
              </p:nvPr>
            </p:nvSpPr>
            <p:spPr>
              <a:xfrm>
                <a:off x="10560" y="3810"/>
                <a:ext cx="879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</a:t>
                </a:r>
                <a:endParaRPr lang="zh-CN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文本框 1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200" y="3607"/>
                <a:ext cx="640" cy="1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80000"/>
                  </a:lnSpc>
                </a:pPr>
                <a:r>
                  <a:rPr lang="en-US" altLang="zh-CN" sz="28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1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2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0320" y="6007"/>
              <a:ext cx="3208" cy="1228"/>
              <a:chOff x="10200" y="3607"/>
              <a:chExt cx="3208" cy="1228"/>
            </a:xfrm>
          </p:grpSpPr>
          <p:sp>
            <p:nvSpPr>
              <p:cNvPr id="20" name="矩形 13"/>
              <p:cNvSpPr/>
              <p:nvPr>
                <p:custDataLst>
                  <p:tags r:id="rId12"/>
                </p:custDataLst>
              </p:nvPr>
            </p:nvSpPr>
            <p:spPr>
              <a:xfrm>
                <a:off x="10560" y="3810"/>
                <a:ext cx="2848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zh-CN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＋</a:t>
                </a: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zh-CN" altLang="en-US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zh-CN" altLang="en-US" sz="28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文本框 20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0200" y="3607"/>
                <a:ext cx="640" cy="1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80000"/>
                  </a:lnSpc>
                </a:pPr>
                <a:r>
                  <a:rPr lang="en-US" altLang="zh-CN" sz="28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1</a:t>
                </a:r>
                <a:r>
                  <a:rPr lang="zh-CN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2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1219200" y="3714750"/>
            <a:ext cx="6539230" cy="1299845"/>
            <a:chOff x="2054" y="426"/>
            <a:chExt cx="10298" cy="2047"/>
          </a:xfrm>
        </p:grpSpPr>
        <p:sp>
          <p:nvSpPr>
            <p:cNvPr id="14" name="文本框 13"/>
            <p:cNvSpPr txBox="1"/>
            <p:nvPr>
              <p:custDataLst>
                <p:tags r:id="rId14"/>
              </p:custDataLst>
            </p:nvPr>
          </p:nvSpPr>
          <p:spPr>
            <a:xfrm>
              <a:off x="3788" y="943"/>
              <a:ext cx="8564" cy="1474"/>
            </a:xfrm>
            <a:prstGeom prst="wedgeRoundRectCallout">
              <a:avLst>
                <a:gd name="adj1" fmla="val -53587"/>
                <a:gd name="adj2" fmla="val -3307"/>
                <a:gd name="adj3" fmla="val 16667"/>
              </a:avLst>
            </a:prstGeom>
            <a:solidFill>
              <a:srgbClr val="FFC000">
                <a:lumMod val="20000"/>
                <a:lumOff val="80000"/>
              </a:srgbClr>
            </a:solidFill>
            <a:ln>
              <a:solidFill>
                <a:srgbClr val="E7E6E6"/>
              </a:solidFill>
            </a:ln>
          </p:spPr>
          <p:txBody>
            <a:bodyPr wrap="square" rtlCol="0" anchor="t">
              <a:noAutofit/>
            </a:bodyPr>
            <a:p>
              <a:r>
                <a:rPr lang="zh-CN" altLang="en-US" sz="2800" b="1" dirty="0" smtClean="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等线" panose="02010600030101010101" charset="-122"/>
                </a:rPr>
                <a:t>这些计算</a:t>
              </a:r>
              <a:r>
                <a:rPr lang="zh-CN" altLang="en-US" sz="2800" b="1" dirty="0" smtClean="0">
                  <a:solidFill>
                    <a:prstClr val="black"/>
                  </a:solidFill>
                  <a:latin typeface="楷体" panose="02010609060101010101" charset="-122"/>
                  <a:ea typeface="楷体" panose="02010609060101010101" charset="-122"/>
                  <a:sym typeface="等线" panose="02010600030101010101" charset="-122"/>
                </a:rPr>
                <a:t>公式是怎样推导出来的？它们之间有什么联系？</a:t>
              </a:r>
              <a:endParaRPr lang="zh-CN" altLang="en-US" sz="2800" b="1" dirty="0" smtClean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sym typeface="等线" panose="02010600030101010101" charset="-122"/>
              </a:endParaRPr>
            </a:p>
          </p:txBody>
        </p:sp>
        <p:pic>
          <p:nvPicPr>
            <p:cNvPr id="15" name="图片 14" descr="熊03 拷贝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2054" y="426"/>
              <a:ext cx="1626" cy="2047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9380" y="1047750"/>
            <a:ext cx="879856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）用圆规画一个周长是9.42cm的圆，圆规两脚间的距离是（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） cm ，画出的圆的面积是（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） cm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已知一个平行四边形的两条邻边的长度分别是6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cm</a:t>
            </a: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、4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cm</a:t>
            </a: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，其中一条底边上的高是5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cm</a:t>
            </a: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，则这个平行四边形的周长是（      ）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cm</a:t>
            </a: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，面积是（      ）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cm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²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304800" y="590550"/>
            <a:ext cx="12452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填空。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564005" y="1864995"/>
            <a:ext cx="720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6657340" y="1865630"/>
            <a:ext cx="10515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7.065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6242685" y="3774440"/>
            <a:ext cx="596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3048000" y="3774440"/>
            <a:ext cx="5384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20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2105" y="1905"/>
            <a:ext cx="1435100" cy="530860"/>
            <a:chOff x="523" y="3"/>
            <a:chExt cx="2260" cy="836"/>
          </a:xfrm>
        </p:grpSpPr>
        <p:pic>
          <p:nvPicPr>
            <p:cNvPr id="4" name="图片 3" descr="标签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rcRect l="3108" r="80021" b="88848"/>
            <a:stretch>
              <a:fillRect/>
            </a:stretch>
          </p:blipFill>
          <p:spPr>
            <a:xfrm>
              <a:off x="523" y="3"/>
              <a:ext cx="2261" cy="83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>
              <p:custDataLst>
                <p:tags r:id="rId9"/>
              </p:custDataLst>
            </p:nvPr>
          </p:nvSpPr>
          <p:spPr>
            <a:xfrm>
              <a:off x="662" y="42"/>
              <a:ext cx="2056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000" b="1" spc="200">
                  <a:solidFill>
                    <a:schemeClr val="tx1"/>
                  </a:solidFill>
                  <a:uFillTx/>
                  <a:latin typeface="Times New Roman" panose="02020603050405020304" pitchFamily="18" charset="0"/>
                  <a:ea typeface="黑体" panose="02010609060101010101" pitchFamily="2" charset="-122"/>
                </a:rPr>
                <a:t>巩固运用</a:t>
              </a:r>
              <a:endParaRPr lang="zh-CN" altLang="en-US" sz="20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4800" y="514350"/>
            <a:ext cx="8436610" cy="3707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）一个挂钟的分针长15cm，经过1小时，分针的尖端“走过”了（</a:t>
            </a:r>
            <a:r>
              <a:rPr lang="en-US" alt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zh-CN" alt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 cm 。挂钟的时针长10cm，经过一昼夜，时针“扫过”的面积是（</a:t>
            </a:r>
            <a:r>
              <a:rPr lang="en-US" alt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zh-CN" alt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 cm</a:t>
            </a:r>
            <a:r>
              <a:rPr lang="en-US" alt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²</a:t>
            </a:r>
            <a:r>
              <a:rPr lang="zh-CN" alt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。</a:t>
            </a:r>
            <a:r>
              <a:rPr lang="zh-CN" alt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）如图，有一个直径为4cm的半圆。这个半圆的周长是（          ）cm ,在这个半圆内画一个最大的三角形，这个三角形的面积是（      ） cm</a:t>
            </a:r>
            <a:r>
              <a:rPr lang="zh-CN" alt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²</a:t>
            </a:r>
            <a:r>
              <a:rPr lang="zh-CN" alt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。</a:t>
            </a:r>
            <a:endParaRPr lang="zh-CN" altLang="en-US" sz="2800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169285" y="1249680"/>
            <a:ext cx="8051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94.2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6400800" y="1844040"/>
            <a:ext cx="716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628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752600" y="3042285"/>
            <a:ext cx="9829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10.28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5105400" y="3638550"/>
            <a:ext cx="4495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20000"/>
          <a:stretch>
            <a:fillRect/>
          </a:stretch>
        </p:blipFill>
        <p:spPr>
          <a:xfrm>
            <a:off x="7086600" y="3562350"/>
            <a:ext cx="1295400" cy="76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6" grpId="1"/>
      <p:bldP spid="7" grpId="1"/>
      <p:bldP spid="4" grpId="0"/>
      <p:bldP spid="3" grpId="0"/>
      <p:bldP spid="4" grpId="1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7200" y="666750"/>
            <a:ext cx="8254365" cy="310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）在一个边长是9cm的正方形里画一个最大的圆，这个圆的面积是（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）cm</a:t>
            </a:r>
            <a:r>
              <a:rPr lang="en-US" altLang="zh-CN" sz="2800" b="1" baseline="30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）如图，</a:t>
            </a:r>
            <a:r>
              <a:rPr lang="zh-CN" alt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AB</a:t>
            </a:r>
            <a:r>
              <a:rPr lang="en-US" altLang="zh-CN" sz="28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zh-CN" altLang="en-US" sz="28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CD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=3</a:t>
            </a:r>
            <a:r>
              <a:rPr lang="en-US" altLang="zh-CN" sz="28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5，涂色部分面积比空白部分面积小48平方厘米，梯形面积是（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）平方厘米。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324860" y="1401445"/>
            <a:ext cx="11607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63.585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6695440" y="2598420"/>
            <a:ext cx="716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192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3093720"/>
            <a:ext cx="2495550" cy="1438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5" grpId="1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575628" y="685483"/>
            <a:ext cx="8039100" cy="7372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计算下面各图形的周长和面积。（单位：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5200" y="1733550"/>
            <a:ext cx="4705985" cy="73723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周长：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30＋40＋50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）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48660" y="134620"/>
            <a:ext cx="28441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P86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T4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80" t="3416" r="63181" b="-3416"/>
          <a:stretch>
            <a:fillRect/>
          </a:stretch>
        </p:blipFill>
        <p:spPr>
          <a:xfrm>
            <a:off x="457200" y="1352550"/>
            <a:ext cx="2791460" cy="22307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05200" y="2470785"/>
            <a:ext cx="457200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defRPr/>
            </a:pPr>
            <a:r>
              <a:rPr lang="zh-CN" altLang="en-US" sz="2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面积：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30×40÷2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600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800" b="1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UNIT_PLACING_PICTURE_USER_VIEWPORT" val="{&quot;height&quot;:3309.963779527559,&quot;width&quot;:13090.908661417323}"/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55.xml><?xml version="1.0" encoding="utf-8"?>
<p:tagLst xmlns:p="http://schemas.openxmlformats.org/presentationml/2006/main">
  <p:tag name="KSO_WPP_MARK_KEY" val="7c9e8da3-cb84-4d26-86cd-ef05a8d020e0"/>
  <p:tag name="COMMONDATA" val="eyJoZGlkIjoiMDY0ZGEzYTU4MWMxZTY0OWY1ZTU2MGQ4YjBhZTJjYTIifQ=="/>
  <p:tag name="commondata" val="eyJoZGlkIjoiMGIwODFkOTgzNTQzYjU1NzhjOTQ2MTRiZjFlNDExYTM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1545</Words>
  <Application>WPS 演示</Application>
  <PresentationFormat>在屏幕上显示</PresentationFormat>
  <Paragraphs>192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楷体_GB2312</vt:lpstr>
      <vt:lpstr>新宋体</vt:lpstr>
      <vt:lpstr>等线</vt:lpstr>
      <vt:lpstr>Arial Unicode MS</vt:lpstr>
      <vt:lpstr>Calibri</vt:lpstr>
      <vt:lpstr>迷你简艺黑</vt:lpstr>
      <vt:lpstr>Office 主题​​</vt:lpstr>
      <vt:lpstr>6_默认设计模板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260</cp:revision>
  <dcterms:created xsi:type="dcterms:W3CDTF">2015-05-29T07:51:00Z</dcterms:created>
  <dcterms:modified xsi:type="dcterms:W3CDTF">2024-01-23T04:40:57Z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8AEC756EBCEF4B24A164787FFAE13FD9</vt:lpwstr>
  </property>
</Properties>
</file>