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33" r:id="rId5"/>
    <p:sldId id="368" r:id="rId6"/>
    <p:sldId id="336" r:id="rId7"/>
    <p:sldId id="369" r:id="rId8"/>
    <p:sldId id="347" r:id="rId9"/>
    <p:sldId id="348" r:id="rId10"/>
    <p:sldId id="370" r:id="rId11"/>
    <p:sldId id="361" r:id="rId12"/>
    <p:sldId id="372" r:id="rId13"/>
    <p:sldId id="400" r:id="rId14"/>
    <p:sldId id="401" r:id="rId15"/>
    <p:sldId id="375" r:id="rId16"/>
    <p:sldId id="413" r:id="rId17"/>
  </p:sldIdLst>
  <p:sldSz cx="9144000" cy="5143500" type="screen16x9"/>
  <p:notesSz cx="6858000" cy="9144000"/>
  <p:custDataLst>
    <p:tags r:id="rId21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FF99"/>
    <a:srgbClr val="FF00FF"/>
    <a:srgbClr val="6600CC"/>
    <a:srgbClr val="009900"/>
    <a:srgbClr val="FFCC66"/>
    <a:srgbClr val="33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1981" autoAdjust="0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2" Type="http://schemas.openxmlformats.org/officeDocument/2006/relationships/image" Target="../media/image24.wmf"/><Relationship Id="rId11" Type="http://schemas.openxmlformats.org/officeDocument/2006/relationships/image" Target="../media/image23.wmf"/><Relationship Id="rId10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47C2FFE0-B127-430E-9C3B-AE9624F0187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36E7E3BF-0EF7-4A75-A492-EA8415F4CBB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B411B3F-9C59-41D5-831B-5522DB785F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C634E0E-3DAA-4E70-B6DD-28170877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5DF41051-328A-4C9B-A223-4786F7842410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52500FF-0137-4DAE-96AD-62535FE1D64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EB107AC-FA50-4DF2-9299-42D6DCE962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D3236DB4-7E56-4249-9505-955E962862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612DAC9-AEAA-4459-8AE9-F2E6608D0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DFAA80F-904C-4612-BE19-C2AB3E8CA0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AB69AB9-9AAC-4D80-A698-48C7024EC2A1}" type="slidenum">
              <a:rPr lang="zh-CN" altLang="en-US" sz="1800" smtClean="0"/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2EAD699A-60CD-49A1-8AA4-70817CE1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6882F8C-5D63-4111-8559-D506E295D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377C12A-2F3A-4B12-A748-577700A43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rgbClr val="E7E6E6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5.wmf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1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54.wmf"/><Relationship Id="rId10" Type="http://schemas.openxmlformats.org/officeDocument/2006/relationships/notesSlide" Target="../notesSlides/notesSlide10.xml"/><Relationship Id="rId1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8" Type="http://schemas.microsoft.com/office/2007/relationships/hdphoto" Target="../media/image59.wdp"/><Relationship Id="rId7" Type="http://schemas.openxmlformats.org/officeDocument/2006/relationships/image" Target="../media/image58.png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1.png"/><Relationship Id="rId3" Type="http://schemas.openxmlformats.org/officeDocument/2006/relationships/tags" Target="../tags/tag19.xml"/><Relationship Id="rId2" Type="http://schemas.openxmlformats.org/officeDocument/2006/relationships/image" Target="../media/image56.png"/><Relationship Id="rId13" Type="http://schemas.openxmlformats.org/officeDocument/2006/relationships/notesSlide" Target="../notesSlides/notesSlide11.xml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0.wmf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62.wmf"/><Relationship Id="rId7" Type="http://schemas.openxmlformats.org/officeDocument/2006/relationships/oleObject" Target="../embeddings/oleObject46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1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6" Type="http://schemas.openxmlformats.org/officeDocument/2006/relationships/notesSlide" Target="../notesSlides/notesSlide12.xml"/><Relationship Id="rId15" Type="http://schemas.openxmlformats.org/officeDocument/2006/relationships/vmlDrawing" Target="../drawings/vmlDrawing11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0.wmf"/><Relationship Id="rId12" Type="http://schemas.openxmlformats.org/officeDocument/2006/relationships/oleObject" Target="../embeddings/oleObject47.bin"/><Relationship Id="rId11" Type="http://schemas.microsoft.com/office/2007/relationships/hdphoto" Target="../media/image59.wdp"/><Relationship Id="rId10" Type="http://schemas.openxmlformats.org/officeDocument/2006/relationships/image" Target="../media/image58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w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63.wmf"/><Relationship Id="rId1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7.png"/><Relationship Id="rId3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31" Type="http://schemas.openxmlformats.org/officeDocument/2006/relationships/notesSlide" Target="../notesSlides/notesSlide2.xml"/><Relationship Id="rId30" Type="http://schemas.openxmlformats.org/officeDocument/2006/relationships/vmlDrawing" Target="../drawings/vmlDrawing1.vml"/><Relationship Id="rId3" Type="http://schemas.openxmlformats.org/officeDocument/2006/relationships/tags" Target="../tags/tag4.xml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24.wmf"/><Relationship Id="rId27" Type="http://schemas.openxmlformats.org/officeDocument/2006/relationships/oleObject" Target="../embeddings/oleObject12.bin"/><Relationship Id="rId26" Type="http://schemas.openxmlformats.org/officeDocument/2006/relationships/image" Target="../media/image23.wmf"/><Relationship Id="rId25" Type="http://schemas.openxmlformats.org/officeDocument/2006/relationships/oleObject" Target="../embeddings/oleObject11.bin"/><Relationship Id="rId24" Type="http://schemas.openxmlformats.org/officeDocument/2006/relationships/image" Target="../media/image22.wmf"/><Relationship Id="rId23" Type="http://schemas.openxmlformats.org/officeDocument/2006/relationships/oleObject" Target="../embeddings/oleObject10.bin"/><Relationship Id="rId22" Type="http://schemas.openxmlformats.org/officeDocument/2006/relationships/image" Target="../media/image21.wmf"/><Relationship Id="rId21" Type="http://schemas.openxmlformats.org/officeDocument/2006/relationships/oleObject" Target="../embeddings/oleObject9.bin"/><Relationship Id="rId20" Type="http://schemas.openxmlformats.org/officeDocument/2006/relationships/image" Target="../media/image20.wmf"/><Relationship Id="rId2" Type="http://schemas.openxmlformats.org/officeDocument/2006/relationships/tags" Target="../tags/tag3.xml"/><Relationship Id="rId19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7.bin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3" Type="http://schemas.openxmlformats.org/officeDocument/2006/relationships/notesSlide" Target="../notesSlides/notesSlide3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7.wmf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6.bin"/><Relationship Id="rId15" Type="http://schemas.openxmlformats.org/officeDocument/2006/relationships/notesSlide" Target="../notesSlides/notesSlide4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11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4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26.bin"/><Relationship Id="rId7" Type="http://schemas.openxmlformats.org/officeDocument/2006/relationships/image" Target="../media/image37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4.bin"/><Relationship Id="rId3" Type="http://schemas.openxmlformats.org/officeDocument/2006/relationships/image" Target="../media/image35.wmf"/><Relationship Id="rId23" Type="http://schemas.openxmlformats.org/officeDocument/2006/relationships/notesSlide" Target="../notesSlides/notesSlide6.xml"/><Relationship Id="rId22" Type="http://schemas.openxmlformats.org/officeDocument/2006/relationships/vmlDrawing" Target="../drawings/vmlDrawing5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2" Type="http://schemas.openxmlformats.org/officeDocument/2006/relationships/oleObject" Target="../embeddings/oleObject23.bin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image" Target="../media/image42.wmf"/><Relationship Id="rId16" Type="http://schemas.openxmlformats.org/officeDocument/2006/relationships/oleObject" Target="../embeddings/oleObject30.bin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29.bin"/><Relationship Id="rId13" Type="http://schemas.openxmlformats.org/officeDocument/2006/relationships/image" Target="../media/image40.wmf"/><Relationship Id="rId12" Type="http://schemas.openxmlformats.org/officeDocument/2006/relationships/oleObject" Target="../embeddings/oleObject28.bin"/><Relationship Id="rId11" Type="http://schemas.openxmlformats.org/officeDocument/2006/relationships/image" Target="../media/image39.wmf"/><Relationship Id="rId10" Type="http://schemas.openxmlformats.org/officeDocument/2006/relationships/oleObject" Target="../embeddings/oleObject27.bin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43.wmf"/><Relationship Id="rId2" Type="http://schemas.openxmlformats.org/officeDocument/2006/relationships/oleObject" Target="../embeddings/oleObject31.bin"/><Relationship Id="rId16" Type="http://schemas.openxmlformats.org/officeDocument/2006/relationships/notesSlide" Target="../notesSlides/notesSlide7.xml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8.wmf"/><Relationship Id="rId12" Type="http://schemas.openxmlformats.org/officeDocument/2006/relationships/oleObject" Target="../embeddings/oleObject36.bin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35.bin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0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1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notesSlide" Target="../notesSlides/notesSlide8.xm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oleObject" Target="../embeddings/oleObject40.bin"/><Relationship Id="rId7" Type="http://schemas.openxmlformats.org/officeDocument/2006/relationships/image" Target="../media/image52.wmf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1.png"/><Relationship Id="rId4" Type="http://schemas.openxmlformats.org/officeDocument/2006/relationships/image" Target="../media/image1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2" Type="http://schemas.openxmlformats.org/officeDocument/2006/relationships/notesSlide" Target="../notesSlides/notesSlide9.xml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组合 4"/>
          <p:cNvGrpSpPr/>
          <p:nvPr/>
        </p:nvGrpSpPr>
        <p:grpSpPr bwMode="auto">
          <a:xfrm>
            <a:off x="1541463" y="1774825"/>
            <a:ext cx="6178550" cy="925513"/>
            <a:chOff x="4731742" y="2420307"/>
            <a:chExt cx="8239001" cy="1235086"/>
          </a:xfrm>
        </p:grpSpPr>
        <p:sp>
          <p:nvSpPr>
            <p:cNvPr id="7175" name="文本框 197"/>
            <p:cNvSpPr txBox="1">
              <a:spLocks noChangeArrowheads="1"/>
            </p:cNvSpPr>
            <p:nvPr/>
          </p:nvSpPr>
          <p:spPr bwMode="auto">
            <a:xfrm>
              <a:off x="4731742" y="2420307"/>
              <a:ext cx="8239001" cy="86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练习课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90" y="3655393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3" name="文本框 7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prstClr val="black"/>
                </a:solidFill>
                <a:latin typeface="+mn-lt"/>
                <a:ea typeface="+mn-ea"/>
              </a:rPr>
              <a:t>R·</a:t>
            </a:r>
            <a:r>
              <a:rPr lang="zh-CN" altLang="en-US" sz="2000" b="1">
                <a:solidFill>
                  <a:prstClr val="black"/>
                </a:solidFill>
                <a:latin typeface="+mn-lt"/>
                <a:ea typeface="+mn-ea"/>
              </a:rPr>
              <a:t>六年级上册</a:t>
            </a:r>
            <a:endParaRPr lang="zh-CN" altLang="en-US" sz="11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319213" y="2823766"/>
          <a:ext cx="317658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" r:id="rId1" imgW="1422400" imgH="406400" progId="Equation.DSMT4">
                  <p:embed/>
                </p:oleObj>
              </mc:Choice>
              <mc:Fallback>
                <p:oleObj name="" r:id="rId1" imgW="14224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2823766"/>
                        <a:ext cx="3176587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187624" y="3939902"/>
            <a:ext cx="5773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答：织女星平均每秒运行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千米。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5605" name="文本框 2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6" name="图片 2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本框 1"/>
          <p:cNvSpPr txBox="1">
            <a:spLocks noChangeArrowheads="1"/>
          </p:cNvSpPr>
          <p:nvPr/>
        </p:nvSpPr>
        <p:spPr bwMode="auto">
          <a:xfrm>
            <a:off x="1092200" y="475258"/>
            <a:ext cx="308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P7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0" name="组合 3"/>
          <p:cNvGrpSpPr/>
          <p:nvPr/>
        </p:nvGrpSpPr>
        <p:grpSpPr bwMode="auto">
          <a:xfrm>
            <a:off x="1115616" y="771550"/>
            <a:ext cx="6696744" cy="1949508"/>
            <a:chOff x="998952" y="563841"/>
            <a:chExt cx="6291247" cy="1948884"/>
          </a:xfrm>
        </p:grpSpPr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998952" y="563841"/>
              <a:ext cx="6291247" cy="194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5.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牛郎星平均运行速度是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26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千米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/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秒，织女星平均运行速度是牛郎星的      。织女星平均每秒运行多少千米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?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" name="对象 1"/>
            <p:cNvGraphicFramePr>
              <a:graphicFrameLocks noChangeAspect="1"/>
            </p:cNvGraphicFramePr>
            <p:nvPr/>
          </p:nvGraphicFramePr>
          <p:xfrm>
            <a:off x="5125469" y="1245508"/>
            <a:ext cx="393738" cy="718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" name="" r:id="rId6" imgW="215900" imgH="393065" progId="Equation.DSMT4">
                    <p:embed/>
                  </p:oleObj>
                </mc:Choice>
                <mc:Fallback>
                  <p:oleObj name="" r:id="rId6" imgW="215900" imgH="393065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5469" y="1245508"/>
                          <a:ext cx="393738" cy="7188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923678"/>
            <a:ext cx="1079047" cy="995238"/>
          </a:xfrm>
          <a:prstGeom prst="rect">
            <a:avLst/>
          </a:prstGeom>
        </p:spPr>
      </p:pic>
      <p:pic>
        <p:nvPicPr>
          <p:cNvPr id="27651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539750" y="3041650"/>
            <a:ext cx="8064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李阿姨的办公室整理出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80kg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废旧报纸、书籍，如果用于制造再生纸，可以制成多少千克的再生纸？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619250" y="3962400"/>
          <a:ext cx="21844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" r:id="rId5" imgW="977265" imgH="406400" progId="Equation.DSMT4">
                  <p:embed/>
                </p:oleObj>
              </mc:Choice>
              <mc:Fallback>
                <p:oleObj name="" r:id="rId5" imgW="977265" imgH="4064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62400"/>
                        <a:ext cx="21844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3965575" y="4197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答：可以制成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千克的再生纸。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509588" y="163513"/>
            <a:ext cx="378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四、拓展训练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27661" name="文本框 1"/>
          <p:cNvSpPr txBox="1">
            <a:spLocks noChangeArrowheads="1"/>
          </p:cNvSpPr>
          <p:nvPr/>
        </p:nvSpPr>
        <p:spPr bwMode="auto">
          <a:xfrm>
            <a:off x="4860032" y="339502"/>
            <a:ext cx="2573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P7</a:t>
            </a:r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 sz="1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555776" y="2499742"/>
            <a:ext cx="4249142" cy="508000"/>
          </a:xfrm>
          <a:prstGeom prst="wedgeRoundRectCallout">
            <a:avLst>
              <a:gd name="adj1" fmla="val -56251"/>
              <a:gd name="adj2" fmla="val 7290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这是用再生纸制作的笔记本。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965"/>
          <a:stretch>
            <a:fillRect/>
          </a:stretch>
        </p:blipFill>
        <p:spPr>
          <a:xfrm flipH="1">
            <a:off x="1062097" y="2056691"/>
            <a:ext cx="1197328" cy="12164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71798" y="712533"/>
            <a:ext cx="7416626" cy="1787209"/>
            <a:chOff x="648000" y="639582"/>
            <a:chExt cx="7416626" cy="1787209"/>
          </a:xfrm>
        </p:grpSpPr>
        <p:graphicFrame>
          <p:nvGraphicFramePr>
            <p:cNvPr id="27653" name="对象 1"/>
            <p:cNvGraphicFramePr>
              <a:graphicFrameLocks noChangeAspect="1"/>
            </p:cNvGraphicFramePr>
            <p:nvPr/>
          </p:nvGraphicFramePr>
          <p:xfrm>
            <a:off x="3563888" y="1707654"/>
            <a:ext cx="273050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7" name="" r:id="rId9" imgW="139700" imgH="393700" progId="Equation.DSMT4">
                    <p:embed/>
                  </p:oleObj>
                </mc:Choice>
                <mc:Fallback>
                  <p:oleObj name="" r:id="rId9" imgW="139700" imgH="3937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1707654"/>
                          <a:ext cx="273050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648000" y="639582"/>
              <a:ext cx="7416626" cy="168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6.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再生纸是以废纸为原料加工生产出来的纸张，被誉为低能耗、轻污染的环保型用纸。回收的废纸可以加工出相当于废纸原重     的再生纸。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699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2"/>
          <p:cNvSpPr txBox="1">
            <a:spLocks noChangeArrowheads="1"/>
          </p:cNvSpPr>
          <p:nvPr/>
        </p:nvSpPr>
        <p:spPr bwMode="auto">
          <a:xfrm>
            <a:off x="539750" y="3006725"/>
            <a:ext cx="80645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据中国造纸协会统计，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年全国纸及纸板消费量约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12650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万吨，如果其中有  可回收利用，可回收利用的纸及纸板大约有多少万吨？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9707" name="对象 1"/>
          <p:cNvGraphicFramePr>
            <a:graphicFrameLocks noChangeAspect="1"/>
          </p:cNvGraphicFramePr>
          <p:nvPr/>
        </p:nvGraphicFramePr>
        <p:xfrm>
          <a:off x="3923928" y="3363838"/>
          <a:ext cx="2984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" r:id="rId5" imgW="152400" imgH="393700" progId="Equation.DSMT4">
                  <p:embed/>
                </p:oleObj>
              </mc:Choice>
              <mc:Fallback>
                <p:oleObj name="" r:id="rId5" imgW="1524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363838"/>
                        <a:ext cx="2984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145434" y="3777954"/>
          <a:ext cx="309086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7" imgW="36576000" imgH="9753600" progId="Equation.DSMT4">
                  <p:embed/>
                </p:oleObj>
              </mc:Choice>
              <mc:Fallback>
                <p:oleObj name="Equation" r:id="rId7" imgW="36576000" imgH="9753600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434" y="3777954"/>
                        <a:ext cx="3090862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907679" y="4509385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答：可回收利用的纸和纸板大约有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5060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万吨。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923678"/>
            <a:ext cx="1079047" cy="995238"/>
          </a:xfrm>
          <a:prstGeom prst="rect">
            <a:avLst/>
          </a:prstGeom>
        </p:spPr>
      </p:pic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4860032" y="339502"/>
            <a:ext cx="2573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P7</a:t>
            </a:r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 sz="1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2555776" y="2499742"/>
            <a:ext cx="4249142" cy="508000"/>
          </a:xfrm>
          <a:prstGeom prst="wedgeRoundRectCallout">
            <a:avLst>
              <a:gd name="adj1" fmla="val -56251"/>
              <a:gd name="adj2" fmla="val 7290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这是用再生纸制作的笔记本。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965"/>
          <a:stretch>
            <a:fillRect/>
          </a:stretch>
        </p:blipFill>
        <p:spPr>
          <a:xfrm flipH="1">
            <a:off x="1062097" y="2056691"/>
            <a:ext cx="1197328" cy="12164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971798" y="712533"/>
            <a:ext cx="7416626" cy="1787209"/>
            <a:chOff x="648000" y="639582"/>
            <a:chExt cx="7416626" cy="1787209"/>
          </a:xfrm>
        </p:grpSpPr>
        <p:graphicFrame>
          <p:nvGraphicFramePr>
            <p:cNvPr id="24" name="对象 1"/>
            <p:cNvGraphicFramePr>
              <a:graphicFrameLocks noChangeAspect="1"/>
            </p:cNvGraphicFramePr>
            <p:nvPr/>
          </p:nvGraphicFramePr>
          <p:xfrm>
            <a:off x="3563888" y="1707654"/>
            <a:ext cx="273050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4" name="" r:id="rId12" imgW="139700" imgH="393700" progId="Equation.DSMT4">
                    <p:embed/>
                  </p:oleObj>
                </mc:Choice>
                <mc:Fallback>
                  <p:oleObj name="" r:id="rId12" imgW="139700" imgH="3937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1707654"/>
                          <a:ext cx="273050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648000" y="639582"/>
              <a:ext cx="7416626" cy="168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6.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再生纸是以废纸为原料加工生产出来的纸张，被誉为低能耗、轻污染的环保型用纸。回收的废纸可以加工出相当于废纸原重     的再生纸。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539750" y="849166"/>
            <a:ext cx="8280722" cy="18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儿童的负重最好不要超过体重的     。如果长期背负过重物体，会导致腰痛及背痛，严重的甚至会妨碍骨骼生长。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李明的书包超重吗？为什么？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称一称你的体重，算一算你的负重最好不要超过多少千克。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1747" name="对象 1"/>
          <p:cNvGraphicFramePr>
            <a:graphicFrameLocks noChangeAspect="1"/>
          </p:cNvGraphicFramePr>
          <p:nvPr/>
        </p:nvGraphicFramePr>
        <p:xfrm>
          <a:off x="5148064" y="708025"/>
          <a:ext cx="447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" r:id="rId1" imgW="228600" imgH="393700" progId="Equation.DSMT4">
                  <p:embed/>
                </p:oleObj>
              </mc:Choice>
              <mc:Fallback>
                <p:oleObj name="" r:id="rId1" imgW="2286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708025"/>
                        <a:ext cx="4476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504454" y="2844031"/>
          <a:ext cx="223996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3" imgW="24079200" imgH="9753600" progId="Equation.DSMT4">
                  <p:embed/>
                </p:oleObj>
              </mc:Choice>
              <mc:Fallback>
                <p:oleObj name="Equation" r:id="rId3" imgW="24079200" imgH="9753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454" y="2844031"/>
                        <a:ext cx="223996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707904" y="3075806"/>
            <a:ext cx="1254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＞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5kg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1259632" y="3939902"/>
            <a:ext cx="404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答：李明的书包没有超重。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1752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655888"/>
            <a:ext cx="990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文本框 1"/>
          <p:cNvSpPr txBox="1">
            <a:spLocks noChangeArrowheads="1"/>
          </p:cNvSpPr>
          <p:nvPr/>
        </p:nvSpPr>
        <p:spPr bwMode="auto">
          <a:xfrm>
            <a:off x="4757738" y="1852613"/>
            <a:ext cx="2574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P7</a:t>
            </a:r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13</a:t>
            </a:r>
            <a:r>
              <a:rPr lang="zh-CN" altLang="en-US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 sz="1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 sz="1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2643758"/>
            <a:ext cx="3280665" cy="218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一、复习巩固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3888" y="908050"/>
            <a:ext cx="3884612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  </a:t>
            </a:r>
            <a:r>
              <a:rPr lang="en-US" altLang="zh-CN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1.</a:t>
            </a:r>
            <a:r>
              <a:rPr lang="zh-CN" altLang="en-US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计算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+mn-lt"/>
                <a:ea typeface="+mj-ea"/>
              </a:rPr>
              <a:t>下面各题 ：</a:t>
            </a:r>
            <a:endParaRPr lang="zh-CN" altLang="en-US" sz="4000" b="1" kern="0" dirty="0">
              <a:solidFill>
                <a:sysClr val="windowText" lastClr="000000"/>
              </a:solidFill>
              <a:latin typeface="+mn-lt"/>
              <a:ea typeface="+mj-ea"/>
            </a:endParaRPr>
          </a:p>
        </p:txBody>
      </p:sp>
      <p:graphicFrame>
        <p:nvGraphicFramePr>
          <p:cNvPr id="9222" name="对象 1"/>
          <p:cNvGraphicFramePr>
            <a:graphicFrameLocks noChangeAspect="1"/>
          </p:cNvGraphicFramePr>
          <p:nvPr/>
        </p:nvGraphicFramePr>
        <p:xfrm>
          <a:off x="900113" y="1635125"/>
          <a:ext cx="7747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" r:id="rId5" imgW="368300" imgH="393700" progId="Equation.DSMT4">
                  <p:embed/>
                </p:oleObj>
              </mc:Choice>
              <mc:Fallback>
                <p:oleObj name="" r:id="rId5" imgW="3683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35125"/>
                        <a:ext cx="7747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674813" y="1635125"/>
          <a:ext cx="10429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" r:id="rId7" imgW="495300" imgH="393700" progId="Equation.DSMT4">
                  <p:embed/>
                </p:oleObj>
              </mc:Choice>
              <mc:Fallback>
                <p:oleObj name="" r:id="rId7" imgW="495300" imgH="3937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1635125"/>
                        <a:ext cx="10429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770188" y="1635125"/>
          <a:ext cx="7223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" r:id="rId9" imgW="342900" imgH="393700" progId="Equation.DSMT4">
                  <p:embed/>
                </p:oleObj>
              </mc:Choice>
              <mc:Fallback>
                <p:oleObj name="" r:id="rId9" imgW="342900" imgH="3937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635125"/>
                        <a:ext cx="7223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1947863" y="2141538"/>
            <a:ext cx="320675" cy="214312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947863" y="2371725"/>
            <a:ext cx="3603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3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2357438" y="1638300"/>
            <a:ext cx="360362" cy="320675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65"/>
          <p:cNvSpPr txBox="1">
            <a:spLocks noChangeArrowheads="1"/>
          </p:cNvSpPr>
          <p:nvPr/>
        </p:nvSpPr>
        <p:spPr bwMode="auto">
          <a:xfrm>
            <a:off x="2400300" y="1333500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229" name="对象 17"/>
          <p:cNvGraphicFramePr>
            <a:graphicFrameLocks noChangeAspect="1"/>
          </p:cNvGraphicFramePr>
          <p:nvPr/>
        </p:nvGraphicFramePr>
        <p:xfrm>
          <a:off x="4722813" y="1635125"/>
          <a:ext cx="7747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" r:id="rId11" imgW="368300" imgH="393700" progId="Equation.DSMT4">
                  <p:embed/>
                </p:oleObj>
              </mc:Choice>
              <mc:Fallback>
                <p:oleObj name="" r:id="rId11" imgW="368300" imgH="39370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1635125"/>
                        <a:ext cx="7747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5497513" y="1635125"/>
          <a:ext cx="10429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" r:id="rId13" imgW="495300" imgH="393700" progId="Equation.DSMT4">
                  <p:embed/>
                </p:oleObj>
              </mc:Choice>
              <mc:Fallback>
                <p:oleObj name="" r:id="rId13" imgW="495300" imgH="3937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635125"/>
                        <a:ext cx="10429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672263" y="1635125"/>
          <a:ext cx="561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" r:id="rId15" imgW="266700" imgH="393065" progId="Equation.DSMT4">
                  <p:embed/>
                </p:oleObj>
              </mc:Choice>
              <mc:Fallback>
                <p:oleObj name="" r:id="rId15" imgW="266700" imgH="393065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1635125"/>
                        <a:ext cx="5619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770563" y="2141538"/>
            <a:ext cx="320675" cy="214312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770563" y="2371725"/>
            <a:ext cx="3619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180138" y="1638300"/>
            <a:ext cx="360362" cy="320675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6223000" y="1333500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730875" y="1638300"/>
            <a:ext cx="360363" cy="320675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5775325" y="1346200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2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199188" y="2152650"/>
            <a:ext cx="320675" cy="214313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240463" y="2352675"/>
            <a:ext cx="3619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3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240" name="对象 28"/>
          <p:cNvGraphicFramePr>
            <a:graphicFrameLocks noChangeAspect="1"/>
          </p:cNvGraphicFramePr>
          <p:nvPr/>
        </p:nvGraphicFramePr>
        <p:xfrm>
          <a:off x="900113" y="3138488"/>
          <a:ext cx="9080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" r:id="rId17" imgW="431800" imgH="393700" progId="Equation.DSMT4">
                  <p:embed/>
                </p:oleObj>
              </mc:Choice>
              <mc:Fallback>
                <p:oleObj name="" r:id="rId17" imgW="431800" imgH="393700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38488"/>
                        <a:ext cx="9080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1797050" y="3138488"/>
          <a:ext cx="11763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" r:id="rId19" imgW="558800" imgH="393700" progId="Equation.DSMT4">
                  <p:embed/>
                </p:oleObj>
              </mc:Choice>
              <mc:Fallback>
                <p:oleObj name="" r:id="rId19" imgW="558800" imgH="39370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3138488"/>
                        <a:ext cx="11763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3038475" y="3138488"/>
          <a:ext cx="561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" r:id="rId21" imgW="266700" imgH="393065" progId="Equation.DSMT4">
                  <p:embed/>
                </p:oleObj>
              </mc:Choice>
              <mc:Fallback>
                <p:oleObj name="" r:id="rId21" imgW="266700" imgH="393065" progId="Equation.DSMT4">
                  <p:embed/>
                  <p:pic>
                    <p:nvPicPr>
                      <p:cNvPr id="0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138488"/>
                        <a:ext cx="5619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2062163" y="3708400"/>
            <a:ext cx="319087" cy="214313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039938" y="3819525"/>
            <a:ext cx="3603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2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2546350" y="3140075"/>
            <a:ext cx="360363" cy="320675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2627313" y="2787650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2097088" y="3140075"/>
            <a:ext cx="360362" cy="320675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2068513" y="2800350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2566988" y="3656013"/>
            <a:ext cx="319087" cy="214312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2611438" y="3814763"/>
            <a:ext cx="3619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3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251" name="对象 39"/>
          <p:cNvGraphicFramePr>
            <a:graphicFrameLocks noChangeAspect="1"/>
          </p:cNvGraphicFramePr>
          <p:nvPr/>
        </p:nvGraphicFramePr>
        <p:xfrm>
          <a:off x="4719638" y="3138488"/>
          <a:ext cx="10953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" r:id="rId23" imgW="520700" imgH="393700" progId="Equation.DSMT4">
                  <p:embed/>
                </p:oleObj>
              </mc:Choice>
              <mc:Fallback>
                <p:oleObj name="" r:id="rId23" imgW="520700" imgH="393700" progId="Equation.DSMT4">
                  <p:embed/>
                  <p:pic>
                    <p:nvPicPr>
                      <p:cNvPr id="0" name="对象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3138488"/>
                        <a:ext cx="10953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5783263" y="3138488"/>
          <a:ext cx="13366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" r:id="rId25" imgW="635000" imgH="393700" progId="Equation.DSMT4">
                  <p:embed/>
                </p:oleObj>
              </mc:Choice>
              <mc:Fallback>
                <p:oleObj name="" r:id="rId25" imgW="635000" imgH="393700" progId="Equation.DSMT4">
                  <p:embed/>
                  <p:pic>
                    <p:nvPicPr>
                      <p:cNvPr id="0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3138488"/>
                        <a:ext cx="13366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/>
        </p:nvGraphicFramePr>
        <p:xfrm>
          <a:off x="7161213" y="3181350"/>
          <a:ext cx="7223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" r:id="rId27" imgW="342900" imgH="393700" progId="Equation.DSMT4">
                  <p:embed/>
                </p:oleObj>
              </mc:Choice>
              <mc:Fallback>
                <p:oleObj name="" r:id="rId27" imgW="342900" imgH="393700" progId="Equation.DSMT4">
                  <p:embed/>
                  <p:pic>
                    <p:nvPicPr>
                      <p:cNvPr id="0" name="对象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181350"/>
                        <a:ext cx="7223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Line 23"/>
          <p:cNvSpPr>
            <a:spLocks noChangeShapeType="1"/>
          </p:cNvSpPr>
          <p:nvPr/>
        </p:nvSpPr>
        <p:spPr bwMode="auto">
          <a:xfrm>
            <a:off x="6126163" y="3708400"/>
            <a:ext cx="320675" cy="214313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6134100" y="3856038"/>
            <a:ext cx="36036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4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>
            <a:off x="6742113" y="3173413"/>
            <a:ext cx="360362" cy="320675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46" name="Text Box 65"/>
          <p:cNvSpPr txBox="1">
            <a:spLocks noChangeArrowheads="1"/>
          </p:cNvSpPr>
          <p:nvPr/>
        </p:nvSpPr>
        <p:spPr bwMode="auto">
          <a:xfrm>
            <a:off x="6778625" y="2787650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6105525" y="3162300"/>
            <a:ext cx="360363" cy="320675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6132513" y="2800350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3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6783388" y="3692525"/>
            <a:ext cx="320675" cy="214313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</a:endParaRP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6762750" y="3843338"/>
            <a:ext cx="2921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7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1392238" y="4351338"/>
            <a:ext cx="6516687" cy="504825"/>
          </a:xfrm>
          <a:prstGeom prst="wedgeRoundRectCallout">
            <a:avLst>
              <a:gd name="adj1" fmla="val -39076"/>
              <a:gd name="adj2" fmla="val -8171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>
                <a:solidFill>
                  <a:sysClr val="windowText" lastClr="000000"/>
                </a:solidFill>
                <a:latin typeface="+mn-lt"/>
                <a:ea typeface="+mn-ea"/>
              </a:rPr>
              <a:t>说一说，分数乘法的含义。分数乘法怎样计算？</a:t>
            </a:r>
            <a:endParaRPr lang="zh-CN" altLang="zh-CN" sz="24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263" name="文本框 1"/>
          <p:cNvSpPr txBox="1">
            <a:spLocks noChangeArrowheads="1"/>
          </p:cNvSpPr>
          <p:nvPr/>
        </p:nvSpPr>
        <p:spPr bwMode="auto">
          <a:xfrm>
            <a:off x="3492500" y="965200"/>
            <a:ext cx="3741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P6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题第一排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  <p:bldP spid="24" grpId="0"/>
      <p:bldP spid="26" grpId="0"/>
      <p:bldP spid="28" grpId="0"/>
      <p:bldP spid="33" grpId="0"/>
      <p:bldP spid="35" grpId="0"/>
      <p:bldP spid="37" grpId="0"/>
      <p:bldP spid="39" grpId="0"/>
      <p:bldP spid="44" grpId="0"/>
      <p:bldP spid="46" grpId="0"/>
      <p:bldP spid="48" grpId="0"/>
      <p:bldP spid="50" grpId="0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文本框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6" name="图片 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文本框 1"/>
          <p:cNvSpPr txBox="1">
            <a:spLocks noChangeArrowheads="1"/>
          </p:cNvSpPr>
          <p:nvPr/>
        </p:nvSpPr>
        <p:spPr bwMode="auto">
          <a:xfrm>
            <a:off x="1311275" y="363538"/>
            <a:ext cx="308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P7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8" name="组合 1"/>
          <p:cNvGrpSpPr/>
          <p:nvPr/>
        </p:nvGrpSpPr>
        <p:grpSpPr bwMode="auto">
          <a:xfrm>
            <a:off x="971600" y="843319"/>
            <a:ext cx="7200850" cy="1594026"/>
            <a:chOff x="1115667" y="277434"/>
            <a:chExt cx="7200982" cy="1594703"/>
          </a:xfrm>
        </p:grpSpPr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1115667" y="277434"/>
              <a:ext cx="7200982" cy="1594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 dirty="0">
                  <a:solidFill>
                    <a:sysClr val="windowText" lastClr="000000"/>
                  </a:solidFill>
                  <a:latin typeface="+mn-lt"/>
                  <a:ea typeface="+mj-ea"/>
                </a:rPr>
                <a:t>2. 2021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+mn-lt"/>
                  <a:ea typeface="+mj-ea"/>
                </a:rPr>
                <a:t>年，北京市空气质量为优和良的天数占全年（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+mn-lt"/>
                  <a:ea typeface="+mj-ea"/>
                </a:rPr>
                <a:t>365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+mn-lt"/>
                  <a:ea typeface="+mj-ea"/>
                </a:rPr>
                <a:t>天）的        。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+mn-lt"/>
                  <a:ea typeface="+mj-ea"/>
                </a:rPr>
                <a:t>2021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+mn-lt"/>
                  <a:ea typeface="+mj-ea"/>
                </a:rPr>
                <a:t>年北京市有多少天的空气质量为优和良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+mn-lt"/>
                  <a:ea typeface="+mj-ea"/>
                </a:rPr>
                <a:t>?</a:t>
              </a:r>
              <a:endParaRPr lang="zh-CN" altLang="en-US" sz="2800" b="1" kern="0" dirty="0">
                <a:solidFill>
                  <a:sysClr val="windowText" lastClr="000000"/>
                </a:solidFill>
                <a:latin typeface="+mn-lt"/>
                <a:ea typeface="+mj-ea"/>
              </a:endParaRPr>
            </a:p>
          </p:txBody>
        </p:sp>
        <p:graphicFrame>
          <p:nvGraphicFramePr>
            <p:cNvPr id="20" name="对象 3"/>
            <p:cNvGraphicFramePr>
              <a:graphicFrameLocks noChangeAspect="1"/>
            </p:cNvGraphicFramePr>
            <p:nvPr/>
          </p:nvGraphicFramePr>
          <p:xfrm>
            <a:off x="4284077" y="709665"/>
            <a:ext cx="601673" cy="792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Equation" r:id="rId5" imgW="7315200" imgH="9753600" progId="Equation.DSMT4">
                    <p:embed/>
                  </p:oleObj>
                </mc:Choice>
                <mc:Fallback>
                  <p:oleObj name="Equation" r:id="rId5" imgW="7315200" imgH="97536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077" y="709665"/>
                          <a:ext cx="601673" cy="792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2339752" y="2427495"/>
          <a:ext cx="16049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7" imgW="15849600" imgH="9753600" progId="Equation.DSMT4">
                  <p:embed/>
                </p:oleObj>
              </mc:Choice>
              <mc:Fallback>
                <p:oleObj name="Equation" r:id="rId7" imgW="15849600" imgH="9753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427495"/>
                        <a:ext cx="160496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933825" y="2710641"/>
          <a:ext cx="1693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9" imgW="16764000" imgH="4572000" progId="Equation.DSMT4">
                  <p:embed/>
                </p:oleObj>
              </mc:Choice>
              <mc:Fallback>
                <p:oleObj name="Equation" r:id="rId9" imgW="16764000" imgH="45720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2710641"/>
                        <a:ext cx="16938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115616" y="3507615"/>
            <a:ext cx="4608512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2021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年北京市有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288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天的空气质量为优和良。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5580112" y="3435607"/>
            <a:ext cx="3159125" cy="1060450"/>
          </a:xfrm>
          <a:prstGeom prst="wedgeRoundRectCallout">
            <a:avLst>
              <a:gd name="adj1" fmla="val -43182"/>
              <a:gd name="adj2" fmla="val -7084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求一个数的几分之几是多少，用乘法计算。</a:t>
            </a:r>
            <a:endParaRPr lang="zh-CN" altLang="zh-CN" sz="24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"/>
          <p:cNvGrpSpPr/>
          <p:nvPr/>
        </p:nvGrpSpPr>
        <p:grpSpPr bwMode="auto">
          <a:xfrm>
            <a:off x="900113" y="781050"/>
            <a:ext cx="7512050" cy="1693863"/>
            <a:chOff x="899592" y="740398"/>
            <a:chExt cx="7512248" cy="1694447"/>
          </a:xfrm>
        </p:grpSpPr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899592" y="840445"/>
              <a:ext cx="7512248" cy="15944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1.</a:t>
              </a:r>
              <a:r>
                <a:rPr lang="zh-CN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妈妈从蛋糕店买来一块蛋糕，切了</a:t>
              </a:r>
              <a:r>
                <a:rPr lang="en-US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   </a:t>
              </a:r>
              <a:r>
                <a:rPr lang="zh-CN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给晶晶，晶晶只吃了其中的</a:t>
              </a:r>
              <a:r>
                <a:rPr lang="en-US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    </a:t>
              </a:r>
              <a:r>
                <a:rPr lang="zh-CN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，晶晶吃了整块蛋糕的几分之几？</a:t>
              </a:r>
              <a:endParaRPr lang="zh-CN" altLang="zh-CN" sz="2800" b="1" kern="0">
                <a:solidFill>
                  <a:sysClr val="windowText" lastClr="000000"/>
                </a:solidFill>
                <a:latin typeface="+mn-lt"/>
                <a:ea typeface="+mj-ea"/>
              </a:endParaRPr>
            </a:p>
          </p:txBody>
        </p:sp>
        <p:graphicFrame>
          <p:nvGraphicFramePr>
            <p:cNvPr id="13342" name="Object 12"/>
            <p:cNvGraphicFramePr>
              <a:graphicFrameLocks noChangeAspect="1"/>
            </p:cNvGraphicFramePr>
            <p:nvPr/>
          </p:nvGraphicFramePr>
          <p:xfrm>
            <a:off x="3859605" y="1277609"/>
            <a:ext cx="370877" cy="720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" r:id="rId2" imgW="203200" imgH="393700" progId="Equation.DSMT4">
                    <p:embed/>
                  </p:oleObj>
                </mc:Choice>
                <mc:Fallback>
                  <p:oleObj name="" r:id="rId2" imgW="203200" imgH="393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9605" y="1277609"/>
                          <a:ext cx="370877" cy="720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3" name="对象 1"/>
            <p:cNvGraphicFramePr>
              <a:graphicFrameLocks noChangeAspect="1"/>
            </p:cNvGraphicFramePr>
            <p:nvPr/>
          </p:nvGraphicFramePr>
          <p:xfrm>
            <a:off x="6587853" y="740398"/>
            <a:ext cx="254837" cy="720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1" name="" r:id="rId4" imgW="139700" imgH="393700" progId="Equation.DSMT4">
                    <p:embed/>
                  </p:oleObj>
                </mc:Choice>
                <mc:Fallback>
                  <p:oleObj name="" r:id="rId4" imgW="139700" imgH="3937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7853" y="740398"/>
                          <a:ext cx="254837" cy="720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63713" y="2630488"/>
          <a:ext cx="17272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6" imgW="711200" imgH="406400" progId="Equation.DSMT4">
                  <p:embed/>
                </p:oleObj>
              </mc:Choice>
              <mc:Fallback>
                <p:oleObj name="" r:id="rId6" imgW="7112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630488"/>
                        <a:ext cx="172720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 bwMode="auto">
          <a:xfrm>
            <a:off x="1360488" y="3768725"/>
            <a:ext cx="4800600" cy="827088"/>
            <a:chOff x="1275815" y="4033964"/>
            <a:chExt cx="4799725" cy="828000"/>
          </a:xfrm>
        </p:grpSpPr>
        <p:sp>
          <p:nvSpPr>
            <p:cNvPr id="13339" name="TextBox 14"/>
            <p:cNvSpPr txBox="1">
              <a:spLocks noChangeArrowheads="1"/>
            </p:cNvSpPr>
            <p:nvPr/>
          </p:nvSpPr>
          <p:spPr bwMode="auto">
            <a:xfrm>
              <a:off x="1275815" y="4224684"/>
              <a:ext cx="4799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答：晶晶吃了整块蛋糕的    。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aphicFrame>
          <p:nvGraphicFramePr>
            <p:cNvPr id="13340" name="对象 6"/>
            <p:cNvGraphicFramePr>
              <a:graphicFrameLocks noChangeAspect="1"/>
            </p:cNvGraphicFramePr>
            <p:nvPr/>
          </p:nvGraphicFramePr>
          <p:xfrm>
            <a:off x="5295772" y="4033964"/>
            <a:ext cx="417356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" r:id="rId8" imgW="203200" imgH="405765" progId="Equation.DSMT4">
                    <p:embed/>
                  </p:oleObj>
                </mc:Choice>
                <mc:Fallback>
                  <p:oleObj name="" r:id="rId8" imgW="203200" imgH="405765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5772" y="4033964"/>
                          <a:ext cx="417356" cy="82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" name="文本框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8" name="图片 1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二、巩固提高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3" name="矩形 1"/>
          <p:cNvSpPr/>
          <p:nvPr/>
        </p:nvSpPr>
        <p:spPr>
          <a:xfrm>
            <a:off x="4914900" y="2246313"/>
            <a:ext cx="2894013" cy="1187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914900" y="2541588"/>
            <a:ext cx="2894013" cy="595312"/>
            <a:chOff x="4914461" y="2540999"/>
            <a:chExt cx="2894341" cy="595511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4914461" y="2540999"/>
              <a:ext cx="289434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endCxn id="3" idx="3"/>
            </p:cNvCxnSpPr>
            <p:nvPr/>
          </p:nvCxnSpPr>
          <p:spPr>
            <a:xfrm>
              <a:off x="4914461" y="2839549"/>
              <a:ext cx="2894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endCxn id="3" idx="3"/>
            </p:cNvCxnSpPr>
            <p:nvPr/>
          </p:nvCxnSpPr>
          <p:spPr>
            <a:xfrm>
              <a:off x="4914461" y="3136510"/>
              <a:ext cx="2894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914900" y="2246313"/>
            <a:ext cx="2894013" cy="295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14900" y="2246313"/>
            <a:ext cx="2105025" cy="29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176838" y="2246313"/>
            <a:ext cx="2632075" cy="1189037"/>
            <a:chOff x="5177584" y="2246005"/>
            <a:chExt cx="2631220" cy="1189841"/>
          </a:xfrm>
        </p:grpSpPr>
        <p:cxnSp>
          <p:nvCxnSpPr>
            <p:cNvPr id="4" name="直接连接符 3"/>
            <p:cNvCxnSpPr>
              <a:endCxn id="3" idx="3"/>
            </p:cNvCxnSpPr>
            <p:nvPr/>
          </p:nvCxnSpPr>
          <p:spPr>
            <a:xfrm>
              <a:off x="5177584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endCxn id="3" idx="3"/>
            </p:cNvCxnSpPr>
            <p:nvPr/>
          </p:nvCxnSpPr>
          <p:spPr>
            <a:xfrm>
              <a:off x="5704463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endCxn id="3" idx="3"/>
            </p:cNvCxnSpPr>
            <p:nvPr/>
          </p:nvCxnSpPr>
          <p:spPr>
            <a:xfrm>
              <a:off x="5966315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endCxn id="3" idx="3"/>
            </p:cNvCxnSpPr>
            <p:nvPr/>
          </p:nvCxnSpPr>
          <p:spPr>
            <a:xfrm>
              <a:off x="6229754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endCxn id="3" idx="3"/>
            </p:cNvCxnSpPr>
            <p:nvPr/>
          </p:nvCxnSpPr>
          <p:spPr>
            <a:xfrm>
              <a:off x="6493194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endCxn id="3" idx="3"/>
            </p:cNvCxnSpPr>
            <p:nvPr/>
          </p:nvCxnSpPr>
          <p:spPr>
            <a:xfrm>
              <a:off x="6756633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endCxn id="3" idx="3"/>
            </p:cNvCxnSpPr>
            <p:nvPr/>
          </p:nvCxnSpPr>
          <p:spPr>
            <a:xfrm>
              <a:off x="7020072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3" idx="3"/>
            </p:cNvCxnSpPr>
            <p:nvPr/>
          </p:nvCxnSpPr>
          <p:spPr>
            <a:xfrm>
              <a:off x="7281925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endCxn id="3" idx="3"/>
            </p:cNvCxnSpPr>
            <p:nvPr/>
          </p:nvCxnSpPr>
          <p:spPr>
            <a:xfrm>
              <a:off x="7545365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3" idx="3"/>
            </p:cNvCxnSpPr>
            <p:nvPr/>
          </p:nvCxnSpPr>
          <p:spPr>
            <a:xfrm>
              <a:off x="7808804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endCxn id="3" idx="3"/>
            </p:cNvCxnSpPr>
            <p:nvPr/>
          </p:nvCxnSpPr>
          <p:spPr>
            <a:xfrm>
              <a:off x="5441023" y="2246005"/>
              <a:ext cx="0" cy="1189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5"/>
          <p:cNvGrpSpPr/>
          <p:nvPr/>
        </p:nvGrpSpPr>
        <p:grpSpPr bwMode="auto">
          <a:xfrm>
            <a:off x="1071563" y="730250"/>
            <a:ext cx="7316787" cy="1228725"/>
            <a:chOff x="899592" y="1138973"/>
            <a:chExt cx="7512248" cy="1230043"/>
          </a:xfrm>
        </p:grpSpPr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899592" y="1138973"/>
              <a:ext cx="7512248" cy="10774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2.</a:t>
              </a:r>
              <a:r>
                <a:rPr lang="zh-CN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六（</a:t>
              </a:r>
              <a:r>
                <a:rPr lang="en-US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1</a:t>
              </a:r>
              <a:r>
                <a:rPr lang="zh-CN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）班的图书角原有故事书</a:t>
              </a:r>
              <a:r>
                <a:rPr lang="en-US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36</a:t>
              </a:r>
              <a:r>
                <a:rPr lang="zh-CN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本，借走了</a:t>
              </a:r>
              <a:r>
                <a:rPr lang="en-US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   </a:t>
              </a:r>
              <a:r>
                <a:rPr lang="zh-CN" altLang="zh-CN" sz="2800" b="1" kern="0">
                  <a:solidFill>
                    <a:sysClr val="windowText" lastClr="000000"/>
                  </a:solidFill>
                  <a:latin typeface="+mn-lt"/>
                  <a:ea typeface="+mj-ea"/>
                </a:rPr>
                <a:t>，借走了多少本？</a:t>
              </a:r>
              <a:endParaRPr lang="zh-CN" altLang="zh-CN" sz="2800" b="1" kern="0">
                <a:solidFill>
                  <a:sysClr val="windowText" lastClr="000000"/>
                </a:solidFill>
                <a:latin typeface="+mn-lt"/>
                <a:ea typeface="+mj-ea"/>
              </a:endParaRPr>
            </a:p>
          </p:txBody>
        </p:sp>
        <p:graphicFrame>
          <p:nvGraphicFramePr>
            <p:cNvPr id="15386" name="Object 12"/>
            <p:cNvGraphicFramePr>
              <a:graphicFrameLocks noChangeAspect="1"/>
            </p:cNvGraphicFramePr>
            <p:nvPr/>
          </p:nvGraphicFramePr>
          <p:xfrm>
            <a:off x="1314480" y="1540609"/>
            <a:ext cx="293149" cy="828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5" name="" r:id="rId2" imgW="139700" imgH="393700" progId="Equation.DSMT4">
                    <p:embed/>
                  </p:oleObj>
                </mc:Choice>
                <mc:Fallback>
                  <p:oleObj name="" r:id="rId2" imgW="139700" imgH="393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480" y="1540609"/>
                          <a:ext cx="293149" cy="828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98600" y="2081213"/>
          <a:ext cx="24987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" r:id="rId4" imgW="1028065" imgH="406400" progId="Equation.DSMT4">
                  <p:embed/>
                </p:oleObj>
              </mc:Choice>
              <mc:Fallback>
                <p:oleObj name="" r:id="rId4" imgW="1028065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081213"/>
                        <a:ext cx="249872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8600" y="3284538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答：借走了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本。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365" name="文本框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6" name="图片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 bwMode="auto">
          <a:xfrm>
            <a:off x="5075238" y="1793875"/>
            <a:ext cx="3313112" cy="1730375"/>
            <a:chOff x="5075982" y="1793797"/>
            <a:chExt cx="3312368" cy="1729881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075982" y="2787288"/>
              <a:ext cx="331236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4986314" y="2697621"/>
              <a:ext cx="1793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8298682" y="2697621"/>
              <a:ext cx="1793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5354531" y="2697621"/>
              <a:ext cx="1793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5722748" y="2697621"/>
              <a:ext cx="1793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6090965" y="2697621"/>
              <a:ext cx="1793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548851" y="2607953"/>
              <a:ext cx="0" cy="1793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915481" y="2607953"/>
              <a:ext cx="0" cy="1793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283698" y="2607953"/>
              <a:ext cx="0" cy="1793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651915" y="2607953"/>
              <a:ext cx="0" cy="1793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020133" y="2607953"/>
              <a:ext cx="0" cy="1793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左大括号 4"/>
            <p:cNvSpPr/>
            <p:nvPr/>
          </p:nvSpPr>
          <p:spPr>
            <a:xfrm rot="16200000">
              <a:off x="6558384" y="1349325"/>
              <a:ext cx="317409" cy="3237773"/>
            </a:xfrm>
            <a:prstGeom prst="leftBrace">
              <a:avLst>
                <a:gd name="adj1" fmla="val 3582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501237" y="3153897"/>
              <a:ext cx="647555" cy="369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kern="0">
                  <a:solidFill>
                    <a:sysClr val="windowText" lastClr="000000"/>
                  </a:solidFill>
                  <a:latin typeface="Times New Roman" panose="02020603050405020304"/>
                  <a:ea typeface="宋体" panose="02010600030101010101" pitchFamily="2" charset="-122"/>
                </a:rPr>
                <a:t>36</a:t>
              </a:r>
              <a:r>
                <a:rPr lang="zh-CN" altLang="en-US" b="1" kern="0">
                  <a:solidFill>
                    <a:sysClr val="windowText" lastClr="000000"/>
                  </a:solidFill>
                  <a:latin typeface="Times New Roman" panose="02020603050405020304"/>
                  <a:ea typeface="宋体" panose="02010600030101010101" pitchFamily="2" charset="-122"/>
                </a:rPr>
                <a:t>本</a:t>
              </a:r>
              <a:endParaRPr lang="zh-CN" altLang="en-US" sz="1200"/>
            </a:p>
          </p:txBody>
        </p:sp>
        <p:sp>
          <p:nvSpPr>
            <p:cNvPr id="24" name="左大括号 23"/>
            <p:cNvSpPr/>
            <p:nvPr/>
          </p:nvSpPr>
          <p:spPr>
            <a:xfrm rot="5400000" flipV="1">
              <a:off x="5653712" y="1730271"/>
              <a:ext cx="317409" cy="1434778"/>
            </a:xfrm>
            <a:prstGeom prst="leftBrace">
              <a:avLst>
                <a:gd name="adj1" fmla="val 3582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82" name="组合 9"/>
            <p:cNvGrpSpPr/>
            <p:nvPr/>
          </p:nvGrpSpPr>
          <p:grpSpPr bwMode="auto">
            <a:xfrm>
              <a:off x="5413612" y="1793797"/>
              <a:ext cx="750201" cy="576417"/>
              <a:chOff x="5173703" y="1651736"/>
              <a:chExt cx="750201" cy="57641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174134" y="1754894"/>
                <a:ext cx="647554" cy="369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b="1" kern="0">
                    <a:solidFill>
                      <a:sysClr val="windowText" lastClr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36</a:t>
                </a:r>
                <a:r>
                  <a:rPr lang="zh-CN" altLang="en-US" b="1" kern="0">
                    <a:solidFill>
                      <a:sysClr val="windowText" lastClr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的</a:t>
                </a:r>
                <a:endParaRPr lang="zh-CN" altLang="en-US" sz="1200"/>
              </a:p>
            </p:txBody>
          </p:sp>
          <p:graphicFrame>
            <p:nvGraphicFramePr>
              <p:cNvPr id="15384" name="对象 8"/>
              <p:cNvGraphicFramePr>
                <a:graphicFrameLocks noChangeAspect="1"/>
              </p:cNvGraphicFramePr>
              <p:nvPr/>
            </p:nvGraphicFramePr>
            <p:xfrm>
              <a:off x="5719369" y="1651736"/>
              <a:ext cx="204535" cy="5764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7" name="" r:id="rId9" imgW="139700" imgH="393700" progId="Equation.DSMT4">
                      <p:embed/>
                    </p:oleObj>
                  </mc:Choice>
                  <mc:Fallback>
                    <p:oleObj name="" r:id="rId9" imgW="139700" imgH="393700" progId="Equation.DSMT4">
                      <p:embed/>
                      <p:pic>
                        <p:nvPicPr>
                          <p:cNvPr id="0" name="对象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9369" y="1651736"/>
                            <a:ext cx="204535" cy="5764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"/>
          <p:cNvSpPr>
            <a:spLocks noChangeArrowheads="1"/>
          </p:cNvSpPr>
          <p:nvPr/>
        </p:nvSpPr>
        <p:spPr bwMode="auto">
          <a:xfrm>
            <a:off x="5580063" y="4914900"/>
            <a:ext cx="231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414141"/>
                </a:solidFill>
              </a:rPr>
              <a:t> </a:t>
            </a:r>
            <a:endParaRPr lang="ko-KR" altLang="en-US" sz="1100">
              <a:solidFill>
                <a:srgbClr val="414141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011238" y="881063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填空。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7412" name="组合 2"/>
          <p:cNvGrpSpPr/>
          <p:nvPr/>
        </p:nvGrpSpPr>
        <p:grpSpPr bwMode="auto">
          <a:xfrm>
            <a:off x="1062038" y="1628775"/>
            <a:ext cx="5310187" cy="1008063"/>
            <a:chOff x="1062038" y="1419225"/>
            <a:chExt cx="5310187" cy="1008063"/>
          </a:xfrm>
        </p:grpSpPr>
        <p:graphicFrame>
          <p:nvGraphicFramePr>
            <p:cNvPr id="17430" name="Object 12"/>
            <p:cNvGraphicFramePr>
              <a:graphicFrameLocks noChangeAspect="1"/>
            </p:cNvGraphicFramePr>
            <p:nvPr/>
          </p:nvGraphicFramePr>
          <p:xfrm>
            <a:off x="1062038" y="1419225"/>
            <a:ext cx="2843212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4" name="" r:id="rId2" imgW="1143000" imgH="393700" progId="Equation.DSMT4">
                    <p:embed/>
                  </p:oleObj>
                </mc:Choice>
                <mc:Fallback>
                  <p:oleObj name="" r:id="rId2" imgW="1143000" imgH="393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038" y="1419225"/>
                          <a:ext cx="2843212" cy="1004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31" name="组合 1"/>
            <p:cNvGrpSpPr/>
            <p:nvPr/>
          </p:nvGrpSpPr>
          <p:grpSpPr bwMode="auto">
            <a:xfrm>
              <a:off x="3844925" y="1563688"/>
              <a:ext cx="2527300" cy="863600"/>
              <a:chOff x="3844925" y="1563688"/>
              <a:chExt cx="2527300" cy="863600"/>
            </a:xfrm>
          </p:grpSpPr>
          <p:sp>
            <p:nvSpPr>
              <p:cNvPr id="17432" name="TextBox 2"/>
              <p:cNvSpPr txBox="1">
                <a:spLocks noChangeArrowheads="1"/>
              </p:cNvSpPr>
              <p:nvPr/>
            </p:nvSpPr>
            <p:spPr bwMode="auto">
              <a:xfrm>
                <a:off x="3844925" y="1563688"/>
                <a:ext cx="2527300" cy="738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×       =</a:t>
                </a:r>
                <a:r>
                  <a:rPr lang="en-US" altLang="zh-CN" sz="2800" b="1" u="sng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 </a:t>
                </a:r>
                <a:endPara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17433" name="直接连接符 11"/>
              <p:cNvCxnSpPr>
                <a:cxnSpLocks noChangeShapeType="1"/>
              </p:cNvCxnSpPr>
              <p:nvPr/>
            </p:nvCxnSpPr>
            <p:spPr bwMode="auto">
              <a:xfrm>
                <a:off x="5716126" y="2427288"/>
                <a:ext cx="5318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34" name="直接连接符 44"/>
              <p:cNvCxnSpPr>
                <a:cxnSpLocks noChangeShapeType="1"/>
              </p:cNvCxnSpPr>
              <p:nvPr/>
            </p:nvCxnSpPr>
            <p:spPr bwMode="auto">
              <a:xfrm>
                <a:off x="4841875" y="2427288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35" name="直接连接符 45"/>
              <p:cNvCxnSpPr>
                <a:cxnSpLocks noChangeShapeType="1"/>
              </p:cNvCxnSpPr>
              <p:nvPr/>
            </p:nvCxnSpPr>
            <p:spPr bwMode="auto">
              <a:xfrm>
                <a:off x="3844925" y="2420938"/>
                <a:ext cx="5318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12" name="对象 26"/>
          <p:cNvGraphicFramePr>
            <a:graphicFrameLocks noChangeAspect="1"/>
          </p:cNvGraphicFramePr>
          <p:nvPr/>
        </p:nvGraphicFramePr>
        <p:xfrm>
          <a:off x="3924300" y="1662113"/>
          <a:ext cx="3730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" r:id="rId4" imgW="152400" imgH="393700" progId="Equation.DSMT4">
                  <p:embed/>
                </p:oleObj>
              </mc:Choice>
              <mc:Fallback>
                <p:oleObj name="" r:id="rId4" imgW="152400" imgH="393700" progId="Equation.DSMT4">
                  <p:embed/>
                  <p:pic>
                    <p:nvPicPr>
                      <p:cNvPr id="0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662113"/>
                        <a:ext cx="373063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953000" y="1941513"/>
          <a:ext cx="3111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" r:id="rId6" imgW="127000" imgH="165100" progId="Equation.DSMT4">
                  <p:embed/>
                </p:oleObj>
              </mc:Choice>
              <mc:Fallback>
                <p:oleObj name="" r:id="rId6" imgW="127000" imgH="165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41513"/>
                        <a:ext cx="3111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03900" y="1944688"/>
          <a:ext cx="3111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" r:id="rId8" imgW="127000" imgH="177165" progId="Equation.DSMT4">
                  <p:embed/>
                </p:oleObj>
              </mc:Choice>
              <mc:Fallback>
                <p:oleObj name="" r:id="rId8" imgW="127000" imgH="1771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1944688"/>
                        <a:ext cx="3111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6" name="组合 14"/>
          <p:cNvGrpSpPr/>
          <p:nvPr/>
        </p:nvGrpSpPr>
        <p:grpSpPr bwMode="auto">
          <a:xfrm>
            <a:off x="1030288" y="3013075"/>
            <a:ext cx="4813300" cy="1012825"/>
            <a:chOff x="1026737" y="1563688"/>
            <a:chExt cx="4814138" cy="1011653"/>
          </a:xfrm>
        </p:grpSpPr>
        <p:graphicFrame>
          <p:nvGraphicFramePr>
            <p:cNvPr id="17424" name="Object 12"/>
            <p:cNvGraphicFramePr>
              <a:graphicFrameLocks noChangeAspect="1"/>
            </p:cNvGraphicFramePr>
            <p:nvPr/>
          </p:nvGraphicFramePr>
          <p:xfrm>
            <a:off x="1026737" y="1563688"/>
            <a:ext cx="2274888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8" name="" r:id="rId10" imgW="914400" imgH="393700" progId="Equation.DSMT4">
                    <p:embed/>
                  </p:oleObj>
                </mc:Choice>
                <mc:Fallback>
                  <p:oleObj name="" r:id="rId10" imgW="914400" imgH="393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737" y="1563688"/>
                          <a:ext cx="2274888" cy="1004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25" name="组合 16"/>
            <p:cNvGrpSpPr/>
            <p:nvPr/>
          </p:nvGrpSpPr>
          <p:grpSpPr bwMode="auto">
            <a:xfrm>
              <a:off x="3313575" y="1700771"/>
              <a:ext cx="2527300" cy="874570"/>
              <a:chOff x="3313575" y="1700771"/>
              <a:chExt cx="2527300" cy="874570"/>
            </a:xfrm>
          </p:grpSpPr>
          <p:sp>
            <p:nvSpPr>
              <p:cNvPr id="17426" name="TextBox 2"/>
              <p:cNvSpPr txBox="1">
                <a:spLocks noChangeArrowheads="1"/>
              </p:cNvSpPr>
              <p:nvPr/>
            </p:nvSpPr>
            <p:spPr bwMode="auto">
              <a:xfrm>
                <a:off x="3313575" y="1700771"/>
                <a:ext cx="2527300" cy="738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×       =</a:t>
                </a:r>
                <a:r>
                  <a:rPr lang="en-US" altLang="zh-CN" sz="2800" b="1" u="sng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 </a:t>
                </a:r>
                <a:endPara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17427" name="直接连接符 11"/>
              <p:cNvCxnSpPr>
                <a:cxnSpLocks noChangeShapeType="1"/>
              </p:cNvCxnSpPr>
              <p:nvPr/>
            </p:nvCxnSpPr>
            <p:spPr bwMode="auto">
              <a:xfrm>
                <a:off x="5187096" y="2575341"/>
                <a:ext cx="5318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8" name="直接连接符 44"/>
              <p:cNvCxnSpPr>
                <a:cxnSpLocks noChangeShapeType="1"/>
              </p:cNvCxnSpPr>
              <p:nvPr/>
            </p:nvCxnSpPr>
            <p:spPr bwMode="auto">
              <a:xfrm>
                <a:off x="4312845" y="2575341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9" name="直接连接符 45"/>
              <p:cNvCxnSpPr>
                <a:cxnSpLocks noChangeShapeType="1"/>
              </p:cNvCxnSpPr>
              <p:nvPr/>
            </p:nvCxnSpPr>
            <p:spPr bwMode="auto">
              <a:xfrm>
                <a:off x="3315895" y="2568991"/>
                <a:ext cx="5318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403600" y="3044825"/>
          <a:ext cx="3429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" r:id="rId12" imgW="139700" imgH="393700" progId="Equation.DSMT4">
                  <p:embed/>
                </p:oleObj>
              </mc:Choice>
              <mc:Fallback>
                <p:oleObj name="" r:id="rId12" imgW="139700" imgH="3937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3044825"/>
                        <a:ext cx="3429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403725" y="3349625"/>
          <a:ext cx="3111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" r:id="rId14" imgW="127000" imgH="177165" progId="Equation.DSMT4">
                  <p:embed/>
                </p:oleObj>
              </mc:Choice>
              <mc:Fallback>
                <p:oleObj name="" r:id="rId14" imgW="127000" imgH="1771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3349625"/>
                        <a:ext cx="3111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186363" y="3046413"/>
          <a:ext cx="5302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" r:id="rId16" imgW="215900" imgH="393065" progId="Equation.DSMT4">
                  <p:embed/>
                </p:oleObj>
              </mc:Choice>
              <mc:Fallback>
                <p:oleObj name="" r:id="rId16" imgW="215900" imgH="3930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3046413"/>
                        <a:ext cx="530225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文本框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21" name="图片 26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509588" y="16351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三、课堂练习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17423" name="文本框 1"/>
          <p:cNvSpPr txBox="1">
            <a:spLocks noChangeArrowheads="1"/>
          </p:cNvSpPr>
          <p:nvPr/>
        </p:nvSpPr>
        <p:spPr bwMode="auto">
          <a:xfrm>
            <a:off x="2370138" y="958850"/>
            <a:ext cx="308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P6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文本框 1"/>
          <p:cNvSpPr txBox="1">
            <a:spLocks noChangeArrowheads="1"/>
          </p:cNvSpPr>
          <p:nvPr/>
        </p:nvSpPr>
        <p:spPr bwMode="auto">
          <a:xfrm>
            <a:off x="1122363" y="498475"/>
            <a:ext cx="308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P6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4" name="组合 4"/>
          <p:cNvGrpSpPr/>
          <p:nvPr/>
        </p:nvGrpSpPr>
        <p:grpSpPr bwMode="auto">
          <a:xfrm>
            <a:off x="539552" y="771550"/>
            <a:ext cx="8208912" cy="1949508"/>
            <a:chOff x="1415900" y="895350"/>
            <a:chExt cx="7640814" cy="1950384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415900" y="895350"/>
              <a:ext cx="7640814" cy="19503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大约在一万年前，青藏高原平均每年上升约      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。按照这个速度，在那个时期，青藏高原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50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年能上升多少米？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100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年呢？</a:t>
              </a:r>
              <a:endPara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对象 3"/>
            <p:cNvGraphicFramePr>
              <a:graphicFrameLocks noChangeAspect="1"/>
            </p:cNvGraphicFramePr>
            <p:nvPr/>
          </p:nvGraphicFramePr>
          <p:xfrm>
            <a:off x="8051344" y="967390"/>
            <a:ext cx="5302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4" name="" r:id="rId2" imgW="330200" imgH="393700" progId="Equation.DSMT4">
                    <p:embed/>
                  </p:oleObj>
                </mc:Choice>
                <mc:Fallback>
                  <p:oleObj name="" r:id="rId2" imgW="330200" imgH="3937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1344" y="967390"/>
                          <a:ext cx="530225" cy="631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1974354" y="2870163"/>
            <a:ext cx="2435986" cy="773112"/>
            <a:chOff x="539552" y="2990813"/>
            <a:chExt cx="2435986" cy="773112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539552" y="3014625"/>
            <a:ext cx="1449387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5" name="" r:id="rId4" imgW="838835" imgH="419100" progId="Equation.DSMT4">
                    <p:embed/>
                  </p:oleObj>
                </mc:Choice>
                <mc:Fallback>
                  <p:oleObj name="" r:id="rId4" imgW="838835" imgH="419100" progId="Equation.DSMT4">
                    <p:embed/>
                    <p:pic>
                      <p:nvPicPr>
                        <p:cNvPr id="0" name="对象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3014625"/>
                          <a:ext cx="1449387" cy="725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1968302" y="2990813"/>
            <a:ext cx="304800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6" name="" r:id="rId6" imgW="165100" imgH="419100" progId="Equation.DSMT4">
                    <p:embed/>
                  </p:oleObj>
                </mc:Choice>
                <mc:Fallback>
                  <p:oleObj name="" r:id="rId6" imgW="165100" imgH="419100" progId="Equation.DSMT4">
                    <p:embed/>
                    <p:pic>
                      <p:nvPicPr>
                        <p:cNvPr id="0" name="对象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302" y="2990813"/>
                          <a:ext cx="304800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2273102" y="3115759"/>
              <a:ext cx="702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72000" y="2893975"/>
            <a:ext cx="2455036" cy="725488"/>
            <a:chOff x="3137198" y="3014625"/>
            <a:chExt cx="2455036" cy="725488"/>
          </a:xfrm>
        </p:grpSpPr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3137198" y="3014625"/>
            <a:ext cx="1603375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7" name="" r:id="rId8" imgW="927735" imgH="419100" progId="Equation.DSMT4">
                    <p:embed/>
                  </p:oleObj>
                </mc:Choice>
                <mc:Fallback>
                  <p:oleObj name="" r:id="rId8" imgW="927735" imgH="419100" progId="Equation.DSMT4">
                    <p:embed/>
                    <p:pic>
                      <p:nvPicPr>
                        <p:cNvPr id="0" name="对象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7198" y="3014625"/>
                          <a:ext cx="1603375" cy="725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4659610" y="3201950"/>
            <a:ext cx="258763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8" name="Equation" r:id="rId10" imgW="139700" imgH="190500" progId="Equation.DSMT4">
                    <p:embed/>
                  </p:oleObj>
                </mc:Choice>
                <mc:Fallback>
                  <p:oleObj name="Equation" r:id="rId10" imgW="139700" imgH="190500" progId="Equation.DSMT4">
                    <p:embed/>
                    <p:pic>
                      <p:nvPicPr>
                        <p:cNvPr id="0" name="对象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610" y="3201950"/>
                          <a:ext cx="258763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4889798" y="3115759"/>
              <a:ext cx="702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1475656" y="4011910"/>
            <a:ext cx="6096000" cy="614363"/>
            <a:chOff x="1447800" y="4101947"/>
            <a:chExt cx="6096000" cy="614362"/>
          </a:xfrm>
        </p:grpSpPr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1447800" y="4213072"/>
              <a:ext cx="6096000" cy="4921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答：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50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年能上升    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100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年能上升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7m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。</a:t>
              </a:r>
              <a:endParaRPr lang="zh-CN" altLang="en-US" sz="26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对象 19"/>
            <p:cNvGraphicFramePr>
              <a:graphicFrameLocks noChangeAspect="1"/>
            </p:cNvGraphicFramePr>
            <p:nvPr/>
          </p:nvGraphicFramePr>
          <p:xfrm>
            <a:off x="3935933" y="4101947"/>
            <a:ext cx="255588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9" name="" r:id="rId12" imgW="177800" imgH="431800" progId="Equation.DSMT4">
                    <p:embed/>
                  </p:oleObj>
                </mc:Choice>
                <mc:Fallback>
                  <p:oleObj name="" r:id="rId12" imgW="177800" imgH="431800" progId="Equation.DSMT4">
                    <p:embed/>
                    <p:pic>
                      <p:nvPicPr>
                        <p:cNvPr id="0" name="对象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933" y="4101947"/>
                          <a:ext cx="255588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10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文本框 1"/>
          <p:cNvSpPr txBox="1">
            <a:spLocks noChangeArrowheads="1"/>
          </p:cNvSpPr>
          <p:nvPr/>
        </p:nvSpPr>
        <p:spPr bwMode="auto">
          <a:xfrm>
            <a:off x="1050925" y="568325"/>
            <a:ext cx="308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P7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995936" y="3003798"/>
            <a:ext cx="292427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= 15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（万平方米）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grpSp>
        <p:nvGrpSpPr>
          <p:cNvPr id="11" name="组合 3"/>
          <p:cNvGrpSpPr/>
          <p:nvPr/>
        </p:nvGrpSpPr>
        <p:grpSpPr bwMode="auto">
          <a:xfrm>
            <a:off x="1043608" y="1059582"/>
            <a:ext cx="7488237" cy="1594026"/>
            <a:chOff x="1065312" y="699365"/>
            <a:chExt cx="7035080" cy="1593688"/>
          </a:xfrm>
        </p:grpSpPr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1065312" y="699365"/>
              <a:ext cx="7035080" cy="15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3.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故宫博物院占地总面积约为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72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万平方米，其中建筑面积占总面积的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。故宫博物院的建筑面积约为多少万平方米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?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对象 1"/>
            <p:cNvGraphicFramePr>
              <a:graphicFrameLocks noChangeAspect="1"/>
            </p:cNvGraphicFramePr>
            <p:nvPr/>
          </p:nvGraphicFramePr>
          <p:xfrm>
            <a:off x="4573158" y="1159723"/>
            <a:ext cx="417601" cy="7189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2" name="Equation" r:id="rId5" imgW="5486400" imgH="9448800" progId="Equation.DSMT4">
                    <p:embed/>
                  </p:oleObj>
                </mc:Choice>
                <mc:Fallback>
                  <p:oleObj name="Equation" r:id="rId5" imgW="5486400" imgH="94488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3158" y="1159723"/>
                          <a:ext cx="417601" cy="7189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771800" y="2787774"/>
          <a:ext cx="123348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7" imgW="12192000" imgH="9753600" progId="Equation.DSMT4">
                  <p:embed/>
                </p:oleObj>
              </mc:Choice>
              <mc:Fallback>
                <p:oleObj name="Equation" r:id="rId7" imgW="12192000" imgH="9753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87774"/>
                        <a:ext cx="1233487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1043608" y="4011910"/>
            <a:ext cx="7314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答：故宫博物院的建筑面积约为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万平方米。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5" name="图片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文本框 1"/>
          <p:cNvSpPr txBox="1">
            <a:spLocks noChangeArrowheads="1"/>
          </p:cNvSpPr>
          <p:nvPr/>
        </p:nvSpPr>
        <p:spPr bwMode="auto">
          <a:xfrm>
            <a:off x="1263650" y="527050"/>
            <a:ext cx="308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P7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练习一第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211710"/>
            <a:ext cx="2965231" cy="1802765"/>
          </a:xfrm>
          <a:prstGeom prst="rect">
            <a:avLst/>
          </a:prstGeom>
        </p:spPr>
      </p:pic>
      <p:grpSp>
        <p:nvGrpSpPr>
          <p:cNvPr id="11" name="组合 3"/>
          <p:cNvGrpSpPr/>
          <p:nvPr/>
        </p:nvGrpSpPr>
        <p:grpSpPr bwMode="auto">
          <a:xfrm>
            <a:off x="1043608" y="915566"/>
            <a:ext cx="6925642" cy="1439217"/>
            <a:chOff x="1200660" y="1095914"/>
            <a:chExt cx="6506578" cy="1438757"/>
          </a:xfrm>
        </p:grpSpPr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1200660" y="1095914"/>
              <a:ext cx="6506578" cy="130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4.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全世界鹤类共有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种，我国的鹤类种数最多，占全世界的      。我国有多少种鹤类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?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对象 1"/>
            <p:cNvGraphicFramePr>
              <a:graphicFrameLocks noChangeAspect="1"/>
            </p:cNvGraphicFramePr>
            <p:nvPr/>
          </p:nvGraphicFramePr>
          <p:xfrm>
            <a:off x="3703742" y="1815764"/>
            <a:ext cx="278899" cy="718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Equation" r:id="rId6" imgW="3657600" imgH="9448800" progId="Equation.DSMT4">
                    <p:embed/>
                  </p:oleObj>
                </mc:Choice>
                <mc:Fallback>
                  <p:oleObj name="Equation" r:id="rId6" imgW="3657600" imgH="94488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742" y="1815764"/>
                          <a:ext cx="278899" cy="718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741488" y="2513013"/>
          <a:ext cx="21256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8" imgW="22860000" imgH="9753600" progId="Equation.DSMT4">
                  <p:embed/>
                </p:oleObj>
              </mc:Choice>
              <mc:Fallback>
                <p:oleObj name="Equation" r:id="rId8" imgW="22860000" imgH="9753600" progId="Equation.DSMT4">
                  <p:embed/>
                  <p:pic>
                    <p:nvPicPr>
                      <p:cNvPr id="0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513013"/>
                        <a:ext cx="212566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1403648" y="3723878"/>
            <a:ext cx="469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答：我国有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种鹤类。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p="http://schemas.openxmlformats.org/presentationml/2006/main">
  <p:tag name="ISLIDE.ADDREMOVEWATERMARK" val="1bd1TtPe2E"/>
</p:tagLst>
</file>

<file path=ppt/tags/tag10.xml><?xml version="1.0" encoding="utf-8"?>
<p:tagLst xmlns:p="http://schemas.openxmlformats.org/presentationml/2006/main">
  <p:tag name="ISLIDE.ADDREMOVEWATERMARK" val="9tYmjgOwYc"/>
</p:tagLst>
</file>

<file path=ppt/tags/tag11.xml><?xml version="1.0" encoding="utf-8"?>
<p:tagLst xmlns:p="http://schemas.openxmlformats.org/presentationml/2006/main">
  <p:tag name="ISLIDE.ADDREMOVEWATERMARK" val="1bd1TtPe2E"/>
</p:tagLst>
</file>

<file path=ppt/tags/tag12.xml><?xml version="1.0" encoding="utf-8"?>
<p:tagLst xmlns:p="http://schemas.openxmlformats.org/presentationml/2006/main">
  <p:tag name="ISLIDE.ADDREMOVEWATERMARK" val="9tYmjgOwYc"/>
</p:tagLst>
</file>

<file path=ppt/tags/tag13.xml><?xml version="1.0" encoding="utf-8"?>
<p:tagLst xmlns:p="http://schemas.openxmlformats.org/presentationml/2006/main">
  <p:tag name="ISLIDE.ADDREMOVEWATERMARK" val="1bd1TtPe2E"/>
</p:tagLst>
</file>

<file path=ppt/tags/tag14.xml><?xml version="1.0" encoding="utf-8"?>
<p:tagLst xmlns:p="http://schemas.openxmlformats.org/presentationml/2006/main">
  <p:tag name="ISLIDE.ADDREMOVEWATERMARK" val="9tYmjgOwYc"/>
</p:tagLst>
</file>

<file path=ppt/tags/tag15.xml><?xml version="1.0" encoding="utf-8"?>
<p:tagLst xmlns:p="http://schemas.openxmlformats.org/presentationml/2006/main">
  <p:tag name="ISLIDE.ADDREMOVEWATERMARK" val="1bd1TtPe2E"/>
</p:tagLst>
</file>

<file path=ppt/tags/tag16.xml><?xml version="1.0" encoding="utf-8"?>
<p:tagLst xmlns:p="http://schemas.openxmlformats.org/presentationml/2006/main">
  <p:tag name="ISLIDE.ADDREMOVEWATERMARK" val="9tYmjgOwYc"/>
</p:tagLst>
</file>

<file path=ppt/tags/tag17.xml><?xml version="1.0" encoding="utf-8"?>
<p:tagLst xmlns:p="http://schemas.openxmlformats.org/presentationml/2006/main">
  <p:tag name="ISLIDE.ADDREMOVEWATERMARK" val="1bd1TtPe2E"/>
</p:tagLst>
</file>

<file path=ppt/tags/tag18.xml><?xml version="1.0" encoding="utf-8"?>
<p:tagLst xmlns:p="http://schemas.openxmlformats.org/presentationml/2006/main">
  <p:tag name="ISLIDE.ADDREMOVEWATERMARK" val="9tYmjgOwYc"/>
</p:tagLst>
</file>

<file path=ppt/tags/tag19.xml><?xml version="1.0" encoding="utf-8"?>
<p:tagLst xmlns:p="http://schemas.openxmlformats.org/presentationml/2006/main">
  <p:tag name="ISLIDE.ADDREMOVEWATERMARK" val="9tYmjgOwYc"/>
</p:tagLst>
</file>

<file path=ppt/tags/tag2.xml><?xml version="1.0" encoding="utf-8"?>
<p:tagLst xmlns:p="http://schemas.openxmlformats.org/presentationml/2006/main">
  <p:tag name="ISLIDE.ADDREMOVEWATERMARK" val="9tYmjgOwYc"/>
</p:tagLst>
</file>

<file path=ppt/tags/tag20.xml><?xml version="1.0" encoding="utf-8"?>
<p:tagLst xmlns:p="http://schemas.openxmlformats.org/presentationml/2006/main">
  <p:tag name="ISLIDE.ADDREMOVEWATERMARK" val="1bd1TtPe2E"/>
</p:tagLst>
</file>

<file path=ppt/tags/tag21.xml><?xml version="1.0" encoding="utf-8"?>
<p:tagLst xmlns:p="http://schemas.openxmlformats.org/presentationml/2006/main">
  <p:tag name="ISLIDE.ADDREMOVEWATERMARK" val="9tYmjgOwYc"/>
</p:tagLst>
</file>

<file path=ppt/tags/tag22.xml><?xml version="1.0" encoding="utf-8"?>
<p:tagLst xmlns:p="http://schemas.openxmlformats.org/presentationml/2006/main">
  <p:tag name="ISLIDE.ADDREMOVEWATERMARK" val="ndDjqKPMGN"/>
</p:tagLst>
</file>

<file path=ppt/tags/tag23.xml><?xml version="1.0" encoding="utf-8"?>
<p:tagLst xmlns:p="http://schemas.openxmlformats.org/presentationml/2006/main">
  <p:tag name="ISLIDE.ADDREMOVEWATERMARK" val="4J2DWMeMGz"/>
</p:tagLst>
</file>

<file path=ppt/tags/tag24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1bd1TtPe2E"/>
</p:tagLst>
</file>

<file path=ppt/tags/tag4.xml><?xml version="1.0" encoding="utf-8"?>
<p:tagLst xmlns:p="http://schemas.openxmlformats.org/presentationml/2006/main">
  <p:tag name="ISLIDE.ADDREMOVEWATERMARK" val="9tYmjgOwYc"/>
</p:tagLst>
</file>

<file path=ppt/tags/tag5.xml><?xml version="1.0" encoding="utf-8"?>
<p:tagLst xmlns:p="http://schemas.openxmlformats.org/presentationml/2006/main">
  <p:tag name="ISLIDE.ADDREMOVEWATERMARK" val="1bd1TtPe2E"/>
</p:tagLst>
</file>

<file path=ppt/tags/tag6.xml><?xml version="1.0" encoding="utf-8"?>
<p:tagLst xmlns:p="http://schemas.openxmlformats.org/presentationml/2006/main">
  <p:tag name="ISLIDE.ADDREMOVEWATERMARK" val="9tYmjgOwYc"/>
</p:tagLst>
</file>

<file path=ppt/tags/tag7.xml><?xml version="1.0" encoding="utf-8"?>
<p:tagLst xmlns:p="http://schemas.openxmlformats.org/presentationml/2006/main">
  <p:tag name="ISLIDE.ADDREMOVEWATERMARK" val="1bd1TtPe2E"/>
</p:tagLst>
</file>

<file path=ppt/tags/tag8.xml><?xml version="1.0" encoding="utf-8"?>
<p:tagLst xmlns:p="http://schemas.openxmlformats.org/presentationml/2006/main">
  <p:tag name="ISLIDE.ADDREMOVEWATERMARK" val="9tYmjgOwYc"/>
</p:tagLst>
</file>

<file path=ppt/tags/tag9.xml><?xml version="1.0" encoding="utf-8"?>
<p:tagLst xmlns:p="http://schemas.openxmlformats.org/presentationml/2006/main">
  <p:tag name="ISLIDE.ADDREMOVEWATERMARK" val="1bd1TtPe2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WPS 演示</Application>
  <PresentationFormat>全屏显示(16:9)</PresentationFormat>
  <Paragraphs>164</Paragraphs>
  <Slides>14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49</vt:i4>
      </vt:variant>
      <vt:variant>
        <vt:lpstr>幻灯片标题</vt:lpstr>
      </vt:variant>
      <vt:variant>
        <vt:i4>14</vt:i4>
      </vt:variant>
    </vt:vector>
  </HeadingPairs>
  <TitlesOfParts>
    <vt:vector size="80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黑体</vt:lpstr>
      <vt:lpstr>幼圆</vt:lpstr>
      <vt:lpstr>华文中宋</vt:lpstr>
      <vt:lpstr>Times New Roman</vt:lpstr>
      <vt:lpstr>Century Gothic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990</cp:revision>
  <dcterms:created xsi:type="dcterms:W3CDTF">2008-03-19T06:41:00Z</dcterms:created>
  <dcterms:modified xsi:type="dcterms:W3CDTF">2023-09-06T12:43:26Z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DDDD9BF1603F4C40B002AFD8C970B8D7_12</vt:lpwstr>
  </property>
</Properties>
</file>