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27"/>
  </p:notesMasterIdLst>
  <p:handoutMasterIdLst>
    <p:handoutMasterId r:id="rId28"/>
  </p:handoutMasterIdLst>
  <p:sldIdLst>
    <p:sldId id="256" r:id="rId2"/>
    <p:sldId id="344" r:id="rId3"/>
    <p:sldId id="354" r:id="rId4"/>
    <p:sldId id="345" r:id="rId5"/>
    <p:sldId id="346" r:id="rId6"/>
    <p:sldId id="318" r:id="rId7"/>
    <p:sldId id="319" r:id="rId8"/>
    <p:sldId id="357" r:id="rId9"/>
    <p:sldId id="355" r:id="rId10"/>
    <p:sldId id="350" r:id="rId11"/>
    <p:sldId id="356" r:id="rId12"/>
    <p:sldId id="320" r:id="rId13"/>
    <p:sldId id="321" r:id="rId14"/>
    <p:sldId id="358" r:id="rId15"/>
    <p:sldId id="351" r:id="rId16"/>
    <p:sldId id="322" r:id="rId17"/>
    <p:sldId id="323" r:id="rId18"/>
    <p:sldId id="324" r:id="rId19"/>
    <p:sldId id="359" r:id="rId20"/>
    <p:sldId id="360" r:id="rId21"/>
    <p:sldId id="361" r:id="rId22"/>
    <p:sldId id="362" r:id="rId23"/>
    <p:sldId id="365" r:id="rId24"/>
    <p:sldId id="363" r:id="rId25"/>
    <p:sldId id="328" r:id="rId26"/>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36D"/>
    <a:srgbClr val="9CD1F3"/>
    <a:srgbClr val="FFD5D5"/>
    <a:srgbClr val="FF7C80"/>
    <a:srgbClr val="FFFFFF"/>
    <a:srgbClr val="3FC6E1"/>
    <a:srgbClr val="0000FF"/>
    <a:srgbClr val="CDE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11" autoAdjust="0"/>
    <p:restoredTop sz="94660" autoAdjust="0"/>
  </p:normalViewPr>
  <p:slideViewPr>
    <p:cSldViewPr snapToGrid="0">
      <p:cViewPr varScale="1">
        <p:scale>
          <a:sx n="114" d="100"/>
          <a:sy n="114" d="100"/>
        </p:scale>
        <p:origin x="182" y="82"/>
      </p:cViewPr>
      <p:guideLst>
        <p:guide orient="horz" pos="1620"/>
        <p:guide pos="2857"/>
      </p:guideLst>
    </p:cSldViewPr>
  </p:slideViewPr>
  <p:notesTextViewPr>
    <p:cViewPr>
      <p:scale>
        <a:sx n="1" d="1"/>
        <a:sy n="1" d="1"/>
      </p:scale>
      <p:origin x="0" y="0"/>
    </p:cViewPr>
  </p:notesTextViewPr>
  <p:sorterViewPr>
    <p:cViewPr>
      <p:scale>
        <a:sx n="150" d="100"/>
        <a:sy n="150" d="100"/>
      </p:scale>
      <p:origin x="0" y="-6054"/>
    </p:cViewPr>
  </p:sorterViewPr>
  <p:notesViewPr>
    <p:cSldViewPr snapToGrid="0">
      <p:cViewPr varScale="1">
        <p:scale>
          <a:sx n="86" d="100"/>
          <a:sy n="86" d="100"/>
        </p:scale>
        <p:origin x="3864"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CFF89F2-4762-43A0-9C5B-6D9AB8CE0E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FDFC8B22-BA3B-4FBD-B048-60B85F2C0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45A106A-5F0A-43C7-889E-67BE899BAFBF}" type="datetimeFigureOut">
              <a:rPr lang="zh-CN" altLang="en-US"/>
              <a:pPr>
                <a:defRPr/>
              </a:pPr>
              <a:t>2023/2/12</a:t>
            </a:fld>
            <a:endParaRPr lang="zh-CN" altLang="en-US"/>
          </a:p>
        </p:txBody>
      </p:sp>
      <p:sp>
        <p:nvSpPr>
          <p:cNvPr id="4" name="页脚占位符 3">
            <a:extLst>
              <a:ext uri="{FF2B5EF4-FFF2-40B4-BE49-F238E27FC236}">
                <a16:creationId xmlns:a16="http://schemas.microsoft.com/office/drawing/2014/main" id="{806DDCB8-F2A2-4337-9313-F7399F8FB3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a:extLst>
              <a:ext uri="{FF2B5EF4-FFF2-40B4-BE49-F238E27FC236}">
                <a16:creationId xmlns:a16="http://schemas.microsoft.com/office/drawing/2014/main" id="{E9BDD075-EAE0-4B96-82CB-CDC596FC1BC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CFFD81A-3814-4DC3-8AB9-57BC3C0E8652}"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DE8353-23C0-4F28-81A5-D3A8C97572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黑体" panose="02010609060101010101" pitchFamily="49" charset="-122"/>
              </a:defRPr>
            </a:lvl1pPr>
          </a:lstStyle>
          <a:p>
            <a:pPr>
              <a:defRPr/>
            </a:pPr>
            <a:endParaRPr lang="zh-CN" altLang="en-US"/>
          </a:p>
        </p:txBody>
      </p:sp>
      <p:sp>
        <p:nvSpPr>
          <p:cNvPr id="3" name="日期占位符 2">
            <a:extLst>
              <a:ext uri="{FF2B5EF4-FFF2-40B4-BE49-F238E27FC236}">
                <a16:creationId xmlns:a16="http://schemas.microsoft.com/office/drawing/2014/main" id="{F7D5930D-944F-4904-A859-7EF70686D5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黑体" panose="02010609060101010101" pitchFamily="49" charset="-122"/>
              </a:defRPr>
            </a:lvl1pPr>
          </a:lstStyle>
          <a:p>
            <a:pPr>
              <a:defRPr/>
            </a:pPr>
            <a:fld id="{21C72617-3180-432B-AD4E-C13F89F4B3FA}" type="datetimeFigureOut">
              <a:rPr lang="zh-CN" altLang="en-US"/>
              <a:pPr>
                <a:defRPr/>
              </a:pPr>
              <a:t>2023/2/12</a:t>
            </a:fld>
            <a:endParaRPr lang="zh-CN" altLang="en-US" dirty="0"/>
          </a:p>
        </p:txBody>
      </p:sp>
      <p:sp>
        <p:nvSpPr>
          <p:cNvPr id="4" name="幻灯片图像占位符 3">
            <a:extLst>
              <a:ext uri="{FF2B5EF4-FFF2-40B4-BE49-F238E27FC236}">
                <a16:creationId xmlns:a16="http://schemas.microsoft.com/office/drawing/2014/main" id="{961C7681-E5C7-4CAB-94C5-E1F4CEDD919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1A55E2BF-B36C-4448-B6D5-7DBD0AB1DDF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B0061367-719D-4438-88CE-BE8AE390C07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黑体" panose="02010609060101010101" pitchFamily="49" charset="-122"/>
              </a:defRPr>
            </a:lvl1pPr>
          </a:lstStyle>
          <a:p>
            <a:pPr>
              <a:defRPr/>
            </a:pPr>
            <a:endParaRPr lang="zh-CN" altLang="en-US"/>
          </a:p>
        </p:txBody>
      </p:sp>
      <p:sp>
        <p:nvSpPr>
          <p:cNvPr id="7" name="灯片编号占位符 6">
            <a:extLst>
              <a:ext uri="{FF2B5EF4-FFF2-40B4-BE49-F238E27FC236}">
                <a16:creationId xmlns:a16="http://schemas.microsoft.com/office/drawing/2014/main" id="{F2D74674-886A-4570-ADC2-8A5CF52ED2B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黑体" panose="02010609060101010101" pitchFamily="49" charset="-122"/>
              </a:defRPr>
            </a:lvl1pPr>
          </a:lstStyle>
          <a:p>
            <a:pPr>
              <a:defRPr/>
            </a:pPr>
            <a:fld id="{9A03E022-FD97-4A01-ACEE-DB0CD725D3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a:extLst>
              <a:ext uri="{FF2B5EF4-FFF2-40B4-BE49-F238E27FC236}">
                <a16:creationId xmlns:a16="http://schemas.microsoft.com/office/drawing/2014/main" id="{BDD65E09-A0D6-40BA-8E10-AC62811326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a:extLst>
              <a:ext uri="{FF2B5EF4-FFF2-40B4-BE49-F238E27FC236}">
                <a16:creationId xmlns:a16="http://schemas.microsoft.com/office/drawing/2014/main" id="{5784FB37-D888-4675-B7BD-8A093B41C4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6388" name="灯片编号占位符 3">
            <a:extLst>
              <a:ext uri="{FF2B5EF4-FFF2-40B4-BE49-F238E27FC236}">
                <a16:creationId xmlns:a16="http://schemas.microsoft.com/office/drawing/2014/main" id="{1A1FD784-3C3E-4C02-B7B8-EDBC10A00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2E14CB-BB13-4759-BE60-6354334FB8B1}" type="slidenum">
              <a:rPr lang="zh-CN" altLang="en-US" smtClean="0">
                <a:ea typeface="黑体" panose="02010609060101010101" pitchFamily="49" charset="-122"/>
              </a:rPr>
              <a:pPr/>
              <a:t>6</a:t>
            </a:fld>
            <a:endParaRPr lang="zh-CN" altLang="en-US">
              <a:ea typeface="黑体" panose="02010609060101010101"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1A6CFAC7-8F6B-4CB5-A430-C86B777C98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a:extLst>
              <a:ext uri="{FF2B5EF4-FFF2-40B4-BE49-F238E27FC236}">
                <a16:creationId xmlns:a16="http://schemas.microsoft.com/office/drawing/2014/main" id="{0BB8021A-F6C3-4FE9-B5E3-AB8DEA934C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9700" name="灯片编号占位符 3">
            <a:extLst>
              <a:ext uri="{FF2B5EF4-FFF2-40B4-BE49-F238E27FC236}">
                <a16:creationId xmlns:a16="http://schemas.microsoft.com/office/drawing/2014/main" id="{4EFA0F41-B2FB-4838-8A69-B59490B35F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54196A-9CE5-432C-9B3B-A05D43DF7BC0}" type="slidenum">
              <a:rPr lang="zh-CN" altLang="en-US" smtClean="0">
                <a:ea typeface="黑体" panose="02010609060101010101" pitchFamily="49" charset="-122"/>
              </a:rPr>
              <a:pPr/>
              <a:t>18</a:t>
            </a:fld>
            <a:endParaRPr lang="zh-CN" altLang="en-US">
              <a:ea typeface="黑体" panose="02010609060101010101"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FF579A7-C60B-4561-A6F7-634C99ABD8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4B726E7D-00B7-4B22-86FC-61CDF6610504}"/>
              </a:ext>
            </a:extLst>
          </p:cNvPr>
          <p:cNvGrpSpPr/>
          <p:nvPr userDrawn="1"/>
        </p:nvGrpSpPr>
        <p:grpSpPr>
          <a:xfrm>
            <a:off x="287084" y="218184"/>
            <a:ext cx="8570459" cy="4700696"/>
            <a:chOff x="287084" y="1784388"/>
            <a:chExt cx="8570459" cy="4700696"/>
          </a:xfrm>
          <a:effectLst>
            <a:outerShdw blurRad="50800" dist="38100" dir="8100000" algn="tr" rotWithShape="0">
              <a:prstClr val="black">
                <a:alpha val="42000"/>
              </a:prstClr>
            </a:outerShdw>
          </a:effectLst>
        </p:grpSpPr>
        <p:sp>
          <p:nvSpPr>
            <p:cNvPr id="4" name="矩形 3">
              <a:extLst>
                <a:ext uri="{FF2B5EF4-FFF2-40B4-BE49-F238E27FC236}">
                  <a16:creationId xmlns:a16="http://schemas.microsoft.com/office/drawing/2014/main" id="{65F598A5-4D4D-4323-82C7-01D35E653817}"/>
                </a:ext>
              </a:extLst>
            </p:cNvPr>
            <p:cNvSpPr/>
            <p:nvPr/>
          </p:nvSpPr>
          <p:spPr>
            <a:xfrm>
              <a:off x="287084" y="1784388"/>
              <a:ext cx="8570459" cy="2350348"/>
            </a:xfrm>
            <a:prstGeom prst="rect">
              <a:avLst/>
            </a:prstGeom>
            <a:solidFill>
              <a:srgbClr val="9CD1F3"/>
            </a:solidFill>
            <a:ln w="38100">
              <a:gradFill flip="none" rotWithShape="1">
                <a:gsLst>
                  <a:gs pos="0">
                    <a:srgbClr val="E6DCAC"/>
                  </a:gs>
                  <a:gs pos="12000">
                    <a:srgbClr val="E6D78A"/>
                  </a:gs>
                  <a:gs pos="30000">
                    <a:srgbClr val="C7AC4C"/>
                  </a:gs>
                  <a:gs pos="45000">
                    <a:srgbClr val="E6D78A"/>
                  </a:gs>
                  <a:gs pos="77000">
                    <a:srgbClr val="C7AC4C"/>
                  </a:gs>
                  <a:gs pos="100000">
                    <a:srgbClr val="E6DCA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gradFill flip="none" rotWithShape="1">
                  <a:gsLst>
                    <a:gs pos="0">
                      <a:srgbClr val="FBE4AE"/>
                    </a:gs>
                    <a:gs pos="17000">
                      <a:srgbClr val="BD922A"/>
                    </a:gs>
                    <a:gs pos="38000">
                      <a:srgbClr val="BD922A"/>
                    </a:gs>
                    <a:gs pos="87000">
                      <a:srgbClr val="A28949"/>
                    </a:gs>
                    <a:gs pos="61000">
                      <a:srgbClr val="CEB680"/>
                    </a:gs>
                    <a:gs pos="100000">
                      <a:srgbClr val="FAE3B7"/>
                    </a:gs>
                  </a:gsLst>
                  <a:lin ang="18900000" scaled="1"/>
                  <a:tileRect/>
                </a:gradFill>
                <a:cs typeface="+mn-ea"/>
                <a:sym typeface="+mn-lt"/>
              </a:endParaRPr>
            </a:p>
          </p:txBody>
        </p:sp>
        <p:sp>
          <p:nvSpPr>
            <p:cNvPr id="5" name="矩形 4">
              <a:extLst>
                <a:ext uri="{FF2B5EF4-FFF2-40B4-BE49-F238E27FC236}">
                  <a16:creationId xmlns:a16="http://schemas.microsoft.com/office/drawing/2014/main" id="{C65F94EC-E21A-490F-8649-F22B609D3068}"/>
                </a:ext>
              </a:extLst>
            </p:cNvPr>
            <p:cNvSpPr/>
            <p:nvPr/>
          </p:nvSpPr>
          <p:spPr>
            <a:xfrm>
              <a:off x="287084" y="4134736"/>
              <a:ext cx="8570459" cy="2350348"/>
            </a:xfrm>
            <a:prstGeom prst="rect">
              <a:avLst/>
            </a:prstGeom>
            <a:solidFill>
              <a:srgbClr val="FFD5D5"/>
            </a:solidFill>
            <a:ln w="38100">
              <a:gradFill flip="none" rotWithShape="1">
                <a:gsLst>
                  <a:gs pos="0">
                    <a:srgbClr val="E6DCAC"/>
                  </a:gs>
                  <a:gs pos="12000">
                    <a:srgbClr val="E6D78A"/>
                  </a:gs>
                  <a:gs pos="30000">
                    <a:srgbClr val="C7AC4C"/>
                  </a:gs>
                  <a:gs pos="45000">
                    <a:srgbClr val="E6D78A"/>
                  </a:gs>
                  <a:gs pos="77000">
                    <a:srgbClr val="C7AC4C"/>
                  </a:gs>
                  <a:gs pos="100000">
                    <a:srgbClr val="E6DCA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gradFill flip="none" rotWithShape="1">
                  <a:gsLst>
                    <a:gs pos="0">
                      <a:srgbClr val="FBE4AE"/>
                    </a:gs>
                    <a:gs pos="17000">
                      <a:srgbClr val="BD922A"/>
                    </a:gs>
                    <a:gs pos="38000">
                      <a:srgbClr val="BD922A"/>
                    </a:gs>
                    <a:gs pos="87000">
                      <a:srgbClr val="A28949"/>
                    </a:gs>
                    <a:gs pos="61000">
                      <a:srgbClr val="CEB680"/>
                    </a:gs>
                    <a:gs pos="100000">
                      <a:srgbClr val="FAE3B7"/>
                    </a:gs>
                  </a:gsLst>
                  <a:lin ang="18900000" scaled="1"/>
                  <a:tileRect/>
                </a:gradFill>
                <a:cs typeface="+mn-ea"/>
                <a:sym typeface="+mn-lt"/>
              </a:endParaRPr>
            </a:p>
          </p:txBody>
        </p:sp>
      </p:grpSp>
      <p:grpSp>
        <p:nvGrpSpPr>
          <p:cNvPr id="6" name="组合 8">
            <a:extLst>
              <a:ext uri="{FF2B5EF4-FFF2-40B4-BE49-F238E27FC236}">
                <a16:creationId xmlns:a16="http://schemas.microsoft.com/office/drawing/2014/main" id="{8C33FD34-C3EF-4696-B7FA-A7B8D59A2F5E}"/>
              </a:ext>
            </a:extLst>
          </p:cNvPr>
          <p:cNvGrpSpPr>
            <a:grpSpLocks/>
          </p:cNvGrpSpPr>
          <p:nvPr userDrawn="1"/>
        </p:nvGrpSpPr>
        <p:grpSpPr bwMode="auto">
          <a:xfrm>
            <a:off x="2052638" y="1533525"/>
            <a:ext cx="4997450" cy="2081213"/>
            <a:chOff x="2052079" y="1534217"/>
            <a:chExt cx="4997307" cy="2080852"/>
          </a:xfrm>
        </p:grpSpPr>
        <p:sp>
          <p:nvSpPr>
            <p:cNvPr id="7" name="矩形 6">
              <a:extLst>
                <a:ext uri="{FF2B5EF4-FFF2-40B4-BE49-F238E27FC236}">
                  <a16:creationId xmlns:a16="http://schemas.microsoft.com/office/drawing/2014/main" id="{DD52D285-1485-4E14-AB80-9DE5942F5B5D}"/>
                </a:ext>
              </a:extLst>
            </p:cNvPr>
            <p:cNvSpPr/>
            <p:nvPr/>
          </p:nvSpPr>
          <p:spPr>
            <a:xfrm>
              <a:off x="2052084" y="2561117"/>
              <a:ext cx="4997302" cy="1053952"/>
            </a:xfrm>
            <a:prstGeom prst="rect">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 name="矩形 7">
              <a:extLst>
                <a:ext uri="{FF2B5EF4-FFF2-40B4-BE49-F238E27FC236}">
                  <a16:creationId xmlns:a16="http://schemas.microsoft.com/office/drawing/2014/main" id="{8C56F191-4D23-43D2-8A2C-246FE1C7ED90}"/>
                </a:ext>
              </a:extLst>
            </p:cNvPr>
            <p:cNvSpPr/>
            <p:nvPr/>
          </p:nvSpPr>
          <p:spPr>
            <a:xfrm>
              <a:off x="2052079" y="1534217"/>
              <a:ext cx="4997302" cy="1016095"/>
            </a:xfrm>
            <a:prstGeom prst="rect">
              <a:avLst/>
            </a:prstGeom>
            <a:solidFill>
              <a:srgbClr val="FFD5D5"/>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9" name="组合 8">
              <a:extLst>
                <a:ext uri="{FF2B5EF4-FFF2-40B4-BE49-F238E27FC236}">
                  <a16:creationId xmlns:a16="http://schemas.microsoft.com/office/drawing/2014/main" id="{AB1BA9EF-2646-4920-BA05-34040FCEB01E}"/>
                </a:ext>
              </a:extLst>
            </p:cNvPr>
            <p:cNvGrpSpPr/>
            <p:nvPr/>
          </p:nvGrpSpPr>
          <p:grpSpPr>
            <a:xfrm>
              <a:off x="2110563" y="1587382"/>
              <a:ext cx="4901609" cy="1972042"/>
              <a:chOff x="2052084" y="1902677"/>
              <a:chExt cx="4997302" cy="1746832"/>
            </a:xfrm>
            <a:effectLst>
              <a:outerShdw blurRad="63500" sx="102000" sy="102000" algn="ctr" rotWithShape="0">
                <a:prstClr val="black">
                  <a:alpha val="24000"/>
                </a:prstClr>
              </a:outerShdw>
            </a:effectLst>
          </p:grpSpPr>
          <p:sp>
            <p:nvSpPr>
              <p:cNvPr id="10" name="矩形 9">
                <a:extLst>
                  <a:ext uri="{FF2B5EF4-FFF2-40B4-BE49-F238E27FC236}">
                    <a16:creationId xmlns:a16="http://schemas.microsoft.com/office/drawing/2014/main" id="{45F4890A-7AF7-4A75-85F0-8EC416032385}"/>
                  </a:ext>
                </a:extLst>
              </p:cNvPr>
              <p:cNvSpPr/>
              <p:nvPr/>
            </p:nvSpPr>
            <p:spPr>
              <a:xfrm>
                <a:off x="2052084" y="1905209"/>
                <a:ext cx="4997302" cy="174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1" name="矩形 10">
                <a:extLst>
                  <a:ext uri="{FF2B5EF4-FFF2-40B4-BE49-F238E27FC236}">
                    <a16:creationId xmlns:a16="http://schemas.microsoft.com/office/drawing/2014/main" id="{913B5A88-B7A7-4297-9E3B-5C05B8D0EA42}"/>
                  </a:ext>
                </a:extLst>
              </p:cNvPr>
              <p:cNvSpPr/>
              <p:nvPr/>
            </p:nvSpPr>
            <p:spPr>
              <a:xfrm>
                <a:off x="2052084" y="1902677"/>
                <a:ext cx="4997302" cy="1744300"/>
              </a:xfrm>
              <a:prstGeom prst="rect">
                <a:avLst/>
              </a:prstGeom>
              <a:blipFill dpi="0" rotWithShape="1">
                <a:blip r:embed="rId3">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spTree>
    <p:extLst>
      <p:ext uri="{BB962C8B-B14F-4D97-AF65-F5344CB8AC3E}">
        <p14:creationId xmlns:p14="http://schemas.microsoft.com/office/powerpoint/2010/main" val="3369968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9A425DA2-4816-46E1-98FB-96FD47A814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2389B524-2B6D-4448-A301-840A4488B30B}"/>
              </a:ext>
            </a:extLst>
          </p:cNvPr>
          <p:cNvSpPr/>
          <p:nvPr userDrawn="1"/>
        </p:nvSpPr>
        <p:spPr>
          <a:xfrm>
            <a:off x="0" y="403225"/>
            <a:ext cx="9144000" cy="4337050"/>
          </a:xfrm>
          <a:prstGeom prst="rect">
            <a:avLst/>
          </a:prstGeom>
          <a:solidFill>
            <a:schemeClr val="l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4" name="矩形 3">
            <a:extLst>
              <a:ext uri="{FF2B5EF4-FFF2-40B4-BE49-F238E27FC236}">
                <a16:creationId xmlns:a16="http://schemas.microsoft.com/office/drawing/2014/main" id="{D176B882-F894-4CEF-B301-48E66D68B6D2}"/>
              </a:ext>
            </a:extLst>
          </p:cNvPr>
          <p:cNvSpPr/>
          <p:nvPr userDrawn="1"/>
        </p:nvSpPr>
        <p:spPr>
          <a:xfrm>
            <a:off x="0" y="403225"/>
            <a:ext cx="9144000" cy="90488"/>
          </a:xfrm>
          <a:prstGeom prst="rect">
            <a:avLst/>
          </a:prstGeom>
          <a:solidFill>
            <a:srgbClr val="D7C36D"/>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5" name="矩形 4">
            <a:extLst>
              <a:ext uri="{FF2B5EF4-FFF2-40B4-BE49-F238E27FC236}">
                <a16:creationId xmlns:a16="http://schemas.microsoft.com/office/drawing/2014/main" id="{B126D2CA-AA05-472A-8922-D21D6A9C2DDB}"/>
              </a:ext>
            </a:extLst>
          </p:cNvPr>
          <p:cNvSpPr/>
          <p:nvPr userDrawn="1"/>
        </p:nvSpPr>
        <p:spPr>
          <a:xfrm>
            <a:off x="0" y="4649788"/>
            <a:ext cx="9144000" cy="90487"/>
          </a:xfrm>
          <a:prstGeom prst="rect">
            <a:avLst/>
          </a:prstGeom>
          <a:solidFill>
            <a:srgbClr val="D7C36D"/>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Tree>
    <p:extLst>
      <p:ext uri="{BB962C8B-B14F-4D97-AF65-F5344CB8AC3E}">
        <p14:creationId xmlns:p14="http://schemas.microsoft.com/office/powerpoint/2010/main" val="39363558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chemeClr val="bg1"/>
        </a:solidFill>
        <a:effectLst/>
      </p:bgPr>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1D94EB77-5AC5-4293-BF89-43723F19E0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5">
            <a:extLst>
              <a:ext uri="{FF2B5EF4-FFF2-40B4-BE49-F238E27FC236}">
                <a16:creationId xmlns:a16="http://schemas.microsoft.com/office/drawing/2014/main" id="{9CFD6651-282A-4EB7-8690-3D572CDA3AD5}"/>
              </a:ext>
            </a:extLst>
          </p:cNvPr>
          <p:cNvSpPr/>
          <p:nvPr userDrawn="1"/>
        </p:nvSpPr>
        <p:spPr>
          <a:xfrm>
            <a:off x="228600" y="238125"/>
            <a:ext cx="8686800" cy="4667250"/>
          </a:xfrm>
          <a:prstGeom prst="roundRect">
            <a:avLst>
              <a:gd name="adj" fmla="val 3953"/>
            </a:avLst>
          </a:prstGeom>
          <a:solidFill>
            <a:schemeClr val="lt1"/>
          </a:solidFill>
          <a:ln w="50800">
            <a:solidFill>
              <a:srgbClr val="D7C36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Tree>
    <p:extLst>
      <p:ext uri="{BB962C8B-B14F-4D97-AF65-F5344CB8AC3E}">
        <p14:creationId xmlns:p14="http://schemas.microsoft.com/office/powerpoint/2010/main" val="28742121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6" name="图片 7">
            <a:extLst>
              <a:ext uri="{FF2B5EF4-FFF2-40B4-BE49-F238E27FC236}">
                <a16:creationId xmlns:a16="http://schemas.microsoft.com/office/drawing/2014/main" id="{80D88E00-B9BB-4527-9141-D7136BA85B3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6">
            <a:extLst>
              <a:ext uri="{FF2B5EF4-FFF2-40B4-BE49-F238E27FC236}">
                <a16:creationId xmlns:a16="http://schemas.microsoft.com/office/drawing/2014/main" id="{A337ECFA-6E47-46DB-AF21-728614D99108}"/>
              </a:ext>
            </a:extLst>
          </p:cNvPr>
          <p:cNvSpPr>
            <a:spLocks noChangeArrowheads="1"/>
          </p:cNvSpPr>
          <p:nvPr userDrawn="1"/>
        </p:nvSpPr>
        <p:spPr bwMode="auto">
          <a:xfrm>
            <a:off x="0" y="0"/>
            <a:ext cx="9144000" cy="5143500"/>
          </a:xfrm>
          <a:prstGeom prst="rect">
            <a:avLst/>
          </a:prstGeom>
          <a:solidFill>
            <a:schemeClr val="bg1"/>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endParaRPr lang="zh-CN" altLang="en-US" sz="3200" b="1">
              <a:solidFill>
                <a:srgbClr val="1C1C1C"/>
              </a:solidFill>
              <a:latin typeface="宋体" panose="02010600030101010101" pitchFamily="2" charset="-122"/>
            </a:endParaRPr>
          </a:p>
        </p:txBody>
      </p:sp>
      <p:pic>
        <p:nvPicPr>
          <p:cNvPr id="1028" name="图片 1">
            <a:extLst>
              <a:ext uri="{FF2B5EF4-FFF2-40B4-BE49-F238E27FC236}">
                <a16:creationId xmlns:a16="http://schemas.microsoft.com/office/drawing/2014/main" id="{B820A655-9375-4A83-826D-EFA3736EB596}"/>
              </a:ext>
            </a:extLst>
          </p:cNvPr>
          <p:cNvPicPr>
            <a:picLocks noChangeAspect="1"/>
          </p:cNvPicPr>
          <p:nvPr userDrawn="1"/>
        </p:nvPicPr>
        <p:blipFill>
          <a:blip r:embed="rId7">
            <a:extLst>
              <a:ext uri="{28A0092B-C50C-407E-A947-70E740481C1C}">
                <a14:useLocalDpi xmlns:a14="http://schemas.microsoft.com/office/drawing/2010/main" val="0"/>
              </a:ext>
            </a:extLst>
          </a:blip>
          <a:srcRect l="3419" t="23634" r="3419" b="23878"/>
          <a:stretch>
            <a:fillRect/>
          </a:stretch>
        </p:blipFill>
        <p:spPr bwMode="auto">
          <a:xfrm>
            <a:off x="-9525" y="-9525"/>
            <a:ext cx="916305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Lst>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sz="2800">
          <a:solidFill>
            <a:schemeClr val="tx1"/>
          </a:solidFill>
          <a:latin typeface="Times New Roman" panose="02020603050405020304" pitchFamily="18" charset="0"/>
          <a:ea typeface="黑体" panose="02010609060101010101" pitchFamily="49" charset="-122"/>
        </a:defRPr>
      </a:lvl9pPr>
    </p:titleStyle>
    <p:bodyStyle>
      <a:lvl1pPr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457200" algn="l" rtl="0" eaLnBrk="0" fontAlgn="base" hangingPunct="0">
        <a:lnSpc>
          <a:spcPct val="120000"/>
        </a:lnSpc>
        <a:spcBef>
          <a:spcPct val="20000"/>
        </a:spcBef>
        <a:spcAft>
          <a:spcPct val="0"/>
        </a:spcAft>
        <a:defRPr sz="2000" kern="1200">
          <a:solidFill>
            <a:schemeClr val="tx1"/>
          </a:solidFill>
          <a:latin typeface="+mn-lt"/>
          <a:ea typeface="+mn-ea"/>
          <a:cs typeface="+mn-cs"/>
        </a:defRPr>
      </a:lvl2pPr>
      <a:lvl3pPr marL="914400" algn="l" rtl="0" eaLnBrk="0" fontAlgn="base" hangingPunct="0">
        <a:lnSpc>
          <a:spcPct val="120000"/>
        </a:lnSpc>
        <a:spcBef>
          <a:spcPct val="20000"/>
        </a:spcBef>
        <a:spcAft>
          <a:spcPct val="0"/>
        </a:spcAft>
        <a:defRPr sz="2000" kern="1200">
          <a:solidFill>
            <a:schemeClr val="tx1"/>
          </a:solidFill>
          <a:latin typeface="+mn-lt"/>
          <a:ea typeface="+mn-ea"/>
          <a:cs typeface="+mn-cs"/>
        </a:defRPr>
      </a:lvl3pPr>
      <a:lvl4pPr marL="1371600" algn="l" rtl="0" eaLnBrk="0" fontAlgn="base" hangingPunct="0">
        <a:lnSpc>
          <a:spcPct val="120000"/>
        </a:lnSpc>
        <a:spcBef>
          <a:spcPct val="20000"/>
        </a:spcBef>
        <a:spcAft>
          <a:spcPct val="0"/>
        </a:spcAft>
        <a:defRPr sz="1600" kern="1200">
          <a:solidFill>
            <a:schemeClr val="tx1"/>
          </a:solidFill>
          <a:latin typeface="+mn-lt"/>
          <a:ea typeface="+mn-ea"/>
          <a:cs typeface="+mn-cs"/>
        </a:defRPr>
      </a:lvl4pPr>
      <a:lvl5pPr marL="1828800" algn="l" rtl="0" eaLnBrk="0" fontAlgn="base" hangingPunct="0">
        <a:lnSpc>
          <a:spcPct val="120000"/>
        </a:lnSpc>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5" name="Picture 1" descr="https://docimg5.docs.qq.com/image/AgAABsfO-eVuNsLQ97NFJo9kPCW4F0eR.png?w=904&amp;h=912">
            <a:extLst>
              <a:ext uri="{FF2B5EF4-FFF2-40B4-BE49-F238E27FC236}">
                <a16:creationId xmlns:a16="http://schemas.microsoft.com/office/drawing/2014/main" id="{7F8AD69E-B019-4268-B5A0-D0563B010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172" y="1689549"/>
            <a:ext cx="1163556" cy="11738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接连接符 8">
            <a:extLst>
              <a:ext uri="{FF2B5EF4-FFF2-40B4-BE49-F238E27FC236}">
                <a16:creationId xmlns:a16="http://schemas.microsoft.com/office/drawing/2014/main" id="{BA7AAD64-255A-4827-9022-BF305A4143E0}"/>
              </a:ext>
            </a:extLst>
          </p:cNvPr>
          <p:cNvCxnSpPr>
            <a:cxnSpLocks/>
          </p:cNvCxnSpPr>
          <p:nvPr/>
        </p:nvCxnSpPr>
        <p:spPr>
          <a:xfrm>
            <a:off x="2373313" y="2984500"/>
            <a:ext cx="41878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副标题 6">
            <a:extLst>
              <a:ext uri="{FF2B5EF4-FFF2-40B4-BE49-F238E27FC236}">
                <a16:creationId xmlns:a16="http://schemas.microsoft.com/office/drawing/2014/main" id="{3BE590D8-14FF-4BD5-9798-DA830F496FE8}"/>
              </a:ext>
            </a:extLst>
          </p:cNvPr>
          <p:cNvSpPr>
            <a:spLocks noGrp="1" noChangeArrowheads="1"/>
          </p:cNvSpPr>
          <p:nvPr>
            <p:ph type="subTitle" idx="4294967295"/>
          </p:nvPr>
        </p:nvSpPr>
        <p:spPr bwMode="auto">
          <a:xfrm>
            <a:off x="3292475" y="3019425"/>
            <a:ext cx="2349500" cy="500063"/>
          </a:xfrm>
          <a:prstGeom prst="rect">
            <a:avLst/>
          </a:prstGeom>
        </p:spPr>
        <p:txBody>
          <a:bodyPr/>
          <a:lstStyle/>
          <a:p>
            <a:pPr>
              <a:defRPr/>
            </a:pPr>
            <a:r>
              <a:rPr lang="en-US" altLang="zh-CN" dirty="0">
                <a:ea typeface="楷体" panose="02010609060101010101" pitchFamily="49" charset="-122"/>
              </a:rPr>
              <a:t>R</a:t>
            </a:r>
            <a:r>
              <a:rPr lang="zh-CN" altLang="en-US" dirty="0">
                <a:latin typeface="+mn-ea"/>
              </a:rPr>
              <a:t>·</a:t>
            </a:r>
            <a:r>
              <a:rPr lang="zh-CN" altLang="en-US" dirty="0">
                <a:ea typeface="楷体" panose="02010609060101010101" pitchFamily="49" charset="-122"/>
              </a:rPr>
              <a:t>六年级下册</a:t>
            </a:r>
          </a:p>
        </p:txBody>
      </p:sp>
      <p:sp>
        <p:nvSpPr>
          <p:cNvPr id="11269" name="标题 5">
            <a:extLst>
              <a:ext uri="{FF2B5EF4-FFF2-40B4-BE49-F238E27FC236}">
                <a16:creationId xmlns:a16="http://schemas.microsoft.com/office/drawing/2014/main" id="{6097E2DE-152D-4178-9AEE-4AA5962A958A}"/>
              </a:ext>
            </a:extLst>
          </p:cNvPr>
          <p:cNvSpPr>
            <a:spLocks noGrp="1" noChangeArrowheads="1"/>
          </p:cNvSpPr>
          <p:nvPr>
            <p:ph type="ctrTitle" idx="4294967295"/>
          </p:nvPr>
        </p:nvSpPr>
        <p:spPr bwMode="auto">
          <a:xfrm>
            <a:off x="3627438" y="2179638"/>
            <a:ext cx="3236912"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600">
                <a:latin typeface="幼圆" panose="02010509060101010101" pitchFamily="49" charset="-122"/>
                <a:ea typeface="幼圆" panose="02010509060101010101" pitchFamily="49" charset="-122"/>
              </a:rPr>
              <a:t>数的认识（</a:t>
            </a:r>
            <a:r>
              <a:rPr lang="en-US" altLang="zh-CN" sz="3600">
                <a:latin typeface="幼圆" panose="02010509060101010101" pitchFamily="49" charset="-122"/>
                <a:ea typeface="幼圆" panose="02010509060101010101" pitchFamily="49" charset="-122"/>
              </a:rPr>
              <a:t>1</a:t>
            </a:r>
            <a:r>
              <a:rPr lang="zh-CN" altLang="en-US" sz="3600">
                <a:latin typeface="幼圆" panose="02010509060101010101" pitchFamily="49" charset="-122"/>
                <a:ea typeface="幼圆" panose="02010509060101010101" pitchFamily="49" charset="-122"/>
              </a:rPr>
              <a:t>）</a:t>
            </a:r>
          </a:p>
        </p:txBody>
      </p:sp>
      <p:sp>
        <p:nvSpPr>
          <p:cNvPr id="11270" name="标题 5">
            <a:extLst>
              <a:ext uri="{FF2B5EF4-FFF2-40B4-BE49-F238E27FC236}">
                <a16:creationId xmlns:a16="http://schemas.microsoft.com/office/drawing/2014/main" id="{42A9C1BC-D535-49D1-AA19-DEDF12801CD7}"/>
              </a:ext>
            </a:extLst>
          </p:cNvPr>
          <p:cNvSpPr txBox="1">
            <a:spLocks noChangeArrowheads="1"/>
          </p:cNvSpPr>
          <p:nvPr/>
        </p:nvSpPr>
        <p:spPr bwMode="auto">
          <a:xfrm>
            <a:off x="3248025" y="1565275"/>
            <a:ext cx="36639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4000" b="1">
                <a:latin typeface="幼圆" panose="02010509060101010101" pitchFamily="49" charset="-122"/>
                <a:ea typeface="幼圆" panose="02010509060101010101" pitchFamily="49" charset="-122"/>
              </a:rPr>
              <a:t>1.</a:t>
            </a:r>
            <a:r>
              <a:rPr lang="zh-CN" altLang="en-US" sz="4000" b="1">
                <a:latin typeface="幼圆" panose="02010509060101010101" pitchFamily="49" charset="-122"/>
                <a:ea typeface="幼圆" panose="02010509060101010101" pitchFamily="49" charset="-122"/>
              </a:rPr>
              <a:t>数与代数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554545F-044A-4FF8-B619-522C2B067AE1}"/>
              </a:ext>
            </a:extLst>
          </p:cNvPr>
          <p:cNvSpPr txBox="1"/>
          <p:nvPr/>
        </p:nvSpPr>
        <p:spPr>
          <a:xfrm>
            <a:off x="342889" y="3018435"/>
            <a:ext cx="8455025" cy="1880579"/>
          </a:xfrm>
          <a:prstGeom prst="rect">
            <a:avLst/>
          </a:prstGeom>
          <a:noFill/>
        </p:spPr>
        <p:txBody>
          <a:bodyPr>
            <a:spAutoFit/>
          </a:bodyPr>
          <a:lstStyle/>
          <a:p>
            <a:pPr algn="just" hangingPunct="1">
              <a:lnSpc>
                <a:spcPct val="150000"/>
              </a:lnSpc>
              <a:defRPr/>
            </a:pPr>
            <a:r>
              <a:rPr lang="zh-CN" altLang="en-US" sz="2000" b="1" dirty="0">
                <a:latin typeface="+mj-lt"/>
                <a:ea typeface="+mj-ea"/>
              </a:rPr>
              <a:t>        </a:t>
            </a:r>
            <a:r>
              <a:rPr lang="zh-CN" altLang="en-US" sz="2000" b="1" dirty="0">
                <a:solidFill>
                  <a:srgbClr val="0000FF"/>
                </a:solidFill>
                <a:latin typeface="+mj-lt"/>
                <a:ea typeface="+mj-ea"/>
              </a:rPr>
              <a:t>每相邻的两个计数单位之间的进率都是十的计数法叫做十进制计数法。整数和小数都是按十进制计数法写出的数，其中个、十、百、千</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mj-lt"/>
                <a:ea typeface="+mj-ea"/>
              </a:rPr>
              <a:t>以及十分之一、百分之一</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mj-lt"/>
                <a:ea typeface="+mj-ea"/>
              </a:rPr>
              <a:t>都是计数单位；各个计数单位所占的位置，叫做数位，数位是按一定顺序排列的。</a:t>
            </a:r>
            <a:endParaRPr lang="zh-CN" altLang="en-US" sz="3200" b="1" dirty="0">
              <a:solidFill>
                <a:srgbClr val="0000FF"/>
              </a:solidFill>
              <a:latin typeface="+mj-lt"/>
              <a:ea typeface="+mj-ea"/>
            </a:endParaRPr>
          </a:p>
        </p:txBody>
      </p:sp>
      <p:pic>
        <p:nvPicPr>
          <p:cNvPr id="2" name="图片 1">
            <a:extLst>
              <a:ext uri="{FF2B5EF4-FFF2-40B4-BE49-F238E27FC236}">
                <a16:creationId xmlns:a16="http://schemas.microsoft.com/office/drawing/2014/main" id="{66320C05-B8AB-4317-BC30-E7D973FA45B5}"/>
              </a:ext>
            </a:extLst>
          </p:cNvPr>
          <p:cNvPicPr>
            <a:picLocks noChangeAspect="1"/>
          </p:cNvPicPr>
          <p:nvPr/>
        </p:nvPicPr>
        <p:blipFill>
          <a:blip r:embed="rId2">
            <a:clrChange>
              <a:clrFrom>
                <a:srgbClr val="CCE8CF"/>
              </a:clrFrom>
              <a:clrTo>
                <a:srgbClr val="CCE8CF">
                  <a:alpha val="0"/>
                </a:srgbClr>
              </a:clrTo>
            </a:clrChange>
          </a:blip>
          <a:stretch>
            <a:fillRect/>
          </a:stretch>
        </p:blipFill>
        <p:spPr>
          <a:xfrm>
            <a:off x="1649912" y="448074"/>
            <a:ext cx="5575244" cy="25703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203">
            <a:extLst>
              <a:ext uri="{FF2B5EF4-FFF2-40B4-BE49-F238E27FC236}">
                <a16:creationId xmlns:a16="http://schemas.microsoft.com/office/drawing/2014/main" id="{5E8DF980-43C4-4BFB-9199-A695D6B7A592}"/>
              </a:ext>
            </a:extLst>
          </p:cNvPr>
          <p:cNvSpPr txBox="1">
            <a:spLocks noChangeArrowheads="1"/>
          </p:cNvSpPr>
          <p:nvPr/>
        </p:nvSpPr>
        <p:spPr bwMode="auto">
          <a:xfrm>
            <a:off x="331788" y="1528763"/>
            <a:ext cx="6853237" cy="59055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defRPr/>
            </a:pPr>
            <a:r>
              <a:rPr lang="zh-CN" altLang="en-US" sz="3200" b="1" dirty="0">
                <a:latin typeface="+mj-lt"/>
                <a:ea typeface="黑体" panose="02010609060101010101" pitchFamily="49" charset="-122"/>
              </a:rPr>
              <a:t>说出下面各数中“</a:t>
            </a:r>
            <a:r>
              <a:rPr lang="en-US" altLang="zh-CN" sz="3200" b="1" dirty="0">
                <a:latin typeface="+mj-lt"/>
                <a:ea typeface="黑体" panose="02010609060101010101" pitchFamily="49" charset="-122"/>
              </a:rPr>
              <a:t>6</a:t>
            </a:r>
            <a:r>
              <a:rPr lang="zh-CN" altLang="en-US" sz="3200" b="1" dirty="0">
                <a:latin typeface="+mj-lt"/>
                <a:ea typeface="黑体" panose="02010609060101010101" pitchFamily="49" charset="-122"/>
              </a:rPr>
              <a:t>”表示的含义。</a:t>
            </a:r>
            <a:endParaRPr lang="en-US" altLang="zh-CN" sz="3200" b="1" dirty="0">
              <a:latin typeface="+mj-lt"/>
              <a:ea typeface="黑体" panose="02010609060101010101" pitchFamily="49" charset="-122"/>
            </a:endParaRPr>
          </a:p>
        </p:txBody>
      </p:sp>
      <p:grpSp>
        <p:nvGrpSpPr>
          <p:cNvPr id="21507" name="组合 2">
            <a:extLst>
              <a:ext uri="{FF2B5EF4-FFF2-40B4-BE49-F238E27FC236}">
                <a16:creationId xmlns:a16="http://schemas.microsoft.com/office/drawing/2014/main" id="{9FB9D016-10B0-417B-BD89-526E4E8EA77F}"/>
              </a:ext>
            </a:extLst>
          </p:cNvPr>
          <p:cNvGrpSpPr>
            <a:grpSpLocks/>
          </p:cNvGrpSpPr>
          <p:nvPr/>
        </p:nvGrpSpPr>
        <p:grpSpPr bwMode="auto">
          <a:xfrm>
            <a:off x="603250" y="2260600"/>
            <a:ext cx="8191500" cy="942975"/>
            <a:chOff x="834392" y="1799198"/>
            <a:chExt cx="8191926" cy="942975"/>
          </a:xfrm>
        </p:grpSpPr>
        <p:sp>
          <p:nvSpPr>
            <p:cNvPr id="4" name="文本框 3">
              <a:extLst>
                <a:ext uri="{FF2B5EF4-FFF2-40B4-BE49-F238E27FC236}">
                  <a16:creationId xmlns:a16="http://schemas.microsoft.com/office/drawing/2014/main" id="{FA421930-5A8A-4208-B9ED-615C4C912979}"/>
                </a:ext>
              </a:extLst>
            </p:cNvPr>
            <p:cNvSpPr txBox="1"/>
            <p:nvPr/>
          </p:nvSpPr>
          <p:spPr>
            <a:xfrm>
              <a:off x="834392" y="1859523"/>
              <a:ext cx="8191926" cy="668645"/>
            </a:xfrm>
            <a:prstGeom prst="rect">
              <a:avLst/>
            </a:prstGeom>
            <a:noFill/>
          </p:spPr>
          <p:txBody>
            <a:bodyPr>
              <a:spAutoFit/>
            </a:bodyPr>
            <a:lstStyle/>
            <a:p>
              <a:pPr algn="just" hangingPunct="1">
                <a:lnSpc>
                  <a:spcPct val="130000"/>
                </a:lnSpc>
                <a:defRPr/>
              </a:pPr>
              <a:r>
                <a:rPr lang="en-US" altLang="zh-CN" sz="3200" b="1" dirty="0">
                  <a:latin typeface="+mj-lt"/>
                  <a:ea typeface="+mj-ea"/>
                </a:rPr>
                <a:t>63                   0.56                                     603.7</a:t>
              </a:r>
              <a:endParaRPr lang="zh-CN" altLang="en-US" sz="3200" b="1" dirty="0">
                <a:latin typeface="+mj-lt"/>
                <a:ea typeface="+mj-ea"/>
              </a:endParaRPr>
            </a:p>
          </p:txBody>
        </p:sp>
        <p:graphicFrame>
          <p:nvGraphicFramePr>
            <p:cNvPr id="21518" name="Object 14">
              <a:extLst>
                <a:ext uri="{FF2B5EF4-FFF2-40B4-BE49-F238E27FC236}">
                  <a16:creationId xmlns:a16="http://schemas.microsoft.com/office/drawing/2014/main" id="{E0E9F5FD-E7BD-4679-94D1-F7C8678869E4}"/>
                </a:ext>
              </a:extLst>
            </p:cNvPr>
            <p:cNvGraphicFramePr>
              <a:graphicFrameLocks noChangeAspect="1"/>
            </p:cNvGraphicFramePr>
            <p:nvPr>
              <p:extLst>
                <p:ext uri="{D42A27DB-BD31-4B8C-83A1-F6EECF244321}">
                  <p14:modId xmlns:p14="http://schemas.microsoft.com/office/powerpoint/2010/main" val="194177277"/>
                </p:ext>
              </p:extLst>
            </p:nvPr>
          </p:nvGraphicFramePr>
          <p:xfrm>
            <a:off x="5884968" y="1799198"/>
            <a:ext cx="363537" cy="942975"/>
          </p:xfrm>
          <a:graphic>
            <a:graphicData uri="http://schemas.openxmlformats.org/presentationml/2006/ole">
              <mc:AlternateContent xmlns:mc="http://schemas.openxmlformats.org/markup-compatibility/2006">
                <mc:Choice xmlns:v="urn:schemas-microsoft-com:vml" Requires="v">
                  <p:oleObj name="Equation" r:id="rId2" imgW="152280" imgH="393480" progId="Equation.DSMT4">
                    <p:embed/>
                  </p:oleObj>
                </mc:Choice>
                <mc:Fallback>
                  <p:oleObj name="Equation" r:id="rId2" imgW="152280" imgH="393480" progId="Equation.DSMT4">
                    <p:embed/>
                    <p:pic>
                      <p:nvPicPr>
                        <p:cNvPr id="0" name="Object 14"/>
                        <p:cNvPicPr>
                          <a:picLocks noChangeAspect="1" noChangeArrowheads="1"/>
                        </p:cNvPicPr>
                        <p:nvPr/>
                      </p:nvPicPr>
                      <p:blipFill>
                        <a:blip r:embed="rId3"/>
                        <a:srcRect/>
                        <a:stretch>
                          <a:fillRect/>
                        </a:stretch>
                      </p:blipFill>
                      <p:spPr bwMode="auto">
                        <a:xfrm>
                          <a:off x="5884968" y="1799198"/>
                          <a:ext cx="3635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 name="文本框 5">
            <a:extLst>
              <a:ext uri="{FF2B5EF4-FFF2-40B4-BE49-F238E27FC236}">
                <a16:creationId xmlns:a16="http://schemas.microsoft.com/office/drawing/2014/main" id="{2150838B-4476-46CC-8AC7-7A2A8CF3B2F5}"/>
              </a:ext>
            </a:extLst>
          </p:cNvPr>
          <p:cNvSpPr txBox="1">
            <a:spLocks noChangeArrowheads="1"/>
          </p:cNvSpPr>
          <p:nvPr/>
        </p:nvSpPr>
        <p:spPr bwMode="auto">
          <a:xfrm>
            <a:off x="77788" y="3149600"/>
            <a:ext cx="2082800" cy="627063"/>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3200" b="1" dirty="0">
                <a:solidFill>
                  <a:srgbClr val="FF0000"/>
                </a:solidFill>
                <a:latin typeface="+mj-lt"/>
                <a:ea typeface="黑体" panose="02010609060101010101" pitchFamily="49" charset="-122"/>
              </a:rPr>
              <a:t>表示</a:t>
            </a:r>
            <a:r>
              <a:rPr lang="en-US" altLang="zh-CN" sz="3200" b="1" dirty="0">
                <a:solidFill>
                  <a:srgbClr val="FF0000"/>
                </a:solidFill>
                <a:latin typeface="+mj-lt"/>
                <a:ea typeface="黑体" panose="02010609060101010101" pitchFamily="49" charset="-122"/>
              </a:rPr>
              <a:t>6</a:t>
            </a:r>
            <a:r>
              <a:rPr lang="zh-CN" altLang="en-US" sz="3200" b="1" dirty="0">
                <a:solidFill>
                  <a:srgbClr val="FF0000"/>
                </a:solidFill>
                <a:latin typeface="+mj-lt"/>
                <a:ea typeface="黑体" panose="02010609060101010101" pitchFamily="49" charset="-122"/>
              </a:rPr>
              <a:t>个</a:t>
            </a:r>
            <a:r>
              <a:rPr lang="en-US" altLang="zh-CN" sz="3200" b="1" dirty="0">
                <a:solidFill>
                  <a:srgbClr val="FF0000"/>
                </a:solidFill>
                <a:latin typeface="+mj-lt"/>
                <a:ea typeface="黑体" panose="02010609060101010101" pitchFamily="49" charset="-122"/>
              </a:rPr>
              <a:t>10</a:t>
            </a:r>
          </a:p>
        </p:txBody>
      </p:sp>
      <p:sp>
        <p:nvSpPr>
          <p:cNvPr id="7" name="文本框 6">
            <a:extLst>
              <a:ext uri="{FF2B5EF4-FFF2-40B4-BE49-F238E27FC236}">
                <a16:creationId xmlns:a16="http://schemas.microsoft.com/office/drawing/2014/main" id="{AF6E0B8A-85AD-4CF5-BBFF-A59F060C8303}"/>
              </a:ext>
            </a:extLst>
          </p:cNvPr>
          <p:cNvSpPr txBox="1">
            <a:spLocks noChangeArrowheads="1"/>
          </p:cNvSpPr>
          <p:nvPr/>
        </p:nvSpPr>
        <p:spPr bwMode="auto">
          <a:xfrm>
            <a:off x="2263775" y="3146425"/>
            <a:ext cx="2354263" cy="627063"/>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3200" b="1" dirty="0">
                <a:solidFill>
                  <a:srgbClr val="FF0000"/>
                </a:solidFill>
                <a:latin typeface="+mj-lt"/>
                <a:ea typeface="黑体" panose="02010609060101010101" pitchFamily="49" charset="-122"/>
              </a:rPr>
              <a:t>表示</a:t>
            </a:r>
            <a:r>
              <a:rPr lang="en-US" altLang="zh-CN" sz="3200" b="1" dirty="0">
                <a:solidFill>
                  <a:srgbClr val="FF0000"/>
                </a:solidFill>
                <a:latin typeface="+mj-lt"/>
                <a:ea typeface="黑体" panose="02010609060101010101" pitchFamily="49" charset="-122"/>
              </a:rPr>
              <a:t>6</a:t>
            </a:r>
            <a:r>
              <a:rPr lang="zh-CN" altLang="en-US" sz="3200" b="1" dirty="0">
                <a:solidFill>
                  <a:srgbClr val="FF0000"/>
                </a:solidFill>
                <a:latin typeface="+mj-lt"/>
                <a:ea typeface="黑体" panose="02010609060101010101" pitchFamily="49" charset="-122"/>
              </a:rPr>
              <a:t>个</a:t>
            </a:r>
            <a:r>
              <a:rPr lang="en-US" altLang="zh-CN" sz="3200" b="1" dirty="0">
                <a:solidFill>
                  <a:srgbClr val="FF0000"/>
                </a:solidFill>
                <a:latin typeface="+mj-lt"/>
                <a:ea typeface="黑体" panose="02010609060101010101" pitchFamily="49" charset="-122"/>
              </a:rPr>
              <a:t>0.01</a:t>
            </a:r>
          </a:p>
        </p:txBody>
      </p:sp>
      <p:grpSp>
        <p:nvGrpSpPr>
          <p:cNvPr id="8" name="组合 7">
            <a:extLst>
              <a:ext uri="{FF2B5EF4-FFF2-40B4-BE49-F238E27FC236}">
                <a16:creationId xmlns:a16="http://schemas.microsoft.com/office/drawing/2014/main" id="{6B78E244-7EEA-4329-BC60-69EF1DB16950}"/>
              </a:ext>
            </a:extLst>
          </p:cNvPr>
          <p:cNvGrpSpPr>
            <a:grpSpLocks/>
          </p:cNvGrpSpPr>
          <p:nvPr/>
        </p:nvGrpSpPr>
        <p:grpSpPr bwMode="auto">
          <a:xfrm>
            <a:off x="4722813" y="3021013"/>
            <a:ext cx="1862137" cy="942975"/>
            <a:chOff x="1190624" y="3918172"/>
            <a:chExt cx="2970486" cy="943090"/>
          </a:xfrm>
        </p:grpSpPr>
        <p:sp>
          <p:nvSpPr>
            <p:cNvPr id="9" name="文本框 8">
              <a:extLst>
                <a:ext uri="{FF2B5EF4-FFF2-40B4-BE49-F238E27FC236}">
                  <a16:creationId xmlns:a16="http://schemas.microsoft.com/office/drawing/2014/main" id="{21CD31B7-B2BC-4415-BB74-0704D498602D}"/>
                </a:ext>
              </a:extLst>
            </p:cNvPr>
            <p:cNvSpPr txBox="1">
              <a:spLocks noChangeArrowheads="1"/>
            </p:cNvSpPr>
            <p:nvPr/>
          </p:nvSpPr>
          <p:spPr bwMode="auto">
            <a:xfrm>
              <a:off x="1190624" y="4048363"/>
              <a:ext cx="2970486" cy="626786"/>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3200" b="1" dirty="0">
                  <a:solidFill>
                    <a:srgbClr val="FF0000"/>
                  </a:solidFill>
                  <a:latin typeface="+mj-lt"/>
                  <a:ea typeface="黑体" panose="02010609060101010101" pitchFamily="49" charset="-122"/>
                </a:rPr>
                <a:t>表示</a:t>
              </a:r>
              <a:r>
                <a:rPr lang="en-US" altLang="zh-CN" sz="3200" b="1" dirty="0">
                  <a:solidFill>
                    <a:srgbClr val="FF0000"/>
                  </a:solidFill>
                  <a:latin typeface="+mj-lt"/>
                  <a:ea typeface="黑体" panose="02010609060101010101" pitchFamily="49" charset="-122"/>
                </a:rPr>
                <a:t>6</a:t>
              </a:r>
              <a:r>
                <a:rPr lang="zh-CN" altLang="en-US" sz="3200" b="1" dirty="0">
                  <a:solidFill>
                    <a:srgbClr val="FF0000"/>
                  </a:solidFill>
                  <a:latin typeface="+mj-lt"/>
                  <a:ea typeface="黑体" panose="02010609060101010101" pitchFamily="49" charset="-122"/>
                </a:rPr>
                <a:t>个</a:t>
              </a:r>
              <a:endParaRPr lang="en-US" altLang="zh-CN" sz="3200" b="1" dirty="0">
                <a:solidFill>
                  <a:srgbClr val="FF0000"/>
                </a:solidFill>
                <a:latin typeface="+mj-lt"/>
                <a:ea typeface="黑体" panose="02010609060101010101" pitchFamily="49" charset="-122"/>
              </a:endParaRPr>
            </a:p>
          </p:txBody>
        </p:sp>
        <p:graphicFrame>
          <p:nvGraphicFramePr>
            <p:cNvPr id="21516" name="Object 14">
              <a:extLst>
                <a:ext uri="{FF2B5EF4-FFF2-40B4-BE49-F238E27FC236}">
                  <a16:creationId xmlns:a16="http://schemas.microsoft.com/office/drawing/2014/main" id="{B6CA49B0-86DE-4995-9208-A2F4668F6CF5}"/>
                </a:ext>
              </a:extLst>
            </p:cNvPr>
            <p:cNvGraphicFramePr>
              <a:graphicFrameLocks noChangeAspect="1"/>
            </p:cNvGraphicFramePr>
            <p:nvPr>
              <p:extLst>
                <p:ext uri="{D42A27DB-BD31-4B8C-83A1-F6EECF244321}">
                  <p14:modId xmlns:p14="http://schemas.microsoft.com/office/powerpoint/2010/main" val="572833080"/>
                </p:ext>
              </p:extLst>
            </p:nvPr>
          </p:nvGraphicFramePr>
          <p:xfrm>
            <a:off x="3572361" y="3918172"/>
            <a:ext cx="479301" cy="943090"/>
          </p:xfrm>
          <a:graphic>
            <a:graphicData uri="http://schemas.openxmlformats.org/presentationml/2006/ole">
              <mc:AlternateContent xmlns:mc="http://schemas.openxmlformats.org/markup-compatibility/2006">
                <mc:Choice xmlns:v="urn:schemas-microsoft-com:vml" Requires="v">
                  <p:oleObj name="Equation" r:id="rId4" imgW="152280" imgH="393480" progId="Equation.DSMT4">
                    <p:embed/>
                  </p:oleObj>
                </mc:Choice>
                <mc:Fallback>
                  <p:oleObj name="Equation" r:id="rId4" imgW="152280" imgH="393480" progId="Equation.DSMT4">
                    <p:embed/>
                    <p:pic>
                      <p:nvPicPr>
                        <p:cNvPr id="0" name="Object 14"/>
                        <p:cNvPicPr>
                          <a:picLocks noChangeAspect="1" noChangeArrowheads="1"/>
                        </p:cNvPicPr>
                        <p:nvPr/>
                      </p:nvPicPr>
                      <p:blipFill>
                        <a:blip r:embed="rId5"/>
                        <a:srcRect/>
                        <a:stretch>
                          <a:fillRect/>
                        </a:stretch>
                      </p:blipFill>
                      <p:spPr bwMode="auto">
                        <a:xfrm>
                          <a:off x="3572361" y="3918172"/>
                          <a:ext cx="479301" cy="9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文本框 10">
            <a:extLst>
              <a:ext uri="{FF2B5EF4-FFF2-40B4-BE49-F238E27FC236}">
                <a16:creationId xmlns:a16="http://schemas.microsoft.com/office/drawing/2014/main" id="{086C6BB3-41DB-414D-9B8E-5BE8063C9081}"/>
              </a:ext>
            </a:extLst>
          </p:cNvPr>
          <p:cNvSpPr txBox="1">
            <a:spLocks noChangeArrowheads="1"/>
          </p:cNvSpPr>
          <p:nvPr/>
        </p:nvSpPr>
        <p:spPr bwMode="auto">
          <a:xfrm>
            <a:off x="6853238" y="3149600"/>
            <a:ext cx="2276475" cy="62671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3200" b="1" dirty="0">
                <a:solidFill>
                  <a:srgbClr val="FF0000"/>
                </a:solidFill>
                <a:latin typeface="+mj-lt"/>
                <a:ea typeface="黑体" panose="02010609060101010101" pitchFamily="49" charset="-122"/>
              </a:rPr>
              <a:t>表示</a:t>
            </a:r>
            <a:r>
              <a:rPr lang="en-US" altLang="zh-CN" sz="3200" b="1" dirty="0">
                <a:solidFill>
                  <a:srgbClr val="FF0000"/>
                </a:solidFill>
                <a:latin typeface="+mj-lt"/>
                <a:ea typeface="黑体" panose="02010609060101010101" pitchFamily="49" charset="-122"/>
              </a:rPr>
              <a:t>6</a:t>
            </a:r>
            <a:r>
              <a:rPr lang="zh-CN" altLang="en-US" sz="3200" b="1" dirty="0">
                <a:solidFill>
                  <a:srgbClr val="FF0000"/>
                </a:solidFill>
                <a:latin typeface="+mj-lt"/>
                <a:ea typeface="黑体" panose="02010609060101010101" pitchFamily="49" charset="-122"/>
              </a:rPr>
              <a:t>个</a:t>
            </a:r>
            <a:r>
              <a:rPr lang="en-US" altLang="zh-CN" sz="3200" b="1" dirty="0">
                <a:solidFill>
                  <a:srgbClr val="FF0000"/>
                </a:solidFill>
                <a:latin typeface="+mj-lt"/>
                <a:ea typeface="黑体" panose="02010609060101010101" pitchFamily="49" charset="-122"/>
              </a:rPr>
              <a:t>100</a:t>
            </a:r>
          </a:p>
        </p:txBody>
      </p:sp>
      <p:grpSp>
        <p:nvGrpSpPr>
          <p:cNvPr id="15" name="组合 16">
            <a:extLst>
              <a:ext uri="{FF2B5EF4-FFF2-40B4-BE49-F238E27FC236}">
                <a16:creationId xmlns:a16="http://schemas.microsoft.com/office/drawing/2014/main" id="{A124E668-0E29-486B-9ED9-DA3D51F62E8D}"/>
              </a:ext>
            </a:extLst>
          </p:cNvPr>
          <p:cNvGrpSpPr>
            <a:grpSpLocks/>
          </p:cNvGrpSpPr>
          <p:nvPr/>
        </p:nvGrpSpPr>
        <p:grpSpPr bwMode="auto">
          <a:xfrm>
            <a:off x="175495" y="629361"/>
            <a:ext cx="1868488" cy="583175"/>
            <a:chOff x="238327" y="528776"/>
            <a:chExt cx="1868152" cy="584201"/>
          </a:xfrm>
        </p:grpSpPr>
        <p:sp>
          <p:nvSpPr>
            <p:cNvPr id="16" name="圆角矩形 34">
              <a:extLst>
                <a:ext uri="{FF2B5EF4-FFF2-40B4-BE49-F238E27FC236}">
                  <a16:creationId xmlns:a16="http://schemas.microsoft.com/office/drawing/2014/main" id="{E87D1F9B-4219-4B05-900E-737144B966B3}"/>
                </a:ext>
              </a:extLst>
            </p:cNvPr>
            <p:cNvSpPr/>
            <p:nvPr/>
          </p:nvSpPr>
          <p:spPr>
            <a:xfrm>
              <a:off x="238327" y="534623"/>
              <a:ext cx="1868152" cy="572506"/>
            </a:xfrm>
            <a:prstGeom prst="roundRect">
              <a:avLst>
                <a:gd name="adj" fmla="val 17501"/>
              </a:avLst>
            </a:prstGeom>
            <a:noFill/>
            <a:ln>
              <a:solidFill>
                <a:srgbClr val="ABD6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7" name="Rectangle 16">
              <a:extLst>
                <a:ext uri="{FF2B5EF4-FFF2-40B4-BE49-F238E27FC236}">
                  <a16:creationId xmlns:a16="http://schemas.microsoft.com/office/drawing/2014/main" id="{6C43A683-EE8E-4B1E-B4A5-07B4DC040CF2}"/>
                </a:ext>
              </a:extLst>
            </p:cNvPr>
            <p:cNvSpPr>
              <a:spLocks noChangeArrowheads="1"/>
            </p:cNvSpPr>
            <p:nvPr/>
          </p:nvSpPr>
          <p:spPr bwMode="auto">
            <a:xfrm>
              <a:off x="358423" y="528776"/>
              <a:ext cx="1627960"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hangingPunct="1"/>
              <a:r>
                <a:rPr lang="zh-CN" altLang="en-US" sz="3200" b="1" dirty="0">
                  <a:solidFill>
                    <a:srgbClr val="000000"/>
                  </a:solidFill>
                  <a:latin typeface="宋体" panose="02010600030101010101" pitchFamily="2" charset="-122"/>
                </a:rPr>
                <a:t>练与学</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7" grpId="0" bldLvl="0"/>
      <p:bldP spid="11"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2">
            <a:extLst>
              <a:ext uri="{FF2B5EF4-FFF2-40B4-BE49-F238E27FC236}">
                <a16:creationId xmlns:a16="http://schemas.microsoft.com/office/drawing/2014/main" id="{A1D28206-1D31-4A0B-8C56-C0AD81B76C6C}"/>
              </a:ext>
            </a:extLst>
          </p:cNvPr>
          <p:cNvSpPr txBox="1">
            <a:spLocks noChangeArrowheads="1"/>
          </p:cNvSpPr>
          <p:nvPr/>
        </p:nvSpPr>
        <p:spPr bwMode="auto">
          <a:xfrm>
            <a:off x="1185863" y="1195388"/>
            <a:ext cx="6556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分数的基本性质和小数的基本性质</a:t>
            </a:r>
          </a:p>
        </p:txBody>
      </p:sp>
      <p:grpSp>
        <p:nvGrpSpPr>
          <p:cNvPr id="5" name="Group 29">
            <a:extLst>
              <a:ext uri="{FF2B5EF4-FFF2-40B4-BE49-F238E27FC236}">
                <a16:creationId xmlns:a16="http://schemas.microsoft.com/office/drawing/2014/main" id="{5C392C01-4F7C-470A-80DC-09B52D3FE8FD}"/>
              </a:ext>
            </a:extLst>
          </p:cNvPr>
          <p:cNvGrpSpPr>
            <a:grpSpLocks/>
          </p:cNvGrpSpPr>
          <p:nvPr/>
        </p:nvGrpSpPr>
        <p:grpSpPr bwMode="auto">
          <a:xfrm>
            <a:off x="153987" y="1847851"/>
            <a:ext cx="8715375" cy="1368425"/>
            <a:chOff x="412" y="1336"/>
            <a:chExt cx="5490" cy="862"/>
          </a:xfrm>
        </p:grpSpPr>
        <p:pic>
          <p:nvPicPr>
            <p:cNvPr id="22540" name="Picture 27">
              <a:extLst>
                <a:ext uri="{FF2B5EF4-FFF2-40B4-BE49-F238E27FC236}">
                  <a16:creationId xmlns:a16="http://schemas.microsoft.com/office/drawing/2014/main" id="{E94891F5-3802-4D13-956F-D590F170EA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 y="1336"/>
              <a:ext cx="514"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AutoShape 27">
              <a:extLst>
                <a:ext uri="{FF2B5EF4-FFF2-40B4-BE49-F238E27FC236}">
                  <a16:creationId xmlns:a16="http://schemas.microsoft.com/office/drawing/2014/main" id="{1DEC370F-24F2-423E-A6BD-245B761D2EDE}"/>
                </a:ext>
              </a:extLst>
            </p:cNvPr>
            <p:cNvSpPr>
              <a:spLocks noChangeArrowheads="1"/>
            </p:cNvSpPr>
            <p:nvPr/>
          </p:nvSpPr>
          <p:spPr bwMode="auto">
            <a:xfrm>
              <a:off x="1062" y="1394"/>
              <a:ext cx="4840" cy="692"/>
            </a:xfrm>
            <a:prstGeom prst="wedgeRoundRectCallout">
              <a:avLst>
                <a:gd name="adj1" fmla="val -53861"/>
                <a:gd name="adj2" fmla="val 18213"/>
                <a:gd name="adj3" fmla="val 16667"/>
              </a:avLst>
            </a:prstGeom>
            <a:solidFill>
              <a:srgbClr val="FFFFFF"/>
            </a:solidFill>
            <a:ln w="19050">
              <a:solidFill>
                <a:srgbClr val="3399FF"/>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buFont typeface="Arial" panose="020B0604020202020204" pitchFamily="34" charset="0"/>
                <a:buNone/>
              </a:pPr>
              <a:r>
                <a:rPr lang="zh-CN" altLang="en-US" sz="2800" b="1" dirty="0">
                  <a:solidFill>
                    <a:srgbClr val="000000"/>
                  </a:solidFill>
                  <a:latin typeface="Times New Roman" panose="02020603050405020304" pitchFamily="18" charset="0"/>
                  <a:ea typeface="楷体" panose="02010609060101010101" pitchFamily="49" charset="-122"/>
                </a:rPr>
                <a:t>分数的基本性质：分数的分子和分母同时乘或者除以相同的数（</a:t>
              </a:r>
              <a:r>
                <a:rPr lang="en-US" altLang="zh-CN" sz="2800" b="1" dirty="0">
                  <a:solidFill>
                    <a:srgbClr val="000000"/>
                  </a:solidFill>
                  <a:latin typeface="Times New Roman" panose="02020603050405020304" pitchFamily="18" charset="0"/>
                  <a:ea typeface="楷体" panose="02010609060101010101" pitchFamily="49" charset="-122"/>
                </a:rPr>
                <a:t>0</a:t>
              </a:r>
              <a:r>
                <a:rPr lang="zh-CN" altLang="en-US" sz="2800" b="1" dirty="0">
                  <a:solidFill>
                    <a:srgbClr val="000000"/>
                  </a:solidFill>
                  <a:latin typeface="Times New Roman" panose="02020603050405020304" pitchFamily="18" charset="0"/>
                  <a:ea typeface="楷体" panose="02010609060101010101" pitchFamily="49" charset="-122"/>
                </a:rPr>
                <a:t>除外），分数的大小不变。</a:t>
              </a:r>
            </a:p>
          </p:txBody>
        </p:sp>
      </p:grpSp>
      <p:grpSp>
        <p:nvGrpSpPr>
          <p:cNvPr id="8" name="Group 35">
            <a:extLst>
              <a:ext uri="{FF2B5EF4-FFF2-40B4-BE49-F238E27FC236}">
                <a16:creationId xmlns:a16="http://schemas.microsoft.com/office/drawing/2014/main" id="{C6581EDA-3792-49D6-B3E7-084B3E027733}"/>
              </a:ext>
            </a:extLst>
          </p:cNvPr>
          <p:cNvGrpSpPr>
            <a:grpSpLocks/>
          </p:cNvGrpSpPr>
          <p:nvPr/>
        </p:nvGrpSpPr>
        <p:grpSpPr bwMode="auto">
          <a:xfrm>
            <a:off x="1233488" y="3157535"/>
            <a:ext cx="6884986" cy="1395410"/>
            <a:chOff x="766" y="1628"/>
            <a:chExt cx="4337" cy="879"/>
          </a:xfrm>
        </p:grpSpPr>
        <p:sp>
          <p:nvSpPr>
            <p:cNvPr id="22538" name="AutoShape 27">
              <a:extLst>
                <a:ext uri="{FF2B5EF4-FFF2-40B4-BE49-F238E27FC236}">
                  <a16:creationId xmlns:a16="http://schemas.microsoft.com/office/drawing/2014/main" id="{6764D861-F9F1-484A-8B9D-C1614455C5D3}"/>
                </a:ext>
              </a:extLst>
            </p:cNvPr>
            <p:cNvSpPr>
              <a:spLocks noChangeArrowheads="1"/>
            </p:cNvSpPr>
            <p:nvPr/>
          </p:nvSpPr>
          <p:spPr bwMode="auto">
            <a:xfrm>
              <a:off x="766" y="1696"/>
              <a:ext cx="3562" cy="665"/>
            </a:xfrm>
            <a:prstGeom prst="wedgeRoundRectCallout">
              <a:avLst>
                <a:gd name="adj1" fmla="val 55343"/>
                <a:gd name="adj2" fmla="val 5523"/>
                <a:gd name="adj3" fmla="val 16667"/>
              </a:avLst>
            </a:prstGeom>
            <a:solidFill>
              <a:srgbClr val="FFFFFF"/>
            </a:solidFill>
            <a:ln w="19050">
              <a:solidFill>
                <a:srgbClr val="3399FF"/>
              </a:solidFill>
              <a:miter lim="800000"/>
              <a:headEnd/>
              <a:tailEnd/>
            </a:ln>
          </p:spPr>
          <p:txBody>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Font typeface="Arial" panose="020B0604020202020204" pitchFamily="34" charset="0"/>
                <a:buNone/>
              </a:pPr>
              <a:r>
                <a:rPr lang="zh-CN" altLang="en-US" sz="2800" b="1" dirty="0">
                  <a:solidFill>
                    <a:srgbClr val="000000"/>
                  </a:solidFill>
                  <a:latin typeface="Times New Roman" panose="02020603050405020304" pitchFamily="18" charset="0"/>
                  <a:ea typeface="楷体" panose="02010609060101010101" pitchFamily="49" charset="-122"/>
                </a:rPr>
                <a:t>小数的基本性质：在小数的末尾添上</a:t>
              </a:r>
              <a:r>
                <a:rPr lang="en-US" altLang="zh-CN" sz="2800" b="1" dirty="0">
                  <a:solidFill>
                    <a:srgbClr val="000000"/>
                  </a:solidFill>
                  <a:latin typeface="Times New Roman" panose="02020603050405020304" pitchFamily="18" charset="0"/>
                  <a:ea typeface="楷体" panose="02010609060101010101" pitchFamily="49" charset="-122"/>
                </a:rPr>
                <a:t>0</a:t>
              </a:r>
              <a:r>
                <a:rPr lang="zh-CN" altLang="en-US" sz="2800" b="1" dirty="0">
                  <a:solidFill>
                    <a:srgbClr val="000000"/>
                  </a:solidFill>
                  <a:latin typeface="Times New Roman" panose="02020603050405020304" pitchFamily="18" charset="0"/>
                  <a:ea typeface="楷体" panose="02010609060101010101" pitchFamily="49" charset="-122"/>
                </a:rPr>
                <a:t>或者去掉</a:t>
              </a:r>
              <a:r>
                <a:rPr lang="en-US" altLang="zh-CN" sz="2800" b="1" dirty="0">
                  <a:solidFill>
                    <a:srgbClr val="000000"/>
                  </a:solidFill>
                  <a:latin typeface="Times New Roman" panose="02020603050405020304" pitchFamily="18" charset="0"/>
                  <a:ea typeface="楷体" panose="02010609060101010101" pitchFamily="49" charset="-122"/>
                </a:rPr>
                <a:t>0</a:t>
              </a:r>
              <a:r>
                <a:rPr lang="en-US" altLang="zh-CN" sz="2800" b="1" dirty="0">
                  <a:solidFill>
                    <a:srgbClr val="000000"/>
                  </a:solidFill>
                  <a:latin typeface="楷体" panose="02010609060101010101" pitchFamily="49" charset="-122"/>
                  <a:ea typeface="楷体" panose="02010609060101010101" pitchFamily="49" charset="-122"/>
                </a:rPr>
                <a:t>,</a:t>
              </a:r>
              <a:r>
                <a:rPr lang="zh-CN" altLang="en-US" sz="2800" b="1" dirty="0">
                  <a:solidFill>
                    <a:srgbClr val="000000"/>
                  </a:solidFill>
                  <a:latin typeface="Times New Roman" panose="02020603050405020304" pitchFamily="18" charset="0"/>
                  <a:ea typeface="楷体" panose="02010609060101010101" pitchFamily="49" charset="-122"/>
                </a:rPr>
                <a:t>小数的大小不变。</a:t>
              </a:r>
            </a:p>
          </p:txBody>
        </p:sp>
        <p:pic>
          <p:nvPicPr>
            <p:cNvPr id="22539" name="Picture 34">
              <a:extLst>
                <a:ext uri="{FF2B5EF4-FFF2-40B4-BE49-F238E27FC236}">
                  <a16:creationId xmlns:a16="http://schemas.microsoft.com/office/drawing/2014/main" id="{25F6C6C1-1275-479D-B5B7-BAAAF35429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715" y="1628"/>
              <a:ext cx="388" cy="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3" name="组合 11">
            <a:extLst>
              <a:ext uri="{FF2B5EF4-FFF2-40B4-BE49-F238E27FC236}">
                <a16:creationId xmlns:a16="http://schemas.microsoft.com/office/drawing/2014/main" id="{E9C84B15-7F4E-4DE0-B842-25BE78294A2B}"/>
              </a:ext>
            </a:extLst>
          </p:cNvPr>
          <p:cNvGrpSpPr>
            <a:grpSpLocks/>
          </p:cNvGrpSpPr>
          <p:nvPr/>
        </p:nvGrpSpPr>
        <p:grpSpPr bwMode="auto">
          <a:xfrm>
            <a:off x="215900" y="593725"/>
            <a:ext cx="2033588" cy="588963"/>
            <a:chOff x="361271" y="295613"/>
            <a:chExt cx="2033586" cy="589758"/>
          </a:xfrm>
        </p:grpSpPr>
        <p:sp>
          <p:nvSpPr>
            <p:cNvPr id="13" name="圆角矩形 12">
              <a:extLst>
                <a:ext uri="{FF2B5EF4-FFF2-40B4-BE49-F238E27FC236}">
                  <a16:creationId xmlns:a16="http://schemas.microsoft.com/office/drawing/2014/main" id="{EBFB5B12-A8B0-45EB-9F98-30673CF67B8B}"/>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14" name="Rectangle 16">
              <a:extLst>
                <a:ext uri="{FF2B5EF4-FFF2-40B4-BE49-F238E27FC236}">
                  <a16:creationId xmlns:a16="http://schemas.microsoft.com/office/drawing/2014/main" id="{D054747F-7E4C-48E2-B974-29A0E2A0879E}"/>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脉络复习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2">
            <a:extLst>
              <a:ext uri="{FF2B5EF4-FFF2-40B4-BE49-F238E27FC236}">
                <a16:creationId xmlns:a16="http://schemas.microsoft.com/office/drawing/2014/main" id="{E0E56BF9-E563-4CD6-A654-063702F635E6}"/>
              </a:ext>
            </a:extLst>
          </p:cNvPr>
          <p:cNvSpPr txBox="1">
            <a:spLocks noChangeArrowheads="1"/>
          </p:cNvSpPr>
          <p:nvPr/>
        </p:nvSpPr>
        <p:spPr bwMode="auto">
          <a:xfrm>
            <a:off x="857250" y="1382713"/>
            <a:ext cx="74136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dirty="0">
                <a:solidFill>
                  <a:srgbClr val="000000"/>
                </a:solidFill>
                <a:latin typeface="Times New Roman" panose="02020603050405020304" pitchFamily="18" charset="0"/>
                <a:ea typeface="黑体" panose="02010609060101010101" pitchFamily="49" charset="-122"/>
              </a:rPr>
              <a:t>小数点的位置移动引起小数变化的规律</a:t>
            </a:r>
          </a:p>
        </p:txBody>
      </p:sp>
      <p:sp>
        <p:nvSpPr>
          <p:cNvPr id="23555" name="矩形 3">
            <a:extLst>
              <a:ext uri="{FF2B5EF4-FFF2-40B4-BE49-F238E27FC236}">
                <a16:creationId xmlns:a16="http://schemas.microsoft.com/office/drawing/2014/main" id="{87A5EC88-A70F-4F05-A287-4EF08FAEAFCF}"/>
              </a:ext>
            </a:extLst>
          </p:cNvPr>
          <p:cNvSpPr>
            <a:spLocks noChangeArrowheads="1"/>
          </p:cNvSpPr>
          <p:nvPr/>
        </p:nvSpPr>
        <p:spPr bwMode="auto">
          <a:xfrm>
            <a:off x="873125" y="1984375"/>
            <a:ext cx="7642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zh-CN" sz="2800" b="1">
                <a:latin typeface="黑体" panose="02010609060101010101" pitchFamily="49" charset="-122"/>
                <a:ea typeface="黑体" panose="02010609060101010101" pitchFamily="49" charset="-122"/>
                <a:cs typeface="Times New Roman" panose="02020603050405020304" pitchFamily="18" charset="0"/>
              </a:rPr>
              <a:t>口算：</a:t>
            </a:r>
            <a:endParaRPr lang="en-US" altLang="zh-CN" sz="2800" b="1">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pPr>
            <a:r>
              <a:rPr lang="en-US" altLang="zh-CN" sz="2800" b="1">
                <a:latin typeface="Times New Roman" panose="02020603050405020304" pitchFamily="18" charset="0"/>
                <a:ea typeface="黑体" panose="02010609060101010101" pitchFamily="49" charset="-122"/>
                <a:cs typeface="Times New Roman" panose="02020603050405020304" pitchFamily="18" charset="0"/>
              </a:rPr>
              <a:t>          0.035</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10</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                     42÷10</a:t>
            </a:r>
            <a:r>
              <a:rPr lang="zh-CN" altLang="en-US" sz="2800" b="1">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800" b="1">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en-US" altLang="zh-CN" sz="2800" b="1">
                <a:latin typeface="Times New Roman" panose="02020603050405020304" pitchFamily="18" charset="0"/>
                <a:ea typeface="黑体" panose="02010609060101010101" pitchFamily="49" charset="-122"/>
                <a:cs typeface="Times New Roman" panose="02020603050405020304" pitchFamily="18" charset="0"/>
              </a:rPr>
              <a:t>          0.035</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100</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                   42÷100</a:t>
            </a:r>
            <a:r>
              <a:rPr lang="zh-CN" altLang="en-US" sz="2800" b="1">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800" b="1">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en-US" altLang="zh-CN" sz="2800" b="1">
                <a:latin typeface="Times New Roman" panose="02020603050405020304" pitchFamily="18" charset="0"/>
                <a:ea typeface="黑体" panose="02010609060101010101" pitchFamily="49" charset="-122"/>
                <a:cs typeface="Times New Roman" panose="02020603050405020304" pitchFamily="18" charset="0"/>
              </a:rPr>
              <a:t>          0.035</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1000</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                  42</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b="1">
                <a:latin typeface="Times New Roman" panose="02020603050405020304" pitchFamily="18" charset="0"/>
                <a:ea typeface="黑体" panose="02010609060101010101" pitchFamily="49" charset="-122"/>
                <a:cs typeface="Times New Roman" panose="02020603050405020304" pitchFamily="18" charset="0"/>
              </a:rPr>
              <a:t>1000</a:t>
            </a:r>
            <a:r>
              <a:rPr lang="zh-CN" altLang="zh-CN" sz="2800" b="1">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5" name="文本框 4">
            <a:extLst>
              <a:ext uri="{FF2B5EF4-FFF2-40B4-BE49-F238E27FC236}">
                <a16:creationId xmlns:a16="http://schemas.microsoft.com/office/drawing/2014/main" id="{5425782B-D24C-48FC-B656-45E63EB4E32D}"/>
              </a:ext>
            </a:extLst>
          </p:cNvPr>
          <p:cNvSpPr txBox="1">
            <a:spLocks noChangeArrowheads="1"/>
          </p:cNvSpPr>
          <p:nvPr/>
        </p:nvSpPr>
        <p:spPr bwMode="auto">
          <a:xfrm>
            <a:off x="3689350" y="2724150"/>
            <a:ext cx="936625" cy="55880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黑体" panose="02010609060101010101" pitchFamily="49" charset="-122"/>
              </a:rPr>
              <a:t>0.35</a:t>
            </a:r>
          </a:p>
        </p:txBody>
      </p:sp>
      <p:sp>
        <p:nvSpPr>
          <p:cNvPr id="6" name="文本框 5">
            <a:extLst>
              <a:ext uri="{FF2B5EF4-FFF2-40B4-BE49-F238E27FC236}">
                <a16:creationId xmlns:a16="http://schemas.microsoft.com/office/drawing/2014/main" id="{AE69A064-EB14-4CF9-8C30-D654D0EBD6C7}"/>
              </a:ext>
            </a:extLst>
          </p:cNvPr>
          <p:cNvSpPr txBox="1">
            <a:spLocks noChangeArrowheads="1"/>
          </p:cNvSpPr>
          <p:nvPr/>
        </p:nvSpPr>
        <p:spPr bwMode="auto">
          <a:xfrm>
            <a:off x="3886200" y="3354388"/>
            <a:ext cx="936625" cy="55880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黑体" panose="02010609060101010101" pitchFamily="49" charset="-122"/>
              </a:rPr>
              <a:t>3.5</a:t>
            </a:r>
          </a:p>
        </p:txBody>
      </p:sp>
      <p:sp>
        <p:nvSpPr>
          <p:cNvPr id="7" name="文本框 6">
            <a:extLst>
              <a:ext uri="{FF2B5EF4-FFF2-40B4-BE49-F238E27FC236}">
                <a16:creationId xmlns:a16="http://schemas.microsoft.com/office/drawing/2014/main" id="{424D7050-6961-4E1E-936A-AEED08BD18E7}"/>
              </a:ext>
            </a:extLst>
          </p:cNvPr>
          <p:cNvSpPr txBox="1">
            <a:spLocks noChangeArrowheads="1"/>
          </p:cNvSpPr>
          <p:nvPr/>
        </p:nvSpPr>
        <p:spPr bwMode="auto">
          <a:xfrm>
            <a:off x="4027488" y="4003675"/>
            <a:ext cx="936625" cy="55880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黑体" panose="02010609060101010101" pitchFamily="49" charset="-122"/>
              </a:rPr>
              <a:t>35</a:t>
            </a:r>
          </a:p>
        </p:txBody>
      </p:sp>
      <p:sp>
        <p:nvSpPr>
          <p:cNvPr id="8" name="文本框 7">
            <a:extLst>
              <a:ext uri="{FF2B5EF4-FFF2-40B4-BE49-F238E27FC236}">
                <a16:creationId xmlns:a16="http://schemas.microsoft.com/office/drawing/2014/main" id="{E7E7105C-FE34-4D23-BECB-BDCC98CF811E}"/>
              </a:ext>
            </a:extLst>
          </p:cNvPr>
          <p:cNvSpPr txBox="1">
            <a:spLocks noChangeArrowheads="1"/>
          </p:cNvSpPr>
          <p:nvPr/>
        </p:nvSpPr>
        <p:spPr bwMode="auto">
          <a:xfrm>
            <a:off x="7024688" y="2711450"/>
            <a:ext cx="936625" cy="560388"/>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黑体" panose="02010609060101010101" pitchFamily="49" charset="-122"/>
              </a:rPr>
              <a:t>4.2</a:t>
            </a:r>
          </a:p>
        </p:txBody>
      </p:sp>
      <p:sp>
        <p:nvSpPr>
          <p:cNvPr id="9" name="文本框 8">
            <a:extLst>
              <a:ext uri="{FF2B5EF4-FFF2-40B4-BE49-F238E27FC236}">
                <a16:creationId xmlns:a16="http://schemas.microsoft.com/office/drawing/2014/main" id="{72ED44E0-9D0E-44A9-9DE6-CC6F12EA92A1}"/>
              </a:ext>
            </a:extLst>
          </p:cNvPr>
          <p:cNvSpPr txBox="1">
            <a:spLocks noChangeArrowheads="1"/>
          </p:cNvSpPr>
          <p:nvPr/>
        </p:nvSpPr>
        <p:spPr bwMode="auto">
          <a:xfrm>
            <a:off x="7256463" y="3354388"/>
            <a:ext cx="936625" cy="560387"/>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黑体" panose="02010609060101010101" pitchFamily="49" charset="-122"/>
              </a:rPr>
              <a:t>0.42</a:t>
            </a:r>
          </a:p>
        </p:txBody>
      </p:sp>
      <p:sp>
        <p:nvSpPr>
          <p:cNvPr id="10" name="文本框 9">
            <a:extLst>
              <a:ext uri="{FF2B5EF4-FFF2-40B4-BE49-F238E27FC236}">
                <a16:creationId xmlns:a16="http://schemas.microsoft.com/office/drawing/2014/main" id="{1F47863C-7316-4776-92B2-B7AE14494B5A}"/>
              </a:ext>
            </a:extLst>
          </p:cNvPr>
          <p:cNvSpPr txBox="1">
            <a:spLocks noChangeArrowheads="1"/>
          </p:cNvSpPr>
          <p:nvPr/>
        </p:nvSpPr>
        <p:spPr bwMode="auto">
          <a:xfrm>
            <a:off x="7394575" y="3997325"/>
            <a:ext cx="1135063" cy="565150"/>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黑体" panose="02010609060101010101" pitchFamily="49" charset="-122"/>
              </a:rPr>
              <a:t>0.042</a:t>
            </a:r>
          </a:p>
        </p:txBody>
      </p:sp>
      <p:grpSp>
        <p:nvGrpSpPr>
          <p:cNvPr id="23562" name="组合 12">
            <a:extLst>
              <a:ext uri="{FF2B5EF4-FFF2-40B4-BE49-F238E27FC236}">
                <a16:creationId xmlns:a16="http://schemas.microsoft.com/office/drawing/2014/main" id="{E5DC46F6-D9A3-4AEC-ACB5-8E7969E09F37}"/>
              </a:ext>
            </a:extLst>
          </p:cNvPr>
          <p:cNvGrpSpPr>
            <a:grpSpLocks/>
          </p:cNvGrpSpPr>
          <p:nvPr/>
        </p:nvGrpSpPr>
        <p:grpSpPr bwMode="auto">
          <a:xfrm>
            <a:off x="215900" y="593725"/>
            <a:ext cx="2033588" cy="588963"/>
            <a:chOff x="361271" y="295613"/>
            <a:chExt cx="2033586" cy="589758"/>
          </a:xfrm>
        </p:grpSpPr>
        <p:sp>
          <p:nvSpPr>
            <p:cNvPr id="14" name="圆角矩形 13">
              <a:extLst>
                <a:ext uri="{FF2B5EF4-FFF2-40B4-BE49-F238E27FC236}">
                  <a16:creationId xmlns:a16="http://schemas.microsoft.com/office/drawing/2014/main" id="{00AAC071-D765-45E7-86BE-5C73C5A6E84A}"/>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15" name="Rectangle 16">
              <a:extLst>
                <a:ext uri="{FF2B5EF4-FFF2-40B4-BE49-F238E27FC236}">
                  <a16:creationId xmlns:a16="http://schemas.microsoft.com/office/drawing/2014/main" id="{8FB406D8-A172-4350-A8D5-94FC39F14E2D}"/>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脉络复习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6" grpId="0" bldLvl="0"/>
      <p:bldP spid="7" grpId="0" bldLvl="0"/>
      <p:bldP spid="8" grpId="0" bldLvl="0"/>
      <p:bldP spid="9" grpId="0" bldLvl="0"/>
      <p:bldP spid="10"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2">
            <a:extLst>
              <a:ext uri="{FF2B5EF4-FFF2-40B4-BE49-F238E27FC236}">
                <a16:creationId xmlns:a16="http://schemas.microsoft.com/office/drawing/2014/main" id="{F4BBFD4A-A66B-43F3-8FEC-43C5A23501B2}"/>
              </a:ext>
            </a:extLst>
          </p:cNvPr>
          <p:cNvSpPr txBox="1">
            <a:spLocks noChangeArrowheads="1"/>
          </p:cNvSpPr>
          <p:nvPr/>
        </p:nvSpPr>
        <p:spPr bwMode="auto">
          <a:xfrm>
            <a:off x="820738" y="1112838"/>
            <a:ext cx="72040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小数点的位置移动引起小数变化的规律</a:t>
            </a:r>
          </a:p>
        </p:txBody>
      </p:sp>
      <p:grpSp>
        <p:nvGrpSpPr>
          <p:cNvPr id="11" name="组合 10">
            <a:extLst>
              <a:ext uri="{FF2B5EF4-FFF2-40B4-BE49-F238E27FC236}">
                <a16:creationId xmlns:a16="http://schemas.microsoft.com/office/drawing/2014/main" id="{61FC6462-4C08-4593-B46F-7FF8739B54DF}"/>
              </a:ext>
            </a:extLst>
          </p:cNvPr>
          <p:cNvGrpSpPr>
            <a:grpSpLocks/>
          </p:cNvGrpSpPr>
          <p:nvPr/>
        </p:nvGrpSpPr>
        <p:grpSpPr bwMode="auto">
          <a:xfrm>
            <a:off x="937419" y="1776730"/>
            <a:ext cx="7269162" cy="2776538"/>
            <a:chOff x="2051543" y="974423"/>
            <a:chExt cx="6923989" cy="3061683"/>
          </a:xfrm>
        </p:grpSpPr>
        <p:sp>
          <p:nvSpPr>
            <p:cNvPr id="17" name="AutoShape 27">
              <a:extLst>
                <a:ext uri="{FF2B5EF4-FFF2-40B4-BE49-F238E27FC236}">
                  <a16:creationId xmlns:a16="http://schemas.microsoft.com/office/drawing/2014/main" id="{1B2E406F-6638-4526-9DD1-BD46F8C3E14F}"/>
                </a:ext>
              </a:extLst>
            </p:cNvPr>
            <p:cNvSpPr>
              <a:spLocks noChangeArrowheads="1"/>
            </p:cNvSpPr>
            <p:nvPr/>
          </p:nvSpPr>
          <p:spPr bwMode="auto">
            <a:xfrm>
              <a:off x="2051543" y="974423"/>
              <a:ext cx="6923989" cy="3061683"/>
            </a:xfrm>
            <a:prstGeom prst="wedgeRoundRectCallout">
              <a:avLst>
                <a:gd name="adj1" fmla="val -46919"/>
                <a:gd name="adj2" fmla="val 21816"/>
                <a:gd name="adj3" fmla="val 16667"/>
              </a:avLst>
            </a:prstGeom>
            <a:solidFill>
              <a:srgbClr val="FFFFFF"/>
            </a:solidFill>
            <a:ln w="19050">
              <a:solidFill>
                <a:srgbClr val="3399FF"/>
              </a:solidFill>
              <a:miter lim="800000"/>
              <a:headEnd/>
              <a:tailEnd/>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defRPr/>
              </a:pPr>
              <a:r>
                <a:rPr lang="zh-CN" altLang="en-US" sz="3200" b="1" dirty="0">
                  <a:latin typeface="+mj-lt"/>
                  <a:ea typeface="楷体" panose="02010609060101010101" pitchFamily="49" charset="-122"/>
                </a:rPr>
                <a:t>小数点向</a:t>
              </a:r>
              <a:r>
                <a:rPr lang="zh-CN" altLang="en-US" sz="3200" b="1" dirty="0">
                  <a:solidFill>
                    <a:srgbClr val="0000FF"/>
                  </a:solidFill>
                  <a:latin typeface="+mj-lt"/>
                  <a:ea typeface="楷体" panose="02010609060101010101" pitchFamily="49" charset="-122"/>
                </a:rPr>
                <a:t>右</a:t>
              </a:r>
              <a:r>
                <a:rPr lang="zh-CN" altLang="en-US" sz="3200" b="1" dirty="0">
                  <a:latin typeface="+mj-lt"/>
                  <a:ea typeface="楷体" panose="02010609060101010101" pitchFamily="49" charset="-122"/>
                </a:rPr>
                <a:t>移动一位、两位、三位</a:t>
              </a:r>
              <a:r>
                <a:rPr lang="en-US" altLang="zh-CN" sz="3200" b="1" dirty="0">
                  <a:latin typeface="宋体" panose="02010600030101010101" pitchFamily="2" charset="-122"/>
                </a:rPr>
                <a:t>……</a:t>
              </a:r>
              <a:r>
                <a:rPr lang="zh-CN" altLang="en-US" sz="3200" b="1" dirty="0">
                  <a:latin typeface="+mj-lt"/>
                  <a:ea typeface="楷体" panose="02010609060101010101" pitchFamily="49" charset="-122"/>
                </a:rPr>
                <a:t>小数就</a:t>
              </a:r>
              <a:r>
                <a:rPr lang="zh-CN" altLang="en-US" sz="3200" b="1" dirty="0">
                  <a:solidFill>
                    <a:srgbClr val="0000FF"/>
                  </a:solidFill>
                  <a:latin typeface="+mj-lt"/>
                  <a:ea typeface="楷体" panose="02010609060101010101" pitchFamily="49" charset="-122"/>
                </a:rPr>
                <a:t>扩大</a:t>
              </a:r>
              <a:r>
                <a:rPr lang="zh-CN" altLang="en-US" sz="3200" b="1" dirty="0">
                  <a:latin typeface="+mj-lt"/>
                  <a:ea typeface="楷体" panose="02010609060101010101" pitchFamily="49" charset="-122"/>
                </a:rPr>
                <a:t>到原来的</a:t>
              </a:r>
              <a:r>
                <a:rPr lang="en-US" altLang="zh-CN" sz="3200" b="1" dirty="0">
                  <a:latin typeface="+mj-lt"/>
                  <a:ea typeface="楷体" panose="02010609060101010101" pitchFamily="49" charset="-122"/>
                </a:rPr>
                <a:t>10</a:t>
              </a:r>
              <a:r>
                <a:rPr lang="zh-CN" altLang="en-US" sz="3200" b="1" dirty="0">
                  <a:latin typeface="+mj-lt"/>
                  <a:ea typeface="楷体" panose="02010609060101010101" pitchFamily="49" charset="-122"/>
                </a:rPr>
                <a:t>倍、</a:t>
              </a:r>
              <a:r>
                <a:rPr lang="en-US" altLang="zh-CN" sz="3200" b="1" dirty="0">
                  <a:latin typeface="+mj-lt"/>
                  <a:ea typeface="楷体" panose="02010609060101010101" pitchFamily="49" charset="-122"/>
                </a:rPr>
                <a:t>100</a:t>
              </a:r>
              <a:r>
                <a:rPr lang="zh-CN" altLang="en-US" sz="3200" b="1" dirty="0">
                  <a:latin typeface="+mj-lt"/>
                  <a:ea typeface="楷体" panose="02010609060101010101" pitchFamily="49" charset="-122"/>
                </a:rPr>
                <a:t>倍、</a:t>
              </a:r>
              <a:r>
                <a:rPr lang="en-US" altLang="zh-CN" sz="3200" b="1" dirty="0">
                  <a:latin typeface="+mj-lt"/>
                  <a:ea typeface="楷体" panose="02010609060101010101" pitchFamily="49" charset="-122"/>
                </a:rPr>
                <a:t>1000</a:t>
              </a:r>
              <a:r>
                <a:rPr lang="zh-CN" altLang="en-US" sz="3200" b="1" dirty="0">
                  <a:latin typeface="+mj-lt"/>
                  <a:ea typeface="楷体" panose="02010609060101010101" pitchFamily="49" charset="-122"/>
                </a:rPr>
                <a:t>倍</a:t>
              </a:r>
              <a:r>
                <a:rPr lang="en-US" altLang="zh-CN" sz="3200" b="1" dirty="0">
                  <a:latin typeface="宋体" panose="02010600030101010101" pitchFamily="2" charset="-122"/>
                </a:rPr>
                <a:t>……</a:t>
              </a:r>
              <a:r>
                <a:rPr lang="zh-CN" altLang="en-US" sz="3200" b="1" dirty="0">
                  <a:latin typeface="+mj-lt"/>
                  <a:ea typeface="楷体" panose="02010609060101010101" pitchFamily="49" charset="-122"/>
                </a:rPr>
                <a:t>小数点向</a:t>
              </a:r>
              <a:r>
                <a:rPr lang="zh-CN" altLang="en-US" sz="3200" b="1" dirty="0">
                  <a:solidFill>
                    <a:srgbClr val="FF00FF"/>
                  </a:solidFill>
                  <a:latin typeface="+mj-lt"/>
                  <a:ea typeface="楷体" panose="02010609060101010101" pitchFamily="49" charset="-122"/>
                </a:rPr>
                <a:t>左</a:t>
              </a:r>
              <a:r>
                <a:rPr lang="zh-CN" altLang="en-US" sz="3200" b="1" dirty="0">
                  <a:latin typeface="+mj-lt"/>
                  <a:ea typeface="楷体" panose="02010609060101010101" pitchFamily="49" charset="-122"/>
                </a:rPr>
                <a:t>移动一位、两位、三位</a:t>
              </a:r>
              <a:r>
                <a:rPr lang="en-US" altLang="zh-CN" sz="3200" b="1" dirty="0">
                  <a:latin typeface="宋体" panose="02010600030101010101" pitchFamily="2" charset="-122"/>
                </a:rPr>
                <a:t>……</a:t>
              </a:r>
              <a:r>
                <a:rPr lang="zh-CN" altLang="en-US" sz="3200" b="1" dirty="0">
                  <a:latin typeface="+mj-lt"/>
                  <a:ea typeface="楷体" panose="02010609060101010101" pitchFamily="49" charset="-122"/>
                </a:rPr>
                <a:t>小数就</a:t>
              </a:r>
              <a:r>
                <a:rPr lang="zh-CN" altLang="en-US" sz="3200" b="1" dirty="0">
                  <a:solidFill>
                    <a:srgbClr val="FF00FF"/>
                  </a:solidFill>
                  <a:latin typeface="+mj-lt"/>
                  <a:ea typeface="楷体" panose="02010609060101010101" pitchFamily="49" charset="-122"/>
                </a:rPr>
                <a:t>缩小</a:t>
              </a:r>
              <a:r>
                <a:rPr lang="zh-CN" altLang="en-US" sz="3200" b="1" dirty="0">
                  <a:latin typeface="+mj-lt"/>
                  <a:ea typeface="楷体" panose="02010609060101010101" pitchFamily="49" charset="-122"/>
                </a:rPr>
                <a:t>到原来的     、    、      </a:t>
              </a:r>
              <a:r>
                <a:rPr lang="en-US" altLang="zh-CN" sz="3200" b="1" dirty="0">
                  <a:latin typeface="宋体" panose="02010600030101010101" pitchFamily="2" charset="-122"/>
                </a:rPr>
                <a:t>……</a:t>
              </a:r>
              <a:r>
                <a:rPr lang="zh-CN" altLang="en-US" sz="3200" b="1" dirty="0">
                  <a:latin typeface="+mj-lt"/>
                  <a:ea typeface="楷体" panose="02010609060101010101" pitchFamily="49" charset="-122"/>
                </a:rPr>
                <a:t>  </a:t>
              </a:r>
            </a:p>
          </p:txBody>
        </p:sp>
        <p:graphicFrame>
          <p:nvGraphicFramePr>
            <p:cNvPr id="24586" name="Object 14">
              <a:extLst>
                <a:ext uri="{FF2B5EF4-FFF2-40B4-BE49-F238E27FC236}">
                  <a16:creationId xmlns:a16="http://schemas.microsoft.com/office/drawing/2014/main" id="{FA973126-EB24-4A7C-930D-CBB97FAA80AD}"/>
                </a:ext>
              </a:extLst>
            </p:cNvPr>
            <p:cNvGraphicFramePr>
              <a:graphicFrameLocks noChangeAspect="1"/>
            </p:cNvGraphicFramePr>
            <p:nvPr/>
          </p:nvGraphicFramePr>
          <p:xfrm>
            <a:off x="2685067" y="3183618"/>
            <a:ext cx="466725" cy="852279"/>
          </p:xfrm>
          <a:graphic>
            <a:graphicData uri="http://schemas.openxmlformats.org/presentationml/2006/ole">
              <mc:AlternateContent xmlns:mc="http://schemas.openxmlformats.org/markup-compatibility/2006">
                <mc:Choice xmlns:v="urn:schemas-microsoft-com:vml" Requires="v">
                  <p:oleObj name="Equation" r:id="rId2" imgW="215713" imgH="393359" progId="Equation.DSMT4">
                    <p:embed/>
                  </p:oleObj>
                </mc:Choice>
                <mc:Fallback>
                  <p:oleObj name="Equation" r:id="rId2" imgW="215713" imgH="393359"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067" y="3183618"/>
                          <a:ext cx="466725" cy="85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7" name="Object 14">
              <a:extLst>
                <a:ext uri="{FF2B5EF4-FFF2-40B4-BE49-F238E27FC236}">
                  <a16:creationId xmlns:a16="http://schemas.microsoft.com/office/drawing/2014/main" id="{586DAD11-5FBE-4F2C-92DA-92E64ACF46B4}"/>
                </a:ext>
              </a:extLst>
            </p:cNvPr>
            <p:cNvGraphicFramePr>
              <a:graphicFrameLocks noChangeAspect="1"/>
            </p:cNvGraphicFramePr>
            <p:nvPr/>
          </p:nvGraphicFramePr>
          <p:xfrm>
            <a:off x="3335974" y="3183618"/>
            <a:ext cx="631825" cy="852488"/>
          </p:xfrm>
          <a:graphic>
            <a:graphicData uri="http://schemas.openxmlformats.org/presentationml/2006/ole">
              <mc:AlternateContent xmlns:mc="http://schemas.openxmlformats.org/markup-compatibility/2006">
                <mc:Choice xmlns:v="urn:schemas-microsoft-com:vml" Requires="v">
                  <p:oleObj name="Equation" r:id="rId4" imgW="291973" imgH="393529" progId="Equation.DSMT4">
                    <p:embed/>
                  </p:oleObj>
                </mc:Choice>
                <mc:Fallback>
                  <p:oleObj name="Equation" r:id="rId4" imgW="291973" imgH="393529"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974" y="3183618"/>
                          <a:ext cx="6318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8" name="Object 14">
              <a:extLst>
                <a:ext uri="{FF2B5EF4-FFF2-40B4-BE49-F238E27FC236}">
                  <a16:creationId xmlns:a16="http://schemas.microsoft.com/office/drawing/2014/main" id="{89B1E430-AA20-452E-A9B1-DA93977CED64}"/>
                </a:ext>
              </a:extLst>
            </p:cNvPr>
            <p:cNvGraphicFramePr>
              <a:graphicFrameLocks noChangeAspect="1"/>
            </p:cNvGraphicFramePr>
            <p:nvPr/>
          </p:nvGraphicFramePr>
          <p:xfrm>
            <a:off x="4151982" y="3183410"/>
            <a:ext cx="796925" cy="852488"/>
          </p:xfrm>
          <a:graphic>
            <a:graphicData uri="http://schemas.openxmlformats.org/presentationml/2006/ole">
              <mc:AlternateContent xmlns:mc="http://schemas.openxmlformats.org/markup-compatibility/2006">
                <mc:Choice xmlns:v="urn:schemas-microsoft-com:vml" Requires="v">
                  <p:oleObj name="Equation" r:id="rId6" imgW="368140" imgH="393529" progId="Equation.DSMT4">
                    <p:embed/>
                  </p:oleObj>
                </mc:Choice>
                <mc:Fallback>
                  <p:oleObj name="Equation" r:id="rId6" imgW="368140" imgH="393529"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982" y="3183410"/>
                          <a:ext cx="79692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4580" name="组合 12">
            <a:extLst>
              <a:ext uri="{FF2B5EF4-FFF2-40B4-BE49-F238E27FC236}">
                <a16:creationId xmlns:a16="http://schemas.microsoft.com/office/drawing/2014/main" id="{4142DE5D-0CD8-46A0-885B-2B1631C118D9}"/>
              </a:ext>
            </a:extLst>
          </p:cNvPr>
          <p:cNvGrpSpPr>
            <a:grpSpLocks/>
          </p:cNvGrpSpPr>
          <p:nvPr/>
        </p:nvGrpSpPr>
        <p:grpSpPr bwMode="auto">
          <a:xfrm>
            <a:off x="215900" y="593725"/>
            <a:ext cx="2033588" cy="588963"/>
            <a:chOff x="361271" y="295613"/>
            <a:chExt cx="2033586" cy="589758"/>
          </a:xfrm>
        </p:grpSpPr>
        <p:sp>
          <p:nvSpPr>
            <p:cNvPr id="14" name="圆角矩形 13">
              <a:extLst>
                <a:ext uri="{FF2B5EF4-FFF2-40B4-BE49-F238E27FC236}">
                  <a16:creationId xmlns:a16="http://schemas.microsoft.com/office/drawing/2014/main" id="{A5828B56-2698-478D-8E34-B97D6D4540BF}"/>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15" name="Rectangle 16">
              <a:extLst>
                <a:ext uri="{FF2B5EF4-FFF2-40B4-BE49-F238E27FC236}">
                  <a16:creationId xmlns:a16="http://schemas.microsoft.com/office/drawing/2014/main" id="{4696B6C3-7621-4C2E-9EC7-18304561AE39}"/>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脉络复习</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1">
            <a:extLst>
              <a:ext uri="{FF2B5EF4-FFF2-40B4-BE49-F238E27FC236}">
                <a16:creationId xmlns:a16="http://schemas.microsoft.com/office/drawing/2014/main" id="{9705C16E-9A68-414B-B739-F37101FF7596}"/>
              </a:ext>
            </a:extLst>
          </p:cNvPr>
          <p:cNvSpPr txBox="1">
            <a:spLocks noChangeArrowheads="1"/>
          </p:cNvSpPr>
          <p:nvPr/>
        </p:nvSpPr>
        <p:spPr bwMode="auto">
          <a:xfrm>
            <a:off x="1874838" y="1074738"/>
            <a:ext cx="55403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zh-CN" altLang="en-US" sz="3200" b="1">
                <a:latin typeface="Times New Roman" panose="02020603050405020304" pitchFamily="18" charset="0"/>
                <a:ea typeface="黑体" panose="02010609060101010101" pitchFamily="49" charset="-122"/>
              </a:rPr>
              <a:t>填空，使每横行的各数相等。</a:t>
            </a:r>
          </a:p>
        </p:txBody>
      </p:sp>
      <p:graphicFrame>
        <p:nvGraphicFramePr>
          <p:cNvPr id="6" name="表格 5">
            <a:extLst>
              <a:ext uri="{FF2B5EF4-FFF2-40B4-BE49-F238E27FC236}">
                <a16:creationId xmlns:a16="http://schemas.microsoft.com/office/drawing/2014/main" id="{583FA197-FE36-4443-B0E8-9BFDC679B80F}"/>
              </a:ext>
            </a:extLst>
          </p:cNvPr>
          <p:cNvGraphicFramePr>
            <a:graphicFrameLocks noGrp="1"/>
          </p:cNvGraphicFramePr>
          <p:nvPr/>
        </p:nvGraphicFramePr>
        <p:xfrm>
          <a:off x="1103313" y="1779588"/>
          <a:ext cx="6910386" cy="2819399"/>
        </p:xfrm>
        <a:graphic>
          <a:graphicData uri="http://schemas.openxmlformats.org/drawingml/2006/table">
            <a:tbl>
              <a:tblPr firstRow="1" bandRow="1">
                <a:tableStyleId>{10A1B5D5-9B99-4C35-A422-299274C87663}</a:tableStyleId>
              </a:tblPr>
              <a:tblGrid>
                <a:gridCol w="2303462">
                  <a:extLst>
                    <a:ext uri="{9D8B030D-6E8A-4147-A177-3AD203B41FA5}">
                      <a16:colId xmlns:a16="http://schemas.microsoft.com/office/drawing/2014/main" val="20000"/>
                    </a:ext>
                  </a:extLst>
                </a:gridCol>
                <a:gridCol w="2303462">
                  <a:extLst>
                    <a:ext uri="{9D8B030D-6E8A-4147-A177-3AD203B41FA5}">
                      <a16:colId xmlns:a16="http://schemas.microsoft.com/office/drawing/2014/main" val="20001"/>
                    </a:ext>
                  </a:extLst>
                </a:gridCol>
                <a:gridCol w="2303462">
                  <a:extLst>
                    <a:ext uri="{9D8B030D-6E8A-4147-A177-3AD203B41FA5}">
                      <a16:colId xmlns:a16="http://schemas.microsoft.com/office/drawing/2014/main" val="20002"/>
                    </a:ext>
                  </a:extLst>
                </a:gridCol>
              </a:tblGrid>
              <a:tr h="549605">
                <a:tc>
                  <a:txBody>
                    <a:bodyPr/>
                    <a:lstStyle/>
                    <a:p>
                      <a:r>
                        <a:rPr lang="zh-CN" altLang="en-US" sz="2800" b="1" dirty="0">
                          <a:solidFill>
                            <a:schemeClr val="tx1"/>
                          </a:solidFill>
                          <a:latin typeface="+mj-lt"/>
                        </a:rPr>
                        <a:t>小数</a:t>
                      </a: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800" b="1" dirty="0">
                          <a:solidFill>
                            <a:schemeClr val="tx1"/>
                          </a:solidFill>
                          <a:latin typeface="+mj-lt"/>
                        </a:rPr>
                        <a:t>分数</a:t>
                      </a: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2800" b="1" dirty="0">
                          <a:solidFill>
                            <a:schemeClr val="tx1"/>
                          </a:solidFill>
                          <a:latin typeface="+mj-lt"/>
                        </a:rPr>
                        <a:t>百分数</a:t>
                      </a: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6598">
                <a:tc>
                  <a:txBody>
                    <a:bodyPr/>
                    <a:lstStyle/>
                    <a:p>
                      <a:r>
                        <a:rPr lang="en-US" altLang="zh-CN" sz="2800" b="1" dirty="0">
                          <a:solidFill>
                            <a:schemeClr val="tx1"/>
                          </a:solidFill>
                          <a:latin typeface="+mj-lt"/>
                        </a:rPr>
                        <a:t>0.4</a:t>
                      </a:r>
                      <a:endParaRPr lang="zh-CN" altLang="en-US" sz="2800" b="1" dirty="0">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800" b="1">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800" b="1">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56598">
                <a:tc>
                  <a:txBody>
                    <a:bodyPr/>
                    <a:lstStyle/>
                    <a:p>
                      <a:endParaRPr lang="zh-CN" altLang="en-US" sz="2800" b="1">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800" b="1">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800" b="1">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56598">
                <a:tc>
                  <a:txBody>
                    <a:bodyPr/>
                    <a:lstStyle/>
                    <a:p>
                      <a:endParaRPr lang="zh-CN" altLang="en-US" sz="2800" b="1">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2800" b="1" dirty="0">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800" b="1" dirty="0">
                          <a:solidFill>
                            <a:schemeClr val="tx1"/>
                          </a:solidFill>
                          <a:latin typeface="+mj-lt"/>
                        </a:rPr>
                        <a:t>80%</a:t>
                      </a:r>
                      <a:endParaRPr lang="zh-CN" altLang="en-US" sz="2800" b="1" dirty="0">
                        <a:solidFill>
                          <a:schemeClr val="tx1"/>
                        </a:solidFill>
                        <a:latin typeface="+mj-lt"/>
                      </a:endParaRPr>
                    </a:p>
                  </a:txBody>
                  <a:tcPr marL="91451" marR="91451" marT="45722" marB="45722"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12">
            <a:extLst>
              <a:ext uri="{FF2B5EF4-FFF2-40B4-BE49-F238E27FC236}">
                <a16:creationId xmlns:a16="http://schemas.microsoft.com/office/drawing/2014/main" id="{9F78100B-DAD4-4736-8A31-2CA2D1A82A22}"/>
              </a:ext>
            </a:extLst>
          </p:cNvPr>
          <p:cNvSpPr txBox="1">
            <a:spLocks noChangeArrowheads="1"/>
          </p:cNvSpPr>
          <p:nvPr/>
        </p:nvSpPr>
        <p:spPr bwMode="auto">
          <a:xfrm>
            <a:off x="6419850" y="2417763"/>
            <a:ext cx="1065213" cy="563562"/>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楷体" panose="02010609060101010101" pitchFamily="49" charset="-122"/>
              </a:rPr>
              <a:t>40%</a:t>
            </a:r>
            <a:endParaRPr lang="zh-CN" altLang="en-US" sz="2800" b="1" dirty="0">
              <a:solidFill>
                <a:srgbClr val="FF0000"/>
              </a:solidFill>
              <a:latin typeface="+mj-lt"/>
              <a:ea typeface="楷体" panose="02010609060101010101" pitchFamily="49" charset="-122"/>
            </a:endParaRPr>
          </a:p>
        </p:txBody>
      </p:sp>
      <p:graphicFrame>
        <p:nvGraphicFramePr>
          <p:cNvPr id="8" name="Object 14">
            <a:extLst>
              <a:ext uri="{FF2B5EF4-FFF2-40B4-BE49-F238E27FC236}">
                <a16:creationId xmlns:a16="http://schemas.microsoft.com/office/drawing/2014/main" id="{596F092A-F99F-437E-908A-3A09C4B9F87F}"/>
              </a:ext>
            </a:extLst>
          </p:cNvPr>
          <p:cNvGraphicFramePr>
            <a:graphicFrameLocks noChangeAspect="1"/>
          </p:cNvGraphicFramePr>
          <p:nvPr/>
        </p:nvGraphicFramePr>
        <p:xfrm>
          <a:off x="4379913" y="2300288"/>
          <a:ext cx="311150" cy="798512"/>
        </p:xfrm>
        <a:graphic>
          <a:graphicData uri="http://schemas.openxmlformats.org/presentationml/2006/ole">
            <mc:AlternateContent xmlns:mc="http://schemas.openxmlformats.org/markup-compatibility/2006">
              <mc:Choice xmlns:v="urn:schemas-microsoft-com:vml" Requires="v">
                <p:oleObj name="Equation" r:id="rId2" imgW="152334" imgH="393529" progId="Equation.DSMT4">
                  <p:embed/>
                </p:oleObj>
              </mc:Choice>
              <mc:Fallback>
                <p:oleObj name="Equation" r:id="rId2" imgW="152334" imgH="393529" progId="Equation.DSMT4">
                  <p:embed/>
                  <p:pic>
                    <p:nvPicPr>
                      <p:cNvPr id="0"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2300288"/>
                        <a:ext cx="3111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12">
            <a:extLst>
              <a:ext uri="{FF2B5EF4-FFF2-40B4-BE49-F238E27FC236}">
                <a16:creationId xmlns:a16="http://schemas.microsoft.com/office/drawing/2014/main" id="{478A839A-A800-4127-9993-BF627EE2507A}"/>
              </a:ext>
            </a:extLst>
          </p:cNvPr>
          <p:cNvSpPr txBox="1">
            <a:spLocks noChangeArrowheads="1"/>
          </p:cNvSpPr>
          <p:nvPr/>
        </p:nvSpPr>
        <p:spPr bwMode="auto">
          <a:xfrm>
            <a:off x="1771650" y="3194050"/>
            <a:ext cx="1063625" cy="563563"/>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楷体" panose="02010609060101010101" pitchFamily="49" charset="-122"/>
              </a:rPr>
              <a:t>0.75</a:t>
            </a:r>
            <a:endParaRPr lang="zh-CN" altLang="en-US" sz="2800" b="1" dirty="0">
              <a:solidFill>
                <a:srgbClr val="FF0000"/>
              </a:solidFill>
              <a:latin typeface="+mj-lt"/>
              <a:ea typeface="楷体" panose="02010609060101010101" pitchFamily="49" charset="-122"/>
            </a:endParaRPr>
          </a:p>
        </p:txBody>
      </p:sp>
      <p:sp>
        <p:nvSpPr>
          <p:cNvPr id="10" name="TextBox 12">
            <a:extLst>
              <a:ext uri="{FF2B5EF4-FFF2-40B4-BE49-F238E27FC236}">
                <a16:creationId xmlns:a16="http://schemas.microsoft.com/office/drawing/2014/main" id="{5E95FB75-7079-42A2-A139-CD293278E6D2}"/>
              </a:ext>
            </a:extLst>
          </p:cNvPr>
          <p:cNvSpPr txBox="1">
            <a:spLocks noChangeArrowheads="1"/>
          </p:cNvSpPr>
          <p:nvPr/>
        </p:nvSpPr>
        <p:spPr bwMode="auto">
          <a:xfrm>
            <a:off x="6391275" y="3178175"/>
            <a:ext cx="1065213" cy="563563"/>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楷体" panose="02010609060101010101" pitchFamily="49" charset="-122"/>
              </a:rPr>
              <a:t>75%</a:t>
            </a:r>
            <a:endParaRPr lang="zh-CN" altLang="en-US" sz="2800" b="1" dirty="0">
              <a:solidFill>
                <a:srgbClr val="FF0000"/>
              </a:solidFill>
              <a:latin typeface="+mj-lt"/>
              <a:ea typeface="楷体" panose="02010609060101010101" pitchFamily="49" charset="-122"/>
            </a:endParaRPr>
          </a:p>
        </p:txBody>
      </p:sp>
      <p:sp>
        <p:nvSpPr>
          <p:cNvPr id="11" name="TextBox 12">
            <a:extLst>
              <a:ext uri="{FF2B5EF4-FFF2-40B4-BE49-F238E27FC236}">
                <a16:creationId xmlns:a16="http://schemas.microsoft.com/office/drawing/2014/main" id="{FFD76640-B497-4D1E-9AB2-207A9D22D1F2}"/>
              </a:ext>
            </a:extLst>
          </p:cNvPr>
          <p:cNvSpPr txBox="1">
            <a:spLocks noChangeArrowheads="1"/>
          </p:cNvSpPr>
          <p:nvPr/>
        </p:nvSpPr>
        <p:spPr bwMode="auto">
          <a:xfrm>
            <a:off x="1874838" y="3905250"/>
            <a:ext cx="735012" cy="563563"/>
          </a:xfrm>
          <a:prstGeom prst="rect">
            <a:avLst/>
          </a:prstGeom>
          <a:noFill/>
          <a:ln>
            <a:noFill/>
          </a:ln>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en-US" altLang="zh-CN" sz="2800" b="1" dirty="0">
                <a:solidFill>
                  <a:srgbClr val="FF0000"/>
                </a:solidFill>
                <a:latin typeface="+mj-lt"/>
                <a:ea typeface="楷体" panose="02010609060101010101" pitchFamily="49" charset="-122"/>
              </a:rPr>
              <a:t>0.8</a:t>
            </a:r>
            <a:endParaRPr lang="zh-CN" altLang="en-US" sz="2800" b="1" dirty="0">
              <a:solidFill>
                <a:srgbClr val="FF0000"/>
              </a:solidFill>
              <a:latin typeface="+mj-lt"/>
              <a:ea typeface="楷体" panose="02010609060101010101" pitchFamily="49" charset="-122"/>
            </a:endParaRPr>
          </a:p>
        </p:txBody>
      </p:sp>
      <p:graphicFrame>
        <p:nvGraphicFramePr>
          <p:cNvPr id="12" name="Object 14">
            <a:extLst>
              <a:ext uri="{FF2B5EF4-FFF2-40B4-BE49-F238E27FC236}">
                <a16:creationId xmlns:a16="http://schemas.microsoft.com/office/drawing/2014/main" id="{BF699191-A0F8-44A6-8630-EA5D2C0BAE99}"/>
              </a:ext>
            </a:extLst>
          </p:cNvPr>
          <p:cNvGraphicFramePr>
            <a:graphicFrameLocks noChangeAspect="1"/>
          </p:cNvGraphicFramePr>
          <p:nvPr/>
        </p:nvGraphicFramePr>
        <p:xfrm>
          <a:off x="4395788" y="3833813"/>
          <a:ext cx="284162" cy="800100"/>
        </p:xfrm>
        <a:graphic>
          <a:graphicData uri="http://schemas.openxmlformats.org/presentationml/2006/ole">
            <mc:AlternateContent xmlns:mc="http://schemas.openxmlformats.org/markup-compatibility/2006">
              <mc:Choice xmlns:v="urn:schemas-microsoft-com:vml" Requires="v">
                <p:oleObj name="Equation" r:id="rId4" imgW="139639" imgH="393529" progId="Equation.DSMT4">
                  <p:embed/>
                </p:oleObj>
              </mc:Choice>
              <mc:Fallback>
                <p:oleObj name="Equation" r:id="rId4" imgW="139639" imgH="393529"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3833813"/>
                        <a:ext cx="284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32" name="Object 14">
            <a:extLst>
              <a:ext uri="{FF2B5EF4-FFF2-40B4-BE49-F238E27FC236}">
                <a16:creationId xmlns:a16="http://schemas.microsoft.com/office/drawing/2014/main" id="{F077D954-16BB-43AC-B21F-B33DB928FBBC}"/>
              </a:ext>
            </a:extLst>
          </p:cNvPr>
          <p:cNvGraphicFramePr>
            <a:graphicFrameLocks noChangeAspect="1"/>
          </p:cNvGraphicFramePr>
          <p:nvPr/>
        </p:nvGraphicFramePr>
        <p:xfrm>
          <a:off x="4386263" y="3054350"/>
          <a:ext cx="309562" cy="800100"/>
        </p:xfrm>
        <a:graphic>
          <a:graphicData uri="http://schemas.openxmlformats.org/presentationml/2006/ole">
            <mc:AlternateContent xmlns:mc="http://schemas.openxmlformats.org/markup-compatibility/2006">
              <mc:Choice xmlns:v="urn:schemas-microsoft-com:vml" Requires="v">
                <p:oleObj name="Equation" r:id="rId6" imgW="152334" imgH="393529" progId="Equation.DSMT4">
                  <p:embed/>
                </p:oleObj>
              </mc:Choice>
              <mc:Fallback>
                <p:oleObj name="Equation" r:id="rId6" imgW="152334" imgH="393529"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6263" y="3054350"/>
                        <a:ext cx="3095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 name="组合 16">
            <a:extLst>
              <a:ext uri="{FF2B5EF4-FFF2-40B4-BE49-F238E27FC236}">
                <a16:creationId xmlns:a16="http://schemas.microsoft.com/office/drawing/2014/main" id="{F24EAE2C-B48E-4654-A6D1-4A89D9D5439A}"/>
              </a:ext>
            </a:extLst>
          </p:cNvPr>
          <p:cNvGrpSpPr>
            <a:grpSpLocks/>
          </p:cNvGrpSpPr>
          <p:nvPr/>
        </p:nvGrpSpPr>
        <p:grpSpPr bwMode="auto">
          <a:xfrm>
            <a:off x="175495" y="629361"/>
            <a:ext cx="1868488" cy="583175"/>
            <a:chOff x="238327" y="528776"/>
            <a:chExt cx="1868152" cy="584201"/>
          </a:xfrm>
        </p:grpSpPr>
        <p:sp>
          <p:nvSpPr>
            <p:cNvPr id="15" name="圆角矩形 34">
              <a:extLst>
                <a:ext uri="{FF2B5EF4-FFF2-40B4-BE49-F238E27FC236}">
                  <a16:creationId xmlns:a16="http://schemas.microsoft.com/office/drawing/2014/main" id="{F77883CA-5C91-4303-9937-EEB6DA2D526D}"/>
                </a:ext>
              </a:extLst>
            </p:cNvPr>
            <p:cNvSpPr/>
            <p:nvPr/>
          </p:nvSpPr>
          <p:spPr>
            <a:xfrm>
              <a:off x="238327" y="534623"/>
              <a:ext cx="1868152" cy="572506"/>
            </a:xfrm>
            <a:prstGeom prst="roundRect">
              <a:avLst>
                <a:gd name="adj" fmla="val 17501"/>
              </a:avLst>
            </a:prstGeom>
            <a:noFill/>
            <a:ln w="28575">
              <a:solidFill>
                <a:srgbClr val="ABD6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Rectangle 16">
              <a:extLst>
                <a:ext uri="{FF2B5EF4-FFF2-40B4-BE49-F238E27FC236}">
                  <a16:creationId xmlns:a16="http://schemas.microsoft.com/office/drawing/2014/main" id="{37B47F61-7913-47CC-8599-F5F70133DBE1}"/>
                </a:ext>
              </a:extLst>
            </p:cNvPr>
            <p:cNvSpPr>
              <a:spLocks noChangeArrowheads="1"/>
            </p:cNvSpPr>
            <p:nvPr/>
          </p:nvSpPr>
          <p:spPr bwMode="auto">
            <a:xfrm>
              <a:off x="358423" y="528776"/>
              <a:ext cx="1627960"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hangingPunct="1"/>
              <a:r>
                <a:rPr lang="zh-CN" altLang="en-US" sz="3200" b="1" dirty="0">
                  <a:solidFill>
                    <a:srgbClr val="000000"/>
                  </a:solidFill>
                  <a:latin typeface="宋体" panose="02010600030101010101" pitchFamily="2" charset="-122"/>
                </a:rPr>
                <a:t>练与学</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2">
            <a:extLst>
              <a:ext uri="{FF2B5EF4-FFF2-40B4-BE49-F238E27FC236}">
                <a16:creationId xmlns:a16="http://schemas.microsoft.com/office/drawing/2014/main" id="{AB7EEDED-F7D4-424A-A79D-A2B7E0364283}"/>
              </a:ext>
            </a:extLst>
          </p:cNvPr>
          <p:cNvSpPr txBox="1">
            <a:spLocks noChangeArrowheads="1"/>
          </p:cNvSpPr>
          <p:nvPr/>
        </p:nvSpPr>
        <p:spPr bwMode="auto">
          <a:xfrm>
            <a:off x="1046163" y="673100"/>
            <a:ext cx="6794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小数、分数和百分数相互转化的方法</a:t>
            </a:r>
          </a:p>
        </p:txBody>
      </p:sp>
      <p:sp>
        <p:nvSpPr>
          <p:cNvPr id="2" name="矩形 1">
            <a:extLst>
              <a:ext uri="{FF2B5EF4-FFF2-40B4-BE49-F238E27FC236}">
                <a16:creationId xmlns:a16="http://schemas.microsoft.com/office/drawing/2014/main" id="{2B3AC538-FE9A-4DAC-9EE6-C98A6B40B037}"/>
              </a:ext>
            </a:extLst>
          </p:cNvPr>
          <p:cNvSpPr/>
          <p:nvPr/>
        </p:nvSpPr>
        <p:spPr bwMode="auto">
          <a:xfrm>
            <a:off x="1638300" y="1676400"/>
            <a:ext cx="1066800" cy="558800"/>
          </a:xfrm>
          <a:prstGeom prst="rect">
            <a:avLst/>
          </a:prstGeom>
          <a:solidFill>
            <a:srgbClr val="FFFFFF"/>
          </a:solidFill>
          <a:ln w="38100">
            <a:solidFill>
              <a:srgbClr val="3399FF"/>
            </a:solidFill>
            <a:miter lim="800000"/>
          </a:ln>
        </p:spPr>
        <p:txBody>
          <a:bodyPr anchor="ctr"/>
          <a:lstStyle/>
          <a:p>
            <a:pPr eaLnBrk="1" fontAlgn="auto" hangingPunct="1">
              <a:lnSpc>
                <a:spcPct val="120000"/>
              </a:lnSpc>
              <a:spcBef>
                <a:spcPts val="0"/>
              </a:spcBef>
              <a:spcAft>
                <a:spcPts val="0"/>
              </a:spcAft>
              <a:defRPr/>
            </a:pPr>
            <a:r>
              <a:rPr lang="zh-CN" altLang="en-US" sz="3200" b="1" kern="0" dirty="0">
                <a:solidFill>
                  <a:srgbClr val="1C1C1C"/>
                </a:solidFill>
                <a:latin typeface="+mj-lt"/>
                <a:ea typeface="黑体" panose="02010609060101010101" pitchFamily="49" charset="-122"/>
              </a:rPr>
              <a:t>小数</a:t>
            </a:r>
          </a:p>
        </p:txBody>
      </p:sp>
      <p:sp>
        <p:nvSpPr>
          <p:cNvPr id="7" name="矩形 6">
            <a:extLst>
              <a:ext uri="{FF2B5EF4-FFF2-40B4-BE49-F238E27FC236}">
                <a16:creationId xmlns:a16="http://schemas.microsoft.com/office/drawing/2014/main" id="{4CD93A1F-26D3-4381-91B4-F8856801AD33}"/>
              </a:ext>
            </a:extLst>
          </p:cNvPr>
          <p:cNvSpPr/>
          <p:nvPr/>
        </p:nvSpPr>
        <p:spPr bwMode="auto">
          <a:xfrm>
            <a:off x="6129338" y="1676400"/>
            <a:ext cx="1492250" cy="558800"/>
          </a:xfrm>
          <a:prstGeom prst="rect">
            <a:avLst/>
          </a:prstGeom>
          <a:solidFill>
            <a:srgbClr val="FFFFFF"/>
          </a:solidFill>
          <a:ln w="38100">
            <a:solidFill>
              <a:srgbClr val="3399FF"/>
            </a:solidFill>
            <a:miter lim="800000"/>
          </a:ln>
        </p:spPr>
        <p:txBody>
          <a:bodyPr anchor="ctr"/>
          <a:lstStyle/>
          <a:p>
            <a:pPr eaLnBrk="1" fontAlgn="auto" hangingPunct="1">
              <a:lnSpc>
                <a:spcPct val="120000"/>
              </a:lnSpc>
              <a:spcBef>
                <a:spcPts val="0"/>
              </a:spcBef>
              <a:spcAft>
                <a:spcPts val="0"/>
              </a:spcAft>
              <a:defRPr/>
            </a:pPr>
            <a:r>
              <a:rPr lang="zh-CN" altLang="en-US" sz="3200" b="1" kern="0" dirty="0">
                <a:solidFill>
                  <a:srgbClr val="1C1C1C"/>
                </a:solidFill>
                <a:latin typeface="+mj-lt"/>
                <a:ea typeface="黑体" panose="02010609060101010101" pitchFamily="49" charset="-122"/>
              </a:rPr>
              <a:t>百分数</a:t>
            </a:r>
          </a:p>
        </p:txBody>
      </p:sp>
      <p:sp>
        <p:nvSpPr>
          <p:cNvPr id="8" name="矩形 7">
            <a:extLst>
              <a:ext uri="{FF2B5EF4-FFF2-40B4-BE49-F238E27FC236}">
                <a16:creationId xmlns:a16="http://schemas.microsoft.com/office/drawing/2014/main" id="{8E9E05E8-C8A3-4357-B3BC-67C13354CAD9}"/>
              </a:ext>
            </a:extLst>
          </p:cNvPr>
          <p:cNvSpPr/>
          <p:nvPr/>
        </p:nvSpPr>
        <p:spPr bwMode="auto">
          <a:xfrm>
            <a:off x="3940307" y="4322762"/>
            <a:ext cx="1082675" cy="558800"/>
          </a:xfrm>
          <a:prstGeom prst="rect">
            <a:avLst/>
          </a:prstGeom>
          <a:solidFill>
            <a:srgbClr val="FFFFFF"/>
          </a:solidFill>
          <a:ln w="38100">
            <a:solidFill>
              <a:srgbClr val="3399FF"/>
            </a:solidFill>
            <a:miter lim="800000"/>
          </a:ln>
        </p:spPr>
        <p:txBody>
          <a:bodyPr anchor="ctr"/>
          <a:lstStyle/>
          <a:p>
            <a:pPr eaLnBrk="1" fontAlgn="auto" hangingPunct="1">
              <a:lnSpc>
                <a:spcPct val="120000"/>
              </a:lnSpc>
              <a:spcBef>
                <a:spcPts val="0"/>
              </a:spcBef>
              <a:spcAft>
                <a:spcPts val="0"/>
              </a:spcAft>
              <a:defRPr/>
            </a:pPr>
            <a:r>
              <a:rPr lang="zh-CN" altLang="en-US" sz="3200" b="1" kern="0" dirty="0">
                <a:solidFill>
                  <a:srgbClr val="1C1C1C"/>
                </a:solidFill>
                <a:latin typeface="+mj-lt"/>
                <a:ea typeface="黑体" panose="02010609060101010101" pitchFamily="49" charset="-122"/>
              </a:rPr>
              <a:t>分数</a:t>
            </a:r>
          </a:p>
        </p:txBody>
      </p:sp>
      <p:grpSp>
        <p:nvGrpSpPr>
          <p:cNvPr id="43" name="组合 42">
            <a:extLst>
              <a:ext uri="{FF2B5EF4-FFF2-40B4-BE49-F238E27FC236}">
                <a16:creationId xmlns:a16="http://schemas.microsoft.com/office/drawing/2014/main" id="{C8E6DA74-8834-4326-AD61-27C8C910A6C5}"/>
              </a:ext>
            </a:extLst>
          </p:cNvPr>
          <p:cNvGrpSpPr>
            <a:grpSpLocks/>
          </p:cNvGrpSpPr>
          <p:nvPr/>
        </p:nvGrpSpPr>
        <p:grpSpPr bwMode="auto">
          <a:xfrm>
            <a:off x="2705100" y="1398588"/>
            <a:ext cx="3479800" cy="463550"/>
            <a:chOff x="2763520" y="1297746"/>
            <a:chExt cx="3480132" cy="462331"/>
          </a:xfrm>
        </p:grpSpPr>
        <p:cxnSp>
          <p:nvCxnSpPr>
            <p:cNvPr id="9" name="直接箭头连接符 8">
              <a:extLst>
                <a:ext uri="{FF2B5EF4-FFF2-40B4-BE49-F238E27FC236}">
                  <a16:creationId xmlns:a16="http://schemas.microsoft.com/office/drawing/2014/main" id="{05E67224-B6BB-4D7A-A14A-609EA6AC4656}"/>
                </a:ext>
              </a:extLst>
            </p:cNvPr>
            <p:cNvCxnSpPr/>
            <p:nvPr/>
          </p:nvCxnSpPr>
          <p:spPr>
            <a:xfrm>
              <a:off x="2834965" y="1760077"/>
              <a:ext cx="33324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76844D84-771E-4E40-926A-9270CF258031}"/>
                </a:ext>
              </a:extLst>
            </p:cNvPr>
            <p:cNvSpPr txBox="1"/>
            <p:nvPr/>
          </p:nvSpPr>
          <p:spPr bwMode="auto">
            <a:xfrm>
              <a:off x="2763520" y="1297746"/>
              <a:ext cx="3480132" cy="449664"/>
            </a:xfrm>
            <a:prstGeom prst="rect">
              <a:avLst/>
            </a:prstGeom>
            <a:noFill/>
            <a:ln>
              <a:noFill/>
            </a:ln>
          </p:spPr>
          <p:txBody>
            <a:bodyPr>
              <a:spAutoFit/>
            </a:bodyPr>
            <a:lstStyle/>
            <a:p>
              <a:pPr algn="just" eaLnBrk="1" hangingPunct="1">
                <a:lnSpc>
                  <a:spcPct val="130000"/>
                </a:lnSpc>
                <a:defRPr/>
              </a:pPr>
              <a:r>
                <a:rPr lang="zh-CN" altLang="en-US" sz="2000" b="1" kern="800" spc="-100" dirty="0">
                  <a:solidFill>
                    <a:srgbClr val="000000"/>
                  </a:solidFill>
                  <a:latin typeface="+mn-lt"/>
                  <a:ea typeface="楷体" panose="02010609060101010101" pitchFamily="49" charset="-122"/>
                </a:rPr>
                <a:t>小数点向右移动两位，添上</a:t>
              </a:r>
              <a:r>
                <a:rPr lang="en-US" altLang="zh-CN" sz="2000" b="1" kern="800" spc="-100" dirty="0">
                  <a:solidFill>
                    <a:srgbClr val="000000"/>
                  </a:solidFill>
                  <a:latin typeface="+mn-lt"/>
                  <a:ea typeface="楷体" panose="02010609060101010101" pitchFamily="49" charset="-122"/>
                </a:rPr>
                <a:t>%</a:t>
              </a:r>
              <a:endParaRPr lang="zh-CN" altLang="en-US" sz="2000" b="1" kern="800" spc="-100" dirty="0">
                <a:solidFill>
                  <a:srgbClr val="000000"/>
                </a:solidFill>
                <a:latin typeface="+mn-lt"/>
                <a:ea typeface="楷体" panose="02010609060101010101" pitchFamily="49" charset="-122"/>
              </a:endParaRPr>
            </a:p>
          </p:txBody>
        </p:sp>
      </p:grpSp>
      <p:grpSp>
        <p:nvGrpSpPr>
          <p:cNvPr id="44" name="组合 43">
            <a:extLst>
              <a:ext uri="{FF2B5EF4-FFF2-40B4-BE49-F238E27FC236}">
                <a16:creationId xmlns:a16="http://schemas.microsoft.com/office/drawing/2014/main" id="{BDC93E1D-7DE9-4C39-AA6D-0DF93B779585}"/>
              </a:ext>
            </a:extLst>
          </p:cNvPr>
          <p:cNvGrpSpPr>
            <a:grpSpLocks/>
          </p:cNvGrpSpPr>
          <p:nvPr/>
        </p:nvGrpSpPr>
        <p:grpSpPr bwMode="auto">
          <a:xfrm>
            <a:off x="2705100" y="1971675"/>
            <a:ext cx="3479800" cy="449263"/>
            <a:chOff x="2763520" y="1869611"/>
            <a:chExt cx="3480132" cy="449418"/>
          </a:xfrm>
        </p:grpSpPr>
        <p:cxnSp>
          <p:nvCxnSpPr>
            <p:cNvPr id="10" name="直接箭头连接符 9">
              <a:extLst>
                <a:ext uri="{FF2B5EF4-FFF2-40B4-BE49-F238E27FC236}">
                  <a16:creationId xmlns:a16="http://schemas.microsoft.com/office/drawing/2014/main" id="{1A4D9BDF-77A5-4DF3-8B84-08FD5EAD4D92}"/>
                </a:ext>
              </a:extLst>
            </p:cNvPr>
            <p:cNvCxnSpPr>
              <a:cxnSpLocks/>
            </p:cNvCxnSpPr>
            <p:nvPr/>
          </p:nvCxnSpPr>
          <p:spPr>
            <a:xfrm flipH="1">
              <a:off x="2763520" y="1922017"/>
              <a:ext cx="338328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C4695224-825C-4024-8B9E-76CDBB8E4010}"/>
                </a:ext>
              </a:extLst>
            </p:cNvPr>
            <p:cNvSpPr txBox="1"/>
            <p:nvPr/>
          </p:nvSpPr>
          <p:spPr bwMode="auto">
            <a:xfrm>
              <a:off x="2763520" y="1869611"/>
              <a:ext cx="3480132" cy="449418"/>
            </a:xfrm>
            <a:prstGeom prst="rect">
              <a:avLst/>
            </a:prstGeom>
            <a:noFill/>
            <a:ln>
              <a:noFill/>
            </a:ln>
          </p:spPr>
          <p:txBody>
            <a:bodyPr>
              <a:spAutoFit/>
            </a:bodyPr>
            <a:lstStyle/>
            <a:p>
              <a:pPr algn="just" eaLnBrk="1" hangingPunct="1">
                <a:lnSpc>
                  <a:spcPct val="130000"/>
                </a:lnSpc>
                <a:defRPr/>
              </a:pPr>
              <a:r>
                <a:rPr lang="zh-CN" altLang="en-US" sz="2000" b="1" kern="800" spc="-100" dirty="0">
                  <a:solidFill>
                    <a:srgbClr val="000000"/>
                  </a:solidFill>
                  <a:latin typeface="+mn-lt"/>
                  <a:ea typeface="楷体" panose="02010609060101010101" pitchFamily="49" charset="-122"/>
                </a:rPr>
                <a:t>去掉</a:t>
              </a:r>
              <a:r>
                <a:rPr lang="en-US" altLang="zh-CN" sz="2000" b="1" kern="800" spc="-100" dirty="0">
                  <a:solidFill>
                    <a:srgbClr val="000000"/>
                  </a:solidFill>
                  <a:latin typeface="+mn-lt"/>
                  <a:ea typeface="楷体" panose="02010609060101010101" pitchFamily="49" charset="-122"/>
                </a:rPr>
                <a:t>%</a:t>
              </a:r>
              <a:r>
                <a:rPr lang="zh-CN" altLang="en-US" sz="2000" b="1" kern="800" spc="-100" dirty="0">
                  <a:solidFill>
                    <a:srgbClr val="000000"/>
                  </a:solidFill>
                  <a:latin typeface="+mn-lt"/>
                  <a:ea typeface="楷体" panose="02010609060101010101" pitchFamily="49" charset="-122"/>
                </a:rPr>
                <a:t>，小数点向左移动两位</a:t>
              </a:r>
            </a:p>
          </p:txBody>
        </p:sp>
      </p:grpSp>
      <p:grpSp>
        <p:nvGrpSpPr>
          <p:cNvPr id="48" name="组合 47">
            <a:extLst>
              <a:ext uri="{FF2B5EF4-FFF2-40B4-BE49-F238E27FC236}">
                <a16:creationId xmlns:a16="http://schemas.microsoft.com/office/drawing/2014/main" id="{996066FA-813C-44B5-85BA-941D09F70F85}"/>
              </a:ext>
            </a:extLst>
          </p:cNvPr>
          <p:cNvGrpSpPr>
            <a:grpSpLocks/>
          </p:cNvGrpSpPr>
          <p:nvPr/>
        </p:nvGrpSpPr>
        <p:grpSpPr bwMode="auto">
          <a:xfrm>
            <a:off x="2260600" y="1949450"/>
            <a:ext cx="1641475" cy="2727325"/>
            <a:chOff x="2319023" y="1848475"/>
            <a:chExt cx="1641412" cy="2726596"/>
          </a:xfrm>
        </p:grpSpPr>
        <p:cxnSp>
          <p:nvCxnSpPr>
            <p:cNvPr id="12" name="直接箭头连接符 11">
              <a:extLst>
                <a:ext uri="{FF2B5EF4-FFF2-40B4-BE49-F238E27FC236}">
                  <a16:creationId xmlns:a16="http://schemas.microsoft.com/office/drawing/2014/main" id="{8B6B0EA3-0F46-47B9-A182-8D1B7618FB9D}"/>
                </a:ext>
              </a:extLst>
            </p:cNvPr>
            <p:cNvCxnSpPr>
              <a:cxnSpLocks/>
            </p:cNvCxnSpPr>
            <p:nvPr/>
          </p:nvCxnSpPr>
          <p:spPr>
            <a:xfrm>
              <a:off x="2319023" y="2253180"/>
              <a:ext cx="1641412" cy="2056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EDDA3F58-2FC2-4DB8-B1E2-F1F641BC27FC}"/>
                </a:ext>
              </a:extLst>
            </p:cNvPr>
            <p:cNvSpPr txBox="1"/>
            <p:nvPr/>
          </p:nvSpPr>
          <p:spPr bwMode="auto">
            <a:xfrm rot="3110821">
              <a:off x="2047883" y="2986357"/>
              <a:ext cx="2726596" cy="450833"/>
            </a:xfrm>
            <a:prstGeom prst="rect">
              <a:avLst/>
            </a:prstGeom>
            <a:noFill/>
            <a:ln>
              <a:noFill/>
            </a:ln>
          </p:spPr>
          <p:txBody>
            <a:bodyPr>
              <a:spAutoFit/>
            </a:bodyPr>
            <a:lstStyle/>
            <a:p>
              <a:pPr algn="just" eaLnBrk="1" hangingPunct="1">
                <a:lnSpc>
                  <a:spcPct val="130000"/>
                </a:lnSpc>
                <a:defRPr/>
              </a:pPr>
              <a:r>
                <a:rPr lang="zh-CN" altLang="en-US" sz="2000" b="1" kern="800" spc="-100" dirty="0">
                  <a:solidFill>
                    <a:srgbClr val="000000"/>
                  </a:solidFill>
                  <a:latin typeface="+mn-lt"/>
                  <a:ea typeface="楷体" panose="02010609060101010101" pitchFamily="49" charset="-122"/>
                </a:rPr>
                <a:t>先用分数表示，再约分</a:t>
              </a:r>
            </a:p>
          </p:txBody>
        </p:sp>
      </p:grpSp>
      <p:grpSp>
        <p:nvGrpSpPr>
          <p:cNvPr id="49" name="组合 48">
            <a:extLst>
              <a:ext uri="{FF2B5EF4-FFF2-40B4-BE49-F238E27FC236}">
                <a16:creationId xmlns:a16="http://schemas.microsoft.com/office/drawing/2014/main" id="{0B1DA11C-2060-4DF9-AFD0-84B1826285E8}"/>
              </a:ext>
            </a:extLst>
          </p:cNvPr>
          <p:cNvGrpSpPr>
            <a:grpSpLocks/>
          </p:cNvGrpSpPr>
          <p:nvPr/>
        </p:nvGrpSpPr>
        <p:grpSpPr bwMode="auto">
          <a:xfrm>
            <a:off x="2105025" y="2449513"/>
            <a:ext cx="1635125" cy="2046287"/>
            <a:chOff x="2163041" y="2348180"/>
            <a:chExt cx="1635096" cy="2046060"/>
          </a:xfrm>
        </p:grpSpPr>
        <p:cxnSp>
          <p:nvCxnSpPr>
            <p:cNvPr id="13" name="直接箭头连接符 12">
              <a:extLst>
                <a:ext uri="{FF2B5EF4-FFF2-40B4-BE49-F238E27FC236}">
                  <a16:creationId xmlns:a16="http://schemas.microsoft.com/office/drawing/2014/main" id="{66CEA1E4-4BDD-4FFD-ABD7-F37A36F10243}"/>
                </a:ext>
              </a:extLst>
            </p:cNvPr>
            <p:cNvCxnSpPr>
              <a:cxnSpLocks/>
            </p:cNvCxnSpPr>
            <p:nvPr/>
          </p:nvCxnSpPr>
          <p:spPr>
            <a:xfrm flipH="1" flipV="1">
              <a:off x="2163041" y="2348180"/>
              <a:ext cx="1635096" cy="2046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4848A880-D628-4D39-997A-8EBBC5E25E6A}"/>
                </a:ext>
              </a:extLst>
            </p:cNvPr>
            <p:cNvSpPr txBox="1"/>
            <p:nvPr/>
          </p:nvSpPr>
          <p:spPr bwMode="auto">
            <a:xfrm rot="3110821">
              <a:off x="1863885" y="3196584"/>
              <a:ext cx="1768279" cy="449254"/>
            </a:xfrm>
            <a:prstGeom prst="rect">
              <a:avLst/>
            </a:prstGeom>
            <a:noFill/>
            <a:ln>
              <a:noFill/>
            </a:ln>
          </p:spPr>
          <p:txBody>
            <a:bodyPr>
              <a:spAutoFit/>
            </a:bodyPr>
            <a:lstStyle/>
            <a:p>
              <a:pPr algn="just" eaLnBrk="1" hangingPunct="1">
                <a:lnSpc>
                  <a:spcPct val="130000"/>
                </a:lnSpc>
                <a:defRPr/>
              </a:pPr>
              <a:r>
                <a:rPr lang="zh-CN" altLang="en-US" sz="2000" b="1" kern="800" spc="-100" dirty="0">
                  <a:solidFill>
                    <a:srgbClr val="000000"/>
                  </a:solidFill>
                  <a:latin typeface="+mn-lt"/>
                  <a:ea typeface="楷体" panose="02010609060101010101" pitchFamily="49" charset="-122"/>
                </a:rPr>
                <a:t>分子除以分母</a:t>
              </a:r>
            </a:p>
          </p:txBody>
        </p:sp>
      </p:grpSp>
      <p:grpSp>
        <p:nvGrpSpPr>
          <p:cNvPr id="45" name="组合 44">
            <a:extLst>
              <a:ext uri="{FF2B5EF4-FFF2-40B4-BE49-F238E27FC236}">
                <a16:creationId xmlns:a16="http://schemas.microsoft.com/office/drawing/2014/main" id="{DA30038A-99BF-4A94-97A5-7809F765E3DA}"/>
              </a:ext>
            </a:extLst>
          </p:cNvPr>
          <p:cNvGrpSpPr>
            <a:grpSpLocks/>
          </p:cNvGrpSpPr>
          <p:nvPr/>
        </p:nvGrpSpPr>
        <p:grpSpPr bwMode="auto">
          <a:xfrm>
            <a:off x="5035550" y="2149475"/>
            <a:ext cx="1782763" cy="2189163"/>
            <a:chOff x="5094000" y="2048383"/>
            <a:chExt cx="1783080" cy="2188507"/>
          </a:xfrm>
        </p:grpSpPr>
        <p:cxnSp>
          <p:nvCxnSpPr>
            <p:cNvPr id="30" name="直接箭头连接符 29">
              <a:extLst>
                <a:ext uri="{FF2B5EF4-FFF2-40B4-BE49-F238E27FC236}">
                  <a16:creationId xmlns:a16="http://schemas.microsoft.com/office/drawing/2014/main" id="{A4F81059-60DC-4DC7-8608-9A742796C7B2}"/>
                </a:ext>
              </a:extLst>
            </p:cNvPr>
            <p:cNvCxnSpPr>
              <a:cxnSpLocks/>
            </p:cNvCxnSpPr>
            <p:nvPr/>
          </p:nvCxnSpPr>
          <p:spPr>
            <a:xfrm flipV="1">
              <a:off x="5094000" y="2192803"/>
              <a:ext cx="1783080" cy="2044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8E18F87F-8AA6-443E-AFA3-3E96F044DACC}"/>
                </a:ext>
              </a:extLst>
            </p:cNvPr>
            <p:cNvSpPr txBox="1"/>
            <p:nvPr/>
          </p:nvSpPr>
          <p:spPr bwMode="auto">
            <a:xfrm rot="18664313">
              <a:off x="4858635" y="2575900"/>
              <a:ext cx="1763184" cy="708151"/>
            </a:xfrm>
            <a:prstGeom prst="rect">
              <a:avLst/>
            </a:prstGeom>
            <a:noFill/>
            <a:ln>
              <a:noFill/>
            </a:ln>
          </p:spPr>
          <p:txBody>
            <a:bodyPr>
              <a:spAutoFit/>
            </a:bodyPr>
            <a:lstStyle/>
            <a:p>
              <a:pPr algn="just" eaLnBrk="1" hangingPunct="1">
                <a:defRPr/>
              </a:pPr>
              <a:r>
                <a:rPr lang="zh-CN" altLang="en-US" sz="2000" b="1" kern="800" spc="-100" dirty="0">
                  <a:solidFill>
                    <a:srgbClr val="000000"/>
                  </a:solidFill>
                  <a:latin typeface="+mn-lt"/>
                  <a:ea typeface="楷体" panose="02010609060101010101" pitchFamily="49" charset="-122"/>
                </a:rPr>
                <a:t>先化成小数，</a:t>
              </a:r>
              <a:endParaRPr lang="en-US" altLang="zh-CN" sz="2000" b="1" kern="800" spc="-100" dirty="0">
                <a:solidFill>
                  <a:srgbClr val="000000"/>
                </a:solidFill>
                <a:latin typeface="+mn-lt"/>
                <a:ea typeface="楷体" panose="02010609060101010101" pitchFamily="49" charset="-122"/>
              </a:endParaRPr>
            </a:p>
            <a:p>
              <a:pPr algn="just" eaLnBrk="1" hangingPunct="1">
                <a:defRPr/>
              </a:pPr>
              <a:r>
                <a:rPr lang="zh-CN" altLang="en-US" sz="2000" b="1" kern="800" spc="-100" dirty="0">
                  <a:solidFill>
                    <a:srgbClr val="000000"/>
                  </a:solidFill>
                  <a:latin typeface="+mn-lt"/>
                  <a:ea typeface="楷体" panose="02010609060101010101" pitchFamily="49" charset="-122"/>
                </a:rPr>
                <a:t>再化成百分数</a:t>
              </a:r>
            </a:p>
          </p:txBody>
        </p:sp>
      </p:grpSp>
      <p:grpSp>
        <p:nvGrpSpPr>
          <p:cNvPr id="47" name="组合 46">
            <a:extLst>
              <a:ext uri="{FF2B5EF4-FFF2-40B4-BE49-F238E27FC236}">
                <a16:creationId xmlns:a16="http://schemas.microsoft.com/office/drawing/2014/main" id="{241DEBE4-2904-4409-A65F-C7401B4272B6}"/>
              </a:ext>
            </a:extLst>
          </p:cNvPr>
          <p:cNvGrpSpPr>
            <a:grpSpLocks/>
          </p:cNvGrpSpPr>
          <p:nvPr/>
        </p:nvGrpSpPr>
        <p:grpSpPr bwMode="auto">
          <a:xfrm>
            <a:off x="5092700" y="2173288"/>
            <a:ext cx="1889125" cy="2513012"/>
            <a:chOff x="5151120" y="2071351"/>
            <a:chExt cx="1889760" cy="2514127"/>
          </a:xfrm>
        </p:grpSpPr>
        <p:cxnSp>
          <p:nvCxnSpPr>
            <p:cNvPr id="27" name="直接箭头连接符 26">
              <a:extLst>
                <a:ext uri="{FF2B5EF4-FFF2-40B4-BE49-F238E27FC236}">
                  <a16:creationId xmlns:a16="http://schemas.microsoft.com/office/drawing/2014/main" id="{741D0820-101A-43F1-B85F-61964BE0918B}"/>
                </a:ext>
              </a:extLst>
            </p:cNvPr>
            <p:cNvCxnSpPr>
              <a:cxnSpLocks/>
            </p:cNvCxnSpPr>
            <p:nvPr/>
          </p:nvCxnSpPr>
          <p:spPr>
            <a:xfrm flipH="1">
              <a:off x="5151120" y="2269876"/>
              <a:ext cx="1889760" cy="21504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1A948403-EE0C-4CCD-BD40-868E6FD3A899}"/>
                </a:ext>
              </a:extLst>
            </p:cNvPr>
            <p:cNvSpPr txBox="1"/>
            <p:nvPr/>
          </p:nvSpPr>
          <p:spPr bwMode="auto">
            <a:xfrm rot="18688744">
              <a:off x="5154162" y="3103707"/>
              <a:ext cx="2514127" cy="449414"/>
            </a:xfrm>
            <a:prstGeom prst="rect">
              <a:avLst/>
            </a:prstGeom>
            <a:noFill/>
            <a:ln>
              <a:noFill/>
            </a:ln>
          </p:spPr>
          <p:txBody>
            <a:bodyPr>
              <a:spAutoFit/>
            </a:bodyPr>
            <a:lstStyle/>
            <a:p>
              <a:pPr algn="just" eaLnBrk="1" hangingPunct="1">
                <a:lnSpc>
                  <a:spcPct val="130000"/>
                </a:lnSpc>
                <a:defRPr/>
              </a:pPr>
              <a:r>
                <a:rPr lang="zh-CN" altLang="en-US" sz="2000" b="1" kern="800" spc="-100" dirty="0">
                  <a:solidFill>
                    <a:srgbClr val="000000"/>
                  </a:solidFill>
                  <a:latin typeface="+mn-lt"/>
                  <a:ea typeface="楷体" panose="02010609060101010101" pitchFamily="49" charset="-122"/>
                </a:rPr>
                <a:t>先写成分数，再约分</a:t>
              </a:r>
              <a:endParaRPr lang="en-US" altLang="zh-CN" sz="2000" b="1" kern="800" spc="-100" dirty="0">
                <a:solidFill>
                  <a:srgbClr val="000000"/>
                </a:solidFill>
                <a:latin typeface="+mn-lt"/>
                <a:ea typeface="楷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right)">
                                      <p:cBhvr>
                                        <p:cTn id="23" dur="500"/>
                                        <p:tgtEl>
                                          <p:spTgt spid="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2">
            <a:extLst>
              <a:ext uri="{FF2B5EF4-FFF2-40B4-BE49-F238E27FC236}">
                <a16:creationId xmlns:a16="http://schemas.microsoft.com/office/drawing/2014/main" id="{44DDC2D4-E31F-4037-BFC6-AB11C314C9A0}"/>
              </a:ext>
            </a:extLst>
          </p:cNvPr>
          <p:cNvGrpSpPr>
            <a:grpSpLocks/>
          </p:cNvGrpSpPr>
          <p:nvPr/>
        </p:nvGrpSpPr>
        <p:grpSpPr bwMode="auto">
          <a:xfrm>
            <a:off x="215900" y="1555750"/>
            <a:ext cx="3490913" cy="769938"/>
            <a:chOff x="369887" y="1611680"/>
            <a:chExt cx="3490913" cy="770731"/>
          </a:xfrm>
        </p:grpSpPr>
        <p:pic>
          <p:nvPicPr>
            <p:cNvPr id="27657" name="图片 1">
              <a:extLst>
                <a:ext uri="{FF2B5EF4-FFF2-40B4-BE49-F238E27FC236}">
                  <a16:creationId xmlns:a16="http://schemas.microsoft.com/office/drawing/2014/main" id="{F6B3FD35-38DE-4F47-A7F6-02B904942311}"/>
                </a:ext>
              </a:extLst>
            </p:cNvPr>
            <p:cNvPicPr>
              <a:picLocks noChangeAspect="1"/>
            </p:cNvPicPr>
            <p:nvPr/>
          </p:nvPicPr>
          <p:blipFill>
            <a:blip r:embed="rId2">
              <a:extLst>
                <a:ext uri="{28A0092B-C50C-407E-A947-70E740481C1C}">
                  <a14:useLocalDpi xmlns:a14="http://schemas.microsoft.com/office/drawing/2010/main" val="0"/>
                </a:ext>
              </a:extLst>
            </a:blip>
            <a:srcRect l="9364" t="34427" r="9930" b="43280"/>
            <a:stretch>
              <a:fillRect/>
            </a:stretch>
          </p:blipFill>
          <p:spPr bwMode="auto">
            <a:xfrm>
              <a:off x="369887" y="1611680"/>
              <a:ext cx="3490913" cy="77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2">
              <a:extLst>
                <a:ext uri="{FF2B5EF4-FFF2-40B4-BE49-F238E27FC236}">
                  <a16:creationId xmlns:a16="http://schemas.microsoft.com/office/drawing/2014/main" id="{91A29CB0-E879-48FB-97CD-B6DE367B1730}"/>
                </a:ext>
              </a:extLst>
            </p:cNvPr>
            <p:cNvSpPr txBox="1">
              <a:spLocks noChangeArrowheads="1"/>
            </p:cNvSpPr>
            <p:nvPr/>
          </p:nvSpPr>
          <p:spPr bwMode="auto">
            <a:xfrm>
              <a:off x="567248" y="1655222"/>
              <a:ext cx="307657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理解大数的含义</a:t>
              </a:r>
            </a:p>
          </p:txBody>
        </p:sp>
      </p:grpSp>
      <p:sp>
        <p:nvSpPr>
          <p:cNvPr id="25604" name="文本框 1">
            <a:extLst>
              <a:ext uri="{FF2B5EF4-FFF2-40B4-BE49-F238E27FC236}">
                <a16:creationId xmlns:a16="http://schemas.microsoft.com/office/drawing/2014/main" id="{5130C5F4-D838-49D6-8719-16C2F7B52B08}"/>
              </a:ext>
            </a:extLst>
          </p:cNvPr>
          <p:cNvSpPr txBox="1">
            <a:spLocks noChangeArrowheads="1"/>
          </p:cNvSpPr>
          <p:nvPr/>
        </p:nvSpPr>
        <p:spPr bwMode="auto">
          <a:xfrm>
            <a:off x="674688" y="2503488"/>
            <a:ext cx="7461250" cy="66357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30000"/>
              </a:lnSpc>
              <a:defRPr/>
            </a:pPr>
            <a:r>
              <a:rPr lang="zh-CN" altLang="en-US" sz="3200" b="1" dirty="0">
                <a:solidFill>
                  <a:srgbClr val="000000"/>
                </a:solidFill>
                <a:latin typeface="+mn-lt"/>
                <a:ea typeface="黑体" panose="02010609060101010101" pitchFamily="49" charset="-122"/>
              </a:rPr>
              <a:t>你能举例说明</a:t>
            </a:r>
            <a:r>
              <a:rPr lang="en-US" altLang="zh-CN" sz="3200" b="1" dirty="0">
                <a:solidFill>
                  <a:srgbClr val="000000"/>
                </a:solidFill>
                <a:latin typeface="+mn-lt"/>
                <a:ea typeface="黑体" panose="02010609060101010101" pitchFamily="49" charset="-122"/>
              </a:rPr>
              <a:t>1</a:t>
            </a:r>
            <a:r>
              <a:rPr lang="zh-CN" altLang="en-US" sz="3200" b="1" dirty="0">
                <a:solidFill>
                  <a:srgbClr val="000000"/>
                </a:solidFill>
                <a:latin typeface="+mn-lt"/>
                <a:ea typeface="黑体" panose="02010609060101010101" pitchFamily="49" charset="-122"/>
              </a:rPr>
              <a:t>万有多大、</a:t>
            </a:r>
            <a:r>
              <a:rPr lang="en-US" altLang="zh-CN" sz="3200" b="1" dirty="0">
                <a:solidFill>
                  <a:srgbClr val="000000"/>
                </a:solidFill>
                <a:latin typeface="+mn-lt"/>
                <a:ea typeface="黑体" panose="02010609060101010101" pitchFamily="49" charset="-122"/>
              </a:rPr>
              <a:t>1</a:t>
            </a:r>
            <a:r>
              <a:rPr lang="zh-CN" altLang="en-US" sz="3200" b="1" dirty="0">
                <a:solidFill>
                  <a:srgbClr val="000000"/>
                </a:solidFill>
                <a:latin typeface="+mn-lt"/>
                <a:ea typeface="黑体" panose="02010609060101010101" pitchFamily="49" charset="-122"/>
              </a:rPr>
              <a:t>亿有多大吗？</a:t>
            </a:r>
          </a:p>
        </p:txBody>
      </p:sp>
      <p:grpSp>
        <p:nvGrpSpPr>
          <p:cNvPr id="27652" name="组合 6">
            <a:extLst>
              <a:ext uri="{FF2B5EF4-FFF2-40B4-BE49-F238E27FC236}">
                <a16:creationId xmlns:a16="http://schemas.microsoft.com/office/drawing/2014/main" id="{C5FF7878-E4BE-4E4E-B18C-D2B814E12DFC}"/>
              </a:ext>
            </a:extLst>
          </p:cNvPr>
          <p:cNvGrpSpPr>
            <a:grpSpLocks/>
          </p:cNvGrpSpPr>
          <p:nvPr/>
        </p:nvGrpSpPr>
        <p:grpSpPr bwMode="auto">
          <a:xfrm>
            <a:off x="215900" y="593725"/>
            <a:ext cx="2033588" cy="588963"/>
            <a:chOff x="361271" y="295613"/>
            <a:chExt cx="2033586" cy="589758"/>
          </a:xfrm>
        </p:grpSpPr>
        <p:sp>
          <p:nvSpPr>
            <p:cNvPr id="8" name="圆角矩形 7">
              <a:extLst>
                <a:ext uri="{FF2B5EF4-FFF2-40B4-BE49-F238E27FC236}">
                  <a16:creationId xmlns:a16="http://schemas.microsoft.com/office/drawing/2014/main" id="{503D9109-DB6A-449A-B84E-549A86B9F51B}"/>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9" name="Rectangle 16">
              <a:extLst>
                <a:ext uri="{FF2B5EF4-FFF2-40B4-BE49-F238E27FC236}">
                  <a16:creationId xmlns:a16="http://schemas.microsoft.com/office/drawing/2014/main" id="{01714F38-430D-449F-9489-A94F7CD36401}"/>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脉络复习</a:t>
              </a:r>
            </a:p>
          </p:txBody>
        </p:sp>
      </p:gr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785BBA64-F2DF-4752-8085-68819E0E0104}"/>
              </a:ext>
            </a:extLst>
          </p:cNvPr>
          <p:cNvSpPr txBox="1"/>
          <p:nvPr/>
        </p:nvSpPr>
        <p:spPr>
          <a:xfrm>
            <a:off x="215900" y="1177925"/>
            <a:ext cx="1762125" cy="584200"/>
          </a:xfrm>
          <a:prstGeom prst="rect">
            <a:avLst/>
          </a:prstGeom>
          <a:noFill/>
        </p:spPr>
        <p:txBody>
          <a:bodyPr wrap="none">
            <a:spAutoFit/>
          </a:bodyPr>
          <a:lstStyle/>
          <a:p>
            <a:pPr>
              <a:defRPr/>
            </a:pPr>
            <a:r>
              <a:rPr lang="en-US" altLang="zh-CN" sz="3200" b="1" dirty="0">
                <a:latin typeface="+mn-lt"/>
              </a:rPr>
              <a:t>1.</a:t>
            </a:r>
            <a:r>
              <a:rPr lang="zh-CN" altLang="en-US" sz="3200" b="1" dirty="0">
                <a:latin typeface="+mj-ea"/>
                <a:ea typeface="+mj-ea"/>
              </a:rPr>
              <a:t>填空。</a:t>
            </a:r>
          </a:p>
        </p:txBody>
      </p:sp>
      <p:sp>
        <p:nvSpPr>
          <p:cNvPr id="28675" name="文本框 2">
            <a:extLst>
              <a:ext uri="{FF2B5EF4-FFF2-40B4-BE49-F238E27FC236}">
                <a16:creationId xmlns:a16="http://schemas.microsoft.com/office/drawing/2014/main" id="{AEC90324-CBEE-4D45-8D86-26DEF7D752E3}"/>
              </a:ext>
            </a:extLst>
          </p:cNvPr>
          <p:cNvSpPr txBox="1">
            <a:spLocks noChangeArrowheads="1"/>
          </p:cNvSpPr>
          <p:nvPr/>
        </p:nvSpPr>
        <p:spPr bwMode="auto">
          <a:xfrm>
            <a:off x="215900" y="1625600"/>
            <a:ext cx="8753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1</a:t>
            </a: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2008</a:t>
            </a:r>
            <a:r>
              <a:rPr lang="zh-CN" altLang="en-US" sz="3200" b="1" dirty="0">
                <a:latin typeface="Times New Roman" panose="02020603050405020304" pitchFamily="18" charset="0"/>
                <a:ea typeface="黑体" panose="02010609060101010101" pitchFamily="49" charset="-122"/>
              </a:rPr>
              <a:t>年</a:t>
            </a:r>
            <a:r>
              <a:rPr lang="en-US" altLang="zh-CN" sz="3200" b="1" dirty="0">
                <a:latin typeface="Times New Roman" panose="02020603050405020304" pitchFamily="18" charset="0"/>
                <a:ea typeface="黑体" panose="02010609060101010101" pitchFamily="49" charset="-122"/>
              </a:rPr>
              <a:t>8</a:t>
            </a:r>
            <a:r>
              <a:rPr lang="zh-CN" altLang="en-US" sz="3200" b="1" dirty="0">
                <a:latin typeface="Times New Roman" panose="02020603050405020304" pitchFamily="18" charset="0"/>
                <a:ea typeface="黑体" panose="02010609060101010101" pitchFamily="49" charset="-122"/>
              </a:rPr>
              <a:t>月</a:t>
            </a:r>
            <a:r>
              <a:rPr lang="en-US" altLang="zh-CN" sz="3200" b="1" dirty="0">
                <a:latin typeface="Times New Roman" panose="02020603050405020304" pitchFamily="18" charset="0"/>
                <a:ea typeface="黑体" panose="02010609060101010101" pitchFamily="49" charset="-122"/>
              </a:rPr>
              <a:t>3</a:t>
            </a:r>
            <a:r>
              <a:rPr lang="zh-CN" altLang="en-US" sz="3200" b="1" dirty="0">
                <a:latin typeface="Times New Roman" panose="02020603050405020304" pitchFamily="18" charset="0"/>
                <a:ea typeface="黑体" panose="02010609060101010101" pitchFamily="49" charset="-122"/>
              </a:rPr>
              <a:t>日，气象部门在新疆吐鲁番盆地的艾丁湖观测到的最高气温是</a:t>
            </a:r>
            <a:r>
              <a:rPr lang="en-US" altLang="zh-CN" sz="3200" b="1" dirty="0">
                <a:latin typeface="Times New Roman" panose="02020603050405020304" pitchFamily="18" charset="0"/>
                <a:ea typeface="黑体" panose="02010609060101010101" pitchFamily="49" charset="-122"/>
              </a:rPr>
              <a:t>49.7</a:t>
            </a:r>
            <a:r>
              <a:rPr lang="zh-CN" altLang="en-US" sz="3200" b="1" dirty="0">
                <a:latin typeface="Times New Roman" panose="02020603050405020304" pitchFamily="18" charset="0"/>
                <a:ea typeface="黑体" panose="02010609060101010101" pitchFamily="49" charset="-122"/>
              </a:rPr>
              <a:t>℃，可记作</a:t>
            </a:r>
            <a:r>
              <a:rPr lang="en-US" altLang="zh-CN" sz="3200" b="1" dirty="0">
                <a:latin typeface="Times New Roman" panose="02020603050405020304" pitchFamily="18" charset="0"/>
                <a:ea typeface="黑体" panose="02010609060101010101" pitchFamily="49" charset="-122"/>
              </a:rPr>
              <a:t>______</a:t>
            </a: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1969</a:t>
            </a:r>
            <a:r>
              <a:rPr lang="zh-CN" altLang="en-US" sz="3200" b="1" dirty="0">
                <a:latin typeface="Times New Roman" panose="02020603050405020304" pitchFamily="18" charset="0"/>
                <a:ea typeface="黑体" panose="02010609060101010101" pitchFamily="49" charset="-122"/>
              </a:rPr>
              <a:t>年</a:t>
            </a:r>
            <a:r>
              <a:rPr lang="en-US" altLang="zh-CN" sz="3200" b="1" dirty="0">
                <a:latin typeface="Times New Roman" panose="02020603050405020304" pitchFamily="18" charset="0"/>
                <a:ea typeface="黑体" panose="02010609060101010101" pitchFamily="49" charset="-122"/>
              </a:rPr>
              <a:t>2</a:t>
            </a:r>
            <a:r>
              <a:rPr lang="zh-CN" altLang="en-US" sz="3200" b="1" dirty="0">
                <a:latin typeface="Times New Roman" panose="02020603050405020304" pitchFamily="18" charset="0"/>
                <a:ea typeface="黑体" panose="02010609060101010101" pitchFamily="49" charset="-122"/>
              </a:rPr>
              <a:t>月</a:t>
            </a:r>
            <a:r>
              <a:rPr lang="en-US" altLang="zh-CN" sz="3200" b="1" dirty="0">
                <a:latin typeface="Times New Roman" panose="02020603050405020304" pitchFamily="18" charset="0"/>
                <a:ea typeface="黑体" panose="02010609060101010101" pitchFamily="49" charset="-122"/>
              </a:rPr>
              <a:t>13</a:t>
            </a:r>
            <a:r>
              <a:rPr lang="zh-CN" altLang="en-US" sz="3200" b="1" dirty="0">
                <a:latin typeface="Times New Roman" panose="02020603050405020304" pitchFamily="18" charset="0"/>
                <a:ea typeface="黑体" panose="02010609060101010101" pitchFamily="49" charset="-122"/>
              </a:rPr>
              <a:t>日，气象部门在黑龙江漠河观测到的最低气温是零下</a:t>
            </a:r>
            <a:r>
              <a:rPr lang="en-US" altLang="zh-CN" sz="3200" b="1" dirty="0">
                <a:latin typeface="Times New Roman" panose="02020603050405020304" pitchFamily="18" charset="0"/>
                <a:ea typeface="黑体" panose="02010609060101010101" pitchFamily="49" charset="-122"/>
              </a:rPr>
              <a:t>52.3</a:t>
            </a:r>
            <a:r>
              <a:rPr lang="zh-CN" altLang="en-US" sz="3200" b="1" dirty="0">
                <a:latin typeface="Times New Roman" panose="02020603050405020304" pitchFamily="18" charset="0"/>
                <a:ea typeface="黑体" panose="02010609060101010101" pitchFamily="49" charset="-122"/>
              </a:rPr>
              <a:t>℃，可记作</a:t>
            </a:r>
            <a:r>
              <a:rPr lang="en-US" altLang="zh-CN" sz="3200" b="1" dirty="0">
                <a:latin typeface="Times New Roman" panose="02020603050405020304" pitchFamily="18" charset="0"/>
                <a:ea typeface="黑体" panose="02010609060101010101" pitchFamily="49" charset="-122"/>
              </a:rPr>
              <a:t>______</a:t>
            </a:r>
            <a:r>
              <a:rPr lang="zh-CN" altLang="en-US" sz="3200" b="1" dirty="0">
                <a:latin typeface="Times New Roman" panose="02020603050405020304" pitchFamily="18" charset="0"/>
                <a:ea typeface="黑体" panose="02010609060101010101" pitchFamily="49" charset="-122"/>
              </a:rPr>
              <a:t>℃。</a:t>
            </a:r>
          </a:p>
        </p:txBody>
      </p:sp>
      <p:sp>
        <p:nvSpPr>
          <p:cNvPr id="15" name="文本框 14">
            <a:extLst>
              <a:ext uri="{FF2B5EF4-FFF2-40B4-BE49-F238E27FC236}">
                <a16:creationId xmlns:a16="http://schemas.microsoft.com/office/drawing/2014/main" id="{61024579-E5C2-42F3-8A47-F22BA041C0AA}"/>
              </a:ext>
            </a:extLst>
          </p:cNvPr>
          <p:cNvSpPr txBox="1">
            <a:spLocks noChangeArrowheads="1"/>
          </p:cNvSpPr>
          <p:nvPr/>
        </p:nvSpPr>
        <p:spPr bwMode="auto">
          <a:xfrm>
            <a:off x="564667" y="2798763"/>
            <a:ext cx="9032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solidFill>
                  <a:srgbClr val="FF0000"/>
                </a:solidFill>
                <a:latin typeface="Times New Roman" panose="02020603050405020304" pitchFamily="18" charset="0"/>
                <a:ea typeface="黑体" panose="02010609060101010101" pitchFamily="49" charset="-122"/>
              </a:rPr>
              <a:t>49.7</a:t>
            </a:r>
            <a:endParaRPr lang="zh-CN" altLang="en-US" sz="3200" b="1" dirty="0">
              <a:solidFill>
                <a:srgbClr val="FF0000"/>
              </a:solidFill>
              <a:latin typeface="Times New Roman" panose="02020603050405020304" pitchFamily="18" charset="0"/>
              <a:ea typeface="黑体" panose="02010609060101010101" pitchFamily="49" charset="-122"/>
            </a:endParaRPr>
          </a:p>
        </p:txBody>
      </p:sp>
      <p:sp>
        <p:nvSpPr>
          <p:cNvPr id="16" name="文本框 15">
            <a:extLst>
              <a:ext uri="{FF2B5EF4-FFF2-40B4-BE49-F238E27FC236}">
                <a16:creationId xmlns:a16="http://schemas.microsoft.com/office/drawing/2014/main" id="{FF19FC9C-5959-446B-B1B3-F3B97E1D7691}"/>
              </a:ext>
            </a:extLst>
          </p:cNvPr>
          <p:cNvSpPr txBox="1">
            <a:spLocks noChangeArrowheads="1"/>
          </p:cNvSpPr>
          <p:nvPr/>
        </p:nvSpPr>
        <p:spPr bwMode="auto">
          <a:xfrm>
            <a:off x="423449" y="3965575"/>
            <a:ext cx="10398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a:solidFill>
                  <a:srgbClr val="FF0000"/>
                </a:solidFill>
                <a:latin typeface="Times New Roman" panose="02020603050405020304" pitchFamily="18" charset="0"/>
                <a:ea typeface="黑体" panose="02010609060101010101" pitchFamily="49" charset="-122"/>
              </a:rPr>
              <a:t>-52.3</a:t>
            </a:r>
            <a:endParaRPr lang="zh-CN" altLang="en-US" sz="3200" b="1">
              <a:solidFill>
                <a:srgbClr val="FF0000"/>
              </a:solidFill>
              <a:latin typeface="Times New Roman" panose="02020603050405020304" pitchFamily="18" charset="0"/>
              <a:ea typeface="黑体" panose="02010609060101010101" pitchFamily="49" charset="-122"/>
            </a:endParaRPr>
          </a:p>
        </p:txBody>
      </p:sp>
      <p:grpSp>
        <p:nvGrpSpPr>
          <p:cNvPr id="28678" name="组合 8">
            <a:extLst>
              <a:ext uri="{FF2B5EF4-FFF2-40B4-BE49-F238E27FC236}">
                <a16:creationId xmlns:a16="http://schemas.microsoft.com/office/drawing/2014/main" id="{E5766B6C-9159-4F62-85C5-CB4BDF79932B}"/>
              </a:ext>
            </a:extLst>
          </p:cNvPr>
          <p:cNvGrpSpPr>
            <a:grpSpLocks/>
          </p:cNvGrpSpPr>
          <p:nvPr/>
        </p:nvGrpSpPr>
        <p:grpSpPr bwMode="auto">
          <a:xfrm>
            <a:off x="215900" y="593725"/>
            <a:ext cx="2033588" cy="588963"/>
            <a:chOff x="361271" y="295613"/>
            <a:chExt cx="2033586" cy="589758"/>
          </a:xfrm>
        </p:grpSpPr>
        <p:sp>
          <p:nvSpPr>
            <p:cNvPr id="10" name="圆角矩形 9">
              <a:extLst>
                <a:ext uri="{FF2B5EF4-FFF2-40B4-BE49-F238E27FC236}">
                  <a16:creationId xmlns:a16="http://schemas.microsoft.com/office/drawing/2014/main" id="{EB7342B6-4DDD-417F-9654-7D6167805972}"/>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11" name="Rectangle 16">
              <a:extLst>
                <a:ext uri="{FF2B5EF4-FFF2-40B4-BE49-F238E27FC236}">
                  <a16:creationId xmlns:a16="http://schemas.microsoft.com/office/drawing/2014/main" id="{3E966F33-0D34-42E5-BFBE-61232633A5B4}"/>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随堂练习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1">
            <a:extLst>
              <a:ext uri="{FF2B5EF4-FFF2-40B4-BE49-F238E27FC236}">
                <a16:creationId xmlns:a16="http://schemas.microsoft.com/office/drawing/2014/main" id="{AE082780-0C23-4776-8302-88138C4FADDD}"/>
              </a:ext>
            </a:extLst>
          </p:cNvPr>
          <p:cNvSpPr txBox="1">
            <a:spLocks noChangeArrowheads="1"/>
          </p:cNvSpPr>
          <p:nvPr/>
        </p:nvSpPr>
        <p:spPr bwMode="auto">
          <a:xfrm>
            <a:off x="260350" y="1403350"/>
            <a:ext cx="8535988" cy="22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50000"/>
              </a:lnSpc>
            </a:pP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2</a:t>
            </a:r>
            <a:r>
              <a:rPr lang="zh-CN" altLang="en-US" sz="3200" b="1" dirty="0">
                <a:latin typeface="Times New Roman" panose="02020603050405020304" pitchFamily="18" charset="0"/>
                <a:ea typeface="黑体" panose="02010609060101010101" pitchFamily="49" charset="-122"/>
              </a:rPr>
              <a:t>）一种商品打七折销售，“七折”表示现价是原价的（        ）</a:t>
            </a:r>
            <a:r>
              <a:rPr lang="en-US" altLang="zh-CN" sz="3200" b="1" dirty="0">
                <a:latin typeface="Times New Roman" panose="02020603050405020304" pitchFamily="18" charset="0"/>
                <a:ea typeface="黑体" panose="02010609060101010101" pitchFamily="49" charset="-122"/>
              </a:rPr>
              <a:t>%</a:t>
            </a:r>
            <a:r>
              <a:rPr lang="zh-CN" altLang="en-US" sz="3200" b="1" dirty="0">
                <a:latin typeface="Times New Roman" panose="02020603050405020304" pitchFamily="18" charset="0"/>
                <a:ea typeface="黑体" panose="02010609060101010101" pitchFamily="49" charset="-122"/>
              </a:rPr>
              <a:t>。如果这种商品原价是</a:t>
            </a:r>
            <a:r>
              <a:rPr lang="en-US" altLang="zh-CN" sz="3200" b="1" dirty="0">
                <a:latin typeface="Times New Roman" panose="02020603050405020304" pitchFamily="18" charset="0"/>
                <a:ea typeface="黑体" panose="02010609060101010101" pitchFamily="49" charset="-122"/>
              </a:rPr>
              <a:t>100</a:t>
            </a:r>
            <a:r>
              <a:rPr lang="zh-CN" altLang="en-US" sz="3200" b="1" dirty="0">
                <a:latin typeface="Times New Roman" panose="02020603050405020304" pitchFamily="18" charset="0"/>
                <a:ea typeface="黑体" panose="02010609060101010101" pitchFamily="49" charset="-122"/>
              </a:rPr>
              <a:t>元，付款时要少付（        ）元。</a:t>
            </a:r>
          </a:p>
        </p:txBody>
      </p:sp>
      <p:sp>
        <p:nvSpPr>
          <p:cNvPr id="3" name="文本框 2">
            <a:extLst>
              <a:ext uri="{FF2B5EF4-FFF2-40B4-BE49-F238E27FC236}">
                <a16:creationId xmlns:a16="http://schemas.microsoft.com/office/drawing/2014/main" id="{E5B0F1E0-448C-49F4-B9F9-CBDEFDB08338}"/>
              </a:ext>
            </a:extLst>
          </p:cNvPr>
          <p:cNvSpPr txBox="1">
            <a:spLocks noChangeArrowheads="1"/>
          </p:cNvSpPr>
          <p:nvPr/>
        </p:nvSpPr>
        <p:spPr bwMode="auto">
          <a:xfrm>
            <a:off x="3013894" y="2227693"/>
            <a:ext cx="5953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solidFill>
                  <a:srgbClr val="FF0000"/>
                </a:solidFill>
                <a:latin typeface="Times New Roman" panose="02020603050405020304" pitchFamily="18" charset="0"/>
                <a:ea typeface="黑体" panose="02010609060101010101" pitchFamily="49" charset="-122"/>
              </a:rPr>
              <a:t>70</a:t>
            </a:r>
            <a:endParaRPr lang="zh-CN" altLang="en-US" sz="3200" b="1" dirty="0">
              <a:solidFill>
                <a:srgbClr val="FF0000"/>
              </a:solidFill>
              <a:latin typeface="Times New Roman" panose="02020603050405020304" pitchFamily="18" charset="0"/>
              <a:ea typeface="黑体" panose="02010609060101010101" pitchFamily="49" charset="-122"/>
            </a:endParaRPr>
          </a:p>
        </p:txBody>
      </p:sp>
      <p:sp>
        <p:nvSpPr>
          <p:cNvPr id="4" name="文本框 3">
            <a:extLst>
              <a:ext uri="{FF2B5EF4-FFF2-40B4-BE49-F238E27FC236}">
                <a16:creationId xmlns:a16="http://schemas.microsoft.com/office/drawing/2014/main" id="{3A628E74-FE37-43FD-AA74-94F951AE4753}"/>
              </a:ext>
            </a:extLst>
          </p:cNvPr>
          <p:cNvSpPr txBox="1">
            <a:spLocks noChangeArrowheads="1"/>
          </p:cNvSpPr>
          <p:nvPr/>
        </p:nvSpPr>
        <p:spPr bwMode="auto">
          <a:xfrm>
            <a:off x="4792472" y="2942020"/>
            <a:ext cx="595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solidFill>
                  <a:srgbClr val="FF0000"/>
                </a:solidFill>
                <a:latin typeface="Times New Roman" panose="02020603050405020304" pitchFamily="18" charset="0"/>
                <a:ea typeface="黑体" panose="02010609060101010101" pitchFamily="49" charset="-122"/>
              </a:rPr>
              <a:t>30</a:t>
            </a:r>
            <a:endParaRPr lang="zh-CN" altLang="en-US" sz="3200" b="1" dirty="0">
              <a:solidFill>
                <a:srgbClr val="FF0000"/>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888E289-A598-4F54-9738-5D8F7C3A5B89}"/>
              </a:ext>
            </a:extLst>
          </p:cNvPr>
          <p:cNvPicPr>
            <a:picLocks noChangeAspect="1"/>
          </p:cNvPicPr>
          <p:nvPr/>
        </p:nvPicPr>
        <p:blipFill>
          <a:blip r:embed="rId2">
            <a:clrChange>
              <a:clrFrom>
                <a:srgbClr val="F8FDFC"/>
              </a:clrFrom>
              <a:clrTo>
                <a:srgbClr val="F8FDFC">
                  <a:alpha val="0"/>
                </a:srgbClr>
              </a:clrTo>
            </a:clrChange>
            <a:extLst>
              <a:ext uri="{28A0092B-C50C-407E-A947-70E740481C1C}">
                <a14:useLocalDpi xmlns:a14="http://schemas.microsoft.com/office/drawing/2010/main" val="0"/>
              </a:ext>
            </a:extLst>
          </a:blip>
          <a:stretch>
            <a:fillRect/>
          </a:stretch>
        </p:blipFill>
        <p:spPr>
          <a:xfrm>
            <a:off x="1108414" y="1467989"/>
            <a:ext cx="6870023" cy="2226573"/>
          </a:xfrm>
          <a:prstGeom prst="rect">
            <a:avLst/>
          </a:prstGeom>
        </p:spPr>
      </p:pic>
      <p:sp>
        <p:nvSpPr>
          <p:cNvPr id="2" name="流程图: 可选过程 1">
            <a:extLst>
              <a:ext uri="{FF2B5EF4-FFF2-40B4-BE49-F238E27FC236}">
                <a16:creationId xmlns:a16="http://schemas.microsoft.com/office/drawing/2014/main" id="{E905AA5D-A8FB-4F9E-BBE7-D1440D60D530}"/>
              </a:ext>
            </a:extLst>
          </p:cNvPr>
          <p:cNvSpPr/>
          <p:nvPr/>
        </p:nvSpPr>
        <p:spPr bwMode="auto">
          <a:xfrm>
            <a:off x="203200" y="234950"/>
            <a:ext cx="8737600" cy="4673600"/>
          </a:xfrm>
          <a:prstGeom prst="flowChartAlternateProcess">
            <a:avLst/>
          </a:prstGeom>
          <a:solidFill>
            <a:srgbClr val="FFFFFF">
              <a:alpha val="77000"/>
            </a:srgbClr>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33" name="矩形 32">
            <a:extLst>
              <a:ext uri="{FF2B5EF4-FFF2-40B4-BE49-F238E27FC236}">
                <a16:creationId xmlns:a16="http://schemas.microsoft.com/office/drawing/2014/main" id="{30DE32C2-595A-4F2D-AF2E-4FA3A6A880CC}"/>
              </a:ext>
            </a:extLst>
          </p:cNvPr>
          <p:cNvSpPr/>
          <p:nvPr/>
        </p:nvSpPr>
        <p:spPr bwMode="auto">
          <a:xfrm>
            <a:off x="6591300" y="4468813"/>
            <a:ext cx="1123949"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32" name="矩形 31">
            <a:extLst>
              <a:ext uri="{FF2B5EF4-FFF2-40B4-BE49-F238E27FC236}">
                <a16:creationId xmlns:a16="http://schemas.microsoft.com/office/drawing/2014/main" id="{69485298-4284-44EA-BB7D-2EE88FC2AED9}"/>
              </a:ext>
            </a:extLst>
          </p:cNvPr>
          <p:cNvSpPr/>
          <p:nvPr/>
        </p:nvSpPr>
        <p:spPr bwMode="auto">
          <a:xfrm>
            <a:off x="5862638" y="4059237"/>
            <a:ext cx="509587" cy="446087"/>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2" name="Rectangle 16">
            <a:extLst>
              <a:ext uri="{FF2B5EF4-FFF2-40B4-BE49-F238E27FC236}">
                <a16:creationId xmlns:a16="http://schemas.microsoft.com/office/drawing/2014/main" id="{22056FBA-3124-420A-BFFB-8BCCE823FAC4}"/>
              </a:ext>
            </a:extLst>
          </p:cNvPr>
          <p:cNvSpPr>
            <a:spLocks noChangeArrowheads="1"/>
          </p:cNvSpPr>
          <p:nvPr/>
        </p:nvSpPr>
        <p:spPr bwMode="auto">
          <a:xfrm>
            <a:off x="517491" y="246062"/>
            <a:ext cx="2940118"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rgbClr val="6AD0FE"/>
                </a:solidFill>
                <a:latin typeface="+mn-ea"/>
                <a:ea typeface="+mn-ea"/>
              </a:rPr>
              <a:t>回顾旧知</a:t>
            </a:r>
          </a:p>
        </p:txBody>
      </p:sp>
      <p:sp>
        <p:nvSpPr>
          <p:cNvPr id="4" name="矩形 3">
            <a:extLst>
              <a:ext uri="{FF2B5EF4-FFF2-40B4-BE49-F238E27FC236}">
                <a16:creationId xmlns:a16="http://schemas.microsoft.com/office/drawing/2014/main" id="{4C13D1B8-2DC9-4997-811A-7C3A39A03DF9}"/>
              </a:ext>
            </a:extLst>
          </p:cNvPr>
          <p:cNvSpPr/>
          <p:nvPr/>
        </p:nvSpPr>
        <p:spPr bwMode="auto">
          <a:xfrm>
            <a:off x="1228726" y="792163"/>
            <a:ext cx="304800"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0" name="矩形 9">
            <a:extLst>
              <a:ext uri="{FF2B5EF4-FFF2-40B4-BE49-F238E27FC236}">
                <a16:creationId xmlns:a16="http://schemas.microsoft.com/office/drawing/2014/main" id="{CEA15425-9B27-4FFE-ABB9-E05265A0309B}"/>
              </a:ext>
            </a:extLst>
          </p:cNvPr>
          <p:cNvSpPr/>
          <p:nvPr/>
        </p:nvSpPr>
        <p:spPr bwMode="auto">
          <a:xfrm>
            <a:off x="4367214" y="839788"/>
            <a:ext cx="2690812"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1" name="矩形 10">
            <a:extLst>
              <a:ext uri="{FF2B5EF4-FFF2-40B4-BE49-F238E27FC236}">
                <a16:creationId xmlns:a16="http://schemas.microsoft.com/office/drawing/2014/main" id="{E2FD0300-19CF-47CC-AF54-859AEADC392C}"/>
              </a:ext>
            </a:extLst>
          </p:cNvPr>
          <p:cNvSpPr/>
          <p:nvPr/>
        </p:nvSpPr>
        <p:spPr bwMode="auto">
          <a:xfrm>
            <a:off x="5895975" y="1187450"/>
            <a:ext cx="561975"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4" name="矩形 13">
            <a:extLst>
              <a:ext uri="{FF2B5EF4-FFF2-40B4-BE49-F238E27FC236}">
                <a16:creationId xmlns:a16="http://schemas.microsoft.com/office/drawing/2014/main" id="{858FF9D3-D46E-4811-AAE8-A83AB3FF797B}"/>
              </a:ext>
            </a:extLst>
          </p:cNvPr>
          <p:cNvSpPr/>
          <p:nvPr/>
        </p:nvSpPr>
        <p:spPr bwMode="auto">
          <a:xfrm>
            <a:off x="8210550" y="1162050"/>
            <a:ext cx="485775"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5" name="矩形 14">
            <a:extLst>
              <a:ext uri="{FF2B5EF4-FFF2-40B4-BE49-F238E27FC236}">
                <a16:creationId xmlns:a16="http://schemas.microsoft.com/office/drawing/2014/main" id="{FF5F908D-372F-4C84-9F40-B5BA795904B8}"/>
              </a:ext>
            </a:extLst>
          </p:cNvPr>
          <p:cNvSpPr/>
          <p:nvPr/>
        </p:nvSpPr>
        <p:spPr bwMode="auto">
          <a:xfrm>
            <a:off x="1774825" y="1504950"/>
            <a:ext cx="320675"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6" name="矩形 15">
            <a:extLst>
              <a:ext uri="{FF2B5EF4-FFF2-40B4-BE49-F238E27FC236}">
                <a16:creationId xmlns:a16="http://schemas.microsoft.com/office/drawing/2014/main" id="{10BDF029-7A82-428A-9BF2-90E7B9201B20}"/>
              </a:ext>
            </a:extLst>
          </p:cNvPr>
          <p:cNvSpPr/>
          <p:nvPr/>
        </p:nvSpPr>
        <p:spPr bwMode="auto">
          <a:xfrm>
            <a:off x="3128964" y="1514475"/>
            <a:ext cx="385762"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7" name="矩形 16">
            <a:extLst>
              <a:ext uri="{FF2B5EF4-FFF2-40B4-BE49-F238E27FC236}">
                <a16:creationId xmlns:a16="http://schemas.microsoft.com/office/drawing/2014/main" id="{CE268D6F-A6DD-4FC8-A956-B83818E18DA2}"/>
              </a:ext>
            </a:extLst>
          </p:cNvPr>
          <p:cNvSpPr/>
          <p:nvPr/>
        </p:nvSpPr>
        <p:spPr bwMode="auto">
          <a:xfrm>
            <a:off x="7453313" y="1527175"/>
            <a:ext cx="652461"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8" name="矩形 17">
            <a:extLst>
              <a:ext uri="{FF2B5EF4-FFF2-40B4-BE49-F238E27FC236}">
                <a16:creationId xmlns:a16="http://schemas.microsoft.com/office/drawing/2014/main" id="{610D8E96-FED9-44EB-81E2-90FEE993159B}"/>
              </a:ext>
            </a:extLst>
          </p:cNvPr>
          <p:cNvSpPr/>
          <p:nvPr/>
        </p:nvSpPr>
        <p:spPr bwMode="auto">
          <a:xfrm>
            <a:off x="5289549" y="1831975"/>
            <a:ext cx="835025"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19" name="矩形 18">
            <a:extLst>
              <a:ext uri="{FF2B5EF4-FFF2-40B4-BE49-F238E27FC236}">
                <a16:creationId xmlns:a16="http://schemas.microsoft.com/office/drawing/2014/main" id="{B1CB0B5F-2228-4608-AE4B-5C3AB619840D}"/>
              </a:ext>
            </a:extLst>
          </p:cNvPr>
          <p:cNvSpPr/>
          <p:nvPr/>
        </p:nvSpPr>
        <p:spPr bwMode="auto">
          <a:xfrm>
            <a:off x="7515225" y="1889125"/>
            <a:ext cx="552450"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0" name="矩形 19">
            <a:extLst>
              <a:ext uri="{FF2B5EF4-FFF2-40B4-BE49-F238E27FC236}">
                <a16:creationId xmlns:a16="http://schemas.microsoft.com/office/drawing/2014/main" id="{EFC9F992-AFFA-48BF-8390-EB13A10A8C8B}"/>
              </a:ext>
            </a:extLst>
          </p:cNvPr>
          <p:cNvSpPr/>
          <p:nvPr/>
        </p:nvSpPr>
        <p:spPr bwMode="auto">
          <a:xfrm>
            <a:off x="404812" y="2189163"/>
            <a:ext cx="947737"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1" name="矩形 20">
            <a:extLst>
              <a:ext uri="{FF2B5EF4-FFF2-40B4-BE49-F238E27FC236}">
                <a16:creationId xmlns:a16="http://schemas.microsoft.com/office/drawing/2014/main" id="{08E05EEF-3F9B-478E-B061-2A7074BF9BF1}"/>
              </a:ext>
            </a:extLst>
          </p:cNvPr>
          <p:cNvSpPr/>
          <p:nvPr/>
        </p:nvSpPr>
        <p:spPr bwMode="auto">
          <a:xfrm>
            <a:off x="4103689" y="1844675"/>
            <a:ext cx="354012"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3" name="矩形 22">
            <a:extLst>
              <a:ext uri="{FF2B5EF4-FFF2-40B4-BE49-F238E27FC236}">
                <a16:creationId xmlns:a16="http://schemas.microsoft.com/office/drawing/2014/main" id="{6B1BA4DC-CAC7-4A89-A731-C8F45D69C52A}"/>
              </a:ext>
            </a:extLst>
          </p:cNvPr>
          <p:cNvSpPr/>
          <p:nvPr/>
        </p:nvSpPr>
        <p:spPr bwMode="auto">
          <a:xfrm>
            <a:off x="3429000" y="2159000"/>
            <a:ext cx="466725" cy="342900"/>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4" name="矩形 23">
            <a:extLst>
              <a:ext uri="{FF2B5EF4-FFF2-40B4-BE49-F238E27FC236}">
                <a16:creationId xmlns:a16="http://schemas.microsoft.com/office/drawing/2014/main" id="{608C7E08-49B1-4708-8FB1-9876C11143E6}"/>
              </a:ext>
            </a:extLst>
          </p:cNvPr>
          <p:cNvSpPr/>
          <p:nvPr/>
        </p:nvSpPr>
        <p:spPr bwMode="auto">
          <a:xfrm>
            <a:off x="6507163" y="2157413"/>
            <a:ext cx="411162" cy="342900"/>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5" name="矩形 24">
            <a:extLst>
              <a:ext uri="{FF2B5EF4-FFF2-40B4-BE49-F238E27FC236}">
                <a16:creationId xmlns:a16="http://schemas.microsoft.com/office/drawing/2014/main" id="{E7D5B76D-13FB-487A-96AA-FAFB2CAD2EE8}"/>
              </a:ext>
            </a:extLst>
          </p:cNvPr>
          <p:cNvSpPr/>
          <p:nvPr/>
        </p:nvSpPr>
        <p:spPr bwMode="auto">
          <a:xfrm>
            <a:off x="7708900" y="2214563"/>
            <a:ext cx="411163"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6" name="矩形 25">
            <a:extLst>
              <a:ext uri="{FF2B5EF4-FFF2-40B4-BE49-F238E27FC236}">
                <a16:creationId xmlns:a16="http://schemas.microsoft.com/office/drawing/2014/main" id="{E13B650C-8A5E-4476-8FE7-7D281922A535}"/>
              </a:ext>
            </a:extLst>
          </p:cNvPr>
          <p:cNvSpPr/>
          <p:nvPr/>
        </p:nvSpPr>
        <p:spPr bwMode="auto">
          <a:xfrm>
            <a:off x="730250" y="2551113"/>
            <a:ext cx="350838"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7" name="矩形 26">
            <a:extLst>
              <a:ext uri="{FF2B5EF4-FFF2-40B4-BE49-F238E27FC236}">
                <a16:creationId xmlns:a16="http://schemas.microsoft.com/office/drawing/2014/main" id="{9A184E69-4A7D-4649-8BBE-D6FCF2FA9BDE}"/>
              </a:ext>
            </a:extLst>
          </p:cNvPr>
          <p:cNvSpPr/>
          <p:nvPr/>
        </p:nvSpPr>
        <p:spPr bwMode="auto">
          <a:xfrm>
            <a:off x="3151188" y="2525713"/>
            <a:ext cx="550862"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8" name="矩形 27">
            <a:extLst>
              <a:ext uri="{FF2B5EF4-FFF2-40B4-BE49-F238E27FC236}">
                <a16:creationId xmlns:a16="http://schemas.microsoft.com/office/drawing/2014/main" id="{FEAAE299-F13A-4E1A-9A4D-09D2B3781C33}"/>
              </a:ext>
            </a:extLst>
          </p:cNvPr>
          <p:cNvSpPr/>
          <p:nvPr/>
        </p:nvSpPr>
        <p:spPr bwMode="auto">
          <a:xfrm>
            <a:off x="8066087" y="2516188"/>
            <a:ext cx="649287" cy="341312"/>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29" name="矩形 28">
            <a:extLst>
              <a:ext uri="{FF2B5EF4-FFF2-40B4-BE49-F238E27FC236}">
                <a16:creationId xmlns:a16="http://schemas.microsoft.com/office/drawing/2014/main" id="{42BD01A3-4FCA-4323-9E12-CB4C9D526DCB}"/>
              </a:ext>
            </a:extLst>
          </p:cNvPr>
          <p:cNvSpPr/>
          <p:nvPr/>
        </p:nvSpPr>
        <p:spPr bwMode="auto">
          <a:xfrm>
            <a:off x="4557713" y="3602037"/>
            <a:ext cx="509587" cy="446087"/>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p:sp>
        <p:nvSpPr>
          <p:cNvPr id="31" name="矩形 30">
            <a:extLst>
              <a:ext uri="{FF2B5EF4-FFF2-40B4-BE49-F238E27FC236}">
                <a16:creationId xmlns:a16="http://schemas.microsoft.com/office/drawing/2014/main" id="{FC3C0D5C-B544-48E4-8B7E-4C3A96143A67}"/>
              </a:ext>
            </a:extLst>
          </p:cNvPr>
          <p:cNvSpPr/>
          <p:nvPr/>
        </p:nvSpPr>
        <p:spPr bwMode="auto">
          <a:xfrm>
            <a:off x="2533650" y="1168400"/>
            <a:ext cx="314325" cy="341313"/>
          </a:xfrm>
          <a:prstGeom prst="rect">
            <a:avLst/>
          </a:prstGeom>
          <a:solidFill>
            <a:srgbClr val="FFFF00"/>
          </a:solidFill>
          <a:ln w="19050">
            <a:noFill/>
            <a:miter lim="800000"/>
          </a:ln>
        </p:spPr>
        <p:txBody>
          <a:bodyPr anchor="ctr"/>
          <a:lstStyle/>
          <a:p>
            <a:pPr eaLnBrk="1" fontAlgn="auto" hangingPunct="1">
              <a:lnSpc>
                <a:spcPct val="120000"/>
              </a:lnSpc>
              <a:spcBef>
                <a:spcPts val="0"/>
              </a:spcBef>
              <a:spcAft>
                <a:spcPts val="0"/>
              </a:spcAft>
              <a:defRPr/>
            </a:pPr>
            <a:endParaRPr lang="zh-CN" altLang="en-US" sz="3200" b="1" kern="0" dirty="0">
              <a:solidFill>
                <a:srgbClr val="1C1C1C"/>
              </a:solidFill>
              <a:latin typeface="+mj-lt"/>
              <a:ea typeface="黑体" panose="02010609060101010101" pitchFamily="49"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4E01028-A908-4DFC-BD9C-AB98F63DD83A}"/>
                  </a:ext>
                </a:extLst>
              </p:cNvPr>
              <p:cNvSpPr txBox="1"/>
              <p:nvPr/>
            </p:nvSpPr>
            <p:spPr bwMode="auto">
              <a:xfrm>
                <a:off x="405130" y="5080000"/>
                <a:ext cx="8333740" cy="4072077"/>
              </a:xfrm>
              <a:prstGeom prst="rect">
                <a:avLst/>
              </a:prstGeom>
              <a:noFill/>
              <a:ln>
                <a:noFill/>
              </a:ln>
            </p:spPr>
            <p:txBody>
              <a:bodyPr wrap="square">
                <a:spAutoFit/>
              </a:bodyPr>
              <a:lstStyle/>
              <a:p>
                <a:pPr algn="just" eaLnBrk="1" hangingPunct="1">
                  <a:lnSpc>
                    <a:spcPct val="110000"/>
                  </a:lnSpc>
                  <a:defRPr/>
                </a:pPr>
                <a:r>
                  <a:rPr lang="zh-CN" altLang="en-US" sz="2000" b="1" dirty="0">
                    <a:solidFill>
                      <a:srgbClr val="000000"/>
                    </a:solidFill>
                    <a:latin typeface="+mn-lt"/>
                    <a:ea typeface="楷体" panose="02010609060101010101" pitchFamily="49" charset="-122"/>
                  </a:rPr>
                  <a:t>        第</a:t>
                </a:r>
                <a:r>
                  <a:rPr lang="en-US" altLang="zh-CN" sz="2000" b="1" dirty="0">
                    <a:solidFill>
                      <a:srgbClr val="000000"/>
                    </a:solidFill>
                    <a:latin typeface="+mn-lt"/>
                    <a:ea typeface="楷体" panose="02010609060101010101" pitchFamily="49" charset="-122"/>
                  </a:rPr>
                  <a:t>24</a:t>
                </a:r>
                <a:r>
                  <a:rPr lang="zh-CN" altLang="en-US" sz="2000" b="1" dirty="0">
                    <a:solidFill>
                      <a:srgbClr val="000000"/>
                    </a:solidFill>
                    <a:latin typeface="+mn-lt"/>
                    <a:ea typeface="楷体" panose="02010609060101010101" pitchFamily="49" charset="-122"/>
                  </a:rPr>
                  <a:t>届冬季奥林匹克运动会于</a:t>
                </a:r>
                <a:r>
                  <a:rPr lang="en-US" altLang="zh-CN" sz="2000" b="1" dirty="0">
                    <a:solidFill>
                      <a:srgbClr val="000000"/>
                    </a:solidFill>
                    <a:latin typeface="+mn-lt"/>
                    <a:ea typeface="楷体" panose="02010609060101010101" pitchFamily="49" charset="-122"/>
                  </a:rPr>
                  <a:t>2022</a:t>
                </a:r>
                <a:r>
                  <a:rPr lang="zh-CN" altLang="en-US" sz="2000" b="1" dirty="0">
                    <a:solidFill>
                      <a:srgbClr val="000000"/>
                    </a:solidFill>
                    <a:latin typeface="+mn-lt"/>
                    <a:ea typeface="楷体" panose="02010609060101010101" pitchFamily="49" charset="-122"/>
                  </a:rPr>
                  <a:t>年</a:t>
                </a:r>
                <a:r>
                  <a:rPr lang="en-US" altLang="zh-CN" sz="2000" b="1" dirty="0">
                    <a:solidFill>
                      <a:srgbClr val="000000"/>
                    </a:solidFill>
                    <a:latin typeface="+mn-lt"/>
                    <a:ea typeface="楷体" panose="02010609060101010101" pitchFamily="49" charset="-122"/>
                  </a:rPr>
                  <a:t>2</a:t>
                </a:r>
                <a:r>
                  <a:rPr lang="zh-CN" altLang="en-US" sz="2000" b="1" dirty="0">
                    <a:solidFill>
                      <a:srgbClr val="000000"/>
                    </a:solidFill>
                    <a:latin typeface="+mn-lt"/>
                    <a:ea typeface="楷体" panose="02010609060101010101" pitchFamily="49" charset="-122"/>
                  </a:rPr>
                  <a:t>月</a:t>
                </a:r>
                <a:r>
                  <a:rPr lang="en-US" altLang="zh-CN" sz="2000" b="1" dirty="0">
                    <a:solidFill>
                      <a:srgbClr val="000000"/>
                    </a:solidFill>
                    <a:latin typeface="+mn-lt"/>
                    <a:ea typeface="楷体" panose="02010609060101010101" pitchFamily="49" charset="-122"/>
                  </a:rPr>
                  <a:t>4</a:t>
                </a:r>
                <a:r>
                  <a:rPr lang="zh-CN" altLang="en-US" sz="2000" b="1" dirty="0">
                    <a:solidFill>
                      <a:srgbClr val="000000"/>
                    </a:solidFill>
                    <a:latin typeface="+mn-lt"/>
                    <a:ea typeface="楷体" panose="02010609060101010101" pitchFamily="49" charset="-122"/>
                  </a:rPr>
                  <a:t>日至</a:t>
                </a:r>
                <a:r>
                  <a:rPr lang="en-US" altLang="zh-CN" sz="2000" b="1" dirty="0">
                    <a:solidFill>
                      <a:srgbClr val="000000"/>
                    </a:solidFill>
                    <a:latin typeface="+mn-lt"/>
                    <a:ea typeface="楷体" panose="02010609060101010101" pitchFamily="49" charset="-122"/>
                  </a:rPr>
                  <a:t>2</a:t>
                </a:r>
                <a:r>
                  <a:rPr lang="zh-CN" altLang="en-US" sz="2000" b="1" dirty="0">
                    <a:solidFill>
                      <a:srgbClr val="000000"/>
                    </a:solidFill>
                    <a:latin typeface="+mn-lt"/>
                    <a:ea typeface="楷体" panose="02010609060101010101" pitchFamily="49" charset="-122"/>
                  </a:rPr>
                  <a:t>月</a:t>
                </a:r>
                <a:r>
                  <a:rPr lang="en-US" altLang="zh-CN" sz="2000" b="1" dirty="0">
                    <a:solidFill>
                      <a:srgbClr val="000000"/>
                    </a:solidFill>
                    <a:latin typeface="+mn-lt"/>
                    <a:ea typeface="楷体" panose="02010609060101010101" pitchFamily="49" charset="-122"/>
                  </a:rPr>
                  <a:t>20</a:t>
                </a:r>
                <a:r>
                  <a:rPr lang="zh-CN" altLang="en-US" sz="2000" b="1" dirty="0">
                    <a:solidFill>
                      <a:srgbClr val="000000"/>
                    </a:solidFill>
                    <a:latin typeface="+mn-lt"/>
                    <a:ea typeface="楷体" panose="02010609060101010101" pitchFamily="49" charset="-122"/>
                  </a:rPr>
                  <a:t>日在北京和河北张家口举行。来自</a:t>
                </a:r>
                <a:r>
                  <a:rPr lang="en-US" altLang="zh-CN" sz="2000" b="1" dirty="0">
                    <a:solidFill>
                      <a:srgbClr val="000000"/>
                    </a:solidFill>
                    <a:latin typeface="+mn-lt"/>
                    <a:ea typeface="楷体" panose="02010609060101010101" pitchFamily="49" charset="-122"/>
                  </a:rPr>
                  <a:t>91</a:t>
                </a:r>
                <a:r>
                  <a:rPr lang="zh-CN" altLang="en-US" sz="2000" b="1" dirty="0">
                    <a:solidFill>
                      <a:srgbClr val="000000"/>
                    </a:solidFill>
                    <a:latin typeface="+mn-lt"/>
                    <a:ea typeface="楷体" panose="02010609060101010101" pitchFamily="49" charset="-122"/>
                  </a:rPr>
                  <a:t>个国家和地区的代表团总计</a:t>
                </a:r>
                <a:r>
                  <a:rPr lang="en-US" altLang="zh-CN" sz="2000" b="1" dirty="0">
                    <a:solidFill>
                      <a:srgbClr val="000000"/>
                    </a:solidFill>
                    <a:latin typeface="+mn-lt"/>
                    <a:ea typeface="楷体" panose="02010609060101010101" pitchFamily="49" charset="-122"/>
                  </a:rPr>
                  <a:t>2880</a:t>
                </a:r>
                <a:r>
                  <a:rPr lang="zh-CN" altLang="en-US" sz="2000" b="1" dirty="0">
                    <a:solidFill>
                      <a:srgbClr val="000000"/>
                    </a:solidFill>
                    <a:latin typeface="+mn-lt"/>
                    <a:ea typeface="楷体" panose="02010609060101010101" pitchFamily="49" charset="-122"/>
                  </a:rPr>
                  <a:t>名运动员参加了</a:t>
                </a:r>
                <a:r>
                  <a:rPr lang="en-US" altLang="zh-CN" sz="2000" b="1" dirty="0">
                    <a:solidFill>
                      <a:srgbClr val="000000"/>
                    </a:solidFill>
                    <a:latin typeface="+mn-lt"/>
                    <a:ea typeface="楷体" panose="02010609060101010101" pitchFamily="49" charset="-122"/>
                  </a:rPr>
                  <a:t>7</a:t>
                </a:r>
                <a:r>
                  <a:rPr lang="zh-CN" altLang="en-US" sz="2000" b="1" dirty="0">
                    <a:solidFill>
                      <a:srgbClr val="000000"/>
                    </a:solidFill>
                    <a:latin typeface="+mn-lt"/>
                    <a:ea typeface="楷体" panose="02010609060101010101" pitchFamily="49" charset="-122"/>
                  </a:rPr>
                  <a:t>个大项（包括</a:t>
                </a:r>
                <a:r>
                  <a:rPr lang="en-US" altLang="zh-CN" sz="2000" b="1" dirty="0">
                    <a:solidFill>
                      <a:srgbClr val="000000"/>
                    </a:solidFill>
                    <a:latin typeface="+mn-lt"/>
                    <a:ea typeface="楷体" panose="02010609060101010101" pitchFamily="49" charset="-122"/>
                  </a:rPr>
                  <a:t>15</a:t>
                </a:r>
                <a:r>
                  <a:rPr lang="zh-CN" altLang="en-US" sz="2000" b="1" dirty="0">
                    <a:solidFill>
                      <a:srgbClr val="000000"/>
                    </a:solidFill>
                    <a:latin typeface="+mn-lt"/>
                    <a:ea typeface="楷体" panose="02010609060101010101" pitchFamily="49" charset="-122"/>
                  </a:rPr>
                  <a:t>个分项、</a:t>
                </a:r>
                <a:r>
                  <a:rPr lang="en-US" altLang="zh-CN" sz="2000" b="1" dirty="0">
                    <a:solidFill>
                      <a:srgbClr val="000000"/>
                    </a:solidFill>
                    <a:latin typeface="+mn-lt"/>
                    <a:ea typeface="楷体" panose="02010609060101010101" pitchFamily="49" charset="-122"/>
                  </a:rPr>
                  <a:t>109</a:t>
                </a:r>
                <a:r>
                  <a:rPr lang="zh-CN" altLang="en-US" sz="2000" b="1" dirty="0">
                    <a:solidFill>
                      <a:srgbClr val="000000"/>
                    </a:solidFill>
                    <a:latin typeface="+mn-lt"/>
                    <a:ea typeface="楷体" panose="02010609060101010101" pitchFamily="49" charset="-122"/>
                  </a:rPr>
                  <a:t>个小项）的比赛。中国代表团共有</a:t>
                </a:r>
                <a:r>
                  <a:rPr lang="en-US" altLang="zh-CN" sz="2000" b="1" dirty="0">
                    <a:solidFill>
                      <a:srgbClr val="000000"/>
                    </a:solidFill>
                    <a:latin typeface="+mn-lt"/>
                    <a:ea typeface="楷体" panose="02010609060101010101" pitchFamily="49" charset="-122"/>
                  </a:rPr>
                  <a:t>176</a:t>
                </a:r>
                <a:r>
                  <a:rPr lang="zh-CN" altLang="en-US" sz="2000" b="1" dirty="0">
                    <a:solidFill>
                      <a:srgbClr val="000000"/>
                    </a:solidFill>
                    <a:latin typeface="+mn-lt"/>
                    <a:ea typeface="楷体" panose="02010609060101010101" pitchFamily="49" charset="-122"/>
                  </a:rPr>
                  <a:t>名运动员参加了比赛，其中女运动员</a:t>
                </a:r>
                <a:r>
                  <a:rPr lang="en-US" altLang="zh-CN" sz="2000" b="1" dirty="0">
                    <a:solidFill>
                      <a:srgbClr val="000000"/>
                    </a:solidFill>
                    <a:latin typeface="+mn-lt"/>
                    <a:ea typeface="楷体" panose="02010609060101010101" pitchFamily="49" charset="-122"/>
                  </a:rPr>
                  <a:t>87</a:t>
                </a:r>
                <a:r>
                  <a:rPr lang="zh-CN" altLang="en-US" sz="2000" b="1" dirty="0">
                    <a:solidFill>
                      <a:srgbClr val="000000"/>
                    </a:solidFill>
                    <a:latin typeface="+mn-lt"/>
                    <a:ea typeface="楷体" panose="02010609060101010101" pitchFamily="49" charset="-122"/>
                  </a:rPr>
                  <a:t>人，占</a:t>
                </a:r>
                <a:r>
                  <a:rPr lang="en-US" altLang="zh-CN" sz="2000" b="1" dirty="0">
                    <a:solidFill>
                      <a:srgbClr val="000000"/>
                    </a:solidFill>
                    <a:latin typeface="+mn-lt"/>
                    <a:ea typeface="楷体" panose="02010609060101010101" pitchFamily="49" charset="-122"/>
                  </a:rPr>
                  <a:t>49.43%</a:t>
                </a:r>
                <a:r>
                  <a:rPr lang="zh-CN" altLang="en-US" sz="2000" b="1" dirty="0">
                    <a:solidFill>
                      <a:srgbClr val="000000"/>
                    </a:solidFill>
                    <a:latin typeface="+mn-lt"/>
                    <a:ea typeface="楷体" panose="02010609060101010101" pitchFamily="49" charset="-122"/>
                  </a:rPr>
                  <a:t>；男运动员</a:t>
                </a:r>
                <a:r>
                  <a:rPr lang="en-US" altLang="zh-CN" sz="2000" b="1" dirty="0">
                    <a:solidFill>
                      <a:srgbClr val="000000"/>
                    </a:solidFill>
                    <a:latin typeface="+mn-lt"/>
                    <a:ea typeface="楷体" panose="02010609060101010101" pitchFamily="49" charset="-122"/>
                  </a:rPr>
                  <a:t>89</a:t>
                </a:r>
                <a:r>
                  <a:rPr lang="zh-CN" altLang="en-US" sz="2000" b="1" dirty="0">
                    <a:solidFill>
                      <a:srgbClr val="000000"/>
                    </a:solidFill>
                    <a:latin typeface="+mn-lt"/>
                    <a:ea typeface="楷体" panose="02010609060101010101" pitchFamily="49" charset="-122"/>
                  </a:rPr>
                  <a:t>人，占</a:t>
                </a:r>
                <a:r>
                  <a:rPr lang="en-US" altLang="zh-CN" sz="2000" b="1" dirty="0">
                    <a:solidFill>
                      <a:srgbClr val="000000"/>
                    </a:solidFill>
                    <a:latin typeface="+mn-lt"/>
                    <a:ea typeface="楷体" panose="02010609060101010101" pitchFamily="49" charset="-122"/>
                  </a:rPr>
                  <a:t>50.57%</a:t>
                </a:r>
                <a:r>
                  <a:rPr lang="zh-CN" altLang="en-US" sz="2000" b="1" dirty="0">
                    <a:solidFill>
                      <a:srgbClr val="000000"/>
                    </a:solidFill>
                    <a:latin typeface="+mn-lt"/>
                    <a:ea typeface="楷体" panose="02010609060101010101" pitchFamily="49" charset="-122"/>
                  </a:rPr>
                  <a:t>；运动员平均年龄</a:t>
                </a:r>
                <a:r>
                  <a:rPr lang="en-US" altLang="zh-CN" sz="2000" b="1" dirty="0">
                    <a:solidFill>
                      <a:srgbClr val="000000"/>
                    </a:solidFill>
                    <a:latin typeface="+mn-lt"/>
                    <a:ea typeface="楷体" panose="02010609060101010101" pitchFamily="49" charset="-122"/>
                  </a:rPr>
                  <a:t>25.2</a:t>
                </a:r>
                <a:r>
                  <a:rPr lang="zh-CN" altLang="en-US" sz="2000" b="1" dirty="0">
                    <a:solidFill>
                      <a:srgbClr val="000000"/>
                    </a:solidFill>
                    <a:latin typeface="+mn-lt"/>
                    <a:ea typeface="楷体" panose="02010609060101010101" pitchFamily="49" charset="-122"/>
                  </a:rPr>
                  <a:t>岁。中国代表团获得了</a:t>
                </a:r>
                <a:r>
                  <a:rPr lang="en-US" altLang="zh-CN" sz="2000" b="1" dirty="0">
                    <a:solidFill>
                      <a:srgbClr val="000000"/>
                    </a:solidFill>
                    <a:latin typeface="+mn-lt"/>
                    <a:ea typeface="楷体" panose="02010609060101010101" pitchFamily="49" charset="-122"/>
                  </a:rPr>
                  <a:t>9</a:t>
                </a:r>
                <a:r>
                  <a:rPr lang="zh-CN" altLang="en-US" sz="2000" b="1" dirty="0">
                    <a:solidFill>
                      <a:srgbClr val="000000"/>
                    </a:solidFill>
                    <a:latin typeface="+mn-lt"/>
                    <a:ea typeface="楷体" panose="02010609060101010101" pitchFamily="49" charset="-122"/>
                  </a:rPr>
                  <a:t>枚金牌、</a:t>
                </a:r>
                <a:r>
                  <a:rPr lang="en-US" altLang="zh-CN" sz="2000" b="1" dirty="0">
                    <a:solidFill>
                      <a:srgbClr val="000000"/>
                    </a:solidFill>
                    <a:latin typeface="+mn-lt"/>
                    <a:ea typeface="楷体" panose="02010609060101010101" pitchFamily="49" charset="-122"/>
                  </a:rPr>
                  <a:t>4</a:t>
                </a:r>
                <a:r>
                  <a:rPr lang="zh-CN" altLang="en-US" sz="2000" b="1" dirty="0">
                    <a:solidFill>
                      <a:srgbClr val="000000"/>
                    </a:solidFill>
                    <a:latin typeface="+mn-lt"/>
                    <a:ea typeface="楷体" panose="02010609060101010101" pitchFamily="49" charset="-122"/>
                  </a:rPr>
                  <a:t>枚银牌和</a:t>
                </a:r>
                <a:r>
                  <a:rPr lang="en-US" altLang="zh-CN" sz="2000" b="1" dirty="0">
                    <a:solidFill>
                      <a:srgbClr val="000000"/>
                    </a:solidFill>
                    <a:latin typeface="+mn-lt"/>
                    <a:ea typeface="楷体" panose="02010609060101010101" pitchFamily="49" charset="-122"/>
                  </a:rPr>
                  <a:t>2</a:t>
                </a:r>
                <a:r>
                  <a:rPr lang="zh-CN" altLang="en-US" sz="2000" b="1" dirty="0">
                    <a:solidFill>
                      <a:srgbClr val="000000"/>
                    </a:solidFill>
                    <a:latin typeface="+mn-lt"/>
                    <a:ea typeface="楷体" panose="02010609060101010101" pitchFamily="49" charset="-122"/>
                  </a:rPr>
                  <a:t>枚铜牌，列金牌榜第三位，金牌数和奖牌数均创历史新高。共有</a:t>
                </a:r>
                <a:r>
                  <a:rPr lang="en-US" altLang="zh-CN" sz="2000" b="1" dirty="0">
                    <a:solidFill>
                      <a:srgbClr val="000000"/>
                    </a:solidFill>
                    <a:latin typeface="+mn-lt"/>
                    <a:ea typeface="楷体" panose="02010609060101010101" pitchFamily="49" charset="-122"/>
                  </a:rPr>
                  <a:t>1.9</a:t>
                </a:r>
                <a:r>
                  <a:rPr lang="zh-CN" altLang="en-US" sz="2000" b="1" dirty="0">
                    <a:solidFill>
                      <a:srgbClr val="000000"/>
                    </a:solidFill>
                    <a:latin typeface="+mn-lt"/>
                    <a:ea typeface="楷体" panose="02010609060101010101" pitchFamily="49" charset="-122"/>
                  </a:rPr>
                  <a:t>万名志愿者参加了志愿服务。本届冬奥会践行“绿色办奥”的理念，实现了低碳、节能、环保的目标。本届冬奥会的主火炬采用“微火”技术，其碳排放量大约只有传统点火方式的</a:t>
                </a:r>
                <a14:m>
                  <m:oMath xmlns:m="http://schemas.openxmlformats.org/officeDocument/2006/math">
                    <m:f>
                      <m:fPr>
                        <m:ctrlPr>
                          <a:rPr lang="zh-CN" altLang="en-US" sz="2000" b="1" i="1" dirty="0" smtClean="0">
                            <a:solidFill>
                              <a:srgbClr val="000000"/>
                            </a:solidFill>
                            <a:latin typeface="Cambria Math" panose="02040503050406030204" pitchFamily="18" charset="0"/>
                          </a:rPr>
                        </m:ctrlPr>
                      </m:fPr>
                      <m:num>
                        <m:r>
                          <a:rPr lang="zh-CN" altLang="en-US" sz="2000" b="1" dirty="0">
                            <a:solidFill>
                              <a:srgbClr val="000000"/>
                            </a:solidFill>
                            <a:latin typeface="Cambria Math" panose="02040503050406030204" pitchFamily="18" charset="0"/>
                          </a:rPr>
                          <m:t>1</m:t>
                        </m:r>
                      </m:num>
                      <m:den>
                        <m:r>
                          <a:rPr lang="zh-CN" altLang="en-US" sz="2000" b="1" i="0" dirty="0">
                            <a:solidFill>
                              <a:srgbClr val="000000"/>
                            </a:solidFill>
                            <a:latin typeface="Cambria Math" panose="02040503050406030204" pitchFamily="18" charset="0"/>
                          </a:rPr>
                          <m:t>5000</m:t>
                        </m:r>
                      </m:den>
                    </m:f>
                    <m:r>
                      <a:rPr lang="zh-CN" altLang="en-US" sz="2000" b="1" i="1" dirty="0">
                        <a:solidFill>
                          <a:srgbClr val="000000"/>
                        </a:solidFill>
                        <a:latin typeface="Cambria Math" panose="02040503050406030204" pitchFamily="18" charset="0"/>
                      </a:rPr>
                      <m:t>；</m:t>
                    </m:r>
                  </m:oMath>
                </a14:m>
                <a:r>
                  <a:rPr lang="zh-CN" altLang="en-US" sz="2000" b="1" dirty="0">
                    <a:solidFill>
                      <a:srgbClr val="000000"/>
                    </a:solidFill>
                    <a:latin typeface="+mn-lt"/>
                    <a:ea typeface="楷体" panose="02010609060101010101" pitchFamily="49" charset="-122"/>
                  </a:rPr>
                  <a:t>国家速滑馆“冰丝带”采用二氧化碳制冷技术，碳排放量约是传统制冰技术的</a:t>
                </a:r>
                <a14:m>
                  <m:oMath xmlns:m="http://schemas.openxmlformats.org/officeDocument/2006/math">
                    <m:f>
                      <m:fPr>
                        <m:ctrlPr>
                          <a:rPr lang="zh-CN" altLang="en-US" sz="2000" b="1" i="1" dirty="0" smtClean="0">
                            <a:solidFill>
                              <a:srgbClr val="000000"/>
                            </a:solidFill>
                            <a:latin typeface="Cambria Math" panose="02040503050406030204" pitchFamily="18" charset="0"/>
                          </a:rPr>
                        </m:ctrlPr>
                      </m:fPr>
                      <m:num>
                        <m:r>
                          <a:rPr lang="zh-CN" altLang="en-US" sz="2000" b="1" dirty="0">
                            <a:solidFill>
                              <a:srgbClr val="000000"/>
                            </a:solidFill>
                            <a:latin typeface="Cambria Math" panose="02040503050406030204" pitchFamily="18" charset="0"/>
                          </a:rPr>
                          <m:t>1</m:t>
                        </m:r>
                      </m:num>
                      <m:den>
                        <m:r>
                          <a:rPr lang="zh-CN" altLang="en-US" sz="2000" b="1" i="0" dirty="0">
                            <a:solidFill>
                              <a:srgbClr val="000000"/>
                            </a:solidFill>
                            <a:latin typeface="Cambria Math" panose="02040503050406030204" pitchFamily="18" charset="0"/>
                          </a:rPr>
                          <m:t>4000</m:t>
                        </m:r>
                      </m:den>
                    </m:f>
                    <m:r>
                      <a:rPr lang="zh-CN" altLang="en-US" sz="2000" b="1" i="1" dirty="0">
                        <a:solidFill>
                          <a:srgbClr val="000000"/>
                        </a:solidFill>
                        <a:latin typeface="Cambria Math" panose="02040503050406030204" pitchFamily="18" charset="0"/>
                      </a:rPr>
                      <m:t>。</m:t>
                    </m:r>
                  </m:oMath>
                </a14:m>
                <a:r>
                  <a:rPr lang="zh-CN" altLang="en-US" sz="2000" b="1" dirty="0">
                    <a:solidFill>
                      <a:srgbClr val="000000"/>
                    </a:solidFill>
                    <a:latin typeface="+mn-lt"/>
                    <a:ea typeface="楷体" panose="02010609060101010101" pitchFamily="49" charset="-122"/>
                  </a:rPr>
                  <a:t>设计团队开发的智慧场馆系统，能将“冰丝带”的冰面温度精准地维持在</a:t>
                </a:r>
                <a:r>
                  <a:rPr lang="en-US" altLang="zh-CN" sz="2000" b="1" dirty="0">
                    <a:solidFill>
                      <a:srgbClr val="000000"/>
                    </a:solidFill>
                    <a:latin typeface="+mn-lt"/>
                    <a:ea typeface="楷体" panose="02010609060101010101" pitchFamily="49" charset="-122"/>
                  </a:rPr>
                  <a:t>-11~-10</a:t>
                </a:r>
                <a:r>
                  <a:rPr lang="zh-CN" altLang="en-US" sz="2000" b="1" dirty="0">
                    <a:solidFill>
                      <a:srgbClr val="000000"/>
                    </a:solidFill>
                    <a:latin typeface="+mn-lt"/>
                    <a:ea typeface="楷体" panose="02010609060101010101" pitchFamily="49" charset="-122"/>
                  </a:rPr>
                  <a:t>℃。</a:t>
                </a:r>
              </a:p>
            </p:txBody>
          </p:sp>
        </mc:Choice>
        <mc:Fallback xmlns="">
          <p:sp>
            <p:nvSpPr>
              <p:cNvPr id="3" name="文本框 2">
                <a:extLst>
                  <a:ext uri="{FF2B5EF4-FFF2-40B4-BE49-F238E27FC236}">
                    <a16:creationId xmlns:a16="http://schemas.microsoft.com/office/drawing/2014/main" id="{E4E01028-A908-4DFC-BD9C-AB98F63DD83A}"/>
                  </a:ext>
                </a:extLst>
              </p:cNvPr>
              <p:cNvSpPr txBox="1">
                <a:spLocks noRot="1" noChangeAspect="1" noMove="1" noResize="1" noEditPoints="1" noAdjustHandles="1" noChangeArrowheads="1" noChangeShapeType="1" noTextEdit="1"/>
              </p:cNvSpPr>
              <p:nvPr/>
            </p:nvSpPr>
            <p:spPr bwMode="auto">
              <a:xfrm>
                <a:off x="405130" y="5080000"/>
                <a:ext cx="8333740" cy="4072077"/>
              </a:xfrm>
              <a:prstGeom prst="rect">
                <a:avLst/>
              </a:prstGeom>
              <a:blipFill>
                <a:blip r:embed="rId3"/>
                <a:stretch>
                  <a:fillRect l="-731" t="-1048" r="-731" b="-1796"/>
                </a:stretch>
              </a:blipFill>
              <a:ln>
                <a:noFill/>
              </a:ln>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0 -3.33333E-6 L -0.00104 -0.82777 " pathEditMode="relative" rAng="0" ptsTypes="AA">
                                      <p:cBhvr>
                                        <p:cTn id="8" dur="5000" fill="hold"/>
                                        <p:tgtEl>
                                          <p:spTgt spid="3"/>
                                        </p:tgtEl>
                                        <p:attrNameLst>
                                          <p:attrName>ppt_x</p:attrName>
                                          <p:attrName>ppt_y</p:attrName>
                                        </p:attrNameLst>
                                      </p:cBhvr>
                                      <p:rCtr x="-52" y="-41389"/>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nodeType="afterGroup">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nodeType="afterGroup">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nodeType="afterGroup">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nodeType="afterGroup">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nodeType="afterGroup">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nodeType="afterGroup">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nodeType="afterGroup">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nodeType="afterGroup">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par>
                          <p:cTn id="66" fill="hold" nodeType="afterGroup">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par>
                          <p:cTn id="70" fill="hold" nodeType="afterGroup">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nodeType="afterGroup">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nodeType="afterGroup">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childTnLst>
                          </p:cTn>
                        </p:par>
                        <p:par>
                          <p:cTn id="82" fill="hold" nodeType="afterGroup">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500"/>
                                        <p:tgtEl>
                                          <p:spTgt spid="29"/>
                                        </p:tgtEl>
                                      </p:cBhvr>
                                    </p:animEffect>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2" grpId="0" animBg="1"/>
      <p:bldP spid="4"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1"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1">
            <a:extLst>
              <a:ext uri="{FF2B5EF4-FFF2-40B4-BE49-F238E27FC236}">
                <a16:creationId xmlns:a16="http://schemas.microsoft.com/office/drawing/2014/main" id="{2601B8C1-7724-490C-B551-2B1C1C25E17A}"/>
              </a:ext>
            </a:extLst>
          </p:cNvPr>
          <p:cNvSpPr txBox="1">
            <a:spLocks noChangeArrowheads="1"/>
          </p:cNvSpPr>
          <p:nvPr/>
        </p:nvSpPr>
        <p:spPr bwMode="auto">
          <a:xfrm>
            <a:off x="546707" y="137102"/>
            <a:ext cx="8340725" cy="19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800" b="1" dirty="0">
                <a:latin typeface="Times New Roman" panose="02020603050405020304" pitchFamily="18" charset="0"/>
                <a:ea typeface="黑体" panose="02010609060101010101" pitchFamily="49" charset="-122"/>
              </a:rPr>
              <a:t>2. </a:t>
            </a:r>
            <a:r>
              <a:rPr lang="zh-CN" altLang="en-US" sz="2800" b="1" dirty="0">
                <a:latin typeface="Times New Roman" panose="02020603050405020304" pitchFamily="18" charset="0"/>
                <a:ea typeface="黑体" panose="02010609060101010101" pitchFamily="49" charset="-122"/>
              </a:rPr>
              <a:t>下面是我国</a:t>
            </a:r>
            <a:r>
              <a:rPr lang="en-US" altLang="zh-CN" sz="2800" b="1" dirty="0">
                <a:latin typeface="Times New Roman" panose="02020603050405020304" pitchFamily="18" charset="0"/>
                <a:ea typeface="黑体" panose="02010609060101010101" pitchFamily="49" charset="-122"/>
              </a:rPr>
              <a:t>2017</a:t>
            </a:r>
            <a:r>
              <a:rPr lang="zh-CN" altLang="en-US" sz="2800" b="1" dirty="0">
                <a:latin typeface="Times New Roman" panose="02020603050405020304" pitchFamily="18" charset="0"/>
                <a:ea typeface="黑体" panose="02010609060101010101" pitchFamily="49" charset="-122"/>
              </a:rPr>
              <a:t>年、</a:t>
            </a:r>
            <a:r>
              <a:rPr lang="en-US" altLang="zh-CN" sz="2800" b="1" dirty="0">
                <a:latin typeface="Times New Roman" panose="02020603050405020304" pitchFamily="18" charset="0"/>
                <a:ea typeface="黑体" panose="02010609060101010101" pitchFamily="49" charset="-122"/>
              </a:rPr>
              <a:t>2019</a:t>
            </a:r>
            <a:r>
              <a:rPr lang="zh-CN" altLang="en-US" sz="2800" b="1" dirty="0">
                <a:latin typeface="Times New Roman" panose="02020603050405020304" pitchFamily="18" charset="0"/>
                <a:ea typeface="黑体" panose="02010609060101010101" pitchFamily="49" charset="-122"/>
              </a:rPr>
              <a:t>年、</a:t>
            </a:r>
            <a:r>
              <a:rPr lang="en-US" altLang="zh-CN" sz="2800" b="1" dirty="0">
                <a:latin typeface="Times New Roman" panose="02020603050405020304" pitchFamily="18" charset="0"/>
                <a:ea typeface="黑体" panose="02010609060101010101" pitchFamily="49" charset="-122"/>
              </a:rPr>
              <a:t>2021</a:t>
            </a:r>
            <a:r>
              <a:rPr lang="zh-CN" altLang="en-US" sz="2800" b="1" dirty="0">
                <a:latin typeface="Times New Roman" panose="02020603050405020304" pitchFamily="18" charset="0"/>
                <a:ea typeface="黑体" panose="02010609060101010101" pitchFamily="49" charset="-122"/>
              </a:rPr>
              <a:t>年全国</a:t>
            </a:r>
            <a:endParaRPr lang="en-US" altLang="zh-CN" sz="2800" b="1" dirty="0">
              <a:latin typeface="Times New Roman" panose="02020603050405020304" pitchFamily="18" charset="0"/>
              <a:ea typeface="黑体" panose="02010609060101010101" pitchFamily="49" charset="-122"/>
            </a:endParaRPr>
          </a:p>
          <a:p>
            <a:pPr>
              <a:lnSpc>
                <a:spcPct val="150000"/>
              </a:lnSpc>
            </a:pPr>
            <a:r>
              <a:rPr lang="zh-CN" altLang="en-US" sz="2800" b="1" dirty="0">
                <a:latin typeface="Times New Roman" panose="02020603050405020304" pitchFamily="18" charset="0"/>
                <a:ea typeface="黑体" panose="02010609060101010101" pitchFamily="49" charset="-122"/>
              </a:rPr>
              <a:t>城镇常住人口数量、全年粮食产量和全年消费品零售总额的相关数据。</a:t>
            </a:r>
          </a:p>
        </p:txBody>
      </p:sp>
      <p:graphicFrame>
        <p:nvGraphicFramePr>
          <p:cNvPr id="2" name="表格 1">
            <a:extLst>
              <a:ext uri="{FF2B5EF4-FFF2-40B4-BE49-F238E27FC236}">
                <a16:creationId xmlns:a16="http://schemas.microsoft.com/office/drawing/2014/main" id="{426EEB08-3EF3-483D-8F63-E407410F3807}"/>
              </a:ext>
            </a:extLst>
          </p:cNvPr>
          <p:cNvGraphicFramePr>
            <a:graphicFrameLocks noGrp="1"/>
          </p:cNvGraphicFramePr>
          <p:nvPr>
            <p:extLst>
              <p:ext uri="{D42A27DB-BD31-4B8C-83A1-F6EECF244321}">
                <p14:modId xmlns:p14="http://schemas.microsoft.com/office/powerpoint/2010/main" val="2150343417"/>
              </p:ext>
            </p:extLst>
          </p:nvPr>
        </p:nvGraphicFramePr>
        <p:xfrm>
          <a:off x="792000" y="2053116"/>
          <a:ext cx="7560000" cy="2700001"/>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3105209152"/>
                    </a:ext>
                  </a:extLst>
                </a:gridCol>
                <a:gridCol w="1800000">
                  <a:extLst>
                    <a:ext uri="{9D8B030D-6E8A-4147-A177-3AD203B41FA5}">
                      <a16:colId xmlns:a16="http://schemas.microsoft.com/office/drawing/2014/main" val="1356895548"/>
                    </a:ext>
                  </a:extLst>
                </a:gridCol>
                <a:gridCol w="1800000">
                  <a:extLst>
                    <a:ext uri="{9D8B030D-6E8A-4147-A177-3AD203B41FA5}">
                      <a16:colId xmlns:a16="http://schemas.microsoft.com/office/drawing/2014/main" val="3058809394"/>
                    </a:ext>
                  </a:extLst>
                </a:gridCol>
                <a:gridCol w="2160000">
                  <a:extLst>
                    <a:ext uri="{9D8B030D-6E8A-4147-A177-3AD203B41FA5}">
                      <a16:colId xmlns:a16="http://schemas.microsoft.com/office/drawing/2014/main" val="2813346650"/>
                    </a:ext>
                  </a:extLst>
                </a:gridCol>
              </a:tblGrid>
              <a:tr h="830770">
                <a:tc>
                  <a:txBody>
                    <a:bodyPr/>
                    <a:lstStyle/>
                    <a:p>
                      <a:pPr algn="ctr"/>
                      <a:r>
                        <a:rPr lang="zh-CN" altLang="en-US" sz="2000" b="1" dirty="0">
                          <a:solidFill>
                            <a:schemeClr val="tx1"/>
                          </a:solidFill>
                          <a:latin typeface="+mn-lt"/>
                          <a:ea typeface="宋体" panose="02010600030101010101" pitchFamily="2" charset="-122"/>
                        </a:rPr>
                        <a:t>年份</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2000" b="1" dirty="0">
                          <a:solidFill>
                            <a:schemeClr val="tx1"/>
                          </a:solidFill>
                          <a:latin typeface="+mn-lt"/>
                          <a:ea typeface="宋体" panose="02010600030101010101" pitchFamily="2" charset="-122"/>
                        </a:rPr>
                        <a:t>全国城镇常住</a:t>
                      </a:r>
                      <a:endParaRPr lang="en-US" altLang="zh-CN" sz="2000" b="1" dirty="0">
                        <a:solidFill>
                          <a:schemeClr val="tx1"/>
                        </a:solidFill>
                        <a:latin typeface="+mn-lt"/>
                        <a:ea typeface="宋体" panose="02010600030101010101" pitchFamily="2" charset="-122"/>
                      </a:endParaRPr>
                    </a:p>
                    <a:p>
                      <a:pPr algn="ctr"/>
                      <a:r>
                        <a:rPr lang="zh-CN" altLang="en-US" sz="2000" b="1" dirty="0">
                          <a:solidFill>
                            <a:schemeClr val="tx1"/>
                          </a:solidFill>
                          <a:latin typeface="+mn-lt"/>
                          <a:ea typeface="宋体" panose="02010600030101010101" pitchFamily="2" charset="-122"/>
                        </a:rPr>
                        <a:t>人口数量</a:t>
                      </a:r>
                      <a:r>
                        <a:rPr lang="en-US" altLang="zh-CN" sz="2000" b="1" dirty="0">
                          <a:solidFill>
                            <a:schemeClr val="tx1"/>
                          </a:solidFill>
                          <a:latin typeface="+mn-lt"/>
                          <a:ea typeface="宋体" panose="02010600030101010101" pitchFamily="2" charset="-122"/>
                        </a:rPr>
                        <a:t>/</a:t>
                      </a:r>
                      <a:r>
                        <a:rPr lang="zh-CN" altLang="en-US" sz="2000" b="1" dirty="0">
                          <a:solidFill>
                            <a:schemeClr val="tx1"/>
                          </a:solidFill>
                          <a:latin typeface="+mn-lt"/>
                          <a:ea typeface="宋体" panose="02010600030101010101" pitchFamily="2" charset="-122"/>
                        </a:rPr>
                        <a:t>万人</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2000" b="1" dirty="0">
                          <a:solidFill>
                            <a:schemeClr val="tx1"/>
                          </a:solidFill>
                          <a:latin typeface="+mn-lt"/>
                          <a:ea typeface="宋体" panose="02010600030101010101" pitchFamily="2" charset="-122"/>
                        </a:rPr>
                        <a:t>全年粮食</a:t>
                      </a:r>
                      <a:endParaRPr lang="en-US" altLang="zh-CN" sz="2000" b="1" dirty="0">
                        <a:solidFill>
                          <a:schemeClr val="tx1"/>
                        </a:solidFill>
                        <a:latin typeface="+mn-lt"/>
                        <a:ea typeface="宋体" panose="02010600030101010101" pitchFamily="2" charset="-122"/>
                      </a:endParaRPr>
                    </a:p>
                    <a:p>
                      <a:pPr algn="ctr"/>
                      <a:r>
                        <a:rPr lang="zh-CN" altLang="en-US" sz="2000" b="1" dirty="0">
                          <a:solidFill>
                            <a:schemeClr val="tx1"/>
                          </a:solidFill>
                          <a:latin typeface="+mn-lt"/>
                          <a:ea typeface="宋体" panose="02010600030101010101" pitchFamily="2" charset="-122"/>
                        </a:rPr>
                        <a:t>产量</a:t>
                      </a:r>
                      <a:r>
                        <a:rPr lang="en-US" altLang="zh-CN" sz="2000" b="1" dirty="0">
                          <a:solidFill>
                            <a:schemeClr val="tx1"/>
                          </a:solidFill>
                          <a:latin typeface="+mn-lt"/>
                          <a:ea typeface="宋体" panose="02010600030101010101" pitchFamily="2" charset="-122"/>
                        </a:rPr>
                        <a:t>/</a:t>
                      </a:r>
                      <a:r>
                        <a:rPr lang="zh-CN" altLang="en-US" sz="2000" b="1" dirty="0">
                          <a:solidFill>
                            <a:schemeClr val="tx1"/>
                          </a:solidFill>
                          <a:latin typeface="+mn-lt"/>
                          <a:ea typeface="宋体" panose="02010600030101010101" pitchFamily="2" charset="-122"/>
                        </a:rPr>
                        <a:t>万吨</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CN" altLang="en-US" sz="2000" b="1" dirty="0">
                          <a:solidFill>
                            <a:schemeClr val="tx1"/>
                          </a:solidFill>
                          <a:latin typeface="+mn-lt"/>
                          <a:ea typeface="宋体" panose="02010600030101010101" pitchFamily="2" charset="-122"/>
                        </a:rPr>
                        <a:t>全年消费品零售</a:t>
                      </a:r>
                      <a:endParaRPr lang="en-US" altLang="zh-CN" sz="2000" b="1" dirty="0">
                        <a:solidFill>
                          <a:schemeClr val="tx1"/>
                        </a:solidFill>
                        <a:latin typeface="+mn-lt"/>
                        <a:ea typeface="宋体" panose="02010600030101010101" pitchFamily="2" charset="-122"/>
                      </a:endParaRPr>
                    </a:p>
                    <a:p>
                      <a:pPr algn="ctr"/>
                      <a:r>
                        <a:rPr lang="zh-CN" altLang="en-US" sz="2000" b="1" dirty="0">
                          <a:solidFill>
                            <a:schemeClr val="tx1"/>
                          </a:solidFill>
                          <a:latin typeface="+mn-lt"/>
                          <a:ea typeface="宋体" panose="02010600030101010101" pitchFamily="2" charset="-122"/>
                        </a:rPr>
                        <a:t>总额</a:t>
                      </a:r>
                      <a:r>
                        <a:rPr lang="en-US" altLang="zh-CN" sz="2000" b="1" dirty="0">
                          <a:solidFill>
                            <a:schemeClr val="tx1"/>
                          </a:solidFill>
                          <a:latin typeface="+mn-lt"/>
                          <a:ea typeface="宋体" panose="02010600030101010101" pitchFamily="2" charset="-122"/>
                        </a:rPr>
                        <a:t>/</a:t>
                      </a:r>
                      <a:r>
                        <a:rPr lang="zh-CN" altLang="en-US" sz="2000" b="1" dirty="0">
                          <a:solidFill>
                            <a:schemeClr val="tx1"/>
                          </a:solidFill>
                          <a:latin typeface="+mn-lt"/>
                          <a:ea typeface="宋体" panose="02010600030101010101" pitchFamily="2" charset="-122"/>
                        </a:rPr>
                        <a:t>亿元</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39428820"/>
                  </a:ext>
                </a:extLst>
              </a:tr>
              <a:tr h="623077">
                <a:tc>
                  <a:txBody>
                    <a:bodyPr/>
                    <a:lstStyle/>
                    <a:p>
                      <a:pPr algn="ctr"/>
                      <a:r>
                        <a:rPr lang="en-US" altLang="zh-CN" sz="2000" b="1" dirty="0">
                          <a:solidFill>
                            <a:schemeClr val="tx1"/>
                          </a:solidFill>
                          <a:latin typeface="+mn-lt"/>
                          <a:ea typeface="宋体" panose="02010600030101010101" pitchFamily="2" charset="-122"/>
                        </a:rPr>
                        <a:t>2017</a:t>
                      </a:r>
                      <a:endParaRPr lang="zh-CN" altLang="en-US" sz="2000" b="1"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solidFill>
                            <a:schemeClr val="tx1"/>
                          </a:solidFill>
                          <a:latin typeface="+mn-lt"/>
                          <a:ea typeface="宋体" panose="02010600030101010101" pitchFamily="2" charset="-122"/>
                        </a:rPr>
                        <a:t>81347</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dirty="0">
                          <a:solidFill>
                            <a:schemeClr val="tx1"/>
                          </a:solidFill>
                          <a:latin typeface="+mn-lt"/>
                          <a:ea typeface="宋体" panose="02010600030101010101" pitchFamily="2" charset="-122"/>
                        </a:rPr>
                        <a:t>61791</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dirty="0">
                          <a:solidFill>
                            <a:schemeClr val="tx1"/>
                          </a:solidFill>
                          <a:latin typeface="+mn-lt"/>
                          <a:ea typeface="宋体" panose="02010600030101010101" pitchFamily="2" charset="-122"/>
                        </a:rPr>
                        <a:t>366262</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118222"/>
                  </a:ext>
                </a:extLst>
              </a:tr>
              <a:tr h="623077">
                <a:tc>
                  <a:txBody>
                    <a:bodyPr/>
                    <a:lstStyle/>
                    <a:p>
                      <a:pPr algn="ctr"/>
                      <a:r>
                        <a:rPr lang="en-US" altLang="zh-CN" sz="2000" b="1" dirty="0">
                          <a:solidFill>
                            <a:schemeClr val="tx1"/>
                          </a:solidFill>
                          <a:latin typeface="+mn-lt"/>
                          <a:ea typeface="宋体" panose="02010600030101010101" pitchFamily="2" charset="-122"/>
                        </a:rPr>
                        <a:t>2019</a:t>
                      </a:r>
                      <a:endParaRPr lang="zh-CN" altLang="en-US" sz="2000" b="1"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solidFill>
                            <a:schemeClr val="tx1"/>
                          </a:solidFill>
                          <a:latin typeface="+mn-lt"/>
                          <a:ea typeface="宋体" panose="02010600030101010101" pitchFamily="2" charset="-122"/>
                        </a:rPr>
                        <a:t>84843</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dirty="0">
                          <a:solidFill>
                            <a:schemeClr val="tx1"/>
                          </a:solidFill>
                          <a:latin typeface="+mn-lt"/>
                          <a:ea typeface="宋体" panose="02010600030101010101" pitchFamily="2" charset="-122"/>
                        </a:rPr>
                        <a:t>66384</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dirty="0">
                          <a:solidFill>
                            <a:schemeClr val="tx1"/>
                          </a:solidFill>
                          <a:latin typeface="+mn-lt"/>
                          <a:ea typeface="宋体" panose="02010600030101010101" pitchFamily="2" charset="-122"/>
                        </a:rPr>
                        <a:t>411649</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0839519"/>
                  </a:ext>
                </a:extLst>
              </a:tr>
              <a:tr h="623077">
                <a:tc>
                  <a:txBody>
                    <a:bodyPr/>
                    <a:lstStyle/>
                    <a:p>
                      <a:pPr algn="ctr"/>
                      <a:r>
                        <a:rPr lang="en-US" altLang="zh-CN" sz="2000" b="1" dirty="0">
                          <a:solidFill>
                            <a:schemeClr val="tx1"/>
                          </a:solidFill>
                          <a:latin typeface="+mn-lt"/>
                          <a:ea typeface="宋体" panose="02010600030101010101" pitchFamily="2" charset="-122"/>
                        </a:rPr>
                        <a:t>2021</a:t>
                      </a:r>
                      <a:endParaRPr lang="zh-CN" altLang="en-US" sz="2000" b="1"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2000" dirty="0">
                          <a:solidFill>
                            <a:schemeClr val="tx1"/>
                          </a:solidFill>
                          <a:latin typeface="+mn-lt"/>
                          <a:ea typeface="宋体" panose="02010600030101010101" pitchFamily="2" charset="-122"/>
                        </a:rPr>
                        <a:t>91425</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dirty="0">
                          <a:solidFill>
                            <a:schemeClr val="tx1"/>
                          </a:solidFill>
                          <a:latin typeface="+mn-lt"/>
                          <a:ea typeface="宋体" panose="02010600030101010101" pitchFamily="2" charset="-122"/>
                        </a:rPr>
                        <a:t>68285</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dirty="0">
                          <a:solidFill>
                            <a:schemeClr val="tx1"/>
                          </a:solidFill>
                          <a:latin typeface="+mn-lt"/>
                          <a:ea typeface="宋体" panose="02010600030101010101" pitchFamily="2" charset="-122"/>
                        </a:rPr>
                        <a:t>440823</a:t>
                      </a:r>
                      <a:endParaRPr lang="zh-CN" altLang="en-US" sz="2000" dirty="0">
                        <a:solidFill>
                          <a:schemeClr val="tx1"/>
                        </a:solidFill>
                        <a:latin typeface="+mn-lt"/>
                        <a:ea typeface="宋体" panose="02010600030101010101" pitchFamily="2"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49521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F0F1661-1045-4A5A-AE10-6C73909752B9}"/>
              </a:ext>
            </a:extLst>
          </p:cNvPr>
          <p:cNvPicPr>
            <a:picLocks noChangeAspect="1"/>
          </p:cNvPicPr>
          <p:nvPr/>
        </p:nvPicPr>
        <p:blipFill>
          <a:blip r:embed="rId2"/>
          <a:stretch>
            <a:fillRect/>
          </a:stretch>
        </p:blipFill>
        <p:spPr>
          <a:xfrm>
            <a:off x="929725" y="593813"/>
            <a:ext cx="6870023" cy="2468450"/>
          </a:xfrm>
          <a:prstGeom prst="rect">
            <a:avLst/>
          </a:prstGeom>
        </p:spPr>
      </p:pic>
      <p:sp>
        <p:nvSpPr>
          <p:cNvPr id="32770" name="文本框 1">
            <a:extLst>
              <a:ext uri="{FF2B5EF4-FFF2-40B4-BE49-F238E27FC236}">
                <a16:creationId xmlns:a16="http://schemas.microsoft.com/office/drawing/2014/main" id="{2B31C0EB-5EF5-4483-9832-6396A362847B}"/>
              </a:ext>
            </a:extLst>
          </p:cNvPr>
          <p:cNvSpPr txBox="1">
            <a:spLocks noChangeArrowheads="1"/>
          </p:cNvSpPr>
          <p:nvPr/>
        </p:nvSpPr>
        <p:spPr bwMode="auto">
          <a:xfrm>
            <a:off x="0" y="3043238"/>
            <a:ext cx="9028113" cy="14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50000"/>
              </a:lnSpc>
            </a:pP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1</a:t>
            </a: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2017</a:t>
            </a:r>
            <a:r>
              <a:rPr lang="zh-CN" altLang="en-US" sz="3200" b="1" dirty="0">
                <a:latin typeface="Times New Roman" panose="02020603050405020304" pitchFamily="18" charset="0"/>
                <a:ea typeface="黑体" panose="02010609060101010101" pitchFamily="49" charset="-122"/>
              </a:rPr>
              <a:t>年，全国城镇常住人口约为</a:t>
            </a:r>
            <a:r>
              <a:rPr lang="en-US" altLang="zh-CN" sz="3200" b="1" dirty="0">
                <a:latin typeface="Times New Roman" panose="02020603050405020304" pitchFamily="18" charset="0"/>
                <a:ea typeface="黑体" panose="02010609060101010101" pitchFamily="49" charset="-122"/>
              </a:rPr>
              <a:t>______</a:t>
            </a:r>
            <a:r>
              <a:rPr lang="zh-CN" altLang="en-US" sz="3200" b="1" dirty="0">
                <a:latin typeface="Times New Roman" panose="02020603050405020304" pitchFamily="18" charset="0"/>
                <a:ea typeface="黑体" panose="02010609060101010101" pitchFamily="49" charset="-122"/>
              </a:rPr>
              <a:t>亿人。（结果保留两位小数。）</a:t>
            </a:r>
            <a:endParaRPr lang="en-US" altLang="zh-CN" sz="3200" b="1" dirty="0">
              <a:latin typeface="Times New Roman" panose="02020603050405020304" pitchFamily="18" charset="0"/>
              <a:ea typeface="黑体" panose="02010609060101010101" pitchFamily="49" charset="-122"/>
            </a:endParaRPr>
          </a:p>
        </p:txBody>
      </p:sp>
      <p:sp>
        <p:nvSpPr>
          <p:cNvPr id="4" name="文本框 3">
            <a:extLst>
              <a:ext uri="{FF2B5EF4-FFF2-40B4-BE49-F238E27FC236}">
                <a16:creationId xmlns:a16="http://schemas.microsoft.com/office/drawing/2014/main" id="{5F9F7490-CB44-4E36-8CD4-D6633EB1269E}"/>
              </a:ext>
            </a:extLst>
          </p:cNvPr>
          <p:cNvSpPr txBox="1">
            <a:spLocks noChangeArrowheads="1"/>
          </p:cNvSpPr>
          <p:nvPr/>
        </p:nvSpPr>
        <p:spPr bwMode="auto">
          <a:xfrm>
            <a:off x="7082663" y="3125978"/>
            <a:ext cx="902811"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solidFill>
                  <a:srgbClr val="FF0000"/>
                </a:solidFill>
                <a:latin typeface="Times New Roman" panose="02020603050405020304" pitchFamily="18" charset="0"/>
                <a:ea typeface="黑体" panose="02010609060101010101" pitchFamily="49" charset="-122"/>
              </a:rPr>
              <a:t>8.13</a:t>
            </a:r>
            <a:endParaRPr lang="zh-CN" altLang="en-US" sz="3200" b="1" dirty="0">
              <a:solidFill>
                <a:srgbClr val="FF0000"/>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文本框 2">
            <a:extLst>
              <a:ext uri="{FF2B5EF4-FFF2-40B4-BE49-F238E27FC236}">
                <a16:creationId xmlns:a16="http://schemas.microsoft.com/office/drawing/2014/main" id="{38128C89-A211-43B6-9826-1DE20E1CAEB0}"/>
              </a:ext>
            </a:extLst>
          </p:cNvPr>
          <p:cNvSpPr txBox="1">
            <a:spLocks noChangeArrowheads="1"/>
          </p:cNvSpPr>
          <p:nvPr/>
        </p:nvSpPr>
        <p:spPr bwMode="auto">
          <a:xfrm>
            <a:off x="-14288" y="3052763"/>
            <a:ext cx="9144001" cy="14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50000"/>
              </a:lnSpc>
            </a:pP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2</a:t>
            </a: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2019</a:t>
            </a:r>
            <a:r>
              <a:rPr lang="zh-CN" altLang="en-US" sz="3200" b="1" dirty="0">
                <a:latin typeface="Times New Roman" panose="02020603050405020304" pitchFamily="18" charset="0"/>
                <a:ea typeface="黑体" panose="02010609060101010101" pitchFamily="49" charset="-122"/>
              </a:rPr>
              <a:t>年，全年粮食产量约为</a:t>
            </a:r>
            <a:r>
              <a:rPr lang="en-US" altLang="zh-CN" sz="3200" b="1" dirty="0">
                <a:latin typeface="Times New Roman" panose="02020603050405020304" pitchFamily="18" charset="0"/>
                <a:ea typeface="黑体" panose="02010609060101010101" pitchFamily="49" charset="-122"/>
              </a:rPr>
              <a:t>_______</a:t>
            </a:r>
            <a:r>
              <a:rPr lang="zh-CN" altLang="en-US" sz="3200" b="1" dirty="0">
                <a:latin typeface="Times New Roman" panose="02020603050405020304" pitchFamily="18" charset="0"/>
                <a:ea typeface="黑体" panose="02010609060101010101" pitchFamily="49" charset="-122"/>
              </a:rPr>
              <a:t>亿吨。（结果保留两位小数。）</a:t>
            </a:r>
            <a:endParaRPr lang="en-US" altLang="zh-CN" sz="3200" b="1" dirty="0">
              <a:latin typeface="Times New Roman" panose="02020603050405020304" pitchFamily="18" charset="0"/>
              <a:ea typeface="黑体" panose="02010609060101010101" pitchFamily="49" charset="-122"/>
            </a:endParaRPr>
          </a:p>
        </p:txBody>
      </p:sp>
      <p:sp>
        <p:nvSpPr>
          <p:cNvPr id="4" name="文本框 3">
            <a:extLst>
              <a:ext uri="{FF2B5EF4-FFF2-40B4-BE49-F238E27FC236}">
                <a16:creationId xmlns:a16="http://schemas.microsoft.com/office/drawing/2014/main" id="{F7CF9415-4A19-4579-97ED-9D9F69F4290C}"/>
              </a:ext>
            </a:extLst>
          </p:cNvPr>
          <p:cNvSpPr txBox="1">
            <a:spLocks noChangeArrowheads="1"/>
          </p:cNvSpPr>
          <p:nvPr/>
        </p:nvSpPr>
        <p:spPr bwMode="auto">
          <a:xfrm>
            <a:off x="6545199" y="3068955"/>
            <a:ext cx="902811"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solidFill>
                  <a:srgbClr val="FF0000"/>
                </a:solidFill>
                <a:latin typeface="Times New Roman" panose="02020603050405020304" pitchFamily="18" charset="0"/>
                <a:ea typeface="黑体" panose="02010609060101010101" pitchFamily="49" charset="-122"/>
              </a:rPr>
              <a:t>6.64</a:t>
            </a:r>
            <a:endParaRPr lang="zh-CN" altLang="en-US" sz="3200" b="1" dirty="0">
              <a:solidFill>
                <a:srgbClr val="FF0000"/>
              </a:solidFill>
              <a:latin typeface="Times New Roman" panose="02020603050405020304" pitchFamily="18" charset="0"/>
              <a:ea typeface="黑体" panose="02010609060101010101" pitchFamily="49" charset="-122"/>
            </a:endParaRPr>
          </a:p>
        </p:txBody>
      </p:sp>
      <p:pic>
        <p:nvPicPr>
          <p:cNvPr id="6" name="图片 5">
            <a:extLst>
              <a:ext uri="{FF2B5EF4-FFF2-40B4-BE49-F238E27FC236}">
                <a16:creationId xmlns:a16="http://schemas.microsoft.com/office/drawing/2014/main" id="{9387860E-82F9-4477-9290-01ECE4C6FDA3}"/>
              </a:ext>
            </a:extLst>
          </p:cNvPr>
          <p:cNvPicPr>
            <a:picLocks noChangeAspect="1"/>
          </p:cNvPicPr>
          <p:nvPr/>
        </p:nvPicPr>
        <p:blipFill>
          <a:blip r:embed="rId2"/>
          <a:stretch>
            <a:fillRect/>
          </a:stretch>
        </p:blipFill>
        <p:spPr>
          <a:xfrm>
            <a:off x="929725" y="593813"/>
            <a:ext cx="6870023" cy="246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文本框 2">
            <a:extLst>
              <a:ext uri="{FF2B5EF4-FFF2-40B4-BE49-F238E27FC236}">
                <a16:creationId xmlns:a16="http://schemas.microsoft.com/office/drawing/2014/main" id="{38128C89-A211-43B6-9826-1DE20E1CAEB0}"/>
              </a:ext>
            </a:extLst>
          </p:cNvPr>
          <p:cNvSpPr txBox="1">
            <a:spLocks noChangeArrowheads="1"/>
          </p:cNvSpPr>
          <p:nvPr/>
        </p:nvSpPr>
        <p:spPr bwMode="auto">
          <a:xfrm>
            <a:off x="-14288" y="3052763"/>
            <a:ext cx="9144001" cy="14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50000"/>
              </a:lnSpc>
            </a:pP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3</a:t>
            </a: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2021</a:t>
            </a:r>
            <a:r>
              <a:rPr lang="zh-CN" altLang="en-US" sz="3200" b="1" dirty="0">
                <a:latin typeface="Times New Roman" panose="02020603050405020304" pitchFamily="18" charset="0"/>
                <a:ea typeface="黑体" panose="02010609060101010101" pitchFamily="49" charset="-122"/>
              </a:rPr>
              <a:t>年，全国消费品零售总额约为</a:t>
            </a:r>
            <a:r>
              <a:rPr lang="en-US" altLang="zh-CN" sz="3200" b="1" dirty="0">
                <a:latin typeface="Times New Roman" panose="02020603050405020304" pitchFamily="18" charset="0"/>
                <a:ea typeface="黑体" panose="02010609060101010101" pitchFamily="49" charset="-122"/>
              </a:rPr>
              <a:t>_______</a:t>
            </a:r>
            <a:r>
              <a:rPr lang="zh-CN" altLang="en-US" sz="3200" b="1" dirty="0">
                <a:latin typeface="Times New Roman" panose="02020603050405020304" pitchFamily="18" charset="0"/>
                <a:ea typeface="黑体" panose="02010609060101010101" pitchFamily="49" charset="-122"/>
              </a:rPr>
              <a:t>万亿元。（结果保留两位小数。）</a:t>
            </a:r>
            <a:endParaRPr lang="en-US" altLang="zh-CN" sz="3200" b="1" dirty="0">
              <a:latin typeface="Times New Roman" panose="02020603050405020304" pitchFamily="18" charset="0"/>
              <a:ea typeface="黑体" panose="02010609060101010101" pitchFamily="49" charset="-122"/>
            </a:endParaRPr>
          </a:p>
        </p:txBody>
      </p:sp>
      <p:sp>
        <p:nvSpPr>
          <p:cNvPr id="4" name="文本框 3">
            <a:extLst>
              <a:ext uri="{FF2B5EF4-FFF2-40B4-BE49-F238E27FC236}">
                <a16:creationId xmlns:a16="http://schemas.microsoft.com/office/drawing/2014/main" id="{F7CF9415-4A19-4579-97ED-9D9F69F4290C}"/>
              </a:ext>
            </a:extLst>
          </p:cNvPr>
          <p:cNvSpPr txBox="1">
            <a:spLocks noChangeArrowheads="1"/>
          </p:cNvSpPr>
          <p:nvPr/>
        </p:nvSpPr>
        <p:spPr bwMode="auto">
          <a:xfrm>
            <a:off x="7874127" y="3068955"/>
            <a:ext cx="1107996"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solidFill>
                  <a:srgbClr val="FF0000"/>
                </a:solidFill>
                <a:latin typeface="Times New Roman" panose="02020603050405020304" pitchFamily="18" charset="0"/>
                <a:ea typeface="黑体" panose="02010609060101010101" pitchFamily="49" charset="-122"/>
              </a:rPr>
              <a:t>44.08</a:t>
            </a:r>
            <a:endParaRPr lang="zh-CN" altLang="en-US" sz="3200" b="1" dirty="0">
              <a:solidFill>
                <a:srgbClr val="FF0000"/>
              </a:solidFill>
              <a:latin typeface="Times New Roman" panose="02020603050405020304" pitchFamily="18" charset="0"/>
              <a:ea typeface="黑体" panose="02010609060101010101" pitchFamily="49" charset="-122"/>
            </a:endParaRPr>
          </a:p>
        </p:txBody>
      </p:sp>
      <p:pic>
        <p:nvPicPr>
          <p:cNvPr id="6" name="图片 5">
            <a:extLst>
              <a:ext uri="{FF2B5EF4-FFF2-40B4-BE49-F238E27FC236}">
                <a16:creationId xmlns:a16="http://schemas.microsoft.com/office/drawing/2014/main" id="{9387860E-82F9-4477-9290-01ECE4C6FDA3}"/>
              </a:ext>
            </a:extLst>
          </p:cNvPr>
          <p:cNvPicPr>
            <a:picLocks noChangeAspect="1"/>
          </p:cNvPicPr>
          <p:nvPr/>
        </p:nvPicPr>
        <p:blipFill>
          <a:blip r:embed="rId2"/>
          <a:stretch>
            <a:fillRect/>
          </a:stretch>
        </p:blipFill>
        <p:spPr>
          <a:xfrm>
            <a:off x="929725" y="593813"/>
            <a:ext cx="6870023" cy="2468450"/>
          </a:xfrm>
          <a:prstGeom prst="rect">
            <a:avLst/>
          </a:prstGeom>
        </p:spPr>
      </p:pic>
    </p:spTree>
    <p:extLst>
      <p:ext uri="{BB962C8B-B14F-4D97-AF65-F5344CB8AC3E}">
        <p14:creationId xmlns:p14="http://schemas.microsoft.com/office/powerpoint/2010/main" val="439935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框 2">
            <a:extLst>
              <a:ext uri="{FF2B5EF4-FFF2-40B4-BE49-F238E27FC236}">
                <a16:creationId xmlns:a16="http://schemas.microsoft.com/office/drawing/2014/main" id="{F53373C4-5E63-44EF-AC18-CC8E36B34EBD}"/>
              </a:ext>
            </a:extLst>
          </p:cNvPr>
          <p:cNvSpPr txBox="1">
            <a:spLocks noChangeArrowheads="1"/>
          </p:cNvSpPr>
          <p:nvPr/>
        </p:nvSpPr>
        <p:spPr bwMode="auto">
          <a:xfrm>
            <a:off x="280416" y="3258693"/>
            <a:ext cx="8319135" cy="62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20000"/>
              </a:lnSpc>
            </a:pPr>
            <a:r>
              <a:rPr lang="zh-CN" altLang="en-US" sz="3200" b="1" dirty="0">
                <a:latin typeface="Times New Roman" panose="02020603050405020304" pitchFamily="18" charset="0"/>
                <a:ea typeface="黑体" panose="02010609060101010101" pitchFamily="49" charset="-122"/>
              </a:rPr>
              <a:t>（</a:t>
            </a:r>
            <a:r>
              <a:rPr lang="en-US" altLang="zh-CN" sz="3200" b="1" dirty="0">
                <a:latin typeface="Times New Roman" panose="02020603050405020304" pitchFamily="18" charset="0"/>
                <a:ea typeface="黑体" panose="02010609060101010101" pitchFamily="49" charset="-122"/>
              </a:rPr>
              <a:t>4</a:t>
            </a:r>
            <a:r>
              <a:rPr lang="zh-CN" altLang="en-US" sz="3200" b="1" dirty="0">
                <a:latin typeface="Times New Roman" panose="02020603050405020304" pitchFamily="18" charset="0"/>
                <a:ea typeface="黑体" panose="02010609060101010101" pitchFamily="49" charset="-122"/>
              </a:rPr>
              <a:t>）根据上表，你还能提出什么数学问题？</a:t>
            </a:r>
            <a:endParaRPr lang="en-US" altLang="zh-CN" sz="3200" b="1" dirty="0">
              <a:latin typeface="Times New Roman" panose="02020603050405020304" pitchFamily="18" charset="0"/>
              <a:ea typeface="黑体" panose="02010609060101010101" pitchFamily="49" charset="-122"/>
            </a:endParaRPr>
          </a:p>
        </p:txBody>
      </p:sp>
      <p:pic>
        <p:nvPicPr>
          <p:cNvPr id="4" name="图片 3">
            <a:extLst>
              <a:ext uri="{FF2B5EF4-FFF2-40B4-BE49-F238E27FC236}">
                <a16:creationId xmlns:a16="http://schemas.microsoft.com/office/drawing/2014/main" id="{33D67449-337F-400A-8280-442FE993D016}"/>
              </a:ext>
            </a:extLst>
          </p:cNvPr>
          <p:cNvPicPr>
            <a:picLocks noChangeAspect="1"/>
          </p:cNvPicPr>
          <p:nvPr/>
        </p:nvPicPr>
        <p:blipFill>
          <a:blip r:embed="rId2"/>
          <a:stretch>
            <a:fillRect/>
          </a:stretch>
        </p:blipFill>
        <p:spPr>
          <a:xfrm>
            <a:off x="929725" y="593813"/>
            <a:ext cx="6870023" cy="24684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8">
            <a:extLst>
              <a:ext uri="{FF2B5EF4-FFF2-40B4-BE49-F238E27FC236}">
                <a16:creationId xmlns:a16="http://schemas.microsoft.com/office/drawing/2014/main" id="{DE73D59C-0598-42A7-AA08-E68C27336EE1}"/>
              </a:ext>
            </a:extLst>
          </p:cNvPr>
          <p:cNvGrpSpPr>
            <a:grpSpLocks/>
          </p:cNvGrpSpPr>
          <p:nvPr/>
        </p:nvGrpSpPr>
        <p:grpSpPr bwMode="auto">
          <a:xfrm>
            <a:off x="808038" y="598488"/>
            <a:ext cx="7645400" cy="3554412"/>
            <a:chOff x="619562" y="677303"/>
            <a:chExt cx="7645526" cy="3553943"/>
          </a:xfrm>
        </p:grpSpPr>
        <p:pic>
          <p:nvPicPr>
            <p:cNvPr id="35849" name="图片 9">
              <a:extLst>
                <a:ext uri="{FF2B5EF4-FFF2-40B4-BE49-F238E27FC236}">
                  <a16:creationId xmlns:a16="http://schemas.microsoft.com/office/drawing/2014/main" id="{A6570F84-EAB8-49B2-A7A2-7443996CE69B}"/>
                </a:ext>
              </a:extLst>
            </p:cNvPr>
            <p:cNvPicPr>
              <a:picLocks noChangeAspect="1"/>
            </p:cNvPicPr>
            <p:nvPr/>
          </p:nvPicPr>
          <p:blipFill>
            <a:blip r:embed="rId2">
              <a:extLst>
                <a:ext uri="{28A0092B-C50C-407E-A947-70E740481C1C}">
                  <a14:useLocalDpi xmlns:a14="http://schemas.microsoft.com/office/drawing/2010/main" val="0"/>
                </a:ext>
              </a:extLst>
            </a:blip>
            <a:srcRect l="10664" t="23866" r="10719" b="22557"/>
            <a:stretch>
              <a:fillRect/>
            </a:stretch>
          </p:blipFill>
          <p:spPr bwMode="auto">
            <a:xfrm>
              <a:off x="619562" y="677303"/>
              <a:ext cx="7645526" cy="35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矩形 2">
              <a:extLst>
                <a:ext uri="{FF2B5EF4-FFF2-40B4-BE49-F238E27FC236}">
                  <a16:creationId xmlns:a16="http://schemas.microsoft.com/office/drawing/2014/main" id="{53A05EAD-FC0F-45A5-8FAE-ACB086AA8F49}"/>
                </a:ext>
              </a:extLst>
            </p:cNvPr>
            <p:cNvSpPr>
              <a:spLocks noChangeArrowheads="1"/>
            </p:cNvSpPr>
            <p:nvPr/>
          </p:nvSpPr>
          <p:spPr bwMode="auto">
            <a:xfrm>
              <a:off x="1792766" y="1551336"/>
              <a:ext cx="52287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200" b="1">
                  <a:solidFill>
                    <a:srgbClr val="000000"/>
                  </a:solidFill>
                  <a:latin typeface="黑体" panose="02010609060101010101" pitchFamily="49" charset="-122"/>
                  <a:ea typeface="黑体" panose="02010609060101010101" pitchFamily="49" charset="-122"/>
                </a:rPr>
                <a:t>    同学们，今天的数学课你们有哪些收获呢？</a:t>
              </a:r>
            </a:p>
          </p:txBody>
        </p:sp>
      </p:grpSp>
      <p:grpSp>
        <p:nvGrpSpPr>
          <p:cNvPr id="35844" name="组合 12">
            <a:extLst>
              <a:ext uri="{FF2B5EF4-FFF2-40B4-BE49-F238E27FC236}">
                <a16:creationId xmlns:a16="http://schemas.microsoft.com/office/drawing/2014/main" id="{5C84EA20-C40F-42B8-888B-5A88704E4C5C}"/>
              </a:ext>
            </a:extLst>
          </p:cNvPr>
          <p:cNvGrpSpPr>
            <a:grpSpLocks/>
          </p:cNvGrpSpPr>
          <p:nvPr/>
        </p:nvGrpSpPr>
        <p:grpSpPr bwMode="auto">
          <a:xfrm>
            <a:off x="215900" y="593725"/>
            <a:ext cx="2033588" cy="588963"/>
            <a:chOff x="361271" y="295613"/>
            <a:chExt cx="2033586" cy="589758"/>
          </a:xfrm>
        </p:grpSpPr>
        <p:sp>
          <p:nvSpPr>
            <p:cNvPr id="14" name="圆角矩形 13">
              <a:extLst>
                <a:ext uri="{FF2B5EF4-FFF2-40B4-BE49-F238E27FC236}">
                  <a16:creationId xmlns:a16="http://schemas.microsoft.com/office/drawing/2014/main" id="{51C9469E-DDBF-48EC-ABAD-C1271909EB0D}"/>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15" name="Rectangle 16">
              <a:extLst>
                <a:ext uri="{FF2B5EF4-FFF2-40B4-BE49-F238E27FC236}">
                  <a16:creationId xmlns:a16="http://schemas.microsoft.com/office/drawing/2014/main" id="{2C67F15F-CB57-4596-8442-3DAE36234777}"/>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课堂小结</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a:extLst>
              <a:ext uri="{FF2B5EF4-FFF2-40B4-BE49-F238E27FC236}">
                <a16:creationId xmlns:a16="http://schemas.microsoft.com/office/drawing/2014/main" id="{EDB3C108-5ED8-4E9A-9ED3-31D05422F578}"/>
              </a:ext>
            </a:extLst>
          </p:cNvPr>
          <p:cNvSpPr>
            <a:spLocks noChangeArrowheads="1"/>
          </p:cNvSpPr>
          <p:nvPr/>
        </p:nvSpPr>
        <p:spPr bwMode="auto">
          <a:xfrm>
            <a:off x="576212" y="1219652"/>
            <a:ext cx="6151160"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defRPr/>
            </a:pPr>
            <a:r>
              <a:rPr lang="zh-CN" altLang="en-US" sz="3200" b="1" dirty="0">
                <a:solidFill>
                  <a:schemeClr val="tx1">
                    <a:lumMod val="75000"/>
                    <a:lumOff val="25000"/>
                  </a:schemeClr>
                </a:solidFill>
                <a:latin typeface="+mn-ea"/>
                <a:ea typeface="+mn-ea"/>
              </a:rPr>
              <a:t>交流合作：</a:t>
            </a:r>
            <a:r>
              <a:rPr lang="zh-CN" altLang="en-US" sz="3200" b="1" dirty="0">
                <a:solidFill>
                  <a:srgbClr val="000000"/>
                </a:solidFill>
                <a:latin typeface="+mn-ea"/>
                <a:ea typeface="+mn-ea"/>
                <a:sym typeface="Times New Roman" panose="02020603050405020304" pitchFamily="18" charset="0"/>
              </a:rPr>
              <a:t>（阅读教材第</a:t>
            </a:r>
            <a:r>
              <a:rPr lang="en-US" altLang="zh-CN" sz="3200" b="1" dirty="0">
                <a:solidFill>
                  <a:srgbClr val="000000"/>
                </a:solidFill>
                <a:latin typeface="+mn-ea"/>
                <a:ea typeface="+mn-ea"/>
                <a:sym typeface="Times New Roman" panose="02020603050405020304" pitchFamily="18" charset="0"/>
              </a:rPr>
              <a:t>71</a:t>
            </a:r>
            <a:r>
              <a:rPr lang="zh-CN" altLang="en-US" sz="3200" b="1" dirty="0">
                <a:solidFill>
                  <a:srgbClr val="000000"/>
                </a:solidFill>
                <a:latin typeface="+mn-ea"/>
                <a:ea typeface="+mn-ea"/>
                <a:sym typeface="Times New Roman" panose="02020603050405020304" pitchFamily="18" charset="0"/>
              </a:rPr>
              <a:t>页）</a:t>
            </a:r>
          </a:p>
          <a:p>
            <a:pPr>
              <a:defRPr/>
            </a:pPr>
            <a:endParaRPr lang="zh-CN" altLang="en-US" sz="3200" b="1" dirty="0">
              <a:solidFill>
                <a:srgbClr val="6AD0FE"/>
              </a:solidFill>
              <a:latin typeface="+mn-ea"/>
              <a:ea typeface="+mn-ea"/>
            </a:endParaRPr>
          </a:p>
        </p:txBody>
      </p:sp>
      <p:sp>
        <p:nvSpPr>
          <p:cNvPr id="12291" name="文本框 1">
            <a:extLst>
              <a:ext uri="{FF2B5EF4-FFF2-40B4-BE49-F238E27FC236}">
                <a16:creationId xmlns:a16="http://schemas.microsoft.com/office/drawing/2014/main" id="{4A7947DC-0E67-4DCA-BFFE-444350A95B03}"/>
              </a:ext>
            </a:extLst>
          </p:cNvPr>
          <p:cNvSpPr txBox="1">
            <a:spLocks noChangeArrowheads="1"/>
          </p:cNvSpPr>
          <p:nvPr/>
        </p:nvSpPr>
        <p:spPr bwMode="auto">
          <a:xfrm>
            <a:off x="576263" y="1919288"/>
            <a:ext cx="765175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50000"/>
              </a:lnSpc>
            </a:pPr>
            <a:r>
              <a:rPr lang="zh-CN" altLang="en-US" sz="3200" b="1" dirty="0">
                <a:solidFill>
                  <a:srgbClr val="000000"/>
                </a:solidFill>
                <a:latin typeface="黑体" panose="02010609060101010101" pitchFamily="49" charset="-122"/>
                <a:ea typeface="黑体" panose="02010609060101010101" pitchFamily="49" charset="-122"/>
              </a:rPr>
              <a:t>    你能把学过的数整理成图表来表示吗？这些数之间有什么联系？</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1">
            <a:extLst>
              <a:ext uri="{FF2B5EF4-FFF2-40B4-BE49-F238E27FC236}">
                <a16:creationId xmlns:a16="http://schemas.microsoft.com/office/drawing/2014/main" id="{5402290A-9CE6-44EC-9542-483A7B96B4BC}"/>
              </a:ext>
            </a:extLst>
          </p:cNvPr>
          <p:cNvSpPr txBox="1">
            <a:spLocks noChangeArrowheads="1"/>
          </p:cNvSpPr>
          <p:nvPr/>
        </p:nvSpPr>
        <p:spPr bwMode="auto">
          <a:xfrm>
            <a:off x="463550" y="473075"/>
            <a:ext cx="7854950"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①自然数</a:t>
            </a:r>
            <a:r>
              <a:rPr lang="en-US" altLang="zh-CN" sz="2600" b="1" dirty="0">
                <a:solidFill>
                  <a:srgbClr val="FF0000"/>
                </a:solidFill>
                <a:latin typeface="黑体" panose="02010609060101010101" pitchFamily="49" charset="-122"/>
                <a:ea typeface="黑体" panose="02010609060101010101" pitchFamily="49" charset="-122"/>
              </a:rPr>
              <a:t>:</a:t>
            </a:r>
            <a:r>
              <a:rPr lang="zh-CN" altLang="en-US" sz="2600" b="1" dirty="0">
                <a:solidFill>
                  <a:srgbClr val="0000FF"/>
                </a:solidFill>
                <a:latin typeface="楷体" panose="02010609060101010101" pitchFamily="49" charset="-122"/>
                <a:ea typeface="楷体" panose="02010609060101010101" pitchFamily="49" charset="-122"/>
              </a:rPr>
              <a:t>是整数的一部分，整数包括正整数、零、</a:t>
            </a:r>
            <a:endParaRPr lang="en-US" altLang="zh-CN" sz="2600" b="1" dirty="0">
              <a:solidFill>
                <a:srgbClr val="0000FF"/>
              </a:solidFill>
              <a:latin typeface="楷体" panose="02010609060101010101" pitchFamily="49" charset="-122"/>
              <a:ea typeface="楷体" panose="02010609060101010101" pitchFamily="49" charset="-122"/>
            </a:endParaRPr>
          </a:p>
          <a:p>
            <a:pPr algn="just" hangingPunct="1">
              <a:lnSpc>
                <a:spcPct val="130000"/>
              </a:lnSpc>
            </a:pPr>
            <a:r>
              <a:rPr lang="en-US" altLang="zh-CN" sz="2600" b="1" dirty="0">
                <a:solidFill>
                  <a:srgbClr val="0000FF"/>
                </a:solidFill>
                <a:latin typeface="楷体" panose="02010609060101010101" pitchFamily="49" charset="-122"/>
                <a:ea typeface="楷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负整数，正整数和零统称为自然数。</a:t>
            </a:r>
            <a:endParaRPr lang="en-US" altLang="zh-CN" sz="2600" b="1" dirty="0">
              <a:solidFill>
                <a:srgbClr val="0000FF"/>
              </a:solidFill>
              <a:latin typeface="楷体" panose="02010609060101010101" pitchFamily="49" charset="-122"/>
              <a:ea typeface="楷体" panose="02010609060101010101" pitchFamily="49" charset="-122"/>
            </a:endParaRPr>
          </a:p>
          <a:p>
            <a:pPr algn="just"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②小数</a:t>
            </a:r>
            <a:r>
              <a:rPr lang="en-US" altLang="zh-CN" sz="2600" b="1" dirty="0">
                <a:solidFill>
                  <a:srgbClr val="FF0000"/>
                </a:solidFill>
                <a:latin typeface="黑体" panose="02010609060101010101" pitchFamily="49" charset="-122"/>
                <a:ea typeface="黑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是十进制的另一种表现，它是分数的另一</a:t>
            </a:r>
            <a:endParaRPr lang="en-US" altLang="zh-CN" sz="2600" b="1" dirty="0">
              <a:solidFill>
                <a:srgbClr val="0000FF"/>
              </a:solidFill>
              <a:latin typeface="楷体" panose="02010609060101010101" pitchFamily="49" charset="-122"/>
              <a:ea typeface="楷体" panose="02010609060101010101" pitchFamily="49" charset="-122"/>
            </a:endParaRPr>
          </a:p>
          <a:p>
            <a:pPr algn="just" hangingPunct="1">
              <a:lnSpc>
                <a:spcPct val="130000"/>
              </a:lnSpc>
            </a:pPr>
            <a:r>
              <a:rPr lang="en-US" altLang="zh-CN" sz="2600" b="1" dirty="0">
                <a:solidFill>
                  <a:srgbClr val="0000FF"/>
                </a:solidFill>
                <a:latin typeface="楷体" panose="02010609060101010101" pitchFamily="49" charset="-122"/>
                <a:ea typeface="楷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种表现形式，可以归为分数这一类。</a:t>
            </a:r>
          </a:p>
          <a:p>
            <a:pPr algn="just" hangingPunct="1">
              <a:lnSpc>
                <a:spcPct val="130000"/>
              </a:lnSpc>
            </a:pPr>
            <a:r>
              <a:rPr lang="zh-CN" altLang="en-US" sz="2600" b="1" dirty="0">
                <a:solidFill>
                  <a:srgbClr val="FF0000"/>
                </a:solidFill>
                <a:latin typeface="黑体" panose="02010609060101010101" pitchFamily="49" charset="-122"/>
                <a:ea typeface="黑体" panose="02010609060101010101" pitchFamily="49" charset="-122"/>
              </a:rPr>
              <a:t>③百分数</a:t>
            </a:r>
            <a:r>
              <a:rPr lang="en-US" altLang="zh-CN" sz="2600" b="1" dirty="0">
                <a:solidFill>
                  <a:srgbClr val="FF0000"/>
                </a:solidFill>
                <a:latin typeface="黑体" panose="02010609060101010101" pitchFamily="49" charset="-122"/>
                <a:ea typeface="黑体" panose="02010609060101010101" pitchFamily="49" charset="-122"/>
              </a:rPr>
              <a:t>:</a:t>
            </a:r>
            <a:r>
              <a:rPr lang="zh-CN" altLang="en-US" sz="2600" b="1" dirty="0">
                <a:solidFill>
                  <a:srgbClr val="0000FF"/>
                </a:solidFill>
                <a:latin typeface="楷体" panose="02010609060101010101" pitchFamily="49" charset="-122"/>
                <a:ea typeface="楷体" panose="02010609060101010101" pitchFamily="49" charset="-122"/>
              </a:rPr>
              <a:t>是一种特殊的分数。它与分数的区别是：</a:t>
            </a:r>
            <a:endParaRPr lang="en-US" altLang="zh-CN" sz="2600" b="1" dirty="0">
              <a:solidFill>
                <a:srgbClr val="0000FF"/>
              </a:solidFill>
              <a:latin typeface="楷体" panose="02010609060101010101" pitchFamily="49" charset="-122"/>
              <a:ea typeface="楷体" panose="02010609060101010101" pitchFamily="49" charset="-122"/>
            </a:endParaRPr>
          </a:p>
          <a:p>
            <a:pPr algn="just" hangingPunct="1">
              <a:lnSpc>
                <a:spcPct val="130000"/>
              </a:lnSpc>
            </a:pPr>
            <a:r>
              <a:rPr lang="en-US" altLang="zh-CN" sz="2600" b="1" dirty="0">
                <a:solidFill>
                  <a:srgbClr val="0000FF"/>
                </a:solidFill>
                <a:latin typeface="楷体" panose="02010609060101010101" pitchFamily="49" charset="-122"/>
                <a:ea typeface="楷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意义不同，实际应用不同；分数可以化简</a:t>
            </a:r>
            <a:endParaRPr lang="en-US" altLang="zh-CN" sz="2600" b="1" dirty="0">
              <a:solidFill>
                <a:srgbClr val="0000FF"/>
              </a:solidFill>
              <a:latin typeface="楷体" panose="02010609060101010101" pitchFamily="49" charset="-122"/>
              <a:ea typeface="楷体" panose="02010609060101010101" pitchFamily="49" charset="-122"/>
            </a:endParaRPr>
          </a:p>
          <a:p>
            <a:pPr algn="just" hangingPunct="1">
              <a:lnSpc>
                <a:spcPct val="130000"/>
              </a:lnSpc>
            </a:pPr>
            <a:r>
              <a:rPr lang="en-US" altLang="zh-CN" sz="2600" b="1" dirty="0">
                <a:solidFill>
                  <a:srgbClr val="0000FF"/>
                </a:solidFill>
                <a:latin typeface="楷体" panose="02010609060101010101" pitchFamily="49" charset="-122"/>
                <a:ea typeface="楷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成最简分数，百分数不能约分，百分数的</a:t>
            </a:r>
            <a:endParaRPr lang="en-US" altLang="zh-CN" sz="2600" b="1" dirty="0">
              <a:solidFill>
                <a:srgbClr val="0000FF"/>
              </a:solidFill>
              <a:latin typeface="楷体" panose="02010609060101010101" pitchFamily="49" charset="-122"/>
              <a:ea typeface="楷体" panose="02010609060101010101" pitchFamily="49" charset="-122"/>
            </a:endParaRPr>
          </a:p>
          <a:p>
            <a:pPr algn="just" hangingPunct="1">
              <a:lnSpc>
                <a:spcPct val="130000"/>
              </a:lnSpc>
            </a:pPr>
            <a:r>
              <a:rPr lang="en-US" altLang="zh-CN" sz="2600" b="1" dirty="0">
                <a:solidFill>
                  <a:srgbClr val="0000FF"/>
                </a:solidFill>
                <a:latin typeface="楷体" panose="02010609060101010101" pitchFamily="49" charset="-122"/>
                <a:ea typeface="楷体" panose="02010609060101010101" pitchFamily="49" charset="-122"/>
              </a:rPr>
              <a:t>         </a:t>
            </a:r>
            <a:r>
              <a:rPr lang="zh-CN" altLang="en-US" sz="2600" b="1" dirty="0">
                <a:solidFill>
                  <a:srgbClr val="0000FF"/>
                </a:solidFill>
                <a:latin typeface="楷体" panose="02010609060101010101" pitchFamily="49" charset="-122"/>
                <a:ea typeface="楷体" panose="02010609060101010101" pitchFamily="49" charset="-122"/>
              </a:rPr>
              <a:t>分子可以是整数、小数。</a:t>
            </a:r>
          </a:p>
        </p:txBody>
      </p:sp>
      <p:pic>
        <p:nvPicPr>
          <p:cNvPr id="3" name="图片 2">
            <a:extLst>
              <a:ext uri="{FF2B5EF4-FFF2-40B4-BE49-F238E27FC236}">
                <a16:creationId xmlns:a16="http://schemas.microsoft.com/office/drawing/2014/main" id="{E8E588B2-F9F0-4AF8-968E-F963B541C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473075"/>
            <a:ext cx="15716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F92DF8FB-F5B8-485E-9174-F9FB1AB05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588963"/>
            <a:ext cx="58594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B02695FD-5E53-4D15-B6A8-C90C01A86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487488"/>
            <a:ext cx="15716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6A4D6C0D-EB56-41C3-9DD8-80C9CE607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1603375"/>
            <a:ext cx="6164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1699787D-FD82-43C4-921B-7B5120042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2501900"/>
            <a:ext cx="15716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1D31977C-C30C-48EF-9C4C-63174CD93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2614613"/>
            <a:ext cx="6164263"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8" fill="hold" nodeType="with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nodeType="clickEffect">
                                  <p:stCondLst>
                                    <p:cond delay="0"/>
                                  </p:stCondLst>
                                  <p:childTnLst>
                                    <p:animEffect transition="out" filter="wipe(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nodeType="clickEffect">
                                  <p:stCondLst>
                                    <p:cond delay="0"/>
                                  </p:stCondLst>
                                  <p:childTnLst>
                                    <p:animEffect transition="out" filter="wipe(left)">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5">
            <a:extLst>
              <a:ext uri="{FF2B5EF4-FFF2-40B4-BE49-F238E27FC236}">
                <a16:creationId xmlns:a16="http://schemas.microsoft.com/office/drawing/2014/main" id="{EEFC29C3-6C0A-441E-8992-409A3A174AA2}"/>
              </a:ext>
            </a:extLst>
          </p:cNvPr>
          <p:cNvSpPr txBox="1">
            <a:spLocks noChangeArrowheads="1"/>
          </p:cNvSpPr>
          <p:nvPr/>
        </p:nvSpPr>
        <p:spPr bwMode="auto">
          <a:xfrm>
            <a:off x="1976438" y="2765108"/>
            <a:ext cx="6000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dirty="0">
                <a:solidFill>
                  <a:srgbClr val="000000"/>
                </a:solidFill>
                <a:latin typeface="Times New Roman" panose="02020603050405020304" pitchFamily="18" charset="0"/>
                <a:ea typeface="黑体" panose="02010609060101010101" pitchFamily="49" charset="-122"/>
              </a:rPr>
              <a:t>数</a:t>
            </a:r>
          </a:p>
        </p:txBody>
      </p:sp>
      <p:sp>
        <p:nvSpPr>
          <p:cNvPr id="3" name="左大括号 2">
            <a:extLst>
              <a:ext uri="{FF2B5EF4-FFF2-40B4-BE49-F238E27FC236}">
                <a16:creationId xmlns:a16="http://schemas.microsoft.com/office/drawing/2014/main" id="{378A9631-EE7A-4155-AF44-ED4F8CA7D2DE}"/>
              </a:ext>
            </a:extLst>
          </p:cNvPr>
          <p:cNvSpPr/>
          <p:nvPr/>
        </p:nvSpPr>
        <p:spPr>
          <a:xfrm>
            <a:off x="2576513" y="2289175"/>
            <a:ext cx="155575" cy="1749426"/>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a:solidFill>
                <a:prstClr val="black"/>
              </a:solidFill>
            </a:endParaRPr>
          </a:p>
        </p:txBody>
      </p:sp>
      <p:sp>
        <p:nvSpPr>
          <p:cNvPr id="14340" name="TextBox 15">
            <a:extLst>
              <a:ext uri="{FF2B5EF4-FFF2-40B4-BE49-F238E27FC236}">
                <a16:creationId xmlns:a16="http://schemas.microsoft.com/office/drawing/2014/main" id="{6C992410-77B4-409A-B0EB-D76DDCB15C8E}"/>
              </a:ext>
            </a:extLst>
          </p:cNvPr>
          <p:cNvSpPr txBox="1">
            <a:spLocks noChangeArrowheads="1"/>
          </p:cNvSpPr>
          <p:nvPr/>
        </p:nvSpPr>
        <p:spPr bwMode="auto">
          <a:xfrm>
            <a:off x="2754313" y="1887538"/>
            <a:ext cx="11715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整数</a:t>
            </a:r>
          </a:p>
        </p:txBody>
      </p:sp>
      <p:sp>
        <p:nvSpPr>
          <p:cNvPr id="14341" name="TextBox 15">
            <a:extLst>
              <a:ext uri="{FF2B5EF4-FFF2-40B4-BE49-F238E27FC236}">
                <a16:creationId xmlns:a16="http://schemas.microsoft.com/office/drawing/2014/main" id="{F20B11B0-137C-43E7-983D-2B47079035F7}"/>
              </a:ext>
            </a:extLst>
          </p:cNvPr>
          <p:cNvSpPr txBox="1">
            <a:spLocks noChangeArrowheads="1"/>
          </p:cNvSpPr>
          <p:nvPr/>
        </p:nvSpPr>
        <p:spPr bwMode="auto">
          <a:xfrm>
            <a:off x="2743200" y="2976563"/>
            <a:ext cx="6190735" cy="62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dirty="0">
                <a:solidFill>
                  <a:srgbClr val="000000"/>
                </a:solidFill>
                <a:latin typeface="Times New Roman" panose="02020603050405020304" pitchFamily="18" charset="0"/>
                <a:ea typeface="黑体" panose="02010609060101010101" pitchFamily="49" charset="-122"/>
              </a:rPr>
              <a:t>分数（有限小数、无限循环小数）</a:t>
            </a:r>
          </a:p>
        </p:txBody>
      </p:sp>
      <p:sp>
        <p:nvSpPr>
          <p:cNvPr id="6" name="左大括号 5">
            <a:extLst>
              <a:ext uri="{FF2B5EF4-FFF2-40B4-BE49-F238E27FC236}">
                <a16:creationId xmlns:a16="http://schemas.microsoft.com/office/drawing/2014/main" id="{A102036C-261D-41C8-B872-33F182A82AD5}"/>
              </a:ext>
            </a:extLst>
          </p:cNvPr>
          <p:cNvSpPr/>
          <p:nvPr/>
        </p:nvSpPr>
        <p:spPr>
          <a:xfrm>
            <a:off x="3776663" y="1679575"/>
            <a:ext cx="155575" cy="1087438"/>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a:solidFill>
                <a:prstClr val="black"/>
              </a:solidFill>
            </a:endParaRPr>
          </a:p>
        </p:txBody>
      </p:sp>
      <p:sp>
        <p:nvSpPr>
          <p:cNvPr id="14343" name="TextBox 15">
            <a:extLst>
              <a:ext uri="{FF2B5EF4-FFF2-40B4-BE49-F238E27FC236}">
                <a16:creationId xmlns:a16="http://schemas.microsoft.com/office/drawing/2014/main" id="{32145D2E-3120-4260-B7F0-28E28C4FA1E5}"/>
              </a:ext>
            </a:extLst>
          </p:cNvPr>
          <p:cNvSpPr txBox="1">
            <a:spLocks noChangeArrowheads="1"/>
          </p:cNvSpPr>
          <p:nvPr/>
        </p:nvSpPr>
        <p:spPr bwMode="auto">
          <a:xfrm>
            <a:off x="3998913" y="1304925"/>
            <a:ext cx="1843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正整数</a:t>
            </a:r>
          </a:p>
        </p:txBody>
      </p:sp>
      <p:sp>
        <p:nvSpPr>
          <p:cNvPr id="14344" name="TextBox 15">
            <a:extLst>
              <a:ext uri="{FF2B5EF4-FFF2-40B4-BE49-F238E27FC236}">
                <a16:creationId xmlns:a16="http://schemas.microsoft.com/office/drawing/2014/main" id="{7E500DD7-0F1A-494B-97D1-E549EA8A0433}"/>
              </a:ext>
            </a:extLst>
          </p:cNvPr>
          <p:cNvSpPr txBox="1">
            <a:spLocks noChangeArrowheads="1"/>
          </p:cNvSpPr>
          <p:nvPr/>
        </p:nvSpPr>
        <p:spPr bwMode="auto">
          <a:xfrm>
            <a:off x="4085431" y="1909763"/>
            <a:ext cx="117157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dirty="0">
                <a:solidFill>
                  <a:srgbClr val="000000"/>
                </a:solidFill>
                <a:latin typeface="Times New Roman" panose="02020603050405020304" pitchFamily="18" charset="0"/>
                <a:ea typeface="黑体" panose="02010609060101010101" pitchFamily="49" charset="-122"/>
              </a:rPr>
              <a:t>0</a:t>
            </a:r>
            <a:endParaRPr lang="zh-CN" altLang="en-US" sz="3200" b="1" dirty="0">
              <a:solidFill>
                <a:srgbClr val="000000"/>
              </a:solidFill>
              <a:latin typeface="Times New Roman" panose="02020603050405020304" pitchFamily="18" charset="0"/>
              <a:ea typeface="黑体" panose="02010609060101010101" pitchFamily="49" charset="-122"/>
            </a:endParaRPr>
          </a:p>
        </p:txBody>
      </p:sp>
      <p:sp>
        <p:nvSpPr>
          <p:cNvPr id="14345" name="TextBox 15">
            <a:extLst>
              <a:ext uri="{FF2B5EF4-FFF2-40B4-BE49-F238E27FC236}">
                <a16:creationId xmlns:a16="http://schemas.microsoft.com/office/drawing/2014/main" id="{D25887CF-BED3-4481-BB9C-39BD9CC4FC6E}"/>
              </a:ext>
            </a:extLst>
          </p:cNvPr>
          <p:cNvSpPr txBox="1">
            <a:spLocks noChangeArrowheads="1"/>
          </p:cNvSpPr>
          <p:nvPr/>
        </p:nvSpPr>
        <p:spPr bwMode="auto">
          <a:xfrm>
            <a:off x="3943350" y="2452688"/>
            <a:ext cx="15001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负整数</a:t>
            </a:r>
          </a:p>
        </p:txBody>
      </p:sp>
      <p:sp>
        <p:nvSpPr>
          <p:cNvPr id="10" name="左大括号 9">
            <a:extLst>
              <a:ext uri="{FF2B5EF4-FFF2-40B4-BE49-F238E27FC236}">
                <a16:creationId xmlns:a16="http://schemas.microsoft.com/office/drawing/2014/main" id="{ADC77E47-4717-439E-A22F-62A7F6EA50FD}"/>
              </a:ext>
            </a:extLst>
          </p:cNvPr>
          <p:cNvSpPr/>
          <p:nvPr/>
        </p:nvSpPr>
        <p:spPr>
          <a:xfrm rot="10800000">
            <a:off x="5510213" y="1617663"/>
            <a:ext cx="171450" cy="70961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buFont typeface="Arial" panose="020B0604020202020204" pitchFamily="34" charset="0"/>
              <a:buNone/>
              <a:defRPr/>
            </a:pPr>
            <a:endParaRPr lang="zh-CN" altLang="en-US">
              <a:solidFill>
                <a:prstClr val="black"/>
              </a:solidFill>
            </a:endParaRPr>
          </a:p>
        </p:txBody>
      </p:sp>
      <p:sp>
        <p:nvSpPr>
          <p:cNvPr id="14347" name="TextBox 15">
            <a:extLst>
              <a:ext uri="{FF2B5EF4-FFF2-40B4-BE49-F238E27FC236}">
                <a16:creationId xmlns:a16="http://schemas.microsoft.com/office/drawing/2014/main" id="{6ED1F3B3-88F7-4A40-A8C7-D30C8D66536B}"/>
              </a:ext>
            </a:extLst>
          </p:cNvPr>
          <p:cNvSpPr txBox="1">
            <a:spLocks noChangeArrowheads="1"/>
          </p:cNvSpPr>
          <p:nvPr/>
        </p:nvSpPr>
        <p:spPr bwMode="auto">
          <a:xfrm>
            <a:off x="5756275" y="1639888"/>
            <a:ext cx="15001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a:solidFill>
                  <a:srgbClr val="000000"/>
                </a:solidFill>
                <a:latin typeface="Times New Roman" panose="02020603050405020304" pitchFamily="18" charset="0"/>
                <a:ea typeface="黑体" panose="02010609060101010101" pitchFamily="49" charset="-122"/>
              </a:rPr>
              <a:t>自然数</a:t>
            </a:r>
          </a:p>
        </p:txBody>
      </p:sp>
      <p:sp>
        <p:nvSpPr>
          <p:cNvPr id="12" name="矩形: 圆角 11">
            <a:extLst>
              <a:ext uri="{FF2B5EF4-FFF2-40B4-BE49-F238E27FC236}">
                <a16:creationId xmlns:a16="http://schemas.microsoft.com/office/drawing/2014/main" id="{976536B0-367E-4C27-B3BB-3E70B0BBFE9D}"/>
              </a:ext>
            </a:extLst>
          </p:cNvPr>
          <p:cNvSpPr/>
          <p:nvPr/>
        </p:nvSpPr>
        <p:spPr>
          <a:xfrm>
            <a:off x="3952875" y="1981200"/>
            <a:ext cx="638175" cy="522288"/>
          </a:xfrm>
          <a:prstGeom prst="roundRect">
            <a:avLst>
              <a:gd name="adj" fmla="val 1036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prstClr val="white"/>
              </a:solidFill>
            </a:endParaRPr>
          </a:p>
        </p:txBody>
      </p:sp>
      <p:cxnSp>
        <p:nvCxnSpPr>
          <p:cNvPr id="13" name="直接连接符 12">
            <a:extLst>
              <a:ext uri="{FF2B5EF4-FFF2-40B4-BE49-F238E27FC236}">
                <a16:creationId xmlns:a16="http://schemas.microsoft.com/office/drawing/2014/main" id="{7F97BC42-4750-4C73-AB9F-A1CEFAFF10A7}"/>
              </a:ext>
            </a:extLst>
          </p:cNvPr>
          <p:cNvCxnSpPr/>
          <p:nvPr/>
        </p:nvCxnSpPr>
        <p:spPr>
          <a:xfrm>
            <a:off x="3998913" y="1887538"/>
            <a:ext cx="138588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2A49D0EE-EF4F-4489-AC37-D460EDFE8394}"/>
              </a:ext>
            </a:extLst>
          </p:cNvPr>
          <p:cNvCxnSpPr/>
          <p:nvPr/>
        </p:nvCxnSpPr>
        <p:spPr>
          <a:xfrm>
            <a:off x="3981450" y="3028950"/>
            <a:ext cx="13858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16" name="Group 29">
            <a:extLst>
              <a:ext uri="{FF2B5EF4-FFF2-40B4-BE49-F238E27FC236}">
                <a16:creationId xmlns:a16="http://schemas.microsoft.com/office/drawing/2014/main" id="{D3B7154D-7703-4E2F-A0B4-8C2AB9CE5DD6}"/>
              </a:ext>
            </a:extLst>
          </p:cNvPr>
          <p:cNvGrpSpPr>
            <a:grpSpLocks/>
          </p:cNvGrpSpPr>
          <p:nvPr/>
        </p:nvGrpSpPr>
        <p:grpSpPr bwMode="auto">
          <a:xfrm>
            <a:off x="1087440" y="317500"/>
            <a:ext cx="6515102" cy="2100263"/>
            <a:chOff x="206" y="1437"/>
            <a:chExt cx="4104" cy="1323"/>
          </a:xfrm>
        </p:grpSpPr>
        <p:pic>
          <p:nvPicPr>
            <p:cNvPr id="14360" name="Picture 27">
              <a:extLst>
                <a:ext uri="{FF2B5EF4-FFF2-40B4-BE49-F238E27FC236}">
                  <a16:creationId xmlns:a16="http://schemas.microsoft.com/office/drawing/2014/main" id="{6AD1109F-52B5-49C0-8593-EBB1763E10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 y="1838"/>
              <a:ext cx="409"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AutoShape 27">
              <a:extLst>
                <a:ext uri="{FF2B5EF4-FFF2-40B4-BE49-F238E27FC236}">
                  <a16:creationId xmlns:a16="http://schemas.microsoft.com/office/drawing/2014/main" id="{50016E15-217A-4120-A6F0-9BBE0D048444}"/>
                </a:ext>
              </a:extLst>
            </p:cNvPr>
            <p:cNvSpPr>
              <a:spLocks noChangeArrowheads="1"/>
            </p:cNvSpPr>
            <p:nvPr/>
          </p:nvSpPr>
          <p:spPr bwMode="auto">
            <a:xfrm>
              <a:off x="1062" y="1437"/>
              <a:ext cx="3248" cy="693"/>
            </a:xfrm>
            <a:prstGeom prst="wedgeRoundRectCallout">
              <a:avLst>
                <a:gd name="adj1" fmla="val -59449"/>
                <a:gd name="adj2" fmla="val 43912"/>
                <a:gd name="adj3" fmla="val 16667"/>
              </a:avLst>
            </a:prstGeom>
            <a:solidFill>
              <a:srgbClr val="FFFFFF"/>
            </a:solidFill>
            <a:ln w="19050">
              <a:solidFill>
                <a:srgbClr val="3399FF"/>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buFont typeface="Arial" panose="020B0604020202020204" pitchFamily="34" charset="0"/>
                <a:buNone/>
              </a:pPr>
              <a:r>
                <a:rPr lang="en-US" altLang="zh-CN" sz="2800" b="1">
                  <a:solidFill>
                    <a:srgbClr val="000000"/>
                  </a:solidFill>
                  <a:latin typeface="Times New Roman" panose="02020603050405020304" pitchFamily="18" charset="0"/>
                  <a:ea typeface="楷体" panose="02010609060101010101" pitchFamily="49" charset="-122"/>
                </a:rPr>
                <a:t>0</a:t>
              </a:r>
              <a:r>
                <a:rPr lang="zh-CN" altLang="en-US" sz="2800" b="1">
                  <a:solidFill>
                    <a:srgbClr val="000000"/>
                  </a:solidFill>
                  <a:latin typeface="Times New Roman" panose="02020603050405020304" pitchFamily="18" charset="0"/>
                  <a:ea typeface="楷体" panose="02010609060101010101" pitchFamily="49" charset="-122"/>
                </a:rPr>
                <a:t>也是自然数，但它既不是正整数，也不是负整数。</a:t>
              </a:r>
            </a:p>
          </p:txBody>
        </p:sp>
      </p:grpSp>
      <p:grpSp>
        <p:nvGrpSpPr>
          <p:cNvPr id="19" name="Group 35">
            <a:extLst>
              <a:ext uri="{FF2B5EF4-FFF2-40B4-BE49-F238E27FC236}">
                <a16:creationId xmlns:a16="http://schemas.microsoft.com/office/drawing/2014/main" id="{70766372-61E7-48C8-BA4E-E38D6923FE8D}"/>
              </a:ext>
            </a:extLst>
          </p:cNvPr>
          <p:cNvGrpSpPr>
            <a:grpSpLocks/>
          </p:cNvGrpSpPr>
          <p:nvPr/>
        </p:nvGrpSpPr>
        <p:grpSpPr bwMode="auto">
          <a:xfrm>
            <a:off x="691426" y="3719511"/>
            <a:ext cx="8102598" cy="1355726"/>
            <a:chOff x="-78" y="1547"/>
            <a:chExt cx="5104" cy="854"/>
          </a:xfrm>
        </p:grpSpPr>
        <p:sp>
          <p:nvSpPr>
            <p:cNvPr id="14358" name="AutoShape 27">
              <a:extLst>
                <a:ext uri="{FF2B5EF4-FFF2-40B4-BE49-F238E27FC236}">
                  <a16:creationId xmlns:a16="http://schemas.microsoft.com/office/drawing/2014/main" id="{A938E269-3DEB-4C33-8D93-3D86A9B8BFD4}"/>
                </a:ext>
              </a:extLst>
            </p:cNvPr>
            <p:cNvSpPr>
              <a:spLocks noChangeArrowheads="1"/>
            </p:cNvSpPr>
            <p:nvPr/>
          </p:nvSpPr>
          <p:spPr bwMode="auto">
            <a:xfrm>
              <a:off x="-78" y="1955"/>
              <a:ext cx="4537" cy="382"/>
            </a:xfrm>
            <a:prstGeom prst="wedgeRoundRectCallout">
              <a:avLst>
                <a:gd name="adj1" fmla="val 52848"/>
                <a:gd name="adj2" fmla="val 2317"/>
                <a:gd name="adj3" fmla="val 16667"/>
              </a:avLst>
            </a:prstGeom>
            <a:solidFill>
              <a:srgbClr val="FFFFFF"/>
            </a:solidFill>
            <a:ln w="19050">
              <a:solidFill>
                <a:srgbClr val="3399FF"/>
              </a:solidFill>
              <a:miter lim="800000"/>
              <a:headEnd/>
              <a:tailEnd/>
            </a:ln>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800" b="1" dirty="0">
                  <a:solidFill>
                    <a:srgbClr val="000000"/>
                  </a:solidFill>
                  <a:latin typeface="Times New Roman" panose="02020603050405020304" pitchFamily="18" charset="0"/>
                  <a:ea typeface="楷体" panose="02010609060101010101" pitchFamily="49" charset="-122"/>
                </a:rPr>
                <a:t>正整数和负整数表示一对具有相反意义的量。</a:t>
              </a:r>
            </a:p>
          </p:txBody>
        </p:sp>
        <p:pic>
          <p:nvPicPr>
            <p:cNvPr id="14359" name="Picture 34">
              <a:extLst>
                <a:ext uri="{FF2B5EF4-FFF2-40B4-BE49-F238E27FC236}">
                  <a16:creationId xmlns:a16="http://schemas.microsoft.com/office/drawing/2014/main" id="{EA9B960B-DC45-4B0D-BBA7-71E82378F7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606" y="1547"/>
              <a:ext cx="420"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3" name="组合 1">
            <a:extLst>
              <a:ext uri="{FF2B5EF4-FFF2-40B4-BE49-F238E27FC236}">
                <a16:creationId xmlns:a16="http://schemas.microsoft.com/office/drawing/2014/main" id="{CC98C29D-2189-406B-8385-CDDEE4F37B1E}"/>
              </a:ext>
            </a:extLst>
          </p:cNvPr>
          <p:cNvGrpSpPr>
            <a:grpSpLocks/>
          </p:cNvGrpSpPr>
          <p:nvPr/>
        </p:nvGrpSpPr>
        <p:grpSpPr bwMode="auto">
          <a:xfrm>
            <a:off x="361950" y="295275"/>
            <a:ext cx="2033588" cy="590550"/>
            <a:chOff x="361271" y="295613"/>
            <a:chExt cx="2033586" cy="589758"/>
          </a:xfrm>
        </p:grpSpPr>
        <p:sp>
          <p:nvSpPr>
            <p:cNvPr id="24" name="圆角矩形 23">
              <a:extLst>
                <a:ext uri="{FF2B5EF4-FFF2-40B4-BE49-F238E27FC236}">
                  <a16:creationId xmlns:a16="http://schemas.microsoft.com/office/drawing/2014/main" id="{879956A0-F8A4-445E-A696-916DB8A6F027}"/>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21" name="Rectangle 16">
              <a:extLst>
                <a:ext uri="{FF2B5EF4-FFF2-40B4-BE49-F238E27FC236}">
                  <a16:creationId xmlns:a16="http://schemas.microsoft.com/office/drawing/2014/main" id="{D7C5320C-9046-4F0C-A539-5AB68EC82E49}"/>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构建整理</a:t>
              </a:r>
            </a:p>
          </p:txBody>
        </p:sp>
      </p:grpSp>
      <p:sp>
        <p:nvSpPr>
          <p:cNvPr id="25" name="TextBox 15">
            <a:extLst>
              <a:ext uri="{FF2B5EF4-FFF2-40B4-BE49-F238E27FC236}">
                <a16:creationId xmlns:a16="http://schemas.microsoft.com/office/drawing/2014/main" id="{B3720F2F-C6D6-4FFE-8B4B-5255E573E36F}"/>
              </a:ext>
            </a:extLst>
          </p:cNvPr>
          <p:cNvSpPr txBox="1">
            <a:spLocks noChangeArrowheads="1"/>
          </p:cNvSpPr>
          <p:nvPr/>
        </p:nvSpPr>
        <p:spPr bwMode="auto">
          <a:xfrm>
            <a:off x="2743201" y="3738563"/>
            <a:ext cx="3467100" cy="62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3200" b="1" dirty="0">
                <a:solidFill>
                  <a:srgbClr val="000000"/>
                </a:solidFill>
                <a:latin typeface="Times New Roman" panose="02020603050405020304" pitchFamily="18" charset="0"/>
                <a:ea typeface="黑体" panose="02010609060101010101" pitchFamily="49" charset="-122"/>
              </a:rPr>
              <a:t>无限不循环小数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nodeType="afterGroup">
                            <p:stCondLst>
                              <p:cond delay="1000"/>
                            </p:stCondLst>
                            <p:childTnLst>
                              <p:par>
                                <p:cTn id="21" presetID="2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FB7D068A-5F98-42CC-B785-E0D52A422D71}"/>
              </a:ext>
            </a:extLst>
          </p:cNvPr>
          <p:cNvGrpSpPr/>
          <p:nvPr/>
        </p:nvGrpSpPr>
        <p:grpSpPr>
          <a:xfrm>
            <a:off x="1157288" y="3167063"/>
            <a:ext cx="6611937" cy="733425"/>
            <a:chOff x="1157288" y="3167063"/>
            <a:chExt cx="6611937" cy="733425"/>
          </a:xfrm>
        </p:grpSpPr>
        <p:sp>
          <p:nvSpPr>
            <p:cNvPr id="3" name="TextBox 12">
              <a:extLst>
                <a:ext uri="{FF2B5EF4-FFF2-40B4-BE49-F238E27FC236}">
                  <a16:creationId xmlns:a16="http://schemas.microsoft.com/office/drawing/2014/main" id="{492A9CEC-FD24-4032-B228-6DC609563A2F}"/>
                </a:ext>
              </a:extLst>
            </p:cNvPr>
            <p:cNvSpPr txBox="1">
              <a:spLocks noChangeArrowheads="1"/>
            </p:cNvSpPr>
            <p:nvPr/>
          </p:nvSpPr>
          <p:spPr bwMode="auto">
            <a:xfrm>
              <a:off x="4078288" y="3268663"/>
              <a:ext cx="5191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dirty="0">
                  <a:latin typeface="Times New Roman" panose="02020603050405020304" pitchFamily="18" charset="0"/>
                  <a:ea typeface="黑体" panose="02010609060101010101" pitchFamily="49" charset="-122"/>
                </a:rPr>
                <a:t>0</a:t>
              </a:r>
              <a:endParaRPr lang="zh-CN" altLang="en-US" sz="3200" b="1" dirty="0">
                <a:latin typeface="Times New Roman" panose="02020603050405020304" pitchFamily="18" charset="0"/>
                <a:ea typeface="黑体" panose="02010609060101010101" pitchFamily="49" charset="-122"/>
              </a:endParaRPr>
            </a:p>
          </p:txBody>
        </p:sp>
        <p:grpSp>
          <p:nvGrpSpPr>
            <p:cNvPr id="9" name="组合 8">
              <a:extLst>
                <a:ext uri="{FF2B5EF4-FFF2-40B4-BE49-F238E27FC236}">
                  <a16:creationId xmlns:a16="http://schemas.microsoft.com/office/drawing/2014/main" id="{584D5818-B462-4140-9DAD-543DB219B880}"/>
                </a:ext>
              </a:extLst>
            </p:cNvPr>
            <p:cNvGrpSpPr>
              <a:grpSpLocks/>
            </p:cNvGrpSpPr>
            <p:nvPr/>
          </p:nvGrpSpPr>
          <p:grpSpPr bwMode="auto">
            <a:xfrm>
              <a:off x="1157288" y="3167063"/>
              <a:ext cx="6611937" cy="187325"/>
              <a:chOff x="1404228" y="3490150"/>
              <a:chExt cx="6612566" cy="188150"/>
            </a:xfrm>
          </p:grpSpPr>
          <p:grpSp>
            <p:nvGrpSpPr>
              <p:cNvPr id="15385" name="组合 9">
                <a:extLst>
                  <a:ext uri="{FF2B5EF4-FFF2-40B4-BE49-F238E27FC236}">
                    <a16:creationId xmlns:a16="http://schemas.microsoft.com/office/drawing/2014/main" id="{B6BB6547-102B-42B0-918E-58EF44A59A68}"/>
                  </a:ext>
                </a:extLst>
              </p:cNvPr>
              <p:cNvGrpSpPr>
                <a:grpSpLocks/>
              </p:cNvGrpSpPr>
              <p:nvPr/>
            </p:nvGrpSpPr>
            <p:grpSpPr bwMode="auto">
              <a:xfrm>
                <a:off x="1404228" y="3490150"/>
                <a:ext cx="6612566" cy="186267"/>
                <a:chOff x="1601244" y="3251200"/>
                <a:chExt cx="6612566" cy="186267"/>
              </a:xfrm>
            </p:grpSpPr>
            <p:cxnSp>
              <p:nvCxnSpPr>
                <p:cNvPr id="20" name="直接箭头连接符 19">
                  <a:extLst>
                    <a:ext uri="{FF2B5EF4-FFF2-40B4-BE49-F238E27FC236}">
                      <a16:creationId xmlns:a16="http://schemas.microsoft.com/office/drawing/2014/main" id="{91937284-6D7F-41D8-90B0-2CEEAD94FE90}"/>
                    </a:ext>
                  </a:extLst>
                </p:cNvPr>
                <p:cNvCxnSpPr/>
                <p:nvPr/>
              </p:nvCxnSpPr>
              <p:spPr>
                <a:xfrm>
                  <a:off x="1601244" y="3437755"/>
                  <a:ext cx="66125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B17A7C1-FBD3-457E-AF9A-82F3FE3252C4}"/>
                    </a:ext>
                  </a:extLst>
                </p:cNvPr>
                <p:cNvCxnSpPr/>
                <p:nvPr/>
              </p:nvCxnSpPr>
              <p:spPr>
                <a:xfrm flipV="1">
                  <a:off x="4706689" y="325120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a:extLst>
                  <a:ext uri="{FF2B5EF4-FFF2-40B4-BE49-F238E27FC236}">
                    <a16:creationId xmlns:a16="http://schemas.microsoft.com/office/drawing/2014/main" id="{20356F8B-6BC3-4156-A76D-70EDD0B11A22}"/>
                  </a:ext>
                </a:extLst>
              </p:cNvPr>
              <p:cNvCxnSpPr/>
              <p:nvPr/>
            </p:nvCxnSpPr>
            <p:spPr>
              <a:xfrm flipV="1">
                <a:off x="5085990"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6830AE-9724-4A2A-A50F-BE376EEE2C31}"/>
                  </a:ext>
                </a:extLst>
              </p:cNvPr>
              <p:cNvCxnSpPr/>
              <p:nvPr/>
            </p:nvCxnSpPr>
            <p:spPr>
              <a:xfrm flipV="1">
                <a:off x="5652782" y="3491744"/>
                <a:ext cx="0" cy="1865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F33BC5C-4645-4B2C-BA69-5C84EF25A578}"/>
                  </a:ext>
                </a:extLst>
              </p:cNvPr>
              <p:cNvCxnSpPr/>
              <p:nvPr/>
            </p:nvCxnSpPr>
            <p:spPr>
              <a:xfrm flipV="1">
                <a:off x="6211635"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CBD0971-2400-41E9-8D28-378445C9B427}"/>
                  </a:ext>
                </a:extLst>
              </p:cNvPr>
              <p:cNvCxnSpPr/>
              <p:nvPr/>
            </p:nvCxnSpPr>
            <p:spPr>
              <a:xfrm flipV="1">
                <a:off x="6762550"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6B33F81-3345-458C-ABCA-BEE3560149B7}"/>
                  </a:ext>
                </a:extLst>
              </p:cNvPr>
              <p:cNvCxnSpPr/>
              <p:nvPr/>
            </p:nvCxnSpPr>
            <p:spPr>
              <a:xfrm flipV="1">
                <a:off x="7326166"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E156739-DC36-4E03-B644-61567779C4FB}"/>
                  </a:ext>
                </a:extLst>
              </p:cNvPr>
              <p:cNvCxnSpPr/>
              <p:nvPr/>
            </p:nvCxnSpPr>
            <p:spPr>
              <a:xfrm flipV="1">
                <a:off x="3925418"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C6EE1A0-6631-40FD-8FA3-4E87D2D887B3}"/>
                  </a:ext>
                </a:extLst>
              </p:cNvPr>
              <p:cNvCxnSpPr/>
              <p:nvPr/>
            </p:nvCxnSpPr>
            <p:spPr>
              <a:xfrm flipV="1">
                <a:off x="3333223"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7327114A-1ED7-49BF-9019-64BC17A8CD63}"/>
                  </a:ext>
                </a:extLst>
              </p:cNvPr>
              <p:cNvCxnSpPr/>
              <p:nvPr/>
            </p:nvCxnSpPr>
            <p:spPr>
              <a:xfrm flipV="1">
                <a:off x="2739442"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37E38994-4754-4380-A73E-008AAD1A472E}"/>
                  </a:ext>
                </a:extLst>
              </p:cNvPr>
              <p:cNvCxnSpPr/>
              <p:nvPr/>
            </p:nvCxnSpPr>
            <p:spPr>
              <a:xfrm flipV="1">
                <a:off x="2147249" y="3490150"/>
                <a:ext cx="0" cy="1865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12">
              <a:extLst>
                <a:ext uri="{FF2B5EF4-FFF2-40B4-BE49-F238E27FC236}">
                  <a16:creationId xmlns:a16="http://schemas.microsoft.com/office/drawing/2014/main" id="{99B95CF0-8F38-420C-93B9-D7F8E1CC9258}"/>
                </a:ext>
              </a:extLst>
            </p:cNvPr>
            <p:cNvSpPr txBox="1">
              <a:spLocks noChangeArrowheads="1"/>
            </p:cNvSpPr>
            <p:nvPr/>
          </p:nvSpPr>
          <p:spPr bwMode="auto">
            <a:xfrm>
              <a:off x="4641850" y="3268663"/>
              <a:ext cx="5191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dirty="0">
                  <a:latin typeface="Times New Roman" panose="02020603050405020304" pitchFamily="18" charset="0"/>
                  <a:ea typeface="黑体" panose="02010609060101010101" pitchFamily="49" charset="-122"/>
                </a:rPr>
                <a:t>1</a:t>
              </a:r>
              <a:endParaRPr lang="zh-CN" altLang="en-US" sz="3200" b="1" dirty="0">
                <a:latin typeface="Times New Roman" panose="02020603050405020304" pitchFamily="18" charset="0"/>
                <a:ea typeface="黑体" panose="02010609060101010101" pitchFamily="49" charset="-122"/>
              </a:endParaRPr>
            </a:p>
          </p:txBody>
        </p:sp>
      </p:grpSp>
      <p:grpSp>
        <p:nvGrpSpPr>
          <p:cNvPr id="22" name="Group 35">
            <a:extLst>
              <a:ext uri="{FF2B5EF4-FFF2-40B4-BE49-F238E27FC236}">
                <a16:creationId xmlns:a16="http://schemas.microsoft.com/office/drawing/2014/main" id="{2C6D5BA5-C8A7-4080-AA97-2F85C26AAF87}"/>
              </a:ext>
            </a:extLst>
          </p:cNvPr>
          <p:cNvGrpSpPr>
            <a:grpSpLocks/>
          </p:cNvGrpSpPr>
          <p:nvPr/>
        </p:nvGrpSpPr>
        <p:grpSpPr bwMode="auto">
          <a:xfrm>
            <a:off x="2060659" y="3645218"/>
            <a:ext cx="6808788" cy="1403350"/>
            <a:chOff x="884" y="1467"/>
            <a:chExt cx="4289" cy="884"/>
          </a:xfrm>
        </p:grpSpPr>
        <p:sp>
          <p:nvSpPr>
            <p:cNvPr id="15383" name="AutoShape 27">
              <a:extLst>
                <a:ext uri="{FF2B5EF4-FFF2-40B4-BE49-F238E27FC236}">
                  <a16:creationId xmlns:a16="http://schemas.microsoft.com/office/drawing/2014/main" id="{5C598B73-201E-46CA-820D-4223B40AD1CD}"/>
                </a:ext>
              </a:extLst>
            </p:cNvPr>
            <p:cNvSpPr>
              <a:spLocks noChangeArrowheads="1"/>
            </p:cNvSpPr>
            <p:nvPr/>
          </p:nvSpPr>
          <p:spPr bwMode="auto">
            <a:xfrm>
              <a:off x="884" y="1824"/>
              <a:ext cx="3388" cy="329"/>
            </a:xfrm>
            <a:prstGeom prst="wedgeRoundRectCallout">
              <a:avLst>
                <a:gd name="adj1" fmla="val 58194"/>
                <a:gd name="adj2" fmla="val -40764"/>
                <a:gd name="adj3" fmla="val 16667"/>
              </a:avLst>
            </a:prstGeom>
            <a:solidFill>
              <a:srgbClr val="FFFFFF"/>
            </a:solidFill>
            <a:ln w="19050">
              <a:solidFill>
                <a:srgbClr val="3399FF"/>
              </a:solidFill>
              <a:miter lim="800000"/>
              <a:headEnd/>
              <a:tailEnd/>
            </a:ln>
          </p:spPr>
          <p:txBody>
            <a:bodyP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2800" b="1">
                  <a:solidFill>
                    <a:srgbClr val="000000"/>
                  </a:solidFill>
                  <a:latin typeface="Times New Roman" panose="02020603050405020304" pitchFamily="18" charset="0"/>
                  <a:ea typeface="楷体" panose="02010609060101010101" pitchFamily="49" charset="-122"/>
                </a:rPr>
                <a:t>0</a:t>
              </a:r>
              <a:r>
                <a:rPr lang="zh-CN" altLang="en-US" sz="2800" b="1">
                  <a:solidFill>
                    <a:srgbClr val="000000"/>
                  </a:solidFill>
                  <a:latin typeface="Times New Roman" panose="02020603050405020304" pitchFamily="18" charset="0"/>
                  <a:ea typeface="楷体" panose="02010609060101010101" pitchFamily="49" charset="-122"/>
                </a:rPr>
                <a:t>的左边为负数，右边为正数。</a:t>
              </a:r>
            </a:p>
          </p:txBody>
        </p:sp>
        <p:pic>
          <p:nvPicPr>
            <p:cNvPr id="15384" name="Picture 34">
              <a:extLst>
                <a:ext uri="{FF2B5EF4-FFF2-40B4-BE49-F238E27FC236}">
                  <a16:creationId xmlns:a16="http://schemas.microsoft.com/office/drawing/2014/main" id="{80F7FA29-DA96-4F3F-A763-8435ED359C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5" y="1467"/>
              <a:ext cx="668"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12">
            <a:extLst>
              <a:ext uri="{FF2B5EF4-FFF2-40B4-BE49-F238E27FC236}">
                <a16:creationId xmlns:a16="http://schemas.microsoft.com/office/drawing/2014/main" id="{3EA8B441-C49C-410F-B882-A698E4E425F8}"/>
              </a:ext>
            </a:extLst>
          </p:cNvPr>
          <p:cNvSpPr txBox="1">
            <a:spLocks noChangeArrowheads="1"/>
          </p:cNvSpPr>
          <p:nvPr/>
        </p:nvSpPr>
        <p:spPr bwMode="auto">
          <a:xfrm>
            <a:off x="2227263" y="3260725"/>
            <a:ext cx="6842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a:solidFill>
                  <a:srgbClr val="0000FF"/>
                </a:solidFill>
                <a:latin typeface="Times New Roman" panose="02020603050405020304" pitchFamily="18" charset="0"/>
                <a:ea typeface="黑体" panose="02010609060101010101" pitchFamily="49" charset="-122"/>
              </a:rPr>
              <a:t>-3</a:t>
            </a:r>
            <a:endParaRPr lang="zh-CN" altLang="en-US" sz="3200" b="1">
              <a:solidFill>
                <a:srgbClr val="0000FF"/>
              </a:solidFill>
              <a:latin typeface="Times New Roman" panose="02020603050405020304" pitchFamily="18" charset="0"/>
              <a:ea typeface="黑体" panose="02010609060101010101" pitchFamily="49" charset="-122"/>
            </a:endParaRPr>
          </a:p>
        </p:txBody>
      </p:sp>
      <p:graphicFrame>
        <p:nvGraphicFramePr>
          <p:cNvPr id="26" name="Object 14">
            <a:extLst>
              <a:ext uri="{FF2B5EF4-FFF2-40B4-BE49-F238E27FC236}">
                <a16:creationId xmlns:a16="http://schemas.microsoft.com/office/drawing/2014/main" id="{3F1549D5-FA9E-4B1F-A0D7-932A06C05929}"/>
              </a:ext>
            </a:extLst>
          </p:cNvPr>
          <p:cNvGraphicFramePr>
            <a:graphicFrameLocks noChangeAspect="1"/>
          </p:cNvGraphicFramePr>
          <p:nvPr>
            <p:extLst>
              <p:ext uri="{D42A27DB-BD31-4B8C-83A1-F6EECF244321}">
                <p14:modId xmlns:p14="http://schemas.microsoft.com/office/powerpoint/2010/main" val="1073026622"/>
              </p:ext>
            </p:extLst>
          </p:nvPr>
        </p:nvGraphicFramePr>
        <p:xfrm>
          <a:off x="4504532" y="2279650"/>
          <a:ext cx="360362" cy="931863"/>
        </p:xfrm>
        <a:graphic>
          <a:graphicData uri="http://schemas.openxmlformats.org/presentationml/2006/ole">
            <mc:AlternateContent xmlns:mc="http://schemas.openxmlformats.org/markup-compatibility/2006">
              <mc:Choice xmlns:v="urn:schemas-microsoft-com:vml" Requires="v">
                <p:oleObj name="Equation" r:id="rId4" imgW="152280" imgH="393480" progId="Equation.DSMT4">
                  <p:embed/>
                </p:oleObj>
              </mc:Choice>
              <mc:Fallback>
                <p:oleObj name="Equation" r:id="rId4" imgW="152280" imgH="393480" progId="Equation.DSMT4">
                  <p:embed/>
                  <p:pic>
                    <p:nvPicPr>
                      <p:cNvPr id="0" name="Object 14"/>
                      <p:cNvPicPr>
                        <a:picLocks noChangeAspect="1" noChangeArrowheads="1"/>
                      </p:cNvPicPr>
                      <p:nvPr/>
                    </p:nvPicPr>
                    <p:blipFill>
                      <a:blip r:embed="rId5"/>
                      <a:srcRect/>
                      <a:stretch>
                        <a:fillRect/>
                      </a:stretch>
                    </p:blipFill>
                    <p:spPr bwMode="auto">
                      <a:xfrm>
                        <a:off x="4504532" y="2279650"/>
                        <a:ext cx="360362"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 name="直接连接符 26">
            <a:extLst>
              <a:ext uri="{FF2B5EF4-FFF2-40B4-BE49-F238E27FC236}">
                <a16:creationId xmlns:a16="http://schemas.microsoft.com/office/drawing/2014/main" id="{68DEE96F-4604-4F34-B0B5-2B59C300DD73}"/>
              </a:ext>
            </a:extLst>
          </p:cNvPr>
          <p:cNvCxnSpPr/>
          <p:nvPr/>
        </p:nvCxnSpPr>
        <p:spPr>
          <a:xfrm flipV="1">
            <a:off x="4407299" y="3241279"/>
            <a:ext cx="0" cy="9366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3767D874-779A-4F9A-8B2B-F8E9DEF2744C}"/>
              </a:ext>
            </a:extLst>
          </p:cNvPr>
          <p:cNvCxnSpPr/>
          <p:nvPr/>
        </p:nvCxnSpPr>
        <p:spPr>
          <a:xfrm flipV="1">
            <a:off x="4551364" y="3241279"/>
            <a:ext cx="0" cy="9366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9" name="TextBox 12">
            <a:extLst>
              <a:ext uri="{FF2B5EF4-FFF2-40B4-BE49-F238E27FC236}">
                <a16:creationId xmlns:a16="http://schemas.microsoft.com/office/drawing/2014/main" id="{363048B4-6A5B-4D86-A92C-A3D341036142}"/>
              </a:ext>
            </a:extLst>
          </p:cNvPr>
          <p:cNvSpPr txBox="1">
            <a:spLocks noChangeArrowheads="1"/>
          </p:cNvSpPr>
          <p:nvPr/>
        </p:nvSpPr>
        <p:spPr bwMode="auto">
          <a:xfrm>
            <a:off x="2955131" y="3286125"/>
            <a:ext cx="1112044"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dirty="0">
                <a:solidFill>
                  <a:srgbClr val="0000FF"/>
                </a:solidFill>
                <a:latin typeface="Times New Roman" panose="02020603050405020304" pitchFamily="18" charset="0"/>
                <a:ea typeface="黑体" panose="02010609060101010101" pitchFamily="49" charset="-122"/>
              </a:rPr>
              <a:t>-1.25</a:t>
            </a:r>
            <a:endParaRPr lang="zh-CN" altLang="en-US" sz="3200" b="1" dirty="0">
              <a:solidFill>
                <a:srgbClr val="0000FF"/>
              </a:solidFill>
              <a:latin typeface="Times New Roman" panose="02020603050405020304" pitchFamily="18" charset="0"/>
              <a:ea typeface="黑体" panose="02010609060101010101" pitchFamily="49" charset="-122"/>
            </a:endParaRPr>
          </a:p>
        </p:txBody>
      </p:sp>
      <p:sp>
        <p:nvSpPr>
          <p:cNvPr id="30" name="TextBox 12">
            <a:extLst>
              <a:ext uri="{FF2B5EF4-FFF2-40B4-BE49-F238E27FC236}">
                <a16:creationId xmlns:a16="http://schemas.microsoft.com/office/drawing/2014/main" id="{B42D3CF9-C204-493B-838D-367698192029}"/>
              </a:ext>
            </a:extLst>
          </p:cNvPr>
          <p:cNvSpPr txBox="1">
            <a:spLocks noChangeArrowheads="1"/>
          </p:cNvSpPr>
          <p:nvPr/>
        </p:nvSpPr>
        <p:spPr bwMode="auto">
          <a:xfrm>
            <a:off x="5886450" y="3289300"/>
            <a:ext cx="7223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a:solidFill>
                  <a:srgbClr val="0000FF"/>
                </a:solidFill>
                <a:latin typeface="Times New Roman" panose="02020603050405020304" pitchFamily="18" charset="0"/>
                <a:ea typeface="黑体" panose="02010609060101010101" pitchFamily="49" charset="-122"/>
              </a:rPr>
              <a:t>3.5</a:t>
            </a:r>
            <a:endParaRPr lang="zh-CN" altLang="en-US" sz="3200" b="1">
              <a:solidFill>
                <a:srgbClr val="0000FF"/>
              </a:solidFill>
              <a:latin typeface="Times New Roman" panose="02020603050405020304" pitchFamily="18" charset="0"/>
              <a:ea typeface="黑体" panose="02010609060101010101" pitchFamily="49" charset="-122"/>
            </a:endParaRPr>
          </a:p>
        </p:txBody>
      </p:sp>
      <p:cxnSp>
        <p:nvCxnSpPr>
          <p:cNvPr id="31" name="直接连接符 30">
            <a:extLst>
              <a:ext uri="{FF2B5EF4-FFF2-40B4-BE49-F238E27FC236}">
                <a16:creationId xmlns:a16="http://schemas.microsoft.com/office/drawing/2014/main" id="{09984B32-91E4-4530-883A-FBB8CD381514}"/>
              </a:ext>
            </a:extLst>
          </p:cNvPr>
          <p:cNvCxnSpPr/>
          <p:nvPr/>
        </p:nvCxnSpPr>
        <p:spPr>
          <a:xfrm flipV="1">
            <a:off x="6232525" y="3243263"/>
            <a:ext cx="0" cy="920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2" name="TextBox 12">
            <a:extLst>
              <a:ext uri="{FF2B5EF4-FFF2-40B4-BE49-F238E27FC236}">
                <a16:creationId xmlns:a16="http://schemas.microsoft.com/office/drawing/2014/main" id="{37F72EBD-649B-4AEE-A68A-D88FFF892237}"/>
              </a:ext>
            </a:extLst>
          </p:cNvPr>
          <p:cNvSpPr txBox="1">
            <a:spLocks noChangeArrowheads="1"/>
          </p:cNvSpPr>
          <p:nvPr/>
        </p:nvSpPr>
        <p:spPr bwMode="auto">
          <a:xfrm>
            <a:off x="6892925" y="3265488"/>
            <a:ext cx="7239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en-US" altLang="zh-CN" sz="3200" b="1">
                <a:solidFill>
                  <a:srgbClr val="0000FF"/>
                </a:solidFill>
                <a:latin typeface="Times New Roman" panose="02020603050405020304" pitchFamily="18" charset="0"/>
                <a:ea typeface="黑体" panose="02010609060101010101" pitchFamily="49" charset="-122"/>
              </a:rPr>
              <a:t>5</a:t>
            </a:r>
            <a:endParaRPr lang="zh-CN" altLang="en-US" sz="3200" b="1">
              <a:solidFill>
                <a:srgbClr val="0000FF"/>
              </a:solidFill>
              <a:latin typeface="Times New Roman" panose="02020603050405020304" pitchFamily="18" charset="0"/>
              <a:ea typeface="黑体" panose="02010609060101010101" pitchFamily="49" charset="-122"/>
            </a:endParaRPr>
          </a:p>
        </p:txBody>
      </p:sp>
      <p:sp>
        <p:nvSpPr>
          <p:cNvPr id="33" name="椭圆 32">
            <a:extLst>
              <a:ext uri="{FF2B5EF4-FFF2-40B4-BE49-F238E27FC236}">
                <a16:creationId xmlns:a16="http://schemas.microsoft.com/office/drawing/2014/main" id="{FFC5217B-3FB9-4BEA-8A0B-CB99776FF956}"/>
              </a:ext>
            </a:extLst>
          </p:cNvPr>
          <p:cNvSpPr/>
          <p:nvPr/>
        </p:nvSpPr>
        <p:spPr>
          <a:xfrm>
            <a:off x="4227513" y="3302000"/>
            <a:ext cx="58737"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4" name="椭圆 33">
            <a:extLst>
              <a:ext uri="{FF2B5EF4-FFF2-40B4-BE49-F238E27FC236}">
                <a16:creationId xmlns:a16="http://schemas.microsoft.com/office/drawing/2014/main" id="{900F0AB7-265C-4C73-A832-74D29A6B211A}"/>
              </a:ext>
            </a:extLst>
          </p:cNvPr>
          <p:cNvSpPr/>
          <p:nvPr/>
        </p:nvSpPr>
        <p:spPr>
          <a:xfrm>
            <a:off x="2457450" y="3311525"/>
            <a:ext cx="58738" cy="682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7" name="椭圆 36">
            <a:extLst>
              <a:ext uri="{FF2B5EF4-FFF2-40B4-BE49-F238E27FC236}">
                <a16:creationId xmlns:a16="http://schemas.microsoft.com/office/drawing/2014/main" id="{4E7D8D01-F058-411C-ABB3-01CD26D55960}"/>
              </a:ext>
            </a:extLst>
          </p:cNvPr>
          <p:cNvSpPr/>
          <p:nvPr/>
        </p:nvSpPr>
        <p:spPr>
          <a:xfrm>
            <a:off x="6203950" y="3303588"/>
            <a:ext cx="57150"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8" name="椭圆 37">
            <a:extLst>
              <a:ext uri="{FF2B5EF4-FFF2-40B4-BE49-F238E27FC236}">
                <a16:creationId xmlns:a16="http://schemas.microsoft.com/office/drawing/2014/main" id="{EBA6A557-1D25-439F-BB2E-57FEFF715307}"/>
              </a:ext>
            </a:extLst>
          </p:cNvPr>
          <p:cNvSpPr/>
          <p:nvPr/>
        </p:nvSpPr>
        <p:spPr>
          <a:xfrm>
            <a:off x="7048500" y="3313113"/>
            <a:ext cx="58738" cy="698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矩形 1">
            <a:extLst>
              <a:ext uri="{FF2B5EF4-FFF2-40B4-BE49-F238E27FC236}">
                <a16:creationId xmlns:a16="http://schemas.microsoft.com/office/drawing/2014/main" id="{F3ECF307-7B40-4619-A79D-19F84611C99B}"/>
              </a:ext>
            </a:extLst>
          </p:cNvPr>
          <p:cNvSpPr/>
          <p:nvPr/>
        </p:nvSpPr>
        <p:spPr>
          <a:xfrm>
            <a:off x="2105027" y="679770"/>
            <a:ext cx="5128327" cy="584775"/>
          </a:xfrm>
          <a:prstGeom prst="rect">
            <a:avLst/>
          </a:prstGeom>
        </p:spPr>
        <p:txBody>
          <a:bodyPr wrap="none">
            <a:spAutoFit/>
          </a:bodyPr>
          <a:lstStyle/>
          <a:p>
            <a:pPr eaLnBrk="1" hangingPunct="1">
              <a:buFont typeface="Arial" panose="020B0604020202020204" pitchFamily="34" charset="0"/>
              <a:buNone/>
            </a:pPr>
            <a:r>
              <a:rPr lang="zh-CN" altLang="en-US" sz="3200" b="1" dirty="0">
                <a:solidFill>
                  <a:srgbClr val="000000"/>
                </a:solidFill>
                <a:latin typeface="Times New Roman" panose="02020603050405020304" pitchFamily="18" charset="0"/>
                <a:ea typeface="楷体" panose="02010609060101010101" pitchFamily="49" charset="-122"/>
              </a:rPr>
              <a:t>请你在图中表示下列各数。</a:t>
            </a:r>
          </a:p>
        </p:txBody>
      </p:sp>
      <p:grpSp>
        <p:nvGrpSpPr>
          <p:cNvPr id="4" name="组合 3">
            <a:extLst>
              <a:ext uri="{FF2B5EF4-FFF2-40B4-BE49-F238E27FC236}">
                <a16:creationId xmlns:a16="http://schemas.microsoft.com/office/drawing/2014/main" id="{90E1241E-1581-4D24-AF67-427D3C6CD7BC}"/>
              </a:ext>
            </a:extLst>
          </p:cNvPr>
          <p:cNvGrpSpPr/>
          <p:nvPr/>
        </p:nvGrpSpPr>
        <p:grpSpPr>
          <a:xfrm>
            <a:off x="2139200" y="1257725"/>
            <a:ext cx="5811620" cy="1185300"/>
            <a:chOff x="2426739" y="1143425"/>
            <a:chExt cx="5322801" cy="1185300"/>
          </a:xfrm>
        </p:grpSpPr>
        <p:sp>
          <p:nvSpPr>
            <p:cNvPr id="42" name="矩形 41">
              <a:extLst>
                <a:ext uri="{FF2B5EF4-FFF2-40B4-BE49-F238E27FC236}">
                  <a16:creationId xmlns:a16="http://schemas.microsoft.com/office/drawing/2014/main" id="{4ECB9D06-E990-4C1D-968C-B969BC0B084E}"/>
                </a:ext>
              </a:extLst>
            </p:cNvPr>
            <p:cNvSpPr/>
            <p:nvPr/>
          </p:nvSpPr>
          <p:spPr>
            <a:xfrm>
              <a:off x="2426739" y="1374618"/>
              <a:ext cx="5322801" cy="954107"/>
            </a:xfrm>
            <a:prstGeom prst="rect">
              <a:avLst/>
            </a:prstGeom>
          </p:spPr>
          <p:txBody>
            <a:bodyPr wrap="square">
              <a:spAutoFit/>
            </a:bodyPr>
            <a:lstStyle/>
            <a:p>
              <a:pPr eaLnBrk="1" hangingPunct="1">
                <a:buFont typeface="Arial" panose="020B0604020202020204" pitchFamily="34" charset="0"/>
                <a:buNone/>
              </a:pPr>
              <a:r>
                <a:rPr lang="en-US" altLang="zh-CN" sz="2800" b="1" dirty="0">
                  <a:solidFill>
                    <a:srgbClr val="000000"/>
                  </a:solidFill>
                  <a:latin typeface="Times New Roman" panose="02020603050405020304" pitchFamily="18" charset="0"/>
                  <a:ea typeface="楷体" panose="02010609060101010101" pitchFamily="49" charset="-122"/>
                </a:rPr>
                <a:t>-3		 -1.25		3.5	     5</a:t>
              </a:r>
              <a:endParaRPr lang="zh-CN" altLang="en-US" sz="2800" b="1" dirty="0">
                <a:solidFill>
                  <a:srgbClr val="000000"/>
                </a:solidFill>
                <a:latin typeface="Times New Roman" panose="02020603050405020304" pitchFamily="18" charset="0"/>
                <a:ea typeface="楷体" panose="02010609060101010101" pitchFamily="49" charset="-122"/>
              </a:endParaRPr>
            </a:p>
          </p:txBody>
        </p:sp>
        <p:graphicFrame>
          <p:nvGraphicFramePr>
            <p:cNvPr id="15398" name="Object 14">
              <a:extLst>
                <a:ext uri="{FF2B5EF4-FFF2-40B4-BE49-F238E27FC236}">
                  <a16:creationId xmlns:a16="http://schemas.microsoft.com/office/drawing/2014/main" id="{2249AD39-F589-41DE-A5CF-2FB94852658B}"/>
                </a:ext>
              </a:extLst>
            </p:cNvPr>
            <p:cNvGraphicFramePr>
              <a:graphicFrameLocks noChangeAspect="1"/>
            </p:cNvGraphicFramePr>
            <p:nvPr>
              <p:extLst>
                <p:ext uri="{D42A27DB-BD31-4B8C-83A1-F6EECF244321}">
                  <p14:modId xmlns:p14="http://schemas.microsoft.com/office/powerpoint/2010/main" val="4209182945"/>
                </p:ext>
              </p:extLst>
            </p:nvPr>
          </p:nvGraphicFramePr>
          <p:xfrm>
            <a:off x="3426479" y="1143425"/>
            <a:ext cx="334383" cy="863090"/>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0" name="Object 14"/>
                        <p:cNvPicPr>
                          <a:picLocks noChangeAspect="1" noChangeArrowheads="1"/>
                        </p:cNvPicPr>
                        <p:nvPr/>
                      </p:nvPicPr>
                      <p:blipFill>
                        <a:blip r:embed="rId7"/>
                        <a:srcRect/>
                        <a:stretch>
                          <a:fillRect/>
                        </a:stretch>
                      </p:blipFill>
                      <p:spPr bwMode="auto">
                        <a:xfrm>
                          <a:off x="3426479" y="1143425"/>
                          <a:ext cx="334383" cy="86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cxnSp>
        <p:nvCxnSpPr>
          <p:cNvPr id="44" name="直接连接符 43">
            <a:extLst>
              <a:ext uri="{FF2B5EF4-FFF2-40B4-BE49-F238E27FC236}">
                <a16:creationId xmlns:a16="http://schemas.microsoft.com/office/drawing/2014/main" id="{62EC35A3-416B-4498-9597-CD1B8E0CBD2E}"/>
              </a:ext>
            </a:extLst>
          </p:cNvPr>
          <p:cNvCxnSpPr/>
          <p:nvPr/>
        </p:nvCxnSpPr>
        <p:spPr>
          <a:xfrm flipV="1">
            <a:off x="4695429" y="3241279"/>
            <a:ext cx="0" cy="93662"/>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3CAB41B7-7D08-437D-8573-5133CA36429B}"/>
              </a:ext>
            </a:extLst>
          </p:cNvPr>
          <p:cNvSpPr/>
          <p:nvPr/>
        </p:nvSpPr>
        <p:spPr>
          <a:xfrm>
            <a:off x="4664075" y="3306763"/>
            <a:ext cx="58738" cy="682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cxnSp>
        <p:nvCxnSpPr>
          <p:cNvPr id="47" name="直接连接符 46">
            <a:extLst>
              <a:ext uri="{FF2B5EF4-FFF2-40B4-BE49-F238E27FC236}">
                <a16:creationId xmlns:a16="http://schemas.microsoft.com/office/drawing/2014/main" id="{93F9C92E-B1C3-474D-A294-7A0CFC707483}"/>
              </a:ext>
            </a:extLst>
          </p:cNvPr>
          <p:cNvCxnSpPr/>
          <p:nvPr/>
        </p:nvCxnSpPr>
        <p:spPr>
          <a:xfrm flipV="1">
            <a:off x="3525044" y="3243263"/>
            <a:ext cx="0" cy="920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29ED99FA-3FA5-4F54-83F1-ADA8422CEBB9}"/>
              </a:ext>
            </a:extLst>
          </p:cNvPr>
          <p:cNvSpPr/>
          <p:nvPr/>
        </p:nvSpPr>
        <p:spPr>
          <a:xfrm>
            <a:off x="3490913" y="3311525"/>
            <a:ext cx="57150" cy="682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43" name="组合 16">
            <a:extLst>
              <a:ext uri="{FF2B5EF4-FFF2-40B4-BE49-F238E27FC236}">
                <a16:creationId xmlns:a16="http://schemas.microsoft.com/office/drawing/2014/main" id="{44B33F3C-6F7F-4E0E-8438-096F3D5DA629}"/>
              </a:ext>
            </a:extLst>
          </p:cNvPr>
          <p:cNvGrpSpPr>
            <a:grpSpLocks/>
          </p:cNvGrpSpPr>
          <p:nvPr/>
        </p:nvGrpSpPr>
        <p:grpSpPr bwMode="auto">
          <a:xfrm>
            <a:off x="175495" y="629361"/>
            <a:ext cx="1868488" cy="583175"/>
            <a:chOff x="238327" y="528776"/>
            <a:chExt cx="1868152" cy="584201"/>
          </a:xfrm>
        </p:grpSpPr>
        <p:sp>
          <p:nvSpPr>
            <p:cNvPr id="45" name="圆角矩形 34">
              <a:extLst>
                <a:ext uri="{FF2B5EF4-FFF2-40B4-BE49-F238E27FC236}">
                  <a16:creationId xmlns:a16="http://schemas.microsoft.com/office/drawing/2014/main" id="{140C950B-EB4E-4BFF-A851-0B06DC3C7666}"/>
                </a:ext>
              </a:extLst>
            </p:cNvPr>
            <p:cNvSpPr/>
            <p:nvPr/>
          </p:nvSpPr>
          <p:spPr>
            <a:xfrm>
              <a:off x="238327" y="534623"/>
              <a:ext cx="1868152" cy="572506"/>
            </a:xfrm>
            <a:prstGeom prst="roundRect">
              <a:avLst>
                <a:gd name="adj" fmla="val 17501"/>
              </a:avLst>
            </a:prstGeom>
            <a:noFill/>
            <a:ln>
              <a:solidFill>
                <a:srgbClr val="ABD6B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6" name="Rectangle 16">
              <a:extLst>
                <a:ext uri="{FF2B5EF4-FFF2-40B4-BE49-F238E27FC236}">
                  <a16:creationId xmlns:a16="http://schemas.microsoft.com/office/drawing/2014/main" id="{FD9D48E7-CF04-4D16-8119-8EC4A6A5D793}"/>
                </a:ext>
              </a:extLst>
            </p:cNvPr>
            <p:cNvSpPr>
              <a:spLocks noChangeArrowheads="1"/>
            </p:cNvSpPr>
            <p:nvPr/>
          </p:nvSpPr>
          <p:spPr bwMode="auto">
            <a:xfrm>
              <a:off x="358423" y="528776"/>
              <a:ext cx="1627960"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hangingPunct="1"/>
              <a:r>
                <a:rPr lang="zh-CN" altLang="en-US" sz="3200" b="1" dirty="0">
                  <a:solidFill>
                    <a:srgbClr val="000000"/>
                  </a:solidFill>
                  <a:latin typeface="宋体" panose="02010600030101010101" pitchFamily="2" charset="-122"/>
                </a:rPr>
                <a:t>练与学</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right)">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par>
                          <p:cTn id="37" fill="hold" nodeType="afterGroup">
                            <p:stCondLst>
                              <p:cond delay="1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nodeType="afterGroup">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par>
                          <p:cTn id="62" fill="hold" nodeType="afterGroup">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2" grpId="0"/>
      <p:bldP spid="33" grpId="0" animBg="1"/>
      <p:bldP spid="34" grpId="0" animBg="1"/>
      <p:bldP spid="37" grpId="0" animBg="1"/>
      <p:bldP spid="38" grpId="0" animBg="1"/>
      <p:bldP spid="36"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docimg3.docs.qq.com/image/AgAABsfO-eWs6cjOxWJIUYopHa2HhVT2.png?w=266&amp;h=84">
            <a:extLst>
              <a:ext uri="{FF2B5EF4-FFF2-40B4-BE49-F238E27FC236}">
                <a16:creationId xmlns:a16="http://schemas.microsoft.com/office/drawing/2014/main" id="{D0658EFC-499E-4518-BBD8-357A67C69EB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316" y="728137"/>
            <a:ext cx="1903568" cy="60112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F15D420E-53F2-4329-B1A5-C0A76062C8C7}"/>
              </a:ext>
            </a:extLst>
          </p:cNvPr>
          <p:cNvSpPr/>
          <p:nvPr/>
        </p:nvSpPr>
        <p:spPr>
          <a:xfrm>
            <a:off x="467517" y="1856700"/>
            <a:ext cx="8197512" cy="1728329"/>
          </a:xfrm>
          <a:prstGeom prst="rect">
            <a:avLst/>
          </a:prstGeom>
          <a:solidFill>
            <a:srgbClr val="FFD5D5"/>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4" name="文本框 3">
            <a:extLst>
              <a:ext uri="{FF2B5EF4-FFF2-40B4-BE49-F238E27FC236}">
                <a16:creationId xmlns:a16="http://schemas.microsoft.com/office/drawing/2014/main" id="{06F3645B-7DA6-4621-8F41-407E2B487233}"/>
              </a:ext>
            </a:extLst>
          </p:cNvPr>
          <p:cNvSpPr txBox="1"/>
          <p:nvPr/>
        </p:nvSpPr>
        <p:spPr bwMode="auto">
          <a:xfrm>
            <a:off x="612775" y="2333625"/>
            <a:ext cx="8051800" cy="733425"/>
          </a:xfrm>
          <a:prstGeom prst="rect">
            <a:avLst/>
          </a:prstGeom>
          <a:noFill/>
          <a:ln>
            <a:noFill/>
          </a:ln>
        </p:spPr>
        <p:txBody>
          <a:bodyPr>
            <a:spAutoFit/>
          </a:bodyPr>
          <a:lstStyle/>
          <a:p>
            <a:pPr algn="just" hangingPunct="1">
              <a:lnSpc>
                <a:spcPct val="130000"/>
              </a:lnSpc>
              <a:defRPr/>
            </a:pPr>
            <a:r>
              <a:rPr lang="zh-CN" altLang="en-US" sz="3200" b="1" dirty="0">
                <a:solidFill>
                  <a:srgbClr val="000000"/>
                </a:solidFill>
                <a:latin typeface="黑体" panose="02010609060101010101" pitchFamily="49" charset="-122"/>
                <a:ea typeface="黑体" panose="02010609060101010101" pitchFamily="49" charset="-122"/>
              </a:rPr>
              <a:t>你能结合实际说明</a:t>
            </a:r>
            <a:r>
              <a:rPr lang="en-US" altLang="zh-CN" sz="3200" b="1" dirty="0">
                <a:solidFill>
                  <a:srgbClr val="000000"/>
                </a:solidFill>
                <a:latin typeface="+mj-lt"/>
                <a:ea typeface="黑体" panose="02010609060101010101" pitchFamily="49" charset="-122"/>
              </a:rPr>
              <a:t>0.5</a:t>
            </a:r>
            <a:r>
              <a:rPr lang="zh-CN" altLang="en-US" sz="3200" b="1" dirty="0">
                <a:solidFill>
                  <a:srgbClr val="000000"/>
                </a:solidFill>
                <a:latin typeface="黑体" panose="02010609060101010101" pitchFamily="49" charset="-122"/>
                <a:ea typeface="黑体" panose="02010609060101010101" pitchFamily="49" charset="-122"/>
              </a:rPr>
              <a:t>、  、</a:t>
            </a:r>
            <a:r>
              <a:rPr lang="en-US" altLang="zh-CN" sz="3200" b="1" dirty="0">
                <a:solidFill>
                  <a:srgbClr val="000000"/>
                </a:solidFill>
                <a:latin typeface="+mj-lt"/>
                <a:ea typeface="黑体" panose="02010609060101010101" pitchFamily="49" charset="-122"/>
              </a:rPr>
              <a:t>50%</a:t>
            </a:r>
            <a:r>
              <a:rPr lang="zh-CN" altLang="en-US" sz="3200" b="1" dirty="0">
                <a:solidFill>
                  <a:srgbClr val="000000"/>
                </a:solidFill>
                <a:latin typeface="黑体" panose="02010609060101010101" pitchFamily="49" charset="-122"/>
                <a:ea typeface="黑体" panose="02010609060101010101" pitchFamily="49" charset="-122"/>
              </a:rPr>
              <a:t>的含义吗？</a:t>
            </a:r>
          </a:p>
        </p:txBody>
      </p:sp>
      <p:graphicFrame>
        <p:nvGraphicFramePr>
          <p:cNvPr id="17415" name="对象 4">
            <a:extLst>
              <a:ext uri="{FF2B5EF4-FFF2-40B4-BE49-F238E27FC236}">
                <a16:creationId xmlns:a16="http://schemas.microsoft.com/office/drawing/2014/main" id="{51C47B73-CDA0-4828-8A3F-2B916CCE798D}"/>
              </a:ext>
            </a:extLst>
          </p:cNvPr>
          <p:cNvGraphicFramePr>
            <a:graphicFrameLocks noChangeAspect="1"/>
          </p:cNvGraphicFramePr>
          <p:nvPr/>
        </p:nvGraphicFramePr>
        <p:xfrm>
          <a:off x="4816475" y="2219325"/>
          <a:ext cx="360363" cy="962025"/>
        </p:xfrm>
        <a:graphic>
          <a:graphicData uri="http://schemas.openxmlformats.org/presentationml/2006/ole">
            <mc:AlternateContent xmlns:mc="http://schemas.openxmlformats.org/markup-compatibility/2006">
              <mc:Choice xmlns:v="urn:schemas-microsoft-com:vml" Requires="v">
                <p:oleObj name="Equation" r:id="rId3" imgW="152268" imgH="406048" progId="Equation.DSMT4">
                  <p:embed/>
                </p:oleObj>
              </mc:Choice>
              <mc:Fallback>
                <p:oleObj name="Equation" r:id="rId3" imgW="152268" imgH="406048" progId="Equation.DSMT4">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2219325"/>
                        <a:ext cx="3603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
            <a:extLst>
              <a:ext uri="{FF2B5EF4-FFF2-40B4-BE49-F238E27FC236}">
                <a16:creationId xmlns:a16="http://schemas.microsoft.com/office/drawing/2014/main" id="{CC18429C-8A5B-46A5-8EC4-AB04812F2D0D}"/>
              </a:ext>
            </a:extLst>
          </p:cNvPr>
          <p:cNvSpPr txBox="1">
            <a:spLocks noChangeArrowheads="1"/>
          </p:cNvSpPr>
          <p:nvPr/>
        </p:nvSpPr>
        <p:spPr bwMode="auto">
          <a:xfrm>
            <a:off x="3128963" y="712788"/>
            <a:ext cx="2813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hangingPunct="1">
              <a:lnSpc>
                <a:spcPct val="130000"/>
              </a:lnSpc>
            </a:pPr>
            <a:r>
              <a:rPr lang="zh-CN" altLang="en-US" sz="3200" b="1">
                <a:latin typeface="黑体" panose="02010609060101010101" pitchFamily="49" charset="-122"/>
                <a:ea typeface="黑体" panose="02010609060101010101" pitchFamily="49" charset="-122"/>
              </a:rPr>
              <a:t>十进制计数法</a:t>
            </a:r>
          </a:p>
        </p:txBody>
      </p:sp>
      <p:grpSp>
        <p:nvGrpSpPr>
          <p:cNvPr id="18436" name="组合 7">
            <a:extLst>
              <a:ext uri="{FF2B5EF4-FFF2-40B4-BE49-F238E27FC236}">
                <a16:creationId xmlns:a16="http://schemas.microsoft.com/office/drawing/2014/main" id="{37917B90-BE93-4D73-A27D-0224E487B55E}"/>
              </a:ext>
            </a:extLst>
          </p:cNvPr>
          <p:cNvGrpSpPr>
            <a:grpSpLocks/>
          </p:cNvGrpSpPr>
          <p:nvPr/>
        </p:nvGrpSpPr>
        <p:grpSpPr bwMode="auto">
          <a:xfrm>
            <a:off x="215900" y="593725"/>
            <a:ext cx="2033588" cy="588963"/>
            <a:chOff x="361271" y="295613"/>
            <a:chExt cx="2033586" cy="589758"/>
          </a:xfrm>
        </p:grpSpPr>
        <p:sp>
          <p:nvSpPr>
            <p:cNvPr id="9" name="圆角矩形 8">
              <a:extLst>
                <a:ext uri="{FF2B5EF4-FFF2-40B4-BE49-F238E27FC236}">
                  <a16:creationId xmlns:a16="http://schemas.microsoft.com/office/drawing/2014/main" id="{1277F737-CA07-482C-B2ED-A3A5097A48BD}"/>
                </a:ext>
              </a:extLst>
            </p:cNvPr>
            <p:cNvSpPr/>
            <p:nvPr/>
          </p:nvSpPr>
          <p:spPr>
            <a:xfrm>
              <a:off x="361271" y="355861"/>
              <a:ext cx="2033586" cy="529510"/>
            </a:xfrm>
            <a:prstGeom prst="roundRect">
              <a:avLst>
                <a:gd name="adj" fmla="val 33113"/>
              </a:avLst>
            </a:prstGeom>
            <a:solidFill>
              <a:srgbClr val="9CD1F3"/>
            </a:solidFill>
            <a:ln w="25400">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cs typeface="+mn-ea"/>
                <a:sym typeface="+mn-lt"/>
              </a:endParaRPr>
            </a:p>
          </p:txBody>
        </p:sp>
        <p:sp>
          <p:nvSpPr>
            <p:cNvPr id="10" name="Rectangle 16">
              <a:extLst>
                <a:ext uri="{FF2B5EF4-FFF2-40B4-BE49-F238E27FC236}">
                  <a16:creationId xmlns:a16="http://schemas.microsoft.com/office/drawing/2014/main" id="{EE55AAA3-BE8C-4579-AE9D-B71D7E745810}"/>
                </a:ext>
              </a:extLst>
            </p:cNvPr>
            <p:cNvSpPr>
              <a:spLocks noChangeArrowheads="1"/>
            </p:cNvSpPr>
            <p:nvPr/>
          </p:nvSpPr>
          <p:spPr bwMode="auto">
            <a:xfrm>
              <a:off x="432877" y="295613"/>
              <a:ext cx="1890373" cy="584201"/>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defRPr/>
              </a:pPr>
              <a:r>
                <a:rPr lang="zh-CN" altLang="en-US" sz="3200" b="1" dirty="0">
                  <a:solidFill>
                    <a:schemeClr val="tx1">
                      <a:lumMod val="75000"/>
                      <a:lumOff val="25000"/>
                    </a:schemeClr>
                  </a:solidFill>
                  <a:latin typeface="黑体" panose="02010609060101010101" pitchFamily="49" charset="-122"/>
                  <a:ea typeface="黑体" panose="02010609060101010101" pitchFamily="49" charset="-122"/>
                </a:rPr>
                <a:t>脉络复习</a:t>
              </a:r>
            </a:p>
          </p:txBody>
        </p:sp>
      </p:grpSp>
      <p:pic>
        <p:nvPicPr>
          <p:cNvPr id="3" name="图片 2">
            <a:extLst>
              <a:ext uri="{FF2B5EF4-FFF2-40B4-BE49-F238E27FC236}">
                <a16:creationId xmlns:a16="http://schemas.microsoft.com/office/drawing/2014/main" id="{21F18E97-ECC6-4CB8-95DA-39A932485089}"/>
              </a:ext>
            </a:extLst>
          </p:cNvPr>
          <p:cNvPicPr>
            <a:picLocks noChangeAspect="1"/>
          </p:cNvPicPr>
          <p:nvPr/>
        </p:nvPicPr>
        <p:blipFill>
          <a:blip r:embed="rId2"/>
          <a:stretch>
            <a:fillRect/>
          </a:stretch>
        </p:blipFill>
        <p:spPr>
          <a:xfrm>
            <a:off x="377537" y="1630788"/>
            <a:ext cx="8312727" cy="2308645"/>
          </a:xfrm>
          <a:prstGeom prst="rect">
            <a:avLst/>
          </a:prstGeom>
          <a:solidFill>
            <a:srgbClr val="FFFFFF">
              <a:shade val="85000"/>
            </a:srgbClr>
          </a:solidFill>
          <a:ln w="57150" cap="sq">
            <a:solidFill>
              <a:srgbClr val="D7C36D"/>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0A90D7EF-5B6A-46DC-A375-60526C9DC4AC}"/>
              </a:ext>
            </a:extLst>
          </p:cNvPr>
          <p:cNvGraphicFramePr/>
          <p:nvPr>
            <p:extLst>
              <p:ext uri="{D42A27DB-BD31-4B8C-83A1-F6EECF244321}">
                <p14:modId xmlns:p14="http://schemas.microsoft.com/office/powerpoint/2010/main" val="151509869"/>
              </p:ext>
            </p:extLst>
          </p:nvPr>
        </p:nvGraphicFramePr>
        <p:xfrm>
          <a:off x="611188" y="1274725"/>
          <a:ext cx="7893048" cy="3622675"/>
        </p:xfrm>
        <a:graphic>
          <a:graphicData uri="http://schemas.openxmlformats.org/drawingml/2006/table">
            <a:tbl>
              <a:tblPr>
                <a:tableStyleId>{5DA37D80-6434-44D0-A028-1B22A696006F}</a:tableStyleId>
              </a:tblPr>
              <a:tblGrid>
                <a:gridCol w="374627">
                  <a:extLst>
                    <a:ext uri="{9D8B030D-6E8A-4147-A177-3AD203B41FA5}">
                      <a16:colId xmlns:a16="http://schemas.microsoft.com/office/drawing/2014/main" val="20000"/>
                    </a:ext>
                  </a:extLst>
                </a:gridCol>
                <a:gridCol w="373719">
                  <a:extLst>
                    <a:ext uri="{9D8B030D-6E8A-4147-A177-3AD203B41FA5}">
                      <a16:colId xmlns:a16="http://schemas.microsoft.com/office/drawing/2014/main" val="20001"/>
                    </a:ext>
                  </a:extLst>
                </a:gridCol>
                <a:gridCol w="375081">
                  <a:extLst>
                    <a:ext uri="{9D8B030D-6E8A-4147-A177-3AD203B41FA5}">
                      <a16:colId xmlns:a16="http://schemas.microsoft.com/office/drawing/2014/main" val="20002"/>
                    </a:ext>
                  </a:extLst>
                </a:gridCol>
                <a:gridCol w="375535">
                  <a:extLst>
                    <a:ext uri="{9D8B030D-6E8A-4147-A177-3AD203B41FA5}">
                      <a16:colId xmlns:a16="http://schemas.microsoft.com/office/drawing/2014/main" val="20003"/>
                    </a:ext>
                  </a:extLst>
                </a:gridCol>
                <a:gridCol w="374627">
                  <a:extLst>
                    <a:ext uri="{9D8B030D-6E8A-4147-A177-3AD203B41FA5}">
                      <a16:colId xmlns:a16="http://schemas.microsoft.com/office/drawing/2014/main" val="20004"/>
                    </a:ext>
                  </a:extLst>
                </a:gridCol>
                <a:gridCol w="375535">
                  <a:extLst>
                    <a:ext uri="{9D8B030D-6E8A-4147-A177-3AD203B41FA5}">
                      <a16:colId xmlns:a16="http://schemas.microsoft.com/office/drawing/2014/main" val="20005"/>
                    </a:ext>
                  </a:extLst>
                </a:gridCol>
                <a:gridCol w="289787">
                  <a:extLst>
                    <a:ext uri="{9D8B030D-6E8A-4147-A177-3AD203B41FA5}">
                      <a16:colId xmlns:a16="http://schemas.microsoft.com/office/drawing/2014/main" val="20006"/>
                    </a:ext>
                  </a:extLst>
                </a:gridCol>
                <a:gridCol w="459921">
                  <a:extLst>
                    <a:ext uri="{9D8B030D-6E8A-4147-A177-3AD203B41FA5}">
                      <a16:colId xmlns:a16="http://schemas.microsoft.com/office/drawing/2014/main" val="20007"/>
                    </a:ext>
                  </a:extLst>
                </a:gridCol>
                <a:gridCol w="375535">
                  <a:extLst>
                    <a:ext uri="{9D8B030D-6E8A-4147-A177-3AD203B41FA5}">
                      <a16:colId xmlns:a16="http://schemas.microsoft.com/office/drawing/2014/main" val="20008"/>
                    </a:ext>
                  </a:extLst>
                </a:gridCol>
                <a:gridCol w="375535">
                  <a:extLst>
                    <a:ext uri="{9D8B030D-6E8A-4147-A177-3AD203B41FA5}">
                      <a16:colId xmlns:a16="http://schemas.microsoft.com/office/drawing/2014/main" val="20009"/>
                    </a:ext>
                  </a:extLst>
                </a:gridCol>
                <a:gridCol w="374627">
                  <a:extLst>
                    <a:ext uri="{9D8B030D-6E8A-4147-A177-3AD203B41FA5}">
                      <a16:colId xmlns:a16="http://schemas.microsoft.com/office/drawing/2014/main" val="20010"/>
                    </a:ext>
                  </a:extLst>
                </a:gridCol>
                <a:gridCol w="374627">
                  <a:extLst>
                    <a:ext uri="{9D8B030D-6E8A-4147-A177-3AD203B41FA5}">
                      <a16:colId xmlns:a16="http://schemas.microsoft.com/office/drawing/2014/main" val="20011"/>
                    </a:ext>
                  </a:extLst>
                </a:gridCol>
                <a:gridCol w="375535">
                  <a:extLst>
                    <a:ext uri="{9D8B030D-6E8A-4147-A177-3AD203B41FA5}">
                      <a16:colId xmlns:a16="http://schemas.microsoft.com/office/drawing/2014/main" val="20012"/>
                    </a:ext>
                  </a:extLst>
                </a:gridCol>
                <a:gridCol w="688764">
                  <a:extLst>
                    <a:ext uri="{9D8B030D-6E8A-4147-A177-3AD203B41FA5}">
                      <a16:colId xmlns:a16="http://schemas.microsoft.com/office/drawing/2014/main" val="20013"/>
                    </a:ext>
                  </a:extLst>
                </a:gridCol>
                <a:gridCol w="456459">
                  <a:extLst>
                    <a:ext uri="{9D8B030D-6E8A-4147-A177-3AD203B41FA5}">
                      <a16:colId xmlns:a16="http://schemas.microsoft.com/office/drawing/2014/main" val="20014"/>
                    </a:ext>
                  </a:extLst>
                </a:gridCol>
                <a:gridCol w="374627">
                  <a:extLst>
                    <a:ext uri="{9D8B030D-6E8A-4147-A177-3AD203B41FA5}">
                      <a16:colId xmlns:a16="http://schemas.microsoft.com/office/drawing/2014/main" val="20015"/>
                    </a:ext>
                  </a:extLst>
                </a:gridCol>
                <a:gridCol w="375081">
                  <a:extLst>
                    <a:ext uri="{9D8B030D-6E8A-4147-A177-3AD203B41FA5}">
                      <a16:colId xmlns:a16="http://schemas.microsoft.com/office/drawing/2014/main" val="20016"/>
                    </a:ext>
                  </a:extLst>
                </a:gridCol>
                <a:gridCol w="375081">
                  <a:extLst>
                    <a:ext uri="{9D8B030D-6E8A-4147-A177-3AD203B41FA5}">
                      <a16:colId xmlns:a16="http://schemas.microsoft.com/office/drawing/2014/main" val="20017"/>
                    </a:ext>
                  </a:extLst>
                </a:gridCol>
                <a:gridCol w="748345">
                  <a:extLst>
                    <a:ext uri="{9D8B030D-6E8A-4147-A177-3AD203B41FA5}">
                      <a16:colId xmlns:a16="http://schemas.microsoft.com/office/drawing/2014/main" val="20018"/>
                    </a:ext>
                  </a:extLst>
                </a:gridCol>
              </a:tblGrid>
              <a:tr h="432038">
                <a:tc rowSpan="2">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marL="0" lvl="0" indent="0">
                        <a:buFont typeface="Arial" panose="020B0604020202020204" pitchFamily="34" charset="0"/>
                        <a:buNone/>
                      </a:pPr>
                      <a:endParaRPr lang="zh-CN" altLang="en-US" sz="2000" b="1" i="1" dirty="0">
                        <a:latin typeface="+mn-ea"/>
                        <a:ea typeface="+mn-ea"/>
                        <a:sym typeface="Arial" panose="020B0604020202020204" pitchFamily="34" charset="0"/>
                      </a:endParaRPr>
                    </a:p>
                  </a:txBody>
                  <a:tcPr marL="89222" marR="89222" marT="44631" marB="44631"/>
                </a:tc>
                <a:tc gridSpan="13">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marL="0" lvl="0" indent="0" algn="ctr" defTabSz="0">
                        <a:spcBef>
                          <a:spcPct val="0"/>
                        </a:spcBef>
                        <a:buFont typeface="Arial" panose="020B0604020202020204" pitchFamily="34" charset="0"/>
                        <a:buNone/>
                        <a:tabLst>
                          <a:tab pos="6286500" algn="l"/>
                        </a:tabLst>
                      </a:pPr>
                      <a:r>
                        <a:rPr lang="zh-CN" altLang="en-US" sz="2000" b="1" dirty="0">
                          <a:latin typeface="+mn-ea"/>
                          <a:ea typeface="+mn-ea"/>
                          <a:sym typeface="Times New Roman" panose="02020603050405020304" pitchFamily="18" charset="0"/>
                        </a:rPr>
                        <a:t>整数部分</a:t>
                      </a:r>
                    </a:p>
                  </a:txBody>
                  <a:tcPr marL="89222" marR="89222" marT="44631" marB="44631"/>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rowSpan="2">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b="1" dirty="0">
                          <a:latin typeface="+mn-ea"/>
                          <a:ea typeface="+mn-ea"/>
                          <a:sym typeface="Times New Roman" panose="02020603050405020304" pitchFamily="18" charset="0"/>
                        </a:rPr>
                        <a:t>小</a:t>
                      </a:r>
                    </a:p>
                    <a:p>
                      <a:pPr lvl="0" algn="ctr" defTabSz="0" eaLnBrk="0" hangingPunct="0">
                        <a:spcBef>
                          <a:spcPct val="0"/>
                        </a:spcBef>
                        <a:buFont typeface="Arial" panose="020B0604020202020204" pitchFamily="34" charset="0"/>
                        <a:buNone/>
                        <a:tabLst>
                          <a:tab pos="6286500" algn="l"/>
                        </a:tabLst>
                      </a:pPr>
                      <a:r>
                        <a:rPr lang="zh-CN" altLang="en-US" sz="2000" b="1" dirty="0">
                          <a:latin typeface="+mn-ea"/>
                          <a:ea typeface="+mn-ea"/>
                          <a:sym typeface="Times New Roman" panose="02020603050405020304" pitchFamily="18" charset="0"/>
                        </a:rPr>
                        <a:t>数</a:t>
                      </a:r>
                    </a:p>
                    <a:p>
                      <a:pPr lvl="0" algn="ctr" defTabSz="0" eaLnBrk="0" hangingPunct="0">
                        <a:spcBef>
                          <a:spcPct val="0"/>
                        </a:spcBef>
                        <a:buFont typeface="Arial" panose="020B0604020202020204" pitchFamily="34" charset="0"/>
                        <a:buNone/>
                        <a:tabLst>
                          <a:tab pos="6286500" algn="l"/>
                        </a:tabLst>
                      </a:pPr>
                      <a:r>
                        <a:rPr lang="zh-CN" altLang="en-US" sz="2000" b="1" dirty="0">
                          <a:latin typeface="+mn-ea"/>
                          <a:ea typeface="+mn-ea"/>
                          <a:sym typeface="Times New Roman" panose="02020603050405020304" pitchFamily="18" charset="0"/>
                        </a:rPr>
                        <a:t>点</a:t>
                      </a:r>
                    </a:p>
                  </a:txBody>
                  <a:tcPr marL="89222" marR="89222" marT="44631" marB="44631"/>
                </a:tc>
                <a:tc rowSpan="2" gridSpan="4">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marL="0" lvl="0" indent="0" algn="ctr" defTabSz="0" fontAlgn="ctr">
                        <a:lnSpc>
                          <a:spcPct val="100000"/>
                        </a:lnSpc>
                        <a:spcBef>
                          <a:spcPct val="0"/>
                        </a:spcBef>
                        <a:buFont typeface="Arial" panose="020B0604020202020204" pitchFamily="34" charset="0"/>
                        <a:buNone/>
                        <a:tabLst>
                          <a:tab pos="6286500" algn="l"/>
                        </a:tabLst>
                      </a:pPr>
                      <a:r>
                        <a:rPr lang="zh-CN" altLang="en-US" sz="2000" b="1" dirty="0">
                          <a:latin typeface="+mn-ea"/>
                          <a:ea typeface="+mn-ea"/>
                          <a:sym typeface="Times New Roman" panose="02020603050405020304" pitchFamily="18" charset="0"/>
                        </a:rPr>
                        <a:t>小数部分</a:t>
                      </a:r>
                    </a:p>
                  </a:txBody>
                  <a:tcPr marL="89222" marR="89222" marT="44631" marB="44631" anchor="ctr"/>
                </a:tc>
                <a:tc rowSpan="2" hMerge="1">
                  <a:txBody>
                    <a:bodyPr/>
                    <a:lstStyle/>
                    <a:p>
                      <a:endParaRPr lang="zh-CN"/>
                    </a:p>
                  </a:txBody>
                  <a:tcPr>
                    <a:lnT w="12700" cap="flat" cmpd="sng">
                      <a:solidFill>
                        <a:srgbClr val="000000"/>
                      </a:solidFill>
                      <a:prstDash val="solid"/>
                      <a:bevel/>
                      <a:headEnd type="none" w="med" len="med"/>
                      <a:tailEnd type="none" w="med" len="med"/>
                    </a:lnT>
                  </a:tcPr>
                </a:tc>
                <a:tc rowSpan="2" hMerge="1">
                  <a:txBody>
                    <a:bodyPr/>
                    <a:lstStyle/>
                    <a:p>
                      <a:endParaRPr lang="zh-CN"/>
                    </a:p>
                  </a:txBody>
                  <a:tcPr>
                    <a:lnT w="12700" cap="flat" cmpd="sng">
                      <a:solidFill>
                        <a:srgbClr val="000000"/>
                      </a:solidFill>
                      <a:prstDash val="solid"/>
                      <a:bevel/>
                      <a:headEnd type="none" w="med" len="med"/>
                      <a:tailEnd type="none" w="med" len="med"/>
                    </a:lnT>
                  </a:tcPr>
                </a:tc>
                <a:tc rowSpan="2" hMerge="1">
                  <a:txBody>
                    <a:bodyPr/>
                    <a:lstStyle/>
                    <a:p>
                      <a:endParaRPr lang="zh-CN"/>
                    </a:p>
                  </a:txBody>
                  <a:tcPr>
                    <a:lnT w="12700" cap="flat" cmpd="sng">
                      <a:solidFill>
                        <a:srgbClr val="000000"/>
                      </a:solidFill>
                      <a:prstDash val="solid"/>
                      <a:bevel/>
                      <a:headEnd type="none" w="med" len="med"/>
                      <a:tailEnd type="none" w="med" len="med"/>
                    </a:lnT>
                  </a:tcPr>
                </a:tc>
                <a:extLst>
                  <a:ext uri="{0D108BD9-81ED-4DB2-BD59-A6C34878D82A}">
                    <a16:rowId xmlns:a16="http://schemas.microsoft.com/office/drawing/2014/main" val="10000"/>
                  </a:ext>
                </a:extLst>
              </a:tr>
              <a:tr h="664732">
                <a:tc vMerge="1">
                  <a:txBody>
                    <a:bodyPr/>
                    <a:lstStyle/>
                    <a:p>
                      <a:endParaRPr lang="zh-CN"/>
                    </a:p>
                  </a:txBody>
                  <a:tcP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B w="12700" cap="flat" cmpd="sng">
                      <a:solidFill>
                        <a:srgbClr val="000000"/>
                      </a:solidFill>
                      <a:prstDash val="solid"/>
                      <a:bevel/>
                      <a:headEnd type="none" w="med" len="med"/>
                      <a:tailEnd type="none" w="med" len="med"/>
                    </a:lnB>
                  </a:tcP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en-US" altLang="x-none" sz="2000" dirty="0">
                          <a:latin typeface="+mn-ea"/>
                          <a:ea typeface="+mn-ea"/>
                          <a:sym typeface="Times New Roman" panose="02020603050405020304" pitchFamily="18" charset="0"/>
                        </a:rPr>
                        <a:t>…</a:t>
                      </a:r>
                      <a:endParaRPr lang="en-US" altLang="x-none" sz="2000" b="1" dirty="0">
                        <a:latin typeface="+mn-ea"/>
                        <a:ea typeface="+mn-ea"/>
                        <a:sym typeface="Times New Roman" panose="02020603050405020304" pitchFamily="18" charset="0"/>
                      </a:endParaRPr>
                    </a:p>
                  </a:txBody>
                  <a:tcPr marL="89231" marR="89231" marT="44614" marB="44614" anchor="ctr"/>
                </a:tc>
                <a:tc gridSpan="4">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150000"/>
                        </a:lnSpc>
                        <a:spcBef>
                          <a:spcPct val="0"/>
                        </a:spcBef>
                        <a:buFont typeface="Arial" panose="020B0604020202020204" pitchFamily="34" charset="0"/>
                        <a:buNone/>
                        <a:tabLst>
                          <a:tab pos="6286500" algn="l"/>
                        </a:tabLst>
                      </a:pPr>
                      <a:r>
                        <a:rPr lang="en-US" altLang="zh-CN" sz="2000" b="1" dirty="0">
                          <a:solidFill>
                            <a:schemeClr val="tx1"/>
                          </a:solidFill>
                          <a:latin typeface="+mn-ea"/>
                          <a:ea typeface="+mn-ea"/>
                          <a:sym typeface="Times New Roman" panose="02020603050405020304" pitchFamily="18" charset="0"/>
                        </a:rPr>
                        <a:t>( </a:t>
                      </a:r>
                      <a:r>
                        <a:rPr lang="zh-CN" altLang="en-US" sz="2000" b="1" dirty="0">
                          <a:solidFill>
                            <a:srgbClr val="FF0000"/>
                          </a:solidFill>
                          <a:latin typeface="+mn-ea"/>
                          <a:ea typeface="+mn-ea"/>
                          <a:sym typeface="Times New Roman" panose="02020603050405020304" pitchFamily="18" charset="0"/>
                        </a:rPr>
                        <a:t>亿</a:t>
                      </a:r>
                      <a:r>
                        <a:rPr lang="zh-CN" altLang="en-US" sz="2000" b="1" dirty="0">
                          <a:solidFill>
                            <a:schemeClr val="tx1"/>
                          </a:solidFill>
                          <a:latin typeface="+mn-ea"/>
                          <a:ea typeface="+mn-ea"/>
                          <a:sym typeface="Times New Roman" panose="02020603050405020304" pitchFamily="18" charset="0"/>
                        </a:rPr>
                        <a:t> </a:t>
                      </a:r>
                      <a:r>
                        <a:rPr lang="en-US" altLang="zh-CN" sz="2000" b="1" dirty="0">
                          <a:solidFill>
                            <a:schemeClr val="tx1"/>
                          </a:solidFill>
                          <a:latin typeface="+mn-ea"/>
                          <a:ea typeface="+mn-ea"/>
                          <a:sym typeface="Times New Roman" panose="02020603050405020304" pitchFamily="18" charset="0"/>
                        </a:rPr>
                        <a:t>)</a:t>
                      </a:r>
                      <a:r>
                        <a:rPr lang="zh-CN" altLang="en-US" sz="2000" b="1" dirty="0">
                          <a:solidFill>
                            <a:schemeClr val="tx1"/>
                          </a:solidFill>
                          <a:latin typeface="+mn-ea"/>
                          <a:ea typeface="+mn-ea"/>
                          <a:sym typeface="Times New Roman" panose="02020603050405020304" pitchFamily="18" charset="0"/>
                        </a:rPr>
                        <a:t>  级</a:t>
                      </a:r>
                    </a:p>
                  </a:txBody>
                  <a:tcPr marL="89222" marR="89222" marT="44631" marB="44631"/>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gridSpan="4">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150000"/>
                        </a:lnSpc>
                        <a:spcBef>
                          <a:spcPct val="0"/>
                        </a:spcBef>
                        <a:buFont typeface="Arial" panose="020B0604020202020204" pitchFamily="34" charset="0"/>
                        <a:buNone/>
                        <a:tabLst>
                          <a:tab pos="6286500" algn="l"/>
                        </a:tabLst>
                      </a:pPr>
                      <a:r>
                        <a:rPr lang="en-US" altLang="zh-CN" sz="2000" b="1" dirty="0">
                          <a:solidFill>
                            <a:schemeClr val="tx1"/>
                          </a:solidFill>
                          <a:latin typeface="+mn-ea"/>
                          <a:ea typeface="+mn-ea"/>
                          <a:sym typeface="Times New Roman" panose="02020603050405020304" pitchFamily="18" charset="0"/>
                        </a:rPr>
                        <a:t>( </a:t>
                      </a:r>
                      <a:r>
                        <a:rPr lang="zh-CN" altLang="en-US" sz="2000" b="1" dirty="0">
                          <a:solidFill>
                            <a:srgbClr val="FF0000"/>
                          </a:solidFill>
                          <a:latin typeface="+mn-ea"/>
                          <a:ea typeface="+mn-ea"/>
                          <a:sym typeface="Times New Roman" panose="02020603050405020304" pitchFamily="18" charset="0"/>
                        </a:rPr>
                        <a:t>万</a:t>
                      </a:r>
                      <a:r>
                        <a:rPr lang="zh-CN" altLang="en-US" sz="2000" b="1" dirty="0">
                          <a:solidFill>
                            <a:schemeClr val="tx1"/>
                          </a:solidFill>
                          <a:latin typeface="+mn-ea"/>
                          <a:ea typeface="+mn-ea"/>
                          <a:sym typeface="Times New Roman" panose="02020603050405020304" pitchFamily="18" charset="0"/>
                        </a:rPr>
                        <a:t> </a:t>
                      </a:r>
                      <a:r>
                        <a:rPr lang="en-US" altLang="zh-CN" sz="2000" b="1" dirty="0">
                          <a:solidFill>
                            <a:schemeClr val="tx1"/>
                          </a:solidFill>
                          <a:latin typeface="+mn-ea"/>
                          <a:ea typeface="+mn-ea"/>
                          <a:sym typeface="Times New Roman" panose="02020603050405020304" pitchFamily="18" charset="0"/>
                        </a:rPr>
                        <a:t>)</a:t>
                      </a:r>
                      <a:r>
                        <a:rPr lang="zh-CN" altLang="en-US" sz="2000" b="1" dirty="0">
                          <a:solidFill>
                            <a:schemeClr val="tx1"/>
                          </a:solidFill>
                          <a:latin typeface="+mn-ea"/>
                          <a:ea typeface="+mn-ea"/>
                          <a:sym typeface="Times New Roman" panose="02020603050405020304" pitchFamily="18" charset="0"/>
                        </a:rPr>
                        <a:t>  级</a:t>
                      </a:r>
                    </a:p>
                  </a:txBody>
                  <a:tcPr marL="89222" marR="89222" marT="44631" marB="44631"/>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gridSpan="4">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150000"/>
                        </a:lnSpc>
                        <a:spcBef>
                          <a:spcPct val="0"/>
                        </a:spcBef>
                        <a:buFont typeface="Arial" panose="020B0604020202020204" pitchFamily="34" charset="0"/>
                        <a:buNone/>
                        <a:tabLst>
                          <a:tab pos="6286500" algn="l"/>
                        </a:tabLst>
                      </a:pPr>
                      <a:r>
                        <a:rPr lang="en-US" altLang="zh-CN" sz="2000" b="1" dirty="0">
                          <a:solidFill>
                            <a:schemeClr val="tx1"/>
                          </a:solidFill>
                          <a:latin typeface="+mn-ea"/>
                          <a:ea typeface="+mn-ea"/>
                          <a:sym typeface="Times New Roman" panose="02020603050405020304" pitchFamily="18" charset="0"/>
                        </a:rPr>
                        <a:t>( </a:t>
                      </a:r>
                      <a:r>
                        <a:rPr lang="zh-CN" altLang="en-US" sz="2000" b="1" dirty="0">
                          <a:solidFill>
                            <a:srgbClr val="FF0000"/>
                          </a:solidFill>
                          <a:latin typeface="+mn-ea"/>
                          <a:ea typeface="+mn-ea"/>
                          <a:sym typeface="Times New Roman" panose="02020603050405020304" pitchFamily="18" charset="0"/>
                        </a:rPr>
                        <a:t>个</a:t>
                      </a:r>
                      <a:r>
                        <a:rPr lang="zh-CN" altLang="en-US" sz="2000" b="1" dirty="0">
                          <a:solidFill>
                            <a:schemeClr val="tx1"/>
                          </a:solidFill>
                          <a:latin typeface="+mn-ea"/>
                          <a:ea typeface="+mn-ea"/>
                          <a:sym typeface="Times New Roman" panose="02020603050405020304" pitchFamily="18" charset="0"/>
                        </a:rPr>
                        <a:t> </a:t>
                      </a:r>
                      <a:r>
                        <a:rPr lang="en-US" altLang="zh-CN" sz="2000" b="1" dirty="0">
                          <a:solidFill>
                            <a:schemeClr val="tx1"/>
                          </a:solidFill>
                          <a:latin typeface="+mn-ea"/>
                          <a:ea typeface="+mn-ea"/>
                          <a:sym typeface="Times New Roman" panose="02020603050405020304" pitchFamily="18" charset="0"/>
                        </a:rPr>
                        <a:t>)</a:t>
                      </a:r>
                      <a:r>
                        <a:rPr lang="zh-CN" altLang="en-US" sz="2000" b="1" dirty="0">
                          <a:solidFill>
                            <a:schemeClr val="tx1"/>
                          </a:solidFill>
                          <a:latin typeface="+mn-ea"/>
                          <a:ea typeface="+mn-ea"/>
                          <a:sym typeface="Times New Roman" panose="02020603050405020304" pitchFamily="18" charset="0"/>
                        </a:rPr>
                        <a:t> 级</a:t>
                      </a:r>
                    </a:p>
                  </a:txBody>
                  <a:tcPr marL="89222" marR="89222" marT="44631" marB="44631"/>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hMerge="1">
                  <a:txBody>
                    <a:bodyPr/>
                    <a:lstStyle/>
                    <a:p>
                      <a:endParaRPr lang="zh-CN"/>
                    </a:p>
                  </a:txBody>
                  <a:tcPr>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tcPr>
                </a:tc>
                <a:tc vMerge="1">
                  <a:txBody>
                    <a:bodyPr/>
                    <a:lstStyle/>
                    <a:p>
                      <a:endParaRPr lang="zh-CN"/>
                    </a:p>
                  </a:txBody>
                  <a:tcP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B w="12700" cap="flat" cmpd="sng">
                      <a:solidFill>
                        <a:srgbClr val="000000"/>
                      </a:solidFill>
                      <a:prstDash val="solid"/>
                      <a:bevel/>
                      <a:headEnd type="none" w="med" len="med"/>
                      <a:tailEnd type="none" w="med" len="med"/>
                    </a:lnB>
                  </a:tcPr>
                </a:tc>
                <a:tc gridSpan="4" vMerge="1">
                  <a:txBody>
                    <a:bodyPr/>
                    <a:lstStyle/>
                    <a:p>
                      <a:endParaRPr lang="zh-CN"/>
                    </a:p>
                  </a:txBody>
                  <a:tcPr>
                    <a:lnL w="12700" cap="flat" cmpd="sng">
                      <a:solidFill>
                        <a:srgbClr val="000000"/>
                      </a:solidFill>
                      <a:prstDash val="solid"/>
                      <a:bevel/>
                      <a:headEnd type="none" w="med" len="med"/>
                      <a:tailEnd type="none" w="med" len="med"/>
                    </a:lnL>
                    <a:lnB w="12700" cap="flat" cmpd="sng">
                      <a:solidFill>
                        <a:srgbClr val="000000"/>
                      </a:solidFill>
                      <a:prstDash val="solid"/>
                      <a:bevel/>
                      <a:headEnd type="none" w="med" len="med"/>
                      <a:tailEnd type="none" w="med" len="med"/>
                    </a:lnB>
                  </a:tcPr>
                </a:tc>
                <a:tc hMerge="1" vMerge="1">
                  <a:txBody>
                    <a:bodyPr/>
                    <a:lstStyle/>
                    <a:p>
                      <a:endParaRPr lang="zh-CN"/>
                    </a:p>
                  </a:txBody>
                  <a:tcPr>
                    <a:lnB w="12700" cap="flat" cmpd="sng">
                      <a:solidFill>
                        <a:srgbClr val="000000"/>
                      </a:solidFill>
                      <a:prstDash val="solid"/>
                      <a:bevel/>
                      <a:headEnd type="none" w="med" len="med"/>
                      <a:tailEnd type="none" w="med" len="med"/>
                    </a:lnB>
                  </a:tcPr>
                </a:tc>
                <a:tc hMerge="1" vMerge="1">
                  <a:txBody>
                    <a:bodyPr/>
                    <a:lstStyle/>
                    <a:p>
                      <a:endParaRPr lang="zh-CN"/>
                    </a:p>
                  </a:txBody>
                  <a:tcPr>
                    <a:lnB w="12700" cap="flat" cmpd="sng">
                      <a:solidFill>
                        <a:srgbClr val="000000"/>
                      </a:solidFill>
                      <a:prstDash val="solid"/>
                      <a:bevel/>
                      <a:headEnd type="none" w="med" len="med"/>
                      <a:tailEnd type="none" w="med" len="med"/>
                    </a:lnB>
                  </a:tcPr>
                </a:tc>
                <a:tc hMerge="1" vMerge="1">
                  <a:txBody>
                    <a:bodyPr/>
                    <a:lstStyle/>
                    <a:p>
                      <a:endParaRPr lang="zh-CN"/>
                    </a:p>
                  </a:txBody>
                  <a:tcPr>
                    <a:lnB w="12700" cap="flat" cmpd="sng">
                      <a:solidFill>
                        <a:srgbClr val="000000"/>
                      </a:solidFill>
                      <a:prstDash val="solid"/>
                      <a:bevel/>
                      <a:headEnd type="none" w="med" len="med"/>
                      <a:tailEnd type="none" w="med" len="med"/>
                    </a:lnB>
                  </a:tcPr>
                </a:tc>
                <a:extLst>
                  <a:ext uri="{0D108BD9-81ED-4DB2-BD59-A6C34878D82A}">
                    <a16:rowId xmlns:a16="http://schemas.microsoft.com/office/drawing/2014/main" val="10001"/>
                  </a:ext>
                </a:extLst>
              </a:tr>
              <a:tr h="1096769">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140000"/>
                        </a:lnSpc>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数</a:t>
                      </a:r>
                    </a:p>
                    <a:p>
                      <a:pPr lvl="0" algn="ctr" defTabSz="0" eaLnBrk="0" hangingPunct="0">
                        <a:lnSpc>
                          <a:spcPct val="140000"/>
                        </a:lnSpc>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位</a:t>
                      </a:r>
                      <a:endParaRPr lang="zh-CN" altLang="en-US" sz="2000" b="1" dirty="0">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210000"/>
                        </a:lnSpc>
                        <a:spcBef>
                          <a:spcPct val="0"/>
                        </a:spcBef>
                        <a:buFont typeface="Arial" panose="020B0604020202020204" pitchFamily="34" charset="0"/>
                        <a:buNone/>
                        <a:tabLst>
                          <a:tab pos="6286500" algn="l"/>
                        </a:tabLst>
                      </a:pPr>
                      <a:r>
                        <a:rPr lang="en-US" altLang="x-none" sz="2000" dirty="0">
                          <a:latin typeface="+mn-ea"/>
                          <a:ea typeface="+mn-ea"/>
                          <a:sym typeface="Times New Roman" panose="02020603050405020304" pitchFamily="18" charset="0"/>
                        </a:rPr>
                        <a:t>…</a:t>
                      </a:r>
                      <a:endParaRPr lang="en-US" altLang="x-none" sz="2000" b="1" dirty="0">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十</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endParaRPr lang="en-US" altLang="zh-CN" sz="2000" dirty="0">
                        <a:solidFill>
                          <a:srgbClr val="FF0000"/>
                        </a:solidFill>
                        <a:latin typeface="+mn-ea"/>
                        <a:ea typeface="+mn-ea"/>
                        <a:sym typeface="Times New Roman" panose="02020603050405020304" pitchFamily="18" charset="0"/>
                      </a:endParaRPr>
                    </a:p>
                    <a:p>
                      <a:pPr lvl="0" algn="ctr" defTabSz="0">
                        <a:spcBef>
                          <a:spcPct val="0"/>
                        </a:spcBef>
                        <a:buFont typeface="Arial" panose="020B0604020202020204" pitchFamily="34" charset="0"/>
                        <a:buNone/>
                        <a:tabLst>
                          <a:tab pos="6286500" algn="l"/>
                        </a:tabLst>
                      </a:pPr>
                      <a:endParaRPr lang="zh-CN" altLang="en-US" sz="2000" dirty="0">
                        <a:solidFill>
                          <a:schemeClr val="tx1"/>
                        </a:solidFill>
                        <a:latin typeface="+mn-ea"/>
                        <a:ea typeface="+mn-ea"/>
                        <a:sym typeface="Times New Roman" panose="02020603050405020304" pitchFamily="18" charset="0"/>
                      </a:endParaRP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十</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endParaRPr lang="en-US" altLang="zh-CN" sz="2000" dirty="0">
                        <a:solidFill>
                          <a:srgbClr val="FF0000"/>
                        </a:solidFill>
                        <a:latin typeface="+mn-ea"/>
                        <a:ea typeface="+mn-ea"/>
                        <a:sym typeface="Times New Roman" panose="02020603050405020304" pitchFamily="18" charset="0"/>
                      </a:endParaRPr>
                    </a:p>
                    <a:p>
                      <a:pPr lvl="0" algn="ctr" defTabSz="0">
                        <a:spcBef>
                          <a:spcPct val="0"/>
                        </a:spcBef>
                        <a:buFont typeface="Arial" panose="020B0604020202020204" pitchFamily="34" charset="0"/>
                        <a:buNone/>
                        <a:tabLst>
                          <a:tab pos="6286500" algn="l"/>
                        </a:tabLst>
                      </a:pPr>
                      <a:endParaRPr lang="zh-CN" altLang="en-US" sz="2000" dirty="0">
                        <a:solidFill>
                          <a:schemeClr val="tx1"/>
                        </a:solidFill>
                        <a:latin typeface="+mn-ea"/>
                        <a:ea typeface="+mn-ea"/>
                        <a:sym typeface="Times New Roman" panose="02020603050405020304" pitchFamily="18" charset="0"/>
                      </a:endParaRP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千</a:t>
                      </a:r>
                      <a:endParaRPr lang="en-US" altLang="zh-CN" sz="2000" dirty="0">
                        <a:solidFill>
                          <a:schemeClr val="tx1"/>
                        </a:solidFill>
                        <a:latin typeface="+mn-ea"/>
                        <a:ea typeface="+mn-ea"/>
                        <a:sym typeface="Times New Roman" panose="02020603050405020304" pitchFamily="18" charset="0"/>
                      </a:endParaRPr>
                    </a:p>
                    <a:p>
                      <a:pPr lvl="0" algn="ctr" defTabSz="0">
                        <a:spcBef>
                          <a:spcPct val="0"/>
                        </a:spcBef>
                        <a:buFont typeface="Arial" panose="020B0604020202020204" pitchFamily="34" charset="0"/>
                        <a:buNone/>
                        <a:tabLst>
                          <a:tab pos="6286500" algn="l"/>
                        </a:tabLst>
                      </a:pPr>
                      <a:endParaRPr lang="zh-CN" altLang="en-US" sz="2000" dirty="0">
                        <a:solidFill>
                          <a:schemeClr val="tx1"/>
                        </a:solidFill>
                        <a:latin typeface="+mn-ea"/>
                        <a:ea typeface="+mn-ea"/>
                        <a:sym typeface="Times New Roman" panose="02020603050405020304" pitchFamily="18" charset="0"/>
                      </a:endParaRP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百</a:t>
                      </a:r>
                      <a:endParaRPr lang="en-US" altLang="zh-CN" sz="2000" dirty="0">
                        <a:solidFill>
                          <a:schemeClr val="tx1"/>
                        </a:solidFill>
                        <a:latin typeface="+mn-ea"/>
                        <a:ea typeface="+mn-ea"/>
                        <a:sym typeface="Times New Roman" panose="02020603050405020304" pitchFamily="18" charset="0"/>
                      </a:endParaRPr>
                    </a:p>
                    <a:p>
                      <a:pPr lvl="0" algn="ctr" defTabSz="0">
                        <a:spcBef>
                          <a:spcPct val="0"/>
                        </a:spcBef>
                        <a:buFont typeface="Arial" panose="020B0604020202020204" pitchFamily="34" charset="0"/>
                        <a:buNone/>
                        <a:tabLst>
                          <a:tab pos="6286500" algn="l"/>
                        </a:tabLst>
                      </a:pPr>
                      <a:endParaRPr lang="zh-CN" altLang="en-US" sz="2000" dirty="0">
                        <a:solidFill>
                          <a:schemeClr val="tx1"/>
                        </a:solidFill>
                        <a:latin typeface="+mn-ea"/>
                        <a:ea typeface="+mn-ea"/>
                        <a:sym typeface="Times New Roman" panose="02020603050405020304" pitchFamily="18" charset="0"/>
                      </a:endParaRP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十</a:t>
                      </a:r>
                      <a:endParaRPr lang="en-US" altLang="zh-CN" sz="2000" dirty="0">
                        <a:solidFill>
                          <a:schemeClr val="tx1"/>
                        </a:solidFill>
                        <a:latin typeface="+mn-ea"/>
                        <a:ea typeface="+mn-ea"/>
                        <a:sym typeface="Times New Roman" panose="02020603050405020304" pitchFamily="18" charset="0"/>
                      </a:endParaRPr>
                    </a:p>
                    <a:p>
                      <a:pPr lvl="0" algn="ctr" defTabSz="0">
                        <a:spcBef>
                          <a:spcPct val="0"/>
                        </a:spcBef>
                        <a:buFont typeface="Arial" panose="020B0604020202020204" pitchFamily="34" charset="0"/>
                        <a:buNone/>
                        <a:tabLst>
                          <a:tab pos="6286500" algn="l"/>
                        </a:tabLst>
                      </a:pPr>
                      <a:endParaRPr lang="zh-CN" altLang="en-US" sz="2000" dirty="0">
                        <a:solidFill>
                          <a:schemeClr val="tx1"/>
                        </a:solidFill>
                        <a:latin typeface="+mn-ea"/>
                        <a:ea typeface="+mn-ea"/>
                        <a:sym typeface="Times New Roman" panose="02020603050405020304" pitchFamily="18" charset="0"/>
                      </a:endParaRP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个</a:t>
                      </a:r>
                      <a:endParaRPr lang="en-US" altLang="zh-CN" sz="2000" dirty="0">
                        <a:solidFill>
                          <a:schemeClr val="tx1"/>
                        </a:solidFill>
                        <a:latin typeface="+mn-ea"/>
                        <a:ea typeface="+mn-ea"/>
                        <a:sym typeface="Times New Roman" panose="02020603050405020304" pitchFamily="18" charset="0"/>
                      </a:endParaRPr>
                    </a:p>
                    <a:p>
                      <a:pPr lvl="0" algn="ctr" defTabSz="0">
                        <a:spcBef>
                          <a:spcPct val="0"/>
                        </a:spcBef>
                        <a:buFont typeface="Arial" panose="020B0604020202020204" pitchFamily="34" charset="0"/>
                        <a:buNone/>
                        <a:tabLst>
                          <a:tab pos="6286500" algn="l"/>
                        </a:tabLst>
                      </a:pPr>
                      <a:endParaRPr lang="zh-CN" altLang="en-US" sz="2000" dirty="0">
                        <a:solidFill>
                          <a:schemeClr val="tx1"/>
                        </a:solidFill>
                        <a:latin typeface="+mn-ea"/>
                        <a:ea typeface="+mn-ea"/>
                        <a:sym typeface="Times New Roman" panose="02020603050405020304" pitchFamily="18" charset="0"/>
                      </a:endParaRP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rowSpan="2">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200000"/>
                        </a:lnSpc>
                        <a:spcBef>
                          <a:spcPct val="0"/>
                        </a:spcBef>
                        <a:buFont typeface="Arial" panose="020B0604020202020204" pitchFamily="34" charset="0"/>
                        <a:buNone/>
                        <a:tabLst>
                          <a:tab pos="6286500" algn="l"/>
                        </a:tabLst>
                      </a:pPr>
                      <a:r>
                        <a:rPr lang="en-US" altLang="x-none" sz="2800" dirty="0">
                          <a:latin typeface="+mn-ea"/>
                          <a:ea typeface="+mn-ea"/>
                          <a:sym typeface="Times New Roman" panose="02020603050405020304" pitchFamily="18" charset="0"/>
                        </a:rPr>
                        <a:t>.</a:t>
                      </a:r>
                      <a:endParaRPr lang="en-US" altLang="x-none" sz="28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defTabSz="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十</a:t>
                      </a:r>
                    </a:p>
                    <a:p>
                      <a:pPr lvl="0"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分</a:t>
                      </a:r>
                    </a:p>
                    <a:p>
                      <a:pPr lvl="0"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分</a:t>
                      </a:r>
                    </a:p>
                    <a:p>
                      <a:pPr lvl="0" algn="ctr"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位</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分</a:t>
                      </a:r>
                    </a:p>
                    <a:p>
                      <a:pPr lvl="0" algn="ctr" defTabSz="0" eaLnBrk="0" hangingPunct="0">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位</a:t>
                      </a:r>
                      <a:endParaRPr lang="zh-CN" altLang="en-US" sz="2000" b="1" dirty="0">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marL="342900" marR="0" lvl="0" indent="-342900" algn="l" defTabSz="0" rtl="0" eaLnBrk="1" fontAlgn="base" latinLnBrk="0" hangingPunct="1">
                        <a:lnSpc>
                          <a:spcPct val="100000"/>
                        </a:lnSpc>
                        <a:spcBef>
                          <a:spcPct val="0"/>
                        </a:spcBef>
                        <a:spcAft>
                          <a:spcPts val="0"/>
                        </a:spcAft>
                        <a:buClrTx/>
                        <a:buSzTx/>
                        <a:buFont typeface="Arial" panose="020B0604020202020204" pitchFamily="34" charset="0"/>
                        <a:buNone/>
                        <a:tabLst>
                          <a:tab pos="6286500" algn="l"/>
                        </a:tabLst>
                        <a:defRPr/>
                      </a:pPr>
                      <a:r>
                        <a:rPr lang="en-US" altLang="x-none" sz="2000" kern="1200" dirty="0">
                          <a:solidFill>
                            <a:schemeClr val="tx1"/>
                          </a:solidFill>
                          <a:latin typeface="+mn-ea"/>
                          <a:ea typeface="宋体" panose="02010600030101010101" pitchFamily="2" charset="-122"/>
                          <a:cs typeface="+mn-cs"/>
                          <a:sym typeface="Times New Roman" panose="02020603050405020304" pitchFamily="18" charset="0"/>
                        </a:rPr>
                        <a:t>…</a:t>
                      </a:r>
                      <a:r>
                        <a:rPr lang="en-US" altLang="x-none" sz="2000" dirty="0">
                          <a:latin typeface="+mn-ea"/>
                          <a:ea typeface="+mn-ea"/>
                          <a:sym typeface="Times New Roman" panose="02020603050405020304" pitchFamily="18" charset="0"/>
                        </a:rPr>
                        <a:t>…</a:t>
                      </a:r>
                      <a:endParaRPr lang="en-US" altLang="x-none" sz="2000" b="1" i="1" dirty="0">
                        <a:latin typeface="+mn-ea"/>
                        <a:ea typeface="+mn-ea"/>
                        <a:sym typeface="Times New Roman" panose="02020603050405020304" pitchFamily="18" charset="0"/>
                      </a:endParaRPr>
                    </a:p>
                  </a:txBody>
                  <a:tcPr marL="89231" marR="89231" marT="44614" marB="44614" anchor="ctr"/>
                </a:tc>
                <a:extLst>
                  <a:ext uri="{0D108BD9-81ED-4DB2-BD59-A6C34878D82A}">
                    <a16:rowId xmlns:a16="http://schemas.microsoft.com/office/drawing/2014/main" val="10002"/>
                  </a:ext>
                </a:extLst>
              </a:tr>
              <a:tr h="1429136">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计</a:t>
                      </a:r>
                    </a:p>
                    <a:p>
                      <a:pPr lvl="0" algn="ctr" defTabSz="0" eaLnBrk="0" hangingPunct="0">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数</a:t>
                      </a:r>
                    </a:p>
                    <a:p>
                      <a:pPr lvl="0" algn="ctr" defTabSz="0" eaLnBrk="0" hangingPunct="0">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单</a:t>
                      </a:r>
                    </a:p>
                    <a:p>
                      <a:pPr lvl="0" algn="ctr" defTabSz="0" eaLnBrk="0" hangingPunct="0">
                        <a:spcBef>
                          <a:spcPct val="0"/>
                        </a:spcBef>
                        <a:buFont typeface="Arial" panose="020B0604020202020204" pitchFamily="34" charset="0"/>
                        <a:buNone/>
                        <a:tabLst>
                          <a:tab pos="6286500" algn="l"/>
                        </a:tabLst>
                      </a:pPr>
                      <a:r>
                        <a:rPr lang="zh-CN" altLang="en-US" sz="2000" dirty="0">
                          <a:latin typeface="+mn-ea"/>
                          <a:ea typeface="+mn-ea"/>
                          <a:sym typeface="Times New Roman" panose="02020603050405020304" pitchFamily="18" charset="0"/>
                        </a:rPr>
                        <a:t>位</a:t>
                      </a:r>
                      <a:endParaRPr lang="zh-CN" altLang="en-US" sz="2000" b="1" dirty="0">
                        <a:latin typeface="+mn-ea"/>
                        <a:ea typeface="+mn-ea"/>
                        <a:sym typeface="Times New Roman" panose="02020603050405020304" pitchFamily="18" charset="0"/>
                      </a:endParaRPr>
                    </a:p>
                  </a:txBody>
                  <a:tcPr marL="89231" marR="89231" marT="44614" marB="44614"/>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lnSpc>
                          <a:spcPct val="280000"/>
                        </a:lnSpc>
                        <a:spcBef>
                          <a:spcPct val="0"/>
                        </a:spcBef>
                        <a:buFont typeface="Arial" panose="020B0604020202020204" pitchFamily="34" charset="0"/>
                        <a:buNone/>
                        <a:tabLst>
                          <a:tab pos="6286500" algn="l"/>
                        </a:tabLst>
                      </a:pPr>
                      <a:r>
                        <a:rPr lang="en-US" altLang="x-none" sz="2000" dirty="0">
                          <a:latin typeface="+mn-ea"/>
                          <a:ea typeface="+mn-ea"/>
                          <a:sym typeface="Times New Roman" panose="02020603050405020304" pitchFamily="18" charset="0"/>
                        </a:rPr>
                        <a:t>…</a:t>
                      </a:r>
                      <a:endParaRPr lang="en-US" altLang="x-none" sz="2000" b="1" dirty="0">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十</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亿</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十</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万</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十</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一</a:t>
                      </a:r>
                    </a:p>
                    <a:p>
                      <a:pPr lvl="0" algn="ctr" defTabSz="0">
                        <a:spcBef>
                          <a:spcPct val="0"/>
                        </a:spcBef>
                        <a:buFont typeface="Arial" panose="020B0604020202020204" pitchFamily="34" charset="0"/>
                        <a:buNone/>
                        <a:tabLst>
                          <a:tab pos="6286500" algn="l"/>
                        </a:tabLst>
                      </a:pPr>
                      <a:r>
                        <a:rPr lang="en-US" altLang="x-none" sz="2000" dirty="0">
                          <a:solidFill>
                            <a:srgbClr val="FF0000"/>
                          </a:solidFill>
                          <a:latin typeface="+mn-ea"/>
                          <a:ea typeface="+mn-ea"/>
                          <a:sym typeface="Times New Roman" panose="02020603050405020304" pitchFamily="18" charset="0"/>
                        </a:rPr>
                        <a:t>(</a:t>
                      </a:r>
                      <a:r>
                        <a:rPr lang="zh-CN" altLang="en-US" sz="2000" dirty="0">
                          <a:solidFill>
                            <a:srgbClr val="FF0000"/>
                          </a:solidFill>
                          <a:latin typeface="+mn-ea"/>
                          <a:ea typeface="+mn-ea"/>
                          <a:sym typeface="Times New Roman" panose="02020603050405020304" pitchFamily="18" charset="0"/>
                        </a:rPr>
                        <a:t>个</a:t>
                      </a:r>
                      <a:r>
                        <a:rPr lang="en-US" altLang="x-none" sz="2000" dirty="0">
                          <a:solidFill>
                            <a:srgbClr val="FF0000"/>
                          </a:solidFill>
                          <a:latin typeface="+mn-ea"/>
                          <a:ea typeface="+mn-ea"/>
                          <a:sym typeface="Times New Roman" panose="02020603050405020304" pitchFamily="18" charset="0"/>
                        </a:rPr>
                        <a:t>)</a:t>
                      </a:r>
                      <a:endParaRPr lang="en-US" altLang="x-none" sz="2000" b="1" dirty="0">
                        <a:solidFill>
                          <a:srgbClr val="FF0000"/>
                        </a:solidFill>
                        <a:latin typeface="+mn-ea"/>
                        <a:ea typeface="+mn-ea"/>
                        <a:sym typeface="Times New Roman" panose="02020603050405020304" pitchFamily="18" charset="0"/>
                      </a:endParaRPr>
                    </a:p>
                  </a:txBody>
                  <a:tcPr marL="89231" marR="89231" marT="44614" marB="44614" anchor="ctr"/>
                </a:tc>
                <a:tc vMerge="1">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marL="0" lvl="0" indent="0">
                        <a:buFont typeface="Arial" panose="020B0604020202020204" pitchFamily="34" charset="0"/>
                        <a:buNone/>
                      </a:pPr>
                      <a:endParaRPr lang="zh-CN" altLang="en-US" sz="2000" b="1" dirty="0">
                        <a:latin typeface="+mn-ea"/>
                        <a:ea typeface="+mn-ea"/>
                        <a:sym typeface="Arial" panose="020B0604020202020204" pitchFamily="34"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defTabSz="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十</a:t>
                      </a:r>
                    </a:p>
                    <a:p>
                      <a:pPr lvl="0"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分</a:t>
                      </a:r>
                    </a:p>
                    <a:p>
                      <a:pPr lvl="0"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之</a:t>
                      </a:r>
                    </a:p>
                    <a:p>
                      <a:pPr lvl="0" defTabSz="0" eaLnBrk="0" hangingPunct="0">
                        <a:spcBef>
                          <a:spcPct val="0"/>
                        </a:spcBef>
                        <a:buFont typeface="Arial" panose="020B0604020202020204" pitchFamily="34" charset="0"/>
                        <a:buNone/>
                        <a:tabLst>
                          <a:tab pos="6286500" algn="l"/>
                        </a:tabLst>
                      </a:pPr>
                      <a:r>
                        <a:rPr lang="zh-CN" altLang="en-US" sz="2000" dirty="0">
                          <a:solidFill>
                            <a:schemeClr val="tx1"/>
                          </a:solidFill>
                          <a:latin typeface="+mn-ea"/>
                          <a:ea typeface="+mn-ea"/>
                          <a:sym typeface="Times New Roman" panose="02020603050405020304" pitchFamily="18" charset="0"/>
                        </a:rPr>
                        <a:t>一</a:t>
                      </a:r>
                      <a:endParaRPr lang="zh-CN" altLang="en-US" sz="2000" b="1" dirty="0">
                        <a:solidFill>
                          <a:schemeClr val="tx1"/>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百</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分</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之</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一</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lvl="0" algn="ctr" defTabSz="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千</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分</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之</a:t>
                      </a:r>
                    </a:p>
                    <a:p>
                      <a:pPr lvl="0" algn="ctr" defTabSz="0" eaLnBrk="0" hangingPunct="0">
                        <a:spcBef>
                          <a:spcPct val="0"/>
                        </a:spcBef>
                        <a:buFont typeface="Arial" panose="020B0604020202020204" pitchFamily="34" charset="0"/>
                        <a:buNone/>
                        <a:tabLst>
                          <a:tab pos="6286500" algn="l"/>
                        </a:tabLst>
                      </a:pPr>
                      <a:r>
                        <a:rPr lang="zh-CN" altLang="en-US" sz="2000" dirty="0">
                          <a:solidFill>
                            <a:srgbClr val="FF0000"/>
                          </a:solidFill>
                          <a:latin typeface="+mn-ea"/>
                          <a:ea typeface="+mn-ea"/>
                          <a:sym typeface="Times New Roman" panose="02020603050405020304" pitchFamily="18" charset="0"/>
                        </a:rPr>
                        <a:t>一</a:t>
                      </a:r>
                      <a:endParaRPr lang="zh-CN" altLang="en-US" sz="2000" b="1" dirty="0">
                        <a:solidFill>
                          <a:srgbClr val="FF0000"/>
                        </a:solidFill>
                        <a:latin typeface="+mn-ea"/>
                        <a:ea typeface="+mn-ea"/>
                        <a:sym typeface="Times New Roman" panose="02020603050405020304" pitchFamily="18" charset="0"/>
                      </a:endParaRPr>
                    </a:p>
                  </a:txBody>
                  <a:tcPr marL="89231" marR="89231" marT="44614" marB="44614" anchor="ctr"/>
                </a:tc>
                <a:tc>
                  <a: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sym typeface="Calibri" panose="020F0502020204030204" pitchFamily="34" charset="0"/>
                        </a:defRPr>
                      </a:lvl5pPr>
                    </a:lstStyle>
                    <a:p>
                      <a:pPr marL="342900" marR="0" lvl="0" indent="-342900" algn="l" defTabSz="0" rtl="0" eaLnBrk="1" fontAlgn="base" latinLnBrk="0" hangingPunct="1">
                        <a:lnSpc>
                          <a:spcPct val="100000"/>
                        </a:lnSpc>
                        <a:spcBef>
                          <a:spcPct val="0"/>
                        </a:spcBef>
                        <a:spcAft>
                          <a:spcPts val="0"/>
                        </a:spcAft>
                        <a:buClrTx/>
                        <a:buSzTx/>
                        <a:buFont typeface="Arial" panose="020B0604020202020204" pitchFamily="34" charset="0"/>
                        <a:buNone/>
                        <a:tabLst>
                          <a:tab pos="6286500" algn="l"/>
                        </a:tabLst>
                        <a:defRPr/>
                      </a:pPr>
                      <a:r>
                        <a:rPr lang="en-US" altLang="x-none" sz="2000" kern="1200" dirty="0">
                          <a:solidFill>
                            <a:schemeClr val="tx1"/>
                          </a:solidFill>
                          <a:latin typeface="+mn-ea"/>
                          <a:ea typeface="宋体" panose="02010600030101010101" pitchFamily="2" charset="-122"/>
                          <a:cs typeface="+mn-cs"/>
                          <a:sym typeface="Times New Roman" panose="02020603050405020304" pitchFamily="18" charset="0"/>
                        </a:rPr>
                        <a:t>……</a:t>
                      </a:r>
                      <a:endParaRPr lang="en-US" altLang="x-none" sz="2000" b="1" i="1" kern="1200" dirty="0">
                        <a:solidFill>
                          <a:schemeClr val="tx1"/>
                        </a:solidFill>
                        <a:latin typeface="+mn-ea"/>
                        <a:ea typeface="宋体" panose="02010600030101010101" pitchFamily="2" charset="-122"/>
                        <a:cs typeface="+mn-cs"/>
                        <a:sym typeface="Times New Roman" panose="02020603050405020304" pitchFamily="18" charset="0"/>
                      </a:endParaRPr>
                    </a:p>
                  </a:txBody>
                  <a:tcPr marL="89231" marR="89231" marT="44614" marB="44614" anchor="ctr"/>
                </a:tc>
                <a:extLst>
                  <a:ext uri="{0D108BD9-81ED-4DB2-BD59-A6C34878D82A}">
                    <a16:rowId xmlns:a16="http://schemas.microsoft.com/office/drawing/2014/main" val="10003"/>
                  </a:ext>
                </a:extLst>
              </a:tr>
            </a:tbl>
          </a:graphicData>
        </a:graphic>
      </p:graphicFrame>
      <p:sp>
        <p:nvSpPr>
          <p:cNvPr id="19533" name="文本框 2">
            <a:extLst>
              <a:ext uri="{FF2B5EF4-FFF2-40B4-BE49-F238E27FC236}">
                <a16:creationId xmlns:a16="http://schemas.microsoft.com/office/drawing/2014/main" id="{504AED3F-533B-4667-B3E8-E8EA6F766FAA}"/>
              </a:ext>
            </a:extLst>
          </p:cNvPr>
          <p:cNvSpPr txBox="1">
            <a:spLocks noChangeArrowheads="1"/>
          </p:cNvSpPr>
          <p:nvPr/>
        </p:nvSpPr>
        <p:spPr bwMode="auto">
          <a:xfrm>
            <a:off x="753835" y="68752"/>
            <a:ext cx="6911999" cy="120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hangingPunct="1">
              <a:lnSpc>
                <a:spcPct val="150000"/>
              </a:lnSpc>
            </a:pPr>
            <a:r>
              <a:rPr lang="en-US" altLang="zh-CN" sz="2600" b="1" dirty="0">
                <a:solidFill>
                  <a:srgbClr val="000000"/>
                </a:solidFill>
                <a:latin typeface="黑体" panose="02010609060101010101" pitchFamily="49" charset="-122"/>
                <a:ea typeface="黑体" panose="02010609060101010101" pitchFamily="49" charset="-122"/>
              </a:rPr>
              <a:t>    </a:t>
            </a:r>
            <a:r>
              <a:rPr lang="zh-CN" altLang="en-US" sz="2400" b="1" dirty="0">
                <a:solidFill>
                  <a:srgbClr val="000000"/>
                </a:solidFill>
                <a:latin typeface="黑体" panose="02010609060101010101" pitchFamily="49" charset="-122"/>
                <a:ea typeface="黑体" panose="02010609060101010101" pitchFamily="49" charset="-122"/>
              </a:rPr>
              <a:t>什么是</a:t>
            </a:r>
            <a:r>
              <a:rPr lang="zh-CN" altLang="en-US" sz="2800" b="1" dirty="0">
                <a:solidFill>
                  <a:srgbClr val="FF0000"/>
                </a:solidFill>
                <a:latin typeface="黑体" panose="02010609060101010101" pitchFamily="49" charset="-122"/>
                <a:ea typeface="黑体" panose="02010609060101010101" pitchFamily="49" charset="-122"/>
              </a:rPr>
              <a:t>十进制计数法</a:t>
            </a:r>
            <a:r>
              <a:rPr lang="zh-CN" altLang="en-US" sz="2400" b="1" dirty="0">
                <a:solidFill>
                  <a:srgbClr val="000000"/>
                </a:solidFill>
                <a:latin typeface="黑体" panose="02010609060101010101" pitchFamily="49" charset="-122"/>
                <a:ea typeface="黑体" panose="02010609060101010101" pitchFamily="49" charset="-122"/>
              </a:rPr>
              <a:t>？数位和计数单位有什么区别？填写下表，你能提出什么问题？</a:t>
            </a:r>
            <a:endParaRPr lang="zh-CN" altLang="en-US" sz="2600" b="1" dirty="0">
              <a:solidFill>
                <a:srgbClr val="000000"/>
              </a:solidFill>
              <a:latin typeface="黑体" panose="02010609060101010101" pitchFamily="49" charset="-122"/>
              <a:ea typeface="黑体" panose="02010609060101010101" pitchFamily="49" charset="-122"/>
            </a:endParaRPr>
          </a:p>
        </p:txBody>
      </p:sp>
      <p:pic>
        <p:nvPicPr>
          <p:cNvPr id="45" name="图片 44">
            <a:extLst>
              <a:ext uri="{FF2B5EF4-FFF2-40B4-BE49-F238E27FC236}">
                <a16:creationId xmlns:a16="http://schemas.microsoft.com/office/drawing/2014/main" id="{AF43A94D-2C89-400A-BE80-7BF8CBFBB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934" y="2514075"/>
            <a:ext cx="311150" cy="56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a:extLst>
              <a:ext uri="{FF2B5EF4-FFF2-40B4-BE49-F238E27FC236}">
                <a16:creationId xmlns:a16="http://schemas.microsoft.com/office/drawing/2014/main" id="{5BEEBF08-CCEF-4843-BF07-AFA804229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821" y="3478437"/>
            <a:ext cx="3111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46">
            <a:extLst>
              <a:ext uri="{FF2B5EF4-FFF2-40B4-BE49-F238E27FC236}">
                <a16:creationId xmlns:a16="http://schemas.microsoft.com/office/drawing/2014/main" id="{14A99A34-6F4B-40D0-9134-1270B9002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996" y="2437038"/>
            <a:ext cx="312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a:extLst>
              <a:ext uri="{FF2B5EF4-FFF2-40B4-BE49-F238E27FC236}">
                <a16:creationId xmlns:a16="http://schemas.microsoft.com/office/drawing/2014/main" id="{56335FEC-E672-4CCB-B76C-D7C8B722D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996" y="3478437"/>
            <a:ext cx="3127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8">
            <a:extLst>
              <a:ext uri="{FF2B5EF4-FFF2-40B4-BE49-F238E27FC236}">
                <a16:creationId xmlns:a16="http://schemas.microsoft.com/office/drawing/2014/main" id="{BBF966A0-F2CA-4C10-8D54-83894D293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3" y="3716300"/>
            <a:ext cx="25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a16="http://schemas.microsoft.com/office/drawing/2014/main" id="{0C099FE8-0FBE-43EA-940E-CA36E22F7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3716300"/>
            <a:ext cx="233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a:extLst>
              <a:ext uri="{FF2B5EF4-FFF2-40B4-BE49-F238E27FC236}">
                <a16:creationId xmlns:a16="http://schemas.microsoft.com/office/drawing/2014/main" id="{1CAFF29B-BECE-485E-AF3B-F9A5265B4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963" y="3716300"/>
            <a:ext cx="2746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a:extLst>
              <a:ext uri="{FF2B5EF4-FFF2-40B4-BE49-F238E27FC236}">
                <a16:creationId xmlns:a16="http://schemas.microsoft.com/office/drawing/2014/main" id="{13FB80F8-B053-4064-988D-5CF0ECF30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475" y="2439950"/>
            <a:ext cx="241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52">
            <a:extLst>
              <a:ext uri="{FF2B5EF4-FFF2-40B4-BE49-F238E27FC236}">
                <a16:creationId xmlns:a16="http://schemas.microsoft.com/office/drawing/2014/main" id="{3CF38258-F12A-4310-A37F-5D22A895B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475" y="3949663"/>
            <a:ext cx="2413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53">
            <a:extLst>
              <a:ext uri="{FF2B5EF4-FFF2-40B4-BE49-F238E27FC236}">
                <a16:creationId xmlns:a16="http://schemas.microsoft.com/office/drawing/2014/main" id="{0FD1A2A2-AA44-485F-AC5A-CB2B4D0AD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138" y="2390738"/>
            <a:ext cx="3111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图片 54">
            <a:extLst>
              <a:ext uri="{FF2B5EF4-FFF2-40B4-BE49-F238E27FC236}">
                <a16:creationId xmlns:a16="http://schemas.microsoft.com/office/drawing/2014/main" id="{C2436699-D998-4CA6-8C76-71568BAE2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833775"/>
            <a:ext cx="2809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55">
            <a:extLst>
              <a:ext uri="{FF2B5EF4-FFF2-40B4-BE49-F238E27FC236}">
                <a16:creationId xmlns:a16="http://schemas.microsoft.com/office/drawing/2014/main" id="{72DA575E-110A-4072-8DB6-4D50D16E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2390738"/>
            <a:ext cx="31273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a:extLst>
              <a:ext uri="{FF2B5EF4-FFF2-40B4-BE49-F238E27FC236}">
                <a16:creationId xmlns:a16="http://schemas.microsoft.com/office/drawing/2014/main" id="{3F04E988-0E61-4060-937C-6D8CFED6C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3833775"/>
            <a:ext cx="3127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57">
            <a:extLst>
              <a:ext uri="{FF2B5EF4-FFF2-40B4-BE49-F238E27FC236}">
                <a16:creationId xmlns:a16="http://schemas.microsoft.com/office/drawing/2014/main" id="{86AAD04B-7540-4EDF-884E-A899251BF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2390738"/>
            <a:ext cx="2413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图片 58">
            <a:extLst>
              <a:ext uri="{FF2B5EF4-FFF2-40B4-BE49-F238E27FC236}">
                <a16:creationId xmlns:a16="http://schemas.microsoft.com/office/drawing/2014/main" id="{2E228594-21DE-498A-A206-57A5C4322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3833775"/>
            <a:ext cx="2413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59">
            <a:extLst>
              <a:ext uri="{FF2B5EF4-FFF2-40B4-BE49-F238E27FC236}">
                <a16:creationId xmlns:a16="http://schemas.microsoft.com/office/drawing/2014/main" id="{DB7E9965-9521-49BC-BE4A-439D9421F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397088"/>
            <a:ext cx="24288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60">
            <a:extLst>
              <a:ext uri="{FF2B5EF4-FFF2-40B4-BE49-F238E27FC236}">
                <a16:creationId xmlns:a16="http://schemas.microsoft.com/office/drawing/2014/main" id="{9630F387-807E-4871-BA69-5204C4049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840125"/>
            <a:ext cx="2428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61">
            <a:extLst>
              <a:ext uri="{FF2B5EF4-FFF2-40B4-BE49-F238E27FC236}">
                <a16:creationId xmlns:a16="http://schemas.microsoft.com/office/drawing/2014/main" id="{6DBA0A5D-D6A1-4C5F-B4B3-1D4B7F421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397088"/>
            <a:ext cx="2841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62">
            <a:extLst>
              <a:ext uri="{FF2B5EF4-FFF2-40B4-BE49-F238E27FC236}">
                <a16:creationId xmlns:a16="http://schemas.microsoft.com/office/drawing/2014/main" id="{DB28A796-A840-467B-B960-1C3E650FE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3840125"/>
            <a:ext cx="26828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图片 63">
            <a:extLst>
              <a:ext uri="{FF2B5EF4-FFF2-40B4-BE49-F238E27FC236}">
                <a16:creationId xmlns:a16="http://schemas.microsoft.com/office/drawing/2014/main" id="{05D7E4F6-AEBA-40DA-83A1-8FF19ED91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2397088"/>
            <a:ext cx="2413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图片 64">
            <a:extLst>
              <a:ext uri="{FF2B5EF4-FFF2-40B4-BE49-F238E27FC236}">
                <a16:creationId xmlns:a16="http://schemas.microsoft.com/office/drawing/2014/main" id="{CD1A6696-7492-42F2-9BF4-90CE31204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3840125"/>
            <a:ext cx="241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图片 65">
            <a:extLst>
              <a:ext uri="{FF2B5EF4-FFF2-40B4-BE49-F238E27FC236}">
                <a16:creationId xmlns:a16="http://schemas.microsoft.com/office/drawing/2014/main" id="{A2C6BD5D-40FA-4BCE-AFF6-131E6A9B5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2397088"/>
            <a:ext cx="28575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图片 66">
            <a:extLst>
              <a:ext uri="{FF2B5EF4-FFF2-40B4-BE49-F238E27FC236}">
                <a16:creationId xmlns:a16="http://schemas.microsoft.com/office/drawing/2014/main" id="{25E01C88-2620-4FD1-8B4A-316F13B39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3840125"/>
            <a:ext cx="2413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图片 67">
            <a:extLst>
              <a:ext uri="{FF2B5EF4-FFF2-40B4-BE49-F238E27FC236}">
                <a16:creationId xmlns:a16="http://schemas.microsoft.com/office/drawing/2014/main" id="{60B4753F-8802-4D7F-9497-F9FCFD187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456" y="1813743"/>
            <a:ext cx="311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图片 68">
            <a:extLst>
              <a:ext uri="{FF2B5EF4-FFF2-40B4-BE49-F238E27FC236}">
                <a16:creationId xmlns:a16="http://schemas.microsoft.com/office/drawing/2014/main" id="{193D819B-15BD-4E85-83DF-60F65DF53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252" y="1813742"/>
            <a:ext cx="31273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图片 69">
            <a:extLst>
              <a:ext uri="{FF2B5EF4-FFF2-40B4-BE49-F238E27FC236}">
                <a16:creationId xmlns:a16="http://schemas.microsoft.com/office/drawing/2014/main" id="{1812C00E-0718-4F24-86DB-A88356A28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804216"/>
            <a:ext cx="3111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图片 70">
            <a:extLst>
              <a:ext uri="{FF2B5EF4-FFF2-40B4-BE49-F238E27FC236}">
                <a16:creationId xmlns:a16="http://schemas.microsoft.com/office/drawing/2014/main" id="{06B0BFA8-E72B-4D17-B3CD-B37FB6269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7" y="3840125"/>
            <a:ext cx="47148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5"/>
                                        </p:tgtEl>
                                        <p:attrNameLst>
                                          <p:attrName>style.visibility</p:attrName>
                                        </p:attrNameLst>
                                      </p:cBhvr>
                                      <p:to>
                                        <p:strVal val="hidden"/>
                                      </p:to>
                                    </p:set>
                                  </p:childTnLst>
                                </p:cTn>
                              </p:par>
                            </p:childTnLst>
                          </p:cTn>
                        </p:par>
                        <p:par>
                          <p:cTn id="12" fill="hold">
                            <p:stCondLst>
                              <p:cond delay="0"/>
                            </p:stCondLst>
                            <p:childTnLst>
                              <p:par>
                                <p:cTn id="13" presetID="1" presetClass="exit" presetSubtype="0" fill="hold" nodeType="afterEffect">
                                  <p:stCondLst>
                                    <p:cond delay="0"/>
                                  </p:stCondLst>
                                  <p:childTnLst>
                                    <p:set>
                                      <p:cBhvr>
                                        <p:cTn id="14" dur="1" fill="hold">
                                          <p:stCondLst>
                                            <p:cond delay="0"/>
                                          </p:stCondLst>
                                        </p:cTn>
                                        <p:tgtEl>
                                          <p:spTgt spid="46"/>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47"/>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nodeType="afterEffect">
                                  <p:stCondLst>
                                    <p:cond delay="0"/>
                                  </p:stCondLst>
                                  <p:childTnLst>
                                    <p:set>
                                      <p:cBhvr>
                                        <p:cTn id="20" dur="1" fill="hold">
                                          <p:stCondLst>
                                            <p:cond delay="0"/>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8"/>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71"/>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nodeType="after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nodeType="afterEffect">
                                  <p:stCondLst>
                                    <p:cond delay="0"/>
                                  </p:stCondLst>
                                  <p:childTnLst>
                                    <p:set>
                                      <p:cBhvr>
                                        <p:cTn id="33" dur="1" fill="hold">
                                          <p:stCondLst>
                                            <p:cond delay="0"/>
                                          </p:stCondLst>
                                        </p:cTn>
                                        <p:tgtEl>
                                          <p:spTgt spid="50"/>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nodeType="afterEffect">
                                  <p:stCondLst>
                                    <p:cond delay="0"/>
                                  </p:stCondLst>
                                  <p:childTnLst>
                                    <p:set>
                                      <p:cBhvr>
                                        <p:cTn id="36" dur="1" fill="hold">
                                          <p:stCondLst>
                                            <p:cond delay="0"/>
                                          </p:stCondLst>
                                        </p:cTn>
                                        <p:tgtEl>
                                          <p:spTgt spid="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9"/>
                                        </p:tgtEl>
                                        <p:attrNameLst>
                                          <p:attrName>style.visibility</p:attrName>
                                        </p:attrNameLst>
                                      </p:cBhvr>
                                      <p:to>
                                        <p:strVal val="hidden"/>
                                      </p:to>
                                    </p:set>
                                  </p:childTnLst>
                                </p:cTn>
                              </p:par>
                            </p:childTnLst>
                          </p:cTn>
                        </p:par>
                        <p:par>
                          <p:cTn id="41" fill="hold">
                            <p:stCondLst>
                              <p:cond delay="0"/>
                            </p:stCondLst>
                            <p:childTnLst>
                              <p:par>
                                <p:cTn id="42" presetID="1" presetClass="exit" presetSubtype="0" fill="hold" nodeType="afterEffect">
                                  <p:stCondLst>
                                    <p:cond delay="0"/>
                                  </p:stCondLst>
                                  <p:childTnLst>
                                    <p:set>
                                      <p:cBhvr>
                                        <p:cTn id="43" dur="1" fill="hold">
                                          <p:stCondLst>
                                            <p:cond delay="0"/>
                                          </p:stCondLst>
                                        </p:cTn>
                                        <p:tgtEl>
                                          <p:spTgt spid="52"/>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nodeType="afterEffect">
                                  <p:stCondLst>
                                    <p:cond delay="0"/>
                                  </p:stCondLst>
                                  <p:childTnLst>
                                    <p:set>
                                      <p:cBhvr>
                                        <p:cTn id="46" dur="1" fill="hold">
                                          <p:stCondLst>
                                            <p:cond delay="0"/>
                                          </p:stCondLst>
                                        </p:cTn>
                                        <p:tgtEl>
                                          <p:spTgt spid="53"/>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nodeType="afterEffect">
                                  <p:stCondLst>
                                    <p:cond delay="0"/>
                                  </p:stCondLst>
                                  <p:childTnLst>
                                    <p:set>
                                      <p:cBhvr>
                                        <p:cTn id="49" dur="1" fill="hold">
                                          <p:stCondLst>
                                            <p:cond delay="0"/>
                                          </p:stCondLst>
                                        </p:cTn>
                                        <p:tgtEl>
                                          <p:spTgt spid="54"/>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nodeType="afterEffect">
                                  <p:stCondLst>
                                    <p:cond delay="0"/>
                                  </p:stCondLst>
                                  <p:childTnLst>
                                    <p:set>
                                      <p:cBhvr>
                                        <p:cTn id="55" dur="1" fill="hold">
                                          <p:stCondLst>
                                            <p:cond delay="0"/>
                                          </p:stCondLst>
                                        </p:cTn>
                                        <p:tgtEl>
                                          <p:spTgt spid="56"/>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nodeType="afterEffect">
                                  <p:stCondLst>
                                    <p:cond delay="0"/>
                                  </p:stCondLst>
                                  <p:childTnLst>
                                    <p:set>
                                      <p:cBhvr>
                                        <p:cTn id="58" dur="1" fill="hold">
                                          <p:stCondLst>
                                            <p:cond delay="0"/>
                                          </p:stCondLst>
                                        </p:cTn>
                                        <p:tgtEl>
                                          <p:spTgt spid="57"/>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nodeType="afterEffect">
                                  <p:stCondLst>
                                    <p:cond delay="0"/>
                                  </p:stCondLst>
                                  <p:childTnLst>
                                    <p:set>
                                      <p:cBhvr>
                                        <p:cTn id="61" dur="1" fill="hold">
                                          <p:stCondLst>
                                            <p:cond delay="0"/>
                                          </p:stCondLst>
                                        </p:cTn>
                                        <p:tgtEl>
                                          <p:spTgt spid="58"/>
                                        </p:tgtEl>
                                        <p:attrNameLst>
                                          <p:attrName>style.visibility</p:attrName>
                                        </p:attrNameLst>
                                      </p:cBhvr>
                                      <p:to>
                                        <p:strVal val="hidden"/>
                                      </p:to>
                                    </p:set>
                                  </p:childTnLst>
                                </p:cTn>
                              </p:par>
                            </p:childTnLst>
                          </p:cTn>
                        </p:par>
                        <p:par>
                          <p:cTn id="62" fill="hold">
                            <p:stCondLst>
                              <p:cond delay="0"/>
                            </p:stCondLst>
                            <p:childTnLst>
                              <p:par>
                                <p:cTn id="63" presetID="1" presetClass="exit" presetSubtype="0" fill="hold" nodeType="afterEffect">
                                  <p:stCondLst>
                                    <p:cond delay="0"/>
                                  </p:stCondLst>
                                  <p:childTnLst>
                                    <p:set>
                                      <p:cBhvr>
                                        <p:cTn id="64" dur="1" fill="hold">
                                          <p:stCondLst>
                                            <p:cond delay="0"/>
                                          </p:stCondLst>
                                        </p:cTn>
                                        <p:tgtEl>
                                          <p:spTgt spid="5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70"/>
                                        </p:tgtEl>
                                        <p:attrNameLst>
                                          <p:attrName>style.visibility</p:attrName>
                                        </p:attrNameLst>
                                      </p:cBhvr>
                                      <p:to>
                                        <p:strVal val="hidden"/>
                                      </p:to>
                                    </p:set>
                                  </p:childTnLst>
                                </p:cTn>
                              </p:par>
                            </p:childTnLst>
                          </p:cTn>
                        </p:par>
                        <p:par>
                          <p:cTn id="69" fill="hold">
                            <p:stCondLst>
                              <p:cond delay="0"/>
                            </p:stCondLst>
                            <p:childTnLst>
                              <p:par>
                                <p:cTn id="70" presetID="1" presetClass="exit" presetSubtype="0" fill="hold" nodeType="afterEffect">
                                  <p:stCondLst>
                                    <p:cond delay="0"/>
                                  </p:stCondLst>
                                  <p:childTnLst>
                                    <p:set>
                                      <p:cBhvr>
                                        <p:cTn id="71" dur="1" fill="hold">
                                          <p:stCondLst>
                                            <p:cond delay="0"/>
                                          </p:stCondLst>
                                        </p:cTn>
                                        <p:tgtEl>
                                          <p:spTgt spid="60"/>
                                        </p:tgtEl>
                                        <p:attrNameLst>
                                          <p:attrName>style.visibility</p:attrName>
                                        </p:attrNameLst>
                                      </p:cBhvr>
                                      <p:to>
                                        <p:strVal val="hidden"/>
                                      </p:to>
                                    </p:set>
                                  </p:childTnLst>
                                </p:cTn>
                              </p:par>
                            </p:childTnLst>
                          </p:cTn>
                        </p:par>
                        <p:par>
                          <p:cTn id="72" fill="hold">
                            <p:stCondLst>
                              <p:cond delay="0"/>
                            </p:stCondLst>
                            <p:childTnLst>
                              <p:par>
                                <p:cTn id="73" presetID="1" presetClass="exit" presetSubtype="0" fill="hold" nodeType="afterEffect">
                                  <p:stCondLst>
                                    <p:cond delay="0"/>
                                  </p:stCondLst>
                                  <p:childTnLst>
                                    <p:set>
                                      <p:cBhvr>
                                        <p:cTn id="74" dur="1" fill="hold">
                                          <p:stCondLst>
                                            <p:cond delay="0"/>
                                          </p:stCondLst>
                                        </p:cTn>
                                        <p:tgtEl>
                                          <p:spTgt spid="61"/>
                                        </p:tgtEl>
                                        <p:attrNameLst>
                                          <p:attrName>style.visibility</p:attrName>
                                        </p:attrNameLst>
                                      </p:cBhvr>
                                      <p:to>
                                        <p:strVal val="hidden"/>
                                      </p:to>
                                    </p:set>
                                  </p:childTnLst>
                                </p:cTn>
                              </p:par>
                            </p:childTnLst>
                          </p:cTn>
                        </p:par>
                        <p:par>
                          <p:cTn id="75" fill="hold">
                            <p:stCondLst>
                              <p:cond delay="0"/>
                            </p:stCondLst>
                            <p:childTnLst>
                              <p:par>
                                <p:cTn id="76" presetID="1" presetClass="exit" presetSubtype="0" fill="hold" nodeType="afterEffect">
                                  <p:stCondLst>
                                    <p:cond delay="0"/>
                                  </p:stCondLst>
                                  <p:childTnLst>
                                    <p:set>
                                      <p:cBhvr>
                                        <p:cTn id="77" dur="1" fill="hold">
                                          <p:stCondLst>
                                            <p:cond delay="0"/>
                                          </p:stCondLst>
                                        </p:cTn>
                                        <p:tgtEl>
                                          <p:spTgt spid="62"/>
                                        </p:tgtEl>
                                        <p:attrNameLst>
                                          <p:attrName>style.visibility</p:attrName>
                                        </p:attrNameLst>
                                      </p:cBhvr>
                                      <p:to>
                                        <p:strVal val="hidden"/>
                                      </p:to>
                                    </p:set>
                                  </p:childTnLst>
                                </p:cTn>
                              </p:par>
                            </p:childTnLst>
                          </p:cTn>
                        </p:par>
                        <p:par>
                          <p:cTn id="78" fill="hold">
                            <p:stCondLst>
                              <p:cond delay="0"/>
                            </p:stCondLst>
                            <p:childTnLst>
                              <p:par>
                                <p:cTn id="79" presetID="1" presetClass="exit" presetSubtype="0" fill="hold" nodeType="afterEffect">
                                  <p:stCondLst>
                                    <p:cond delay="0"/>
                                  </p:stCondLst>
                                  <p:childTnLst>
                                    <p:set>
                                      <p:cBhvr>
                                        <p:cTn id="80" dur="1" fill="hold">
                                          <p:stCondLst>
                                            <p:cond delay="0"/>
                                          </p:stCondLst>
                                        </p:cTn>
                                        <p:tgtEl>
                                          <p:spTgt spid="63"/>
                                        </p:tgtEl>
                                        <p:attrNameLst>
                                          <p:attrName>style.visibility</p:attrName>
                                        </p:attrNameLst>
                                      </p:cBhvr>
                                      <p:to>
                                        <p:strVal val="hidden"/>
                                      </p:to>
                                    </p:set>
                                  </p:childTnLst>
                                </p:cTn>
                              </p:par>
                            </p:childTnLst>
                          </p:cTn>
                        </p:par>
                        <p:par>
                          <p:cTn id="81" fill="hold">
                            <p:stCondLst>
                              <p:cond delay="0"/>
                            </p:stCondLst>
                            <p:childTnLst>
                              <p:par>
                                <p:cTn id="82" presetID="1" presetClass="exit" presetSubtype="0" fill="hold" nodeType="afterEffect">
                                  <p:stCondLst>
                                    <p:cond delay="0"/>
                                  </p:stCondLst>
                                  <p:childTnLst>
                                    <p:set>
                                      <p:cBhvr>
                                        <p:cTn id="83" dur="1" fill="hold">
                                          <p:stCondLst>
                                            <p:cond delay="0"/>
                                          </p:stCondLst>
                                        </p:cTn>
                                        <p:tgtEl>
                                          <p:spTgt spid="64"/>
                                        </p:tgtEl>
                                        <p:attrNameLst>
                                          <p:attrName>style.visibility</p:attrName>
                                        </p:attrNameLst>
                                      </p:cBhvr>
                                      <p:to>
                                        <p:strVal val="hidden"/>
                                      </p:to>
                                    </p:set>
                                  </p:childTnLst>
                                </p:cTn>
                              </p:par>
                            </p:childTnLst>
                          </p:cTn>
                        </p:par>
                        <p:par>
                          <p:cTn id="84" fill="hold">
                            <p:stCondLst>
                              <p:cond delay="0"/>
                            </p:stCondLst>
                            <p:childTnLst>
                              <p:par>
                                <p:cTn id="85" presetID="1" presetClass="exit" presetSubtype="0" fill="hold" nodeType="afterEffect">
                                  <p:stCondLst>
                                    <p:cond delay="0"/>
                                  </p:stCondLst>
                                  <p:childTnLst>
                                    <p:set>
                                      <p:cBhvr>
                                        <p:cTn id="86" dur="1" fill="hold">
                                          <p:stCondLst>
                                            <p:cond delay="0"/>
                                          </p:stCondLst>
                                        </p:cTn>
                                        <p:tgtEl>
                                          <p:spTgt spid="65"/>
                                        </p:tgtEl>
                                        <p:attrNameLst>
                                          <p:attrName>style.visibility</p:attrName>
                                        </p:attrNameLst>
                                      </p:cBhvr>
                                      <p:to>
                                        <p:strVal val="hidden"/>
                                      </p:to>
                                    </p:set>
                                  </p:childTnLst>
                                </p:cTn>
                              </p:par>
                            </p:childTnLst>
                          </p:cTn>
                        </p:par>
                        <p:par>
                          <p:cTn id="87" fill="hold">
                            <p:stCondLst>
                              <p:cond delay="0"/>
                            </p:stCondLst>
                            <p:childTnLst>
                              <p:par>
                                <p:cTn id="88" presetID="1" presetClass="exit" presetSubtype="0" fill="hold" nodeType="afterEffect">
                                  <p:stCondLst>
                                    <p:cond delay="0"/>
                                  </p:stCondLst>
                                  <p:childTnLst>
                                    <p:set>
                                      <p:cBhvr>
                                        <p:cTn id="89" dur="1" fill="hold">
                                          <p:stCondLst>
                                            <p:cond delay="0"/>
                                          </p:stCondLst>
                                        </p:cTn>
                                        <p:tgtEl>
                                          <p:spTgt spid="66"/>
                                        </p:tgtEl>
                                        <p:attrNameLst>
                                          <p:attrName>style.visibility</p:attrName>
                                        </p:attrNameLst>
                                      </p:cBhvr>
                                      <p:to>
                                        <p:strVal val="hidden"/>
                                      </p:to>
                                    </p:set>
                                  </p:childTnLst>
                                </p:cTn>
                              </p:par>
                            </p:childTnLst>
                          </p:cTn>
                        </p:par>
                        <p:par>
                          <p:cTn id="90" fill="hold">
                            <p:stCondLst>
                              <p:cond delay="0"/>
                            </p:stCondLst>
                            <p:childTnLst>
                              <p:par>
                                <p:cTn id="91" presetID="1" presetClass="exit" presetSubtype="0" fill="hold" nodeType="afterEffect">
                                  <p:stCondLst>
                                    <p:cond delay="0"/>
                                  </p:stCondLst>
                                  <p:childTnLst>
                                    <p:set>
                                      <p:cBhvr>
                                        <p:cTn id="92"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9050">
          <a:solidFill>
            <a:srgbClr val="3399FF"/>
          </a:solidFill>
          <a:miter lim="800000"/>
        </a:ln>
      </a:spPr>
      <a:bodyPr anchor="ctr"/>
      <a:lstStyle>
        <a:defPPr algn="l" eaLnBrk="1" fontAlgn="auto" hangingPunct="1">
          <a:lnSpc>
            <a:spcPct val="120000"/>
          </a:lnSpc>
          <a:spcBef>
            <a:spcPts val="0"/>
          </a:spcBef>
          <a:spcAft>
            <a:spcPts val="0"/>
          </a:spcAft>
          <a:defRPr sz="3200" b="1" kern="0" dirty="0" smtClean="0">
            <a:solidFill>
              <a:srgbClr val="1C1C1C"/>
            </a:solidFill>
            <a:latin typeface="+mj-lt"/>
            <a:ea typeface="黑体" panose="02010609060101010101" pitchFamily="49" charset="-122"/>
          </a:defRPr>
        </a:defPPr>
      </a:lst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algn="just" hangingPunct="1">
          <a:lnSpc>
            <a:spcPct val="130000"/>
          </a:lnSpc>
          <a:defRPr sz="3200" b="1" dirty="0" smtClean="0">
            <a:solidFill>
              <a:srgbClr val="000000"/>
            </a:solidFill>
            <a:latin typeface="+mn-lt"/>
            <a:ea typeface="黑体" panose="02010609060101010101" pitchFamily="49"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2889</TotalTime>
  <Pages>0</Pages>
  <Words>1241</Words>
  <Characters>0</Characters>
  <Application>Microsoft Office PowerPoint</Application>
  <DocSecurity>0</DocSecurity>
  <PresentationFormat>全屏显示(16:9)</PresentationFormat>
  <Lines>0</Lines>
  <Paragraphs>228</Paragraphs>
  <Slides>25</Slides>
  <Notes>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5" baseType="lpstr">
      <vt:lpstr>等线</vt:lpstr>
      <vt:lpstr>黑体</vt:lpstr>
      <vt:lpstr>楷体</vt:lpstr>
      <vt:lpstr>宋体</vt:lpstr>
      <vt:lpstr>幼圆</vt:lpstr>
      <vt:lpstr>Arial</vt:lpstr>
      <vt:lpstr>Cambria Math</vt:lpstr>
      <vt:lpstr>Times New Roman</vt:lpstr>
      <vt:lpstr>3_Office 主题​​</vt:lpstr>
      <vt:lpstr>Equation</vt:lpstr>
      <vt:lpstr>数的认识（1）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User</dc:creator>
  <cp:keywords/>
  <dc:description/>
  <cp:lastModifiedBy>魏洲 许</cp:lastModifiedBy>
  <cp:revision>419</cp:revision>
  <dcterms:created xsi:type="dcterms:W3CDTF">2016-01-14T07:05:12Z</dcterms:created>
  <dcterms:modified xsi:type="dcterms:W3CDTF">2023-02-12T15:40:53Z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