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5" r:id="rId1"/>
  </p:sldMasterIdLst>
  <p:notesMasterIdLst>
    <p:notesMasterId r:id="rId15"/>
  </p:notesMasterIdLst>
  <p:sldIdLst>
    <p:sldId id="256" r:id="rId2"/>
    <p:sldId id="351" r:id="rId3"/>
    <p:sldId id="353" r:id="rId4"/>
    <p:sldId id="354" r:id="rId5"/>
    <p:sldId id="355" r:id="rId6"/>
    <p:sldId id="356" r:id="rId7"/>
    <p:sldId id="363" r:id="rId8"/>
    <p:sldId id="364" r:id="rId9"/>
    <p:sldId id="328" r:id="rId10"/>
    <p:sldId id="365" r:id="rId11"/>
    <p:sldId id="366" r:id="rId12"/>
    <p:sldId id="367" r:id="rId13"/>
    <p:sldId id="368" r:id="rId14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16"/>
      <p:bold r:id="rId17"/>
    </p:embeddedFont>
    <p:embeddedFont>
      <p:font typeface="黑体" panose="02010609060101010101" pitchFamily="49" charset="-122"/>
      <p:regular r:id="rId18"/>
    </p:embeddedFont>
    <p:embeddedFont>
      <p:font typeface="楷体" panose="02010609060101010101" pitchFamily="49" charset="-122"/>
      <p:regular r:id="rId19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AD0FE"/>
    <a:srgbClr val="93E3FF"/>
    <a:srgbClr val="E6F5D8"/>
    <a:srgbClr val="3399FF"/>
    <a:srgbClr val="E7F8FF"/>
    <a:srgbClr val="01A0E9"/>
    <a:srgbClr val="EC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749" y="7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D022A13-CED9-41E5-BDC4-19A374AC99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AB6F12-2183-41FC-9DA9-081184C436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99DE62E-5DFB-49E9-90A3-45A55A4508F0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B4A35A24-8635-40F8-9FC2-D884249D2D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E8D4A112-13FB-4363-8696-FAA9BE89E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71BE48-5007-424C-95F1-614A7A776B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B7FC94-04E0-4F4E-A6E3-7E22F38894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43A680F6-1622-4B22-9B98-B5F3B448A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>
            <a:extLst>
              <a:ext uri="{FF2B5EF4-FFF2-40B4-BE49-F238E27FC236}">
                <a16:creationId xmlns:a16="http://schemas.microsoft.com/office/drawing/2014/main" id="{B50574CC-CEFB-4775-92D4-FD807F27B4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>
            <a:extLst>
              <a:ext uri="{FF2B5EF4-FFF2-40B4-BE49-F238E27FC236}">
                <a16:creationId xmlns:a16="http://schemas.microsoft.com/office/drawing/2014/main" id="{0DDC8BA0-AE78-40BA-8696-63302C2A4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32" name="灯片编号占位符 3">
            <a:extLst>
              <a:ext uri="{FF2B5EF4-FFF2-40B4-BE49-F238E27FC236}">
                <a16:creationId xmlns:a16="http://schemas.microsoft.com/office/drawing/2014/main" id="{3789E028-3A92-40EF-91B2-66B2E9C0A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D1D0717-8AE8-499B-A566-A946C89EA67C}" type="slidenum">
              <a:rPr lang="zh-CN" altLang="en-US" smtClean="0">
                <a:ea typeface="黑体" panose="02010609060101010101" pitchFamily="49" charset="-122"/>
              </a:rPr>
              <a:pPr/>
              <a:t>6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4A14955B-36C5-467E-8119-081F2A7665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66B40FDA-F925-47BC-BC6A-FDC76A9ED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5C4534AD-1B71-432E-A5B0-1772A6D81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AE67D2A-E253-4356-9B8D-D5C587D5A31A}" type="slidenum">
              <a:rPr lang="zh-CN" altLang="en-US" smtClean="0">
                <a:ea typeface="黑体" panose="02010609060101010101" pitchFamily="49" charset="-122"/>
              </a:rPr>
              <a:pPr/>
              <a:t>7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F38D32C2-1122-4C86-B66D-EA34FA3BA0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F3F1B7CD-33D6-433F-B9BA-49353AD0C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4AF9AB7A-A575-4D83-8734-001462809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F94C9EC-E921-4D27-8A80-8D6B058E5ACD}" type="slidenum">
              <a:rPr lang="zh-CN" altLang="en-US" smtClean="0">
                <a:ea typeface="黑体" panose="02010609060101010101" pitchFamily="49" charset="-122"/>
              </a:rPr>
              <a:pPr/>
              <a:t>8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D474E01E-788F-469E-8E07-1DB7E1193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0A7DDE90-6756-4B3B-BBF8-854C26CBA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A48A1D3B-7F1B-4066-B5BD-D9316C4DD8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39A9BA-568E-4C49-B88E-9C37B931B09E}" type="slidenum">
              <a:rPr lang="zh-CN" altLang="en-US" smtClean="0">
                <a:ea typeface="黑体" panose="02010609060101010101" pitchFamily="49" charset="-122"/>
              </a:rPr>
              <a:pPr/>
              <a:t>10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C3ED67F4-D5AA-4C00-8DFF-0789E93850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77F169B0-36EE-491A-A0CD-A1E7FA67C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95D66E1F-F273-411B-AB1C-76B9AA46B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C8ABD3-E149-47E4-8E73-F9B30E06EC65}" type="slidenum">
              <a:rPr lang="zh-CN" altLang="en-US" smtClean="0">
                <a:ea typeface="黑体" panose="02010609060101010101" pitchFamily="49" charset="-122"/>
              </a:rPr>
              <a:pPr/>
              <a:t>12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07C95852-0C11-4D7C-B325-95B38868B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424FF47C-AB10-45CE-A62B-AD68F60B5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60675D1E-9E0A-4E3E-BE57-2D8217E045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A8A32BC-A050-4C36-9519-96404100CD62}" type="slidenum">
              <a:rPr lang="zh-CN" altLang="en-US" smtClean="0">
                <a:ea typeface="黑体" panose="02010609060101010101" pitchFamily="49" charset="-122"/>
              </a:rPr>
              <a:pPr/>
              <a:t>13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>
            <a:extLst>
              <a:ext uri="{FF2B5EF4-FFF2-40B4-BE49-F238E27FC236}">
                <a16:creationId xmlns:a16="http://schemas.microsoft.com/office/drawing/2014/main" id="{839FA8AE-A4EA-4E41-A0E8-A65B8F99D5E6}"/>
              </a:ext>
            </a:extLst>
          </p:cNvPr>
          <p:cNvSpPr/>
          <p:nvPr userDrawn="1"/>
        </p:nvSpPr>
        <p:spPr>
          <a:xfrm>
            <a:off x="514350" y="187325"/>
            <a:ext cx="8166100" cy="4784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A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图片 10">
            <a:extLst>
              <a:ext uri="{FF2B5EF4-FFF2-40B4-BE49-F238E27FC236}">
                <a16:creationId xmlns:a16="http://schemas.microsoft.com/office/drawing/2014/main" id="{659670C9-D111-4F0D-BFB9-3B6C24489B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0163"/>
            <a:ext cx="1354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5128B889-C45F-4FDA-9666-B3350D66AC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6"/>
          <a:stretch>
            <a:fillRect/>
          </a:stretch>
        </p:blipFill>
        <p:spPr bwMode="auto">
          <a:xfrm>
            <a:off x="444500" y="-82550"/>
            <a:ext cx="7413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76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>
            <a:extLst>
              <a:ext uri="{FF2B5EF4-FFF2-40B4-BE49-F238E27FC236}">
                <a16:creationId xmlns:a16="http://schemas.microsoft.com/office/drawing/2014/main" id="{1B4FDD00-5AAD-47EC-BFFD-DB6DDCF36E39}"/>
              </a:ext>
            </a:extLst>
          </p:cNvPr>
          <p:cNvSpPr/>
          <p:nvPr userDrawn="1"/>
        </p:nvSpPr>
        <p:spPr>
          <a:xfrm>
            <a:off x="514350" y="187325"/>
            <a:ext cx="8166100" cy="4784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A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图片 9">
            <a:extLst>
              <a:ext uri="{FF2B5EF4-FFF2-40B4-BE49-F238E27FC236}">
                <a16:creationId xmlns:a16="http://schemas.microsoft.com/office/drawing/2014/main" id="{1DEB22B7-068B-4502-8E15-0DAD8FB290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0163"/>
            <a:ext cx="1354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0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6A7070D-1215-440F-9BC5-A95F2CF9EE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113" y="138113"/>
            <a:ext cx="8863012" cy="4876800"/>
          </a:xfrm>
          <a:prstGeom prst="rect">
            <a:avLst/>
          </a:prstGeom>
          <a:solidFill>
            <a:srgbClr val="FFFFFF"/>
          </a:solidFill>
          <a:ln w="57150">
            <a:solidFill>
              <a:srgbClr val="01A0E9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9">
            <a:extLst>
              <a:ext uri="{FF2B5EF4-FFF2-40B4-BE49-F238E27FC236}">
                <a16:creationId xmlns:a16="http://schemas.microsoft.com/office/drawing/2014/main" id="{0973DEF2-A8DD-4B3B-9189-81E31949C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138113"/>
            <a:ext cx="1354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00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058F104-817C-4DFD-BD35-E1C2C7D58D08}"/>
              </a:ext>
            </a:extLst>
          </p:cNvPr>
          <p:cNvSpPr/>
          <p:nvPr userDrawn="1"/>
        </p:nvSpPr>
        <p:spPr>
          <a:xfrm>
            <a:off x="-26988" y="-26988"/>
            <a:ext cx="9197976" cy="5197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135" rIns="1080135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 noProof="1">
              <a:solidFill>
                <a:srgbClr val="FF0000"/>
              </a:solidFill>
              <a:latin typeface="+mj-ea"/>
              <a:ea typeface="+mj-ea"/>
              <a:sym typeface="+mn-ea"/>
            </a:endParaRPr>
          </a:p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5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声  明</a:t>
            </a:r>
          </a:p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 noProof="1">
              <a:solidFill>
                <a:srgbClr val="FF0000"/>
              </a:solidFill>
              <a:latin typeface="+mj-ea"/>
              <a:ea typeface="+mj-ea"/>
            </a:endParaRP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本文件仅用于个人学习、研究或欣赏，以及其他非商业性或非盈利性用途，但同时应遵守著作权法及其他相关法律的规定，不得侵犯本司及相关权利人的合法权利。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除此以外，将本文件任何内容用于其他用途时，应获得授权，如发现未经授权用于商业或盈利用途将追究侵权者的法律责任。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noProof="1">
              <a:solidFill>
                <a:srgbClr val="FF0000"/>
              </a:solidFill>
              <a:latin typeface="+mj-ea"/>
              <a:ea typeface="+mj-ea"/>
            </a:endParaRPr>
          </a:p>
          <a:p>
            <a:pPr indent="4572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武汉天成贵龙文化传播有限公司</a:t>
            </a:r>
          </a:p>
          <a:p>
            <a:pPr indent="4572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湖北山河律师事务所</a:t>
            </a:r>
            <a:endParaRPr lang="zh-CN" altLang="en-US" sz="2200" noProof="1">
              <a:solidFill>
                <a:srgbClr val="FF0000"/>
              </a:solidFill>
              <a:latin typeface="+mj-ea"/>
              <a:ea typeface="+mj-ea"/>
            </a:endParaRPr>
          </a:p>
          <a:p>
            <a:pPr algn="ctr">
              <a:defRPr/>
            </a:pPr>
            <a:endParaRPr lang="zh-CN" altLang="en-US" sz="2500" noProof="1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4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4DC29C72-7CE9-417F-9210-02CE3C5F1F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615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C8F07CF0-0464-4BDE-9B3C-343B902DC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3510620-8604-4A79-9A2E-8D3D093727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36563"/>
            <a:ext cx="9144000" cy="427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3718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1BC824AE-0B7B-4CB5-9FE3-3BF9F45B6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D85AB16B-6ACA-4EEE-9380-971718E63A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675" y="225425"/>
            <a:ext cx="8756650" cy="4692650"/>
          </a:xfrm>
          <a:prstGeom prst="roundRect">
            <a:avLst>
              <a:gd name="adj" fmla="val 6111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7178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BEE6E388-8C21-4F5B-B28D-9F0A64C1FE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3C18B47D-BD35-4BB8-9A3B-CA3AB954D4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4666C30F-33C8-4182-A185-8F3FC878800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4" r:id="rId5"/>
    <p:sldLayoutId id="2147484155" r:id="rId6"/>
    <p:sldLayoutId id="2147484156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D4E8EEB-CA90-40A7-83A7-429CE2D2FE5E}"/>
              </a:ext>
            </a:extLst>
          </p:cNvPr>
          <p:cNvCxnSpPr>
            <a:cxnSpLocks/>
          </p:cNvCxnSpPr>
          <p:nvPr/>
        </p:nvCxnSpPr>
        <p:spPr>
          <a:xfrm>
            <a:off x="788988" y="2854325"/>
            <a:ext cx="67516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副标题 6">
            <a:extLst>
              <a:ext uri="{FF2B5EF4-FFF2-40B4-BE49-F238E27FC236}">
                <a16:creationId xmlns:a16="http://schemas.microsoft.com/office/drawing/2014/main" id="{68BF3C72-50E2-44A0-8D8C-D206A5DF83C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990850" y="2932113"/>
            <a:ext cx="2349500" cy="5000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CN" dirty="0">
                <a:ea typeface="楷体" panose="02010609060101010101" pitchFamily="49" charset="-122"/>
              </a:rPr>
              <a:t>R</a:t>
            </a:r>
            <a:r>
              <a:rPr lang="zh-CN" altLang="en-US" dirty="0">
                <a:latin typeface="+mn-ea"/>
              </a:rPr>
              <a:t>·</a:t>
            </a:r>
            <a:r>
              <a:rPr lang="zh-CN" altLang="en-US" dirty="0">
                <a:ea typeface="楷体" panose="02010609060101010101" pitchFamily="49" charset="-122"/>
              </a:rPr>
              <a:t>六年级下册</a:t>
            </a:r>
          </a:p>
        </p:txBody>
      </p:sp>
      <p:sp>
        <p:nvSpPr>
          <p:cNvPr id="14340" name="标题 5">
            <a:extLst>
              <a:ext uri="{FF2B5EF4-FFF2-40B4-BE49-F238E27FC236}">
                <a16:creationId xmlns:a16="http://schemas.microsoft.com/office/drawing/2014/main" id="{C0A3F3F9-1BE5-4BCF-ADBB-B46ECDB018A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310640" y="2028858"/>
            <a:ext cx="6400800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综合实践</a:t>
            </a:r>
            <a:r>
              <a:rPr lang="zh-CN" altLang="en-US" sz="3600">
                <a:latin typeface="黑体" panose="02010609060101010101" pitchFamily="49" charset="-122"/>
                <a:ea typeface="黑体" panose="02010609060101010101" pitchFamily="49" charset="-122"/>
              </a:rPr>
              <a:t>活动 生活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与百分数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DD5CFB4-4591-47C9-A067-F1CB7A93E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587" y="1970155"/>
            <a:ext cx="825459" cy="80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9CB5C43-36A2-4118-80AD-AAFD9955D1F8}"/>
              </a:ext>
            </a:extLst>
          </p:cNvPr>
          <p:cNvSpPr/>
          <p:nvPr/>
        </p:nvSpPr>
        <p:spPr>
          <a:xfrm>
            <a:off x="0" y="1277938"/>
            <a:ext cx="9144000" cy="330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黄伯伯想给儿子存</a:t>
            </a:r>
            <a:r>
              <a:rPr lang="en-US" altLang="zh-CN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万元钱，准备存</a:t>
            </a:r>
            <a:r>
              <a:rPr lang="en-US" altLang="zh-CN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 年， 经介绍现有以下三种方式：</a:t>
            </a:r>
            <a:endParaRPr lang="en-US" altLang="zh-CN" sz="2800" b="1" kern="0" dirty="0">
              <a:solidFill>
                <a:prstClr val="black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6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方式一：存定期</a:t>
            </a:r>
            <a:r>
              <a:rPr lang="en-US" altLang="zh-CN" sz="26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6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年，年利率为</a:t>
            </a:r>
            <a:r>
              <a:rPr lang="en-US" altLang="zh-CN" sz="26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2.75%</a:t>
            </a:r>
            <a:r>
              <a:rPr lang="zh-CN" altLang="en-US" sz="26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。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      方式二：买</a:t>
            </a:r>
            <a:r>
              <a:rPr lang="en-US" altLang="zh-CN" sz="26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6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年期国债，年利率为</a:t>
            </a:r>
            <a:r>
              <a:rPr lang="en-US" altLang="zh-CN" sz="26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3.9%</a:t>
            </a:r>
            <a:r>
              <a:rPr lang="zh-CN" altLang="en-US" sz="26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 。</a:t>
            </a:r>
            <a:endParaRPr lang="en-US" altLang="zh-CN" sz="2600" b="1" kern="0" dirty="0">
              <a:solidFill>
                <a:prstClr val="black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      方式三：一年期理财产品，连买</a:t>
            </a:r>
            <a:r>
              <a:rPr lang="en-US" altLang="zh-CN" sz="26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6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年，年利率为</a:t>
            </a:r>
            <a:r>
              <a:rPr lang="en-US" altLang="zh-CN" sz="26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5%(</a:t>
            </a:r>
            <a:r>
              <a:rPr lang="zh-CN" altLang="en-US" sz="26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一年期理财产品每年到期后连本带息继续买下一年的理财产品</a:t>
            </a:r>
            <a:r>
              <a:rPr lang="en-US" altLang="zh-CN" sz="26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6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2600" b="1" kern="0" dirty="0">
              <a:solidFill>
                <a:prstClr val="black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      黄伯伯选哪种方式得到的利息最多呢</a:t>
            </a:r>
            <a:r>
              <a:rPr lang="en-US" altLang="zh-CN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?</a:t>
            </a:r>
            <a:endParaRPr lang="zh-CN" altLang="en-US" sz="2800" b="1" kern="0" dirty="0">
              <a:solidFill>
                <a:prstClr val="black"/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60A2324-21CD-448F-8903-1605BE589BBD}"/>
              </a:ext>
            </a:extLst>
          </p:cNvPr>
          <p:cNvSpPr/>
          <p:nvPr/>
        </p:nvSpPr>
        <p:spPr>
          <a:xfrm>
            <a:off x="1825625" y="4503738"/>
            <a:ext cx="54927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9F232-E6D8-4C19-896F-DB38C888A03B}"/>
              </a:ext>
            </a:extLst>
          </p:cNvPr>
          <p:cNvSpPr txBox="1"/>
          <p:nvPr/>
        </p:nvSpPr>
        <p:spPr>
          <a:xfrm>
            <a:off x="176213" y="579438"/>
            <a:ext cx="1939925" cy="698500"/>
          </a:xfrm>
          <a:prstGeom prst="roundRect">
            <a:avLst>
              <a:gd name="adj" fmla="val 23081"/>
            </a:avLst>
          </a:prstGeom>
          <a:solidFill>
            <a:srgbClr val="297B0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B62289-ADBF-48FF-96A8-85A448ABA452}"/>
              </a:ext>
            </a:extLst>
          </p:cNvPr>
          <p:cNvSpPr/>
          <p:nvPr/>
        </p:nvSpPr>
        <p:spPr>
          <a:xfrm>
            <a:off x="482600" y="549275"/>
            <a:ext cx="7956550" cy="3844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方式一：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30000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× 2.75%× 3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＝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2475(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元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　</a:t>
            </a:r>
            <a:endParaRPr lang="en-US" altLang="zh-CN" sz="2800" b="1" kern="0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方式二：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30000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× 3.9%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× 3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＝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3510(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元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方式三：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30000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× 5%× 1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＝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1500(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元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　</a:t>
            </a:r>
            <a:endParaRPr lang="en-US" altLang="zh-CN" sz="2800" b="1" kern="0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(1500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＋ 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30000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) × 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5%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× 1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＝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1575(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元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30000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＋ 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1500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＋ 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1575) × 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5%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× 1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＝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1653.75(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元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1500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＋ 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1575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 ＋ 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1653.75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4728.75(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元</a:t>
            </a: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2475&lt;3510&lt;4728.75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选第三种方式得到的利息最多。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6CFEF5D-4283-4913-A923-F7905B841958}"/>
              </a:ext>
            </a:extLst>
          </p:cNvPr>
          <p:cNvSpPr/>
          <p:nvPr/>
        </p:nvSpPr>
        <p:spPr>
          <a:xfrm>
            <a:off x="1714500" y="4506913"/>
            <a:ext cx="54927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C94D67-3492-4EC7-A264-A4E8D1D30D09}"/>
              </a:ext>
            </a:extLst>
          </p:cNvPr>
          <p:cNvSpPr/>
          <p:nvPr/>
        </p:nvSpPr>
        <p:spPr>
          <a:xfrm>
            <a:off x="0" y="1111250"/>
            <a:ext cx="9231313" cy="293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7188" indent="-357188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2. </a:t>
            </a: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国家规定个人发表文章、出版图书应该缴纳的个人所得税的计算方法是：</a:t>
            </a:r>
            <a:endParaRPr lang="en-US" altLang="zh-CN" sz="2800" b="1" kern="0" dirty="0">
              <a:solidFill>
                <a:prstClr val="black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    (1) </a:t>
            </a: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稿酬不高于</a:t>
            </a:r>
            <a:r>
              <a:rPr lang="en-US" altLang="zh-CN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800</a:t>
            </a: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 元的不纳税。</a:t>
            </a:r>
          </a:p>
          <a:p>
            <a:pPr marL="804863" indent="-8048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    (2) </a:t>
            </a: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稿酬高于</a:t>
            </a:r>
            <a:r>
              <a:rPr lang="en-US" altLang="zh-CN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800</a:t>
            </a: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元但不超过</a:t>
            </a:r>
            <a:r>
              <a:rPr lang="en-US" altLang="zh-CN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4000</a:t>
            </a: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元的部分，应缴纳</a:t>
            </a:r>
            <a:r>
              <a:rPr lang="en-US" altLang="zh-CN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14%</a:t>
            </a: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的税款。</a:t>
            </a:r>
          </a:p>
          <a:p>
            <a:pPr marL="804863" indent="-8048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    (3) </a:t>
            </a: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稿酬高于</a:t>
            </a:r>
            <a:r>
              <a:rPr lang="en-US" altLang="zh-CN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4000</a:t>
            </a: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元的，应缴纳全部稿费</a:t>
            </a:r>
            <a:r>
              <a:rPr lang="en-US" altLang="zh-CN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11.2%</a:t>
            </a: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 的税款。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3989CF1-A8DB-427F-9E96-FAD9ACB0D012}"/>
              </a:ext>
            </a:extLst>
          </p:cNvPr>
          <p:cNvSpPr/>
          <p:nvPr/>
        </p:nvSpPr>
        <p:spPr>
          <a:xfrm>
            <a:off x="1763713" y="4481513"/>
            <a:ext cx="54927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2A8E2DF-839A-4F10-9210-E17A38A31AE7}"/>
              </a:ext>
            </a:extLst>
          </p:cNvPr>
          <p:cNvSpPr/>
          <p:nvPr/>
        </p:nvSpPr>
        <p:spPr>
          <a:xfrm>
            <a:off x="1662113" y="1925638"/>
            <a:ext cx="6596062" cy="2111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稿费是</a:t>
            </a:r>
            <a:r>
              <a:rPr lang="en-US" altLang="zh-CN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4000</a:t>
            </a:r>
            <a:r>
              <a:rPr lang="zh-CN" altLang="zh-CN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元应纳税</a:t>
            </a:r>
            <a:endParaRPr lang="en-US" altLang="zh-CN" sz="2800" b="1" kern="0" dirty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4000-800</a:t>
            </a:r>
            <a:r>
              <a:rPr lang="zh-CN" altLang="zh-CN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）</a:t>
            </a:r>
            <a:r>
              <a:rPr lang="en-US" altLang="zh-CN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×14%=448</a:t>
            </a:r>
            <a:r>
              <a:rPr lang="zh-CN" altLang="zh-CN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（元）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448</a:t>
            </a:r>
            <a:r>
              <a:rPr lang="zh-CN" altLang="zh-CN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＜</a:t>
            </a:r>
            <a:r>
              <a:rPr lang="en-US" altLang="zh-CN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840</a:t>
            </a:r>
            <a:r>
              <a:rPr lang="zh-CN" altLang="zh-CN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，则王老师的稿酬高于</a:t>
            </a:r>
            <a:r>
              <a:rPr lang="en-US" altLang="zh-CN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4000</a:t>
            </a:r>
            <a:r>
              <a:rPr lang="zh-CN" altLang="zh-CN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元。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840÷11.2%=7500</a:t>
            </a:r>
            <a:r>
              <a:rPr lang="zh-CN" altLang="zh-CN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（元）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35C8C17-6A4C-4E56-88C9-BFCF6977C0B9}"/>
              </a:ext>
            </a:extLst>
          </p:cNvPr>
          <p:cNvSpPr/>
          <p:nvPr/>
        </p:nvSpPr>
        <p:spPr>
          <a:xfrm>
            <a:off x="0" y="423863"/>
            <a:ext cx="7891463" cy="1773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        王老师上个月拿到一笔稿费后，共缴纳</a:t>
            </a:r>
            <a:r>
              <a:rPr lang="en-US" altLang="zh-CN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840</a:t>
            </a: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元的个人所得税， 王老师上个月拿到的这笔稿费是多少元</a:t>
            </a:r>
            <a:r>
              <a:rPr lang="en-US" altLang="zh-CN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?</a:t>
            </a:r>
            <a:endParaRPr lang="zh-CN" altLang="en-US" sz="2800" b="1" kern="0" dirty="0">
              <a:solidFill>
                <a:prstClr val="black"/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4D8651-605A-4A89-AC84-1D19C11D9C89}"/>
              </a:ext>
            </a:extLst>
          </p:cNvPr>
          <p:cNvSpPr/>
          <p:nvPr/>
        </p:nvSpPr>
        <p:spPr>
          <a:xfrm>
            <a:off x="911225" y="3902075"/>
            <a:ext cx="7396163" cy="59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答：王老师上个月拿到的这笔稿费是</a:t>
            </a:r>
            <a:r>
              <a:rPr lang="en-US" altLang="zh-CN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7500</a:t>
            </a:r>
            <a:r>
              <a:rPr lang="zh-CN" altLang="en-US" sz="2800" b="1" kern="0" dirty="0">
                <a:solidFill>
                  <a:srgbClr val="FF0000"/>
                </a:solidFill>
                <a:latin typeface="+mj-lt"/>
                <a:ea typeface="+mn-ea"/>
                <a:cs typeface="Times New Roman" panose="02020603050405020304" pitchFamily="18" charset="0"/>
              </a:rPr>
              <a:t>元。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BF72550-ACB1-4E7A-A700-801E1E2F4531}"/>
              </a:ext>
            </a:extLst>
          </p:cNvPr>
          <p:cNvSpPr/>
          <p:nvPr/>
        </p:nvSpPr>
        <p:spPr>
          <a:xfrm>
            <a:off x="1638300" y="4494213"/>
            <a:ext cx="54927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2">
            <a:extLst>
              <a:ext uri="{FF2B5EF4-FFF2-40B4-BE49-F238E27FC236}">
                <a16:creationId xmlns:a16="http://schemas.microsoft.com/office/drawing/2014/main" id="{1BF35881-FC0B-4C18-92D1-F058A1C5EE3D}"/>
              </a:ext>
            </a:extLst>
          </p:cNvPr>
          <p:cNvSpPr/>
          <p:nvPr/>
        </p:nvSpPr>
        <p:spPr>
          <a:xfrm>
            <a:off x="549275" y="1603375"/>
            <a:ext cx="1392238" cy="574675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50800" dist="38100" dir="5400000" algn="t" rotWithShape="0">
              <a:srgbClr val="0070C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noProof="1">
                <a:latin typeface="+mj-ea"/>
                <a:ea typeface="+mj-ea"/>
              </a:rPr>
              <a:t>活动</a:t>
            </a:r>
            <a:r>
              <a:rPr lang="en-US" altLang="zh-CN" sz="3200" noProof="1">
                <a:ea typeface="楷体_GB2312" panose="02010609030101010101" pitchFamily="49" charset="-122"/>
              </a:rPr>
              <a:t>1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A68AE245-C00A-44F0-A122-45D43478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2290763"/>
            <a:ext cx="8105775" cy="13031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        去附近的银行调查最新的利率，并与第</a:t>
            </a:r>
            <a:r>
              <a:rPr lang="en-US" altLang="zh-CN" sz="2800" b="1" dirty="0"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2800" b="1" dirty="0"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页的利率表进行对比，看看有什么变化。</a:t>
            </a:r>
            <a:endParaRPr lang="zh-CN" altLang="zh-CN" sz="2800" b="1" noProof="1">
              <a:latin typeface="+mj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B69F232-E6D8-4C19-896F-DB38C888A03B}"/>
              </a:ext>
            </a:extLst>
          </p:cNvPr>
          <p:cNvSpPr txBox="1"/>
          <p:nvPr/>
        </p:nvSpPr>
        <p:spPr>
          <a:xfrm>
            <a:off x="176213" y="579438"/>
            <a:ext cx="1939925" cy="698500"/>
          </a:xfrm>
          <a:prstGeom prst="roundRect">
            <a:avLst>
              <a:gd name="adj" fmla="val 23081"/>
            </a:avLst>
          </a:prstGeom>
          <a:solidFill>
            <a:srgbClr val="297B0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新课导入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2">
            <a:extLst>
              <a:ext uri="{FF2B5EF4-FFF2-40B4-BE49-F238E27FC236}">
                <a16:creationId xmlns:a16="http://schemas.microsoft.com/office/drawing/2014/main" id="{E9A5F8F5-B171-43DD-A5D3-23BADB34EED7}"/>
              </a:ext>
            </a:extLst>
          </p:cNvPr>
          <p:cNvSpPr/>
          <p:nvPr/>
        </p:nvSpPr>
        <p:spPr>
          <a:xfrm>
            <a:off x="430213" y="1512888"/>
            <a:ext cx="1392237" cy="574675"/>
          </a:xfrm>
          <a:prstGeom prst="roundRect">
            <a:avLst/>
          </a:prstGeom>
          <a:solidFill>
            <a:srgbClr val="3399FF"/>
          </a:solidFill>
          <a:ln>
            <a:noFill/>
          </a:ln>
          <a:effectLst>
            <a:outerShdw blurRad="50800" dist="38100" dir="5400000" algn="t" rotWithShape="0">
              <a:srgbClr val="0070C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noProof="1">
                <a:latin typeface="+mj-ea"/>
                <a:ea typeface="+mj-ea"/>
              </a:rPr>
              <a:t>活动</a:t>
            </a:r>
            <a:r>
              <a:rPr lang="en-US" altLang="zh-CN" sz="3200" noProof="1">
                <a:ea typeface="楷体_GB2312" panose="02010609030101010101" pitchFamily="49" charset="-122"/>
              </a:rPr>
              <a:t>2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6CDEF25-732D-44E1-8DF8-D55AF70CE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2311400"/>
            <a:ext cx="8150225" cy="194950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        李阿姨准备存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万元，六年后使用。银行给李阿姨提供了三种类型的理财方式：普通储蓄存款、购买国债、购买理财产品。</a:t>
            </a:r>
            <a:endParaRPr lang="zh-CN" altLang="en-US" sz="28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B69F232-E6D8-4C19-896F-DB38C888A03B}"/>
              </a:ext>
            </a:extLst>
          </p:cNvPr>
          <p:cNvSpPr txBox="1"/>
          <p:nvPr/>
        </p:nvSpPr>
        <p:spPr>
          <a:xfrm>
            <a:off x="176213" y="579438"/>
            <a:ext cx="1939925" cy="698500"/>
          </a:xfrm>
          <a:prstGeom prst="roundRect">
            <a:avLst>
              <a:gd name="adj" fmla="val 23081"/>
            </a:avLst>
          </a:prstGeom>
          <a:solidFill>
            <a:srgbClr val="297B0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解决问题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8404AFC-7667-49B1-A959-31BAEDCD87C0}"/>
              </a:ext>
            </a:extLst>
          </p:cNvPr>
          <p:cNvSpPr txBox="1"/>
          <p:nvPr/>
        </p:nvSpPr>
        <p:spPr bwMode="auto">
          <a:xfrm>
            <a:off x="367347" y="590444"/>
            <a:ext cx="63097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2015</a:t>
            </a:r>
            <a:r>
              <a:rPr lang="zh-CN" altLang="en-US" sz="2800" b="1" kern="0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年</a:t>
            </a:r>
            <a:r>
              <a:rPr lang="en-US" altLang="zh-CN" sz="2800" b="1" kern="0" dirty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10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月</a:t>
            </a:r>
            <a:r>
              <a:rPr lang="en-US" altLang="zh-CN" sz="2800" b="1" kern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23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黑体" panose="02010609060101010101" pitchFamily="49" charset="-122"/>
              </a:rPr>
              <a:t>日公布的存款基准利率。</a:t>
            </a:r>
            <a:endParaRPr lang="zh-CN" altLang="en-US" sz="2800" b="1" kern="0" dirty="0">
              <a:solidFill>
                <a:prstClr val="black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1268" name="矩形 3">
            <a:extLst>
              <a:ext uri="{FF2B5EF4-FFF2-40B4-BE49-F238E27FC236}">
                <a16:creationId xmlns:a16="http://schemas.microsoft.com/office/drawing/2014/main" id="{097C1934-4300-4387-A3B3-95AF59C24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3603654"/>
            <a:ext cx="6813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要想获利最大，你会选择哪种理财的方式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45FB9B22-EECD-4EE7-91CD-C75B5C8D5E49}"/>
              </a:ext>
            </a:extLst>
          </p:cNvPr>
          <p:cNvGraphicFramePr>
            <a:graphicFrameLocks noGrp="1"/>
          </p:cNvGraphicFramePr>
          <p:nvPr/>
        </p:nvGraphicFramePr>
        <p:xfrm>
          <a:off x="790575" y="1227138"/>
          <a:ext cx="7462838" cy="23765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43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25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81">
                <a:tc rowSpan="6"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整存整取</a:t>
                      </a:r>
                    </a:p>
                  </a:txBody>
                  <a:tcPr marL="91434" marR="91434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存期</a:t>
                      </a:r>
                    </a:p>
                  </a:txBody>
                  <a:tcPr marL="91434" marR="91434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年利率</a:t>
                      </a:r>
                      <a:r>
                        <a:rPr lang="en-US" altLang="zh-CN" sz="2000" b="1" dirty="0"/>
                        <a:t>/%</a:t>
                      </a:r>
                      <a:endParaRPr lang="zh-CN" altLang="en-US" sz="2000" b="1" dirty="0"/>
                    </a:p>
                  </a:txBody>
                  <a:tcPr marL="91434" marR="91434" marT="45643" marB="45643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零存整取</a:t>
                      </a:r>
                      <a:endParaRPr lang="en-US" altLang="zh-CN" sz="2000" b="1" dirty="0"/>
                    </a:p>
                    <a:p>
                      <a:pPr algn="ctr"/>
                      <a:r>
                        <a:rPr lang="zh-CN" altLang="en-US" sz="2000" b="1" dirty="0"/>
                        <a:t>整存零取</a:t>
                      </a:r>
                      <a:endParaRPr lang="en-US" altLang="zh-CN" sz="2000" b="1" dirty="0"/>
                    </a:p>
                    <a:p>
                      <a:pPr algn="ctr"/>
                      <a:r>
                        <a:rPr lang="zh-CN" altLang="en-US" sz="2000" b="1" dirty="0"/>
                        <a:t>存本取息</a:t>
                      </a:r>
                    </a:p>
                  </a:txBody>
                  <a:tcPr marL="91434" marR="91434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存期</a:t>
                      </a:r>
                    </a:p>
                  </a:txBody>
                  <a:tcPr marL="91434" marR="91434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年利率</a:t>
                      </a:r>
                      <a:r>
                        <a:rPr lang="en-US" altLang="zh-CN" sz="2000" b="1" dirty="0"/>
                        <a:t>/%</a:t>
                      </a:r>
                      <a:endParaRPr lang="zh-CN" altLang="en-US" sz="2000" b="1" dirty="0"/>
                    </a:p>
                  </a:txBody>
                  <a:tcPr marL="91434" marR="91434" marT="45643" marB="4564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三个月</a:t>
                      </a:r>
                    </a:p>
                  </a:txBody>
                  <a:tcPr marL="91434" marR="91434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1.10</a:t>
                      </a:r>
                      <a:endParaRPr lang="zh-CN" altLang="en-US" sz="2000" b="1" dirty="0"/>
                    </a:p>
                  </a:txBody>
                  <a:tcPr marL="91434" marR="91434" marT="45643" marB="45643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一年</a:t>
                      </a:r>
                    </a:p>
                  </a:txBody>
                  <a:tcPr marL="91434" marR="91434" marT="45643" marB="4564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1.10</a:t>
                      </a:r>
                      <a:endParaRPr lang="zh-CN" altLang="en-US" sz="2000" b="1" dirty="0"/>
                    </a:p>
                  </a:txBody>
                  <a:tcPr marL="91434" marR="91434" marT="45643" marB="4564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8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六个月</a:t>
                      </a:r>
                    </a:p>
                  </a:txBody>
                  <a:tcPr marL="91434" marR="91434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1.30</a:t>
                      </a:r>
                      <a:endParaRPr lang="zh-CN" altLang="en-US" sz="2000" b="1" dirty="0"/>
                    </a:p>
                  </a:txBody>
                  <a:tcPr marL="91434" marR="91434" marT="45643" marB="45643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一年</a:t>
                      </a:r>
                    </a:p>
                  </a:txBody>
                  <a:tcPr marL="91434" marR="91434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1.50</a:t>
                      </a:r>
                      <a:endParaRPr lang="zh-CN" altLang="en-US" sz="2000" b="1" dirty="0"/>
                    </a:p>
                  </a:txBody>
                  <a:tcPr marL="91434" marR="91434" marT="45643" marB="45643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三年</a:t>
                      </a:r>
                    </a:p>
                  </a:txBody>
                  <a:tcPr marL="91434" marR="91434" marT="45643" marB="4564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1.30</a:t>
                      </a:r>
                      <a:endParaRPr lang="zh-CN" altLang="en-US" sz="2000" b="1" dirty="0"/>
                    </a:p>
                  </a:txBody>
                  <a:tcPr marL="91434" marR="91434" marT="45643" marB="4564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8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二年</a:t>
                      </a:r>
                    </a:p>
                  </a:txBody>
                  <a:tcPr marL="91434" marR="91434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2.10</a:t>
                      </a:r>
                      <a:endParaRPr lang="zh-CN" altLang="en-US" sz="2000" b="1" dirty="0"/>
                    </a:p>
                  </a:txBody>
                  <a:tcPr marL="91434" marR="91434" marT="45643" marB="45643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8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三年</a:t>
                      </a:r>
                    </a:p>
                  </a:txBody>
                  <a:tcPr marL="91434" marR="91434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2.75</a:t>
                      </a:r>
                      <a:endParaRPr lang="zh-CN" altLang="en-US" sz="2000" b="1" dirty="0"/>
                    </a:p>
                  </a:txBody>
                  <a:tcPr marL="91434" marR="91434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活期利率</a:t>
                      </a:r>
                    </a:p>
                  </a:txBody>
                  <a:tcPr marL="91434" marR="91434" marT="45643" marB="4564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/>
                    </a:p>
                  </a:txBody>
                  <a:tcPr marL="91434" marR="91434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0.35</a:t>
                      </a:r>
                      <a:endParaRPr lang="zh-CN" altLang="en-US" sz="2000" b="1" dirty="0"/>
                    </a:p>
                  </a:txBody>
                  <a:tcPr marL="91434" marR="91434" marT="45643" marB="4564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064074A3-15A4-4FA1-BD2F-30FAF0A16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4120968"/>
            <a:ext cx="7005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分组合作计算利息。 </a:t>
            </a:r>
            <a:r>
              <a:rPr lang="en-US" altLang="zh-CN" sz="28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可以用计算器计算</a:t>
            </a:r>
            <a:r>
              <a:rPr lang="en-US" altLang="zh-CN" sz="28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800" b="1" dirty="0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C799153-6DEA-4F34-A9E7-56C56E9AC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853418"/>
              </p:ext>
            </p:extLst>
          </p:nvPr>
        </p:nvGraphicFramePr>
        <p:xfrm>
          <a:off x="792163" y="1116013"/>
          <a:ext cx="7559675" cy="2970210"/>
        </p:xfrm>
        <a:graphic>
          <a:graphicData uri="http://schemas.openxmlformats.org/drawingml/2006/table">
            <a:tbl>
              <a:tblPr firstRow="1" bandRow="1"/>
              <a:tblGrid>
                <a:gridCol w="291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3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普通储蓄存款方案</a:t>
                      </a:r>
                    </a:p>
                  </a:txBody>
                  <a:tcPr marL="91426" marR="91426" marT="45718" marB="45718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存期</a:t>
                      </a:r>
                    </a:p>
                  </a:txBody>
                  <a:tcPr marL="91426" marR="91426" marT="45718" marB="45718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利息</a:t>
                      </a:r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/</a:t>
                      </a:r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元</a:t>
                      </a:r>
                    </a:p>
                  </a:txBody>
                  <a:tcPr marL="91426" marR="91426" marT="45718" marB="45718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1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26" marR="91426" marT="45718" marB="45718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一年期存</a:t>
                      </a:r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6</a:t>
                      </a:r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次</a:t>
                      </a:r>
                    </a:p>
                  </a:txBody>
                  <a:tcPr marL="91426" marR="91426" marT="45718" marB="45718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4672.16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26" marR="91426" marT="45718" marB="45718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2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26" marR="91426" marT="45718" marB="45718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二年期存</a:t>
                      </a:r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3</a:t>
                      </a:r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次</a:t>
                      </a:r>
                    </a:p>
                  </a:txBody>
                  <a:tcPr marL="91426" marR="91426" marT="45718" marB="45718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n-lt"/>
                          <a:ea typeface="+mn-ea"/>
                        </a:rPr>
                        <a:t>6568.30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26" marR="91426" marT="45718" marB="45718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3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26" marR="91426" marT="45718" marB="45718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三年期存</a:t>
                      </a:r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2</a:t>
                      </a:r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次</a:t>
                      </a:r>
                    </a:p>
                  </a:txBody>
                  <a:tcPr marL="91426" marR="91426" marT="45718" marB="45718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altLang="zh-CN" sz="2400" b="1">
                          <a:latin typeface="+mn-lt"/>
                          <a:ea typeface="+mn-ea"/>
                        </a:rPr>
                        <a:t>8590.31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26" marR="91426" marT="45718" marB="45718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0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……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26" marR="91426" marT="45718" marB="45718" anchor="ctr">
                    <a:lnL w="12700" cmpd="sng">
                      <a:solidFill>
                        <a:srgbClr val="4F81BD"/>
                      </a:solidFill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……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26" marR="91426" marT="45718" marB="45718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……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26" marR="91426" marT="45718" marB="45718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06905CC4-9152-4286-9380-56449CD8B2E8}"/>
              </a:ext>
            </a:extLst>
          </p:cNvPr>
          <p:cNvSpPr/>
          <p:nvPr/>
        </p:nvSpPr>
        <p:spPr>
          <a:xfrm>
            <a:off x="1203325" y="4146550"/>
            <a:ext cx="7008813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rgbClr val="0066FF"/>
                </a:solidFill>
                <a:latin typeface="+mj-lt"/>
                <a:ea typeface="黑体" panose="02010609060101010101" pitchFamily="49" charset="-122"/>
              </a:rPr>
              <a:t>把</a:t>
            </a:r>
            <a:r>
              <a:rPr lang="en-US" altLang="zh-CN" sz="2800" b="1" dirty="0">
                <a:solidFill>
                  <a:srgbClr val="0066FF"/>
                </a:solidFill>
                <a:latin typeface="+mj-lt"/>
                <a:ea typeface="黑体" panose="02010609060101010101" pitchFamily="49" charset="-122"/>
              </a:rPr>
              <a:t>50000</a:t>
            </a:r>
            <a:r>
              <a:rPr lang="zh-CN" altLang="en-US" sz="2800" b="1" dirty="0">
                <a:solidFill>
                  <a:srgbClr val="0066FF"/>
                </a:solidFill>
                <a:latin typeface="+mj-lt"/>
                <a:ea typeface="黑体" panose="02010609060101010101" pitchFamily="49" charset="-122"/>
              </a:rPr>
              <a:t>元按三年期的存</a:t>
            </a:r>
            <a:r>
              <a:rPr lang="en-US" altLang="zh-CN" sz="2800" b="1" dirty="0">
                <a:solidFill>
                  <a:srgbClr val="0066FF"/>
                </a:solidFill>
                <a:latin typeface="+mj-lt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0066FF"/>
                </a:solidFill>
                <a:latin typeface="+mj-lt"/>
                <a:ea typeface="黑体" panose="02010609060101010101" pitchFamily="49" charset="-122"/>
              </a:rPr>
              <a:t>次，利息最高。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4316CC8-7202-4209-9453-43044A43EF55}"/>
              </a:ext>
            </a:extLst>
          </p:cNvPr>
          <p:cNvSpPr txBox="1"/>
          <p:nvPr/>
        </p:nvSpPr>
        <p:spPr>
          <a:xfrm>
            <a:off x="330200" y="1397000"/>
            <a:ext cx="8488363" cy="2333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       </a:t>
            </a:r>
            <a:r>
              <a:rPr lang="en-US" altLang="zh-CN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800" b="1" kern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国债</a:t>
            </a:r>
            <a:r>
              <a:rPr lang="zh-CN" altLang="en-US" sz="2800" b="1" kern="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有一年期、三年期和五年期等，理财产品种类繁多，利率不一。请你先调查一下目前国债的利率和理财产品的预期年收益率，然后帮李阿姨设计一个合理的理财方案，使六年后的收益最大。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10">
            <a:extLst>
              <a:ext uri="{FF2B5EF4-FFF2-40B4-BE49-F238E27FC236}">
                <a16:creationId xmlns:a16="http://schemas.microsoft.com/office/drawing/2014/main" id="{AD1BB44F-B2C7-4DE8-BC05-39EA3C252761}"/>
              </a:ext>
            </a:extLst>
          </p:cNvPr>
          <p:cNvGrpSpPr>
            <a:grpSpLocks/>
          </p:cNvGrpSpPr>
          <p:nvPr/>
        </p:nvGrpSpPr>
        <p:grpSpPr bwMode="auto">
          <a:xfrm>
            <a:off x="434975" y="976313"/>
            <a:ext cx="8250238" cy="3814762"/>
            <a:chOff x="840981" y="1348240"/>
            <a:chExt cx="7335224" cy="289003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D86E487-019D-4B05-8D6C-F0187046B14B}"/>
                </a:ext>
              </a:extLst>
            </p:cNvPr>
            <p:cNvSpPr/>
            <p:nvPr/>
          </p:nvSpPr>
          <p:spPr bwMode="auto">
            <a:xfrm>
              <a:off x="840981" y="1428819"/>
              <a:ext cx="7247715" cy="280945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miter lim="800000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77ACA8F-BEE0-4D6F-8679-573E259355FE}"/>
                </a:ext>
              </a:extLst>
            </p:cNvPr>
            <p:cNvSpPr/>
            <p:nvPr/>
          </p:nvSpPr>
          <p:spPr bwMode="auto">
            <a:xfrm>
              <a:off x="928490" y="1348240"/>
              <a:ext cx="7247715" cy="28094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  <a:miter lim="800000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4C8ACF69-8926-4FD3-98F8-D8DC485EF54E}"/>
              </a:ext>
            </a:extLst>
          </p:cNvPr>
          <p:cNvSpPr/>
          <p:nvPr/>
        </p:nvSpPr>
        <p:spPr>
          <a:xfrm>
            <a:off x="720726" y="1160112"/>
            <a:ext cx="7678737" cy="33929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    千分数</a:t>
            </a:r>
            <a:r>
              <a:rPr lang="zh-CN" altLang="en-US" sz="2800" b="1" kern="0" dirty="0">
                <a:latin typeface="+mn-lt"/>
                <a:ea typeface="楷体" panose="02010609060101010101" pitchFamily="49" charset="-122"/>
              </a:rPr>
              <a:t>表示一个数是另一个数的</a:t>
            </a:r>
            <a:r>
              <a:rPr lang="zh-CN" altLang="en-US" sz="2800" b="1" kern="0" dirty="0">
                <a:solidFill>
                  <a:srgbClr val="0066FF"/>
                </a:solidFill>
                <a:latin typeface="+mn-lt"/>
                <a:ea typeface="楷体" panose="02010609060101010101" pitchFamily="49" charset="-122"/>
              </a:rPr>
              <a:t>千分之几</a:t>
            </a:r>
            <a:r>
              <a:rPr lang="zh-CN" altLang="en-US" sz="2800" b="1" kern="0">
                <a:latin typeface="+mn-lt"/>
                <a:ea typeface="楷体" panose="02010609060101010101" pitchFamily="49" charset="-122"/>
              </a:rPr>
              <a:t>的数。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千分数</a:t>
            </a:r>
            <a:r>
              <a:rPr lang="zh-CN" altLang="en-US" sz="2800" b="1" kern="0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也叫</a:t>
            </a:r>
            <a:r>
              <a:rPr lang="zh-CN" altLang="en-US" sz="2800" b="1" kern="0" dirty="0">
                <a:solidFill>
                  <a:srgbClr val="0066FF"/>
                </a:solidFill>
                <a:latin typeface="+mn-lt"/>
                <a:ea typeface="楷体" panose="02010609060101010101" pitchFamily="49" charset="-122"/>
              </a:rPr>
              <a:t>千分率</a:t>
            </a:r>
            <a:r>
              <a:rPr lang="zh-CN" altLang="en-US" sz="2800" b="1" kern="0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。与百分数一样，千分数也有千分号，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千分号写作“</a:t>
            </a:r>
            <a:r>
              <a:rPr lang="zh-CN" altLang="en-US" sz="2800" b="1" ker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‰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”。例如，</a:t>
            </a:r>
            <a:r>
              <a:rPr lang="en-US" altLang="zh-CN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2019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</a:rPr>
              <a:t>年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我国</a:t>
            </a:r>
            <a:r>
              <a:rPr lang="zh-CN" altLang="en-US" sz="2800" b="1" kern="0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全年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出生人口</a:t>
            </a:r>
            <a:r>
              <a:rPr lang="en-US" altLang="zh-CN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1465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万人</a:t>
            </a:r>
            <a:r>
              <a:rPr lang="zh-CN" altLang="en-US" sz="2800" b="1" kern="0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出生率为</a:t>
            </a:r>
            <a:r>
              <a:rPr lang="en-US" altLang="zh-CN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10.48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‰</a:t>
            </a:r>
            <a:r>
              <a:rPr lang="zh-CN" altLang="en-US" sz="2800" b="1" kern="0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死亡人口</a:t>
            </a:r>
            <a:r>
              <a:rPr lang="en-US" altLang="zh-CN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998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万</a:t>
            </a:r>
            <a:r>
              <a:rPr lang="zh-CN" altLang="en-US" sz="2800" b="1" kern="0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人，死亡率为</a:t>
            </a:r>
            <a:r>
              <a:rPr lang="en-US" altLang="zh-CN" sz="2800" b="1" kern="0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7.14</a:t>
            </a:r>
            <a:r>
              <a:rPr lang="zh-CN" altLang="en-US" sz="2800" b="1" kern="0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‰，自然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增长率为</a:t>
            </a:r>
            <a:r>
              <a:rPr lang="en-US" altLang="zh-CN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3.34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‰</a:t>
            </a:r>
            <a:r>
              <a:rPr lang="zh-CN" altLang="en-US" sz="2800" b="1" kern="0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b="1" kern="0" dirty="0">
              <a:solidFill>
                <a:prstClr val="black"/>
              </a:solidFill>
              <a:latin typeface="+mn-lt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3D1C2D2-F639-4A4A-85FD-51BF26713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5" y="329431"/>
            <a:ext cx="4014263" cy="58420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认识千分数和万分数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10">
            <a:extLst>
              <a:ext uri="{FF2B5EF4-FFF2-40B4-BE49-F238E27FC236}">
                <a16:creationId xmlns:a16="http://schemas.microsoft.com/office/drawing/2014/main" id="{6A7D7F7E-5EBB-4422-8B46-AFAA378FC371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1552575"/>
            <a:ext cx="8667750" cy="2517775"/>
            <a:chOff x="840981" y="1348240"/>
            <a:chExt cx="7335224" cy="289003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841EEA3B-FE31-4C60-BCA5-433AD82A16DC}"/>
                </a:ext>
              </a:extLst>
            </p:cNvPr>
            <p:cNvSpPr/>
            <p:nvPr/>
          </p:nvSpPr>
          <p:spPr bwMode="auto">
            <a:xfrm>
              <a:off x="840981" y="1428418"/>
              <a:ext cx="7247900" cy="280985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noFill/>
              <a:miter lim="800000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DD4CA3C-F9E1-4A4F-913B-D37F478E558B}"/>
                </a:ext>
              </a:extLst>
            </p:cNvPr>
            <p:cNvSpPr/>
            <p:nvPr/>
          </p:nvSpPr>
          <p:spPr bwMode="auto">
            <a:xfrm>
              <a:off x="928306" y="1348240"/>
              <a:ext cx="7247899" cy="28098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  <a:miter lim="800000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BDD49FB4-4B2B-44F1-B95B-A6CBCDA13F9E}"/>
              </a:ext>
            </a:extLst>
          </p:cNvPr>
          <p:cNvSpPr/>
          <p:nvPr/>
        </p:nvSpPr>
        <p:spPr>
          <a:xfrm>
            <a:off x="476250" y="1640200"/>
            <a:ext cx="8269287" cy="22726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+mn-ea"/>
              </a:rPr>
              <a:t>        万分</a:t>
            </a:r>
            <a:r>
              <a:rPr lang="zh-CN" altLang="en-US" sz="2800" b="1" kern="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+mn-ea"/>
              </a:rPr>
              <a:t>数</a:t>
            </a:r>
            <a:r>
              <a:rPr lang="zh-CN" altLang="en-US" sz="2800" b="1" kern="0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表示一个数是另一个数的</a:t>
            </a:r>
            <a:r>
              <a:rPr lang="zh-CN" altLang="en-US" sz="2800" b="1" kern="0" dirty="0">
                <a:solidFill>
                  <a:srgbClr val="0066FF"/>
                </a:solidFill>
                <a:latin typeface="+mn-lt"/>
                <a:ea typeface="楷体" panose="02010609060101010101" pitchFamily="49" charset="-122"/>
                <a:sym typeface="+mn-ea"/>
              </a:rPr>
              <a:t>万分之几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的数。万分</a:t>
            </a:r>
            <a:r>
              <a:rPr lang="zh-CN" altLang="en-US" sz="2800" b="1" kern="0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数也叫</a:t>
            </a:r>
            <a:r>
              <a:rPr lang="zh-CN" altLang="en-US" sz="2800" b="1" kern="0" dirty="0">
                <a:solidFill>
                  <a:srgbClr val="0066FF"/>
                </a:solidFill>
                <a:latin typeface="+mn-lt"/>
                <a:ea typeface="楷体" panose="02010609060101010101" pitchFamily="49" charset="-122"/>
                <a:sym typeface="+mn-ea"/>
              </a:rPr>
              <a:t>万分率</a:t>
            </a:r>
            <a:r>
              <a:rPr lang="zh-CN" altLang="en-US" sz="2800" b="1" kern="0" dirty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。与百分数一样，万分数也有万分号，万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分号写作“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+mn-ea"/>
              </a:rPr>
              <a:t>‱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”。例如，将某银行一年期商业贷款基准年利率换算成日利率为</a:t>
            </a:r>
            <a:r>
              <a:rPr lang="en-US" altLang="zh-CN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1.2</a:t>
            </a:r>
            <a:r>
              <a:rPr lang="en-US" altLang="zh-CN" sz="2800" b="1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‱</a:t>
            </a:r>
            <a:r>
              <a:rPr lang="zh-CN" altLang="en-US" sz="2800" b="1" kern="0">
                <a:solidFill>
                  <a:prstClr val="black"/>
                </a:solidFill>
                <a:latin typeface="+mn-lt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b="1" kern="0" dirty="0">
              <a:solidFill>
                <a:prstClr val="black"/>
              </a:solidFill>
              <a:latin typeface="+mn-lt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5344F3C-1381-745C-930B-66A81A7A9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5" y="329431"/>
            <a:ext cx="4014263" cy="58420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认识千分数和万分数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>
            <a:extLst>
              <a:ext uri="{FF2B5EF4-FFF2-40B4-BE49-F238E27FC236}">
                <a16:creationId xmlns:a16="http://schemas.microsoft.com/office/drawing/2014/main" id="{8B69F232-E6D8-4C19-896F-DB38C888A03B}"/>
              </a:ext>
            </a:extLst>
          </p:cNvPr>
          <p:cNvSpPr txBox="1"/>
          <p:nvPr/>
        </p:nvSpPr>
        <p:spPr>
          <a:xfrm>
            <a:off x="176213" y="579438"/>
            <a:ext cx="1939925" cy="698500"/>
          </a:xfrm>
          <a:prstGeom prst="roundRect">
            <a:avLst>
              <a:gd name="adj" fmla="val 23081"/>
            </a:avLst>
          </a:prstGeom>
          <a:solidFill>
            <a:srgbClr val="297B0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课堂小结</a:t>
            </a:r>
          </a:p>
        </p:txBody>
      </p:sp>
      <p:grpSp>
        <p:nvGrpSpPr>
          <p:cNvPr id="30723" name="组合 5">
            <a:extLst>
              <a:ext uri="{FF2B5EF4-FFF2-40B4-BE49-F238E27FC236}">
                <a16:creationId xmlns:a16="http://schemas.microsoft.com/office/drawing/2014/main" id="{360F0CBC-5D31-4383-AC7B-67AB797E1D03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30725" name="图片 6">
              <a:extLst>
                <a:ext uri="{FF2B5EF4-FFF2-40B4-BE49-F238E27FC236}">
                  <a16:creationId xmlns:a16="http://schemas.microsoft.com/office/drawing/2014/main" id="{7835EF75-D7EC-43F8-ABE3-C9F75BA4B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矩形 2">
              <a:extLst>
                <a:ext uri="{FF2B5EF4-FFF2-40B4-BE49-F238E27FC236}">
                  <a16:creationId xmlns:a16="http://schemas.microsoft.com/office/drawing/2014/main" id="{328605FB-287E-4D81-BD5D-CDBD09C26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2451</TotalTime>
  <Pages>0</Pages>
  <Words>773</Words>
  <Characters>0</Characters>
  <Application>Microsoft Office PowerPoint</Application>
  <DocSecurity>0</DocSecurity>
  <PresentationFormat>全屏显示(16:9)</PresentationFormat>
  <Lines>0</Lines>
  <Paragraphs>92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黑体</vt:lpstr>
      <vt:lpstr>Arial</vt:lpstr>
      <vt:lpstr>楷体</vt:lpstr>
      <vt:lpstr>宋体</vt:lpstr>
      <vt:lpstr>等线</vt:lpstr>
      <vt:lpstr>Times New Roman</vt:lpstr>
      <vt:lpstr>1_Office 主题​​</vt:lpstr>
      <vt:lpstr>综合实践活动 生活与百分数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384</cp:revision>
  <dcterms:created xsi:type="dcterms:W3CDTF">2016-01-14T07:05:12Z</dcterms:created>
  <dcterms:modified xsi:type="dcterms:W3CDTF">2023-02-11T17:04:10Z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