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81" r:id="rId3"/>
    <p:sldId id="546" r:id="rId4"/>
    <p:sldId id="431" r:id="rId5"/>
    <p:sldId id="542" r:id="rId6"/>
    <p:sldId id="543" r:id="rId7"/>
    <p:sldId id="544" r:id="rId8"/>
    <p:sldId id="545" r:id="rId9"/>
    <p:sldId id="490" r:id="rId10"/>
    <p:sldId id="458" r:id="rId11"/>
    <p:sldId id="565" r:id="rId12"/>
    <p:sldId id="474" r:id="rId13"/>
    <p:sldId id="475" r:id="rId15"/>
    <p:sldId id="561" r:id="rId16"/>
    <p:sldId id="419" r:id="rId17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7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0EB5"/>
    <a:srgbClr val="FCD9DD"/>
    <a:srgbClr val="0000FF"/>
    <a:srgbClr val="FFFFF2"/>
    <a:srgbClr val="D4E15B"/>
    <a:srgbClr val="FFFFFF"/>
    <a:srgbClr val="1FB3A9"/>
    <a:srgbClr val="2E6B5E"/>
    <a:srgbClr val="378070"/>
    <a:srgbClr val="F9E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236" y="-252"/>
      </p:cViewPr>
      <p:guideLst>
        <p:guide orient="horz" pos="1494"/>
        <p:guide pos="2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66"/>
            <a:ext cx="6858000" cy="1791114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153"/>
            <a:ext cx="6858000" cy="1242108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26"/>
            <a:ext cx="2057400" cy="4389657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26"/>
            <a:ext cx="6052930" cy="4389657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56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600"/>
            <a:ext cx="7886700" cy="214004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892"/>
            <a:ext cx="7886700" cy="112540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07"/>
            <a:ext cx="7886700" cy="994402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163"/>
            <a:ext cx="3868340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240"/>
            <a:ext cx="3868340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163"/>
            <a:ext cx="3887391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240"/>
            <a:ext cx="3887391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935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835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48"/>
          <p:cNvGrpSpPr/>
          <p:nvPr/>
        </p:nvGrpSpPr>
        <p:grpSpPr>
          <a:xfrm>
            <a:off x="2467293" y="816293"/>
            <a:ext cx="5634037" cy="768350"/>
            <a:chOff x="4003" y="1286"/>
            <a:chExt cx="8875" cy="1210"/>
          </a:xfrm>
        </p:grpSpPr>
        <p:sp>
          <p:nvSpPr>
            <p:cNvPr id="41" name="Rectangle 9"/>
            <p:cNvSpPr/>
            <p:nvPr/>
          </p:nvSpPr>
          <p:spPr>
            <a:xfrm>
              <a:off x="4252" y="1286"/>
              <a:ext cx="8626" cy="12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algn="ctr" fontAlgn="base"/>
              <a:r>
                <a:rPr lang="zh-CN" altLang="zh-CN" sz="4400" b="1" strike="noStrike" noProof="1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百分数（一）</a:t>
              </a:r>
              <a:endParaRPr lang="zh-CN" altLang="zh-CN" sz="4400" b="1" strike="noStrike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4003" y="1324"/>
              <a:ext cx="1134" cy="1134"/>
            </a:xfrm>
            <a:prstGeom prst="ellipse">
              <a:avLst/>
            </a:prstGeom>
            <a:gradFill>
              <a:gsLst>
                <a:gs pos="33000">
                  <a:schemeClr val="bg2">
                    <a:lumMod val="20000"/>
                    <a:lumOff val="8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schemeClr val="bg2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zh-CN" sz="4400" b="1" strike="noStrike" noProof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en-US" altLang="zh-CN" sz="4400" b="1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198" name="Rectangle 7"/>
          <p:cNvSpPr/>
          <p:nvPr/>
        </p:nvSpPr>
        <p:spPr>
          <a:xfrm>
            <a:off x="-7937" y="4795838"/>
            <a:ext cx="9163050" cy="347662"/>
          </a:xfrm>
          <a:prstGeom prst="rect">
            <a:avLst/>
          </a:prstGeom>
          <a:gradFill rotWithShape="1">
            <a:gsLst>
              <a:gs pos="0">
                <a:srgbClr val="A87A3A">
                  <a:alpha val="100000"/>
                </a:srgbClr>
              </a:gs>
              <a:gs pos="19000">
                <a:srgbClr val="A8773C">
                  <a:alpha val="100000"/>
                </a:srgbClr>
              </a:gs>
              <a:gs pos="71001">
                <a:srgbClr val="835A2B">
                  <a:alpha val="100000"/>
                </a:srgbClr>
              </a:gs>
              <a:gs pos="100000">
                <a:srgbClr val="9C7339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wrap="square" lIns="91440" tIns="45720" rIns="91440" bIns="45720" anchor="t"/>
          <a:lstStyle/>
          <a:p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199" name="组合 5"/>
          <p:cNvGrpSpPr/>
          <p:nvPr/>
        </p:nvGrpSpPr>
        <p:grpSpPr>
          <a:xfrm>
            <a:off x="12700" y="2963863"/>
            <a:ext cx="427038" cy="1833562"/>
            <a:chOff x="1082676" y="2309813"/>
            <a:chExt cx="566738" cy="2441576"/>
          </a:xfrm>
        </p:grpSpPr>
        <p:sp>
          <p:nvSpPr>
            <p:cNvPr id="8200" name="Freeform 12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rect l="0" t="0" r="0" b="0"/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1" name="Freeform 13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rect l="0" t="0" r="0" b="0"/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2" name="Rectangle 14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solidFill>
              <a:srgbClr val="29506D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3" name="Rectangle 15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4" name="Rectangle 16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5" name="Rectangle 17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6" name="Rectangle 18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7" name="Rectangle 19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8" name="Oval 20"/>
            <p:cNvSpPr/>
            <p:nvPr/>
          </p:nvSpPr>
          <p:spPr>
            <a:xfrm>
              <a:off x="1173163" y="3370263"/>
              <a:ext cx="266700" cy="271463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9" name="Freeform 21"/>
            <p:cNvSpPr>
              <a:spLocks noEditPoints="1"/>
            </p:cNvSpPr>
            <p:nvPr/>
          </p:nvSpPr>
          <p:spPr>
            <a:xfrm>
              <a:off x="1316038" y="2309813"/>
              <a:ext cx="217488" cy="2441575"/>
            </a:xfrm>
            <a:custGeom>
              <a:avLst/>
              <a:gdLst/>
              <a:ahLst/>
              <a:cxnLst>
                <a:cxn ang="0">
                  <a:pos x="217488" y="2061607"/>
                </a:cxn>
                <a:cxn ang="0">
                  <a:pos x="0" y="2061607"/>
                </a:cxn>
                <a:cxn ang="0">
                  <a:pos x="0" y="2129324"/>
                </a:cxn>
                <a:cxn ang="0">
                  <a:pos x="123743" y="2129324"/>
                </a:cxn>
                <a:cxn ang="0">
                  <a:pos x="123743" y="2441575"/>
                </a:cxn>
                <a:cxn ang="0">
                  <a:pos x="172490" y="2441575"/>
                </a:cxn>
                <a:cxn ang="0">
                  <a:pos x="217488" y="2441575"/>
                </a:cxn>
                <a:cxn ang="0">
                  <a:pos x="217488" y="2061607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1060900"/>
                </a:cxn>
                <a:cxn ang="0">
                  <a:pos x="123743" y="1196334"/>
                </a:cxn>
                <a:cxn ang="0">
                  <a:pos x="0" y="1331768"/>
                </a:cxn>
                <a:cxn ang="0">
                  <a:pos x="0" y="1493536"/>
                </a:cxn>
                <a:cxn ang="0">
                  <a:pos x="217488" y="1493536"/>
                </a:cxn>
                <a:cxn ang="0">
                  <a:pos x="217488" y="0"/>
                </a:cxn>
              </a:cxnLst>
              <a:rect l="0" t="0" r="0" b="0"/>
              <a:pathLst>
                <a:path w="58" h="649">
                  <a:moveTo>
                    <a:pt x="58" y="548"/>
                  </a:moveTo>
                  <a:cubicBezTo>
                    <a:pt x="0" y="548"/>
                    <a:pt x="0" y="548"/>
                    <a:pt x="0" y="548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33" y="566"/>
                    <a:pt x="33" y="566"/>
                    <a:pt x="33" y="566"/>
                  </a:cubicBezTo>
                  <a:cubicBezTo>
                    <a:pt x="33" y="649"/>
                    <a:pt x="33" y="649"/>
                    <a:pt x="33" y="649"/>
                  </a:cubicBezTo>
                  <a:cubicBezTo>
                    <a:pt x="46" y="649"/>
                    <a:pt x="46" y="649"/>
                    <a:pt x="46" y="649"/>
                  </a:cubicBezTo>
                  <a:cubicBezTo>
                    <a:pt x="58" y="649"/>
                    <a:pt x="58" y="649"/>
                    <a:pt x="58" y="649"/>
                  </a:cubicBezTo>
                  <a:cubicBezTo>
                    <a:pt x="58" y="548"/>
                    <a:pt x="58" y="548"/>
                    <a:pt x="58" y="548"/>
                  </a:cubicBezTo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9" y="283"/>
                    <a:pt x="33" y="299"/>
                    <a:pt x="33" y="318"/>
                  </a:cubicBezTo>
                  <a:cubicBezTo>
                    <a:pt x="33" y="337"/>
                    <a:pt x="19" y="353"/>
                    <a:pt x="0" y="35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58" y="397"/>
                    <a:pt x="58" y="397"/>
                    <a:pt x="58" y="397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0" name="Freeform 22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rect l="0" t="0" r="0" b="0"/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1" name="Freeform 23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rect l="0" t="0" r="0" b="0"/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2" name="Freeform 24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rect l="0" t="0" r="0" b="0"/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3" name="Freeform 25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rect l="0" t="0" r="0" b="0"/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4" name="Freeform 26"/>
            <p:cNvSpPr/>
            <p:nvPr/>
          </p:nvSpPr>
          <p:spPr>
            <a:xfrm>
              <a:off x="1316038" y="3370263"/>
              <a:ext cx="123825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1463"/>
                </a:cxn>
                <a:cxn ang="0">
                  <a:pos x="123825" y="135731"/>
                </a:cxn>
                <a:cxn ang="0">
                  <a:pos x="0" y="0"/>
                </a:cxn>
              </a:cxnLst>
              <a:rect l="0" t="0" r="0" b="0"/>
              <a:pathLst>
                <a:path w="33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19" y="71"/>
                    <a:pt x="33" y="55"/>
                    <a:pt x="33" y="36"/>
                  </a:cubicBezTo>
                  <a:cubicBezTo>
                    <a:pt x="33" y="17"/>
                    <a:pt x="19" y="1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15" name="组合 227"/>
          <p:cNvGrpSpPr/>
          <p:nvPr/>
        </p:nvGrpSpPr>
        <p:grpSpPr>
          <a:xfrm>
            <a:off x="465138" y="4583113"/>
            <a:ext cx="2390775" cy="228600"/>
            <a:chOff x="1684338" y="4465638"/>
            <a:chExt cx="3175001" cy="304800"/>
          </a:xfrm>
        </p:grpSpPr>
        <p:sp>
          <p:nvSpPr>
            <p:cNvPr id="8216" name="Freeform 51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rect l="0" t="0" r="0" b="0"/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7" name="Freeform 52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rect l="0" t="0" r="0" b="0"/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8" name="Freeform 53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rect l="0" t="0" r="0" b="0"/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9" name="Freeform 54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rect l="0" t="0" r="0" b="0"/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0" name="Freeform 55"/>
            <p:cNvSpPr/>
            <p:nvPr/>
          </p:nvSpPr>
          <p:spPr>
            <a:xfrm>
              <a:off x="3486151" y="4605338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6193"/>
                </a:cxn>
                <a:cxn ang="0">
                  <a:pos x="25644" y="0"/>
                </a:cxn>
              </a:cxnLst>
              <a:rect l="0" t="0" r="0" b="0"/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1" name="Freeform 56"/>
            <p:cNvSpPr/>
            <p:nvPr/>
          </p:nvSpPr>
          <p:spPr>
            <a:xfrm>
              <a:off x="3335338" y="4605338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5427" y="157163"/>
                </a:cxn>
                <a:cxn ang="0">
                  <a:pos x="49213" y="22451"/>
                </a:cxn>
                <a:cxn ang="0">
                  <a:pos x="22713" y="0"/>
                </a:cxn>
              </a:cxnLst>
              <a:rect l="0" t="0" r="0" b="0"/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2" name="Freeform 57"/>
            <p:cNvSpPr/>
            <p:nvPr/>
          </p:nvSpPr>
          <p:spPr>
            <a:xfrm>
              <a:off x="3184526" y="4605338"/>
              <a:ext cx="46038" cy="153988"/>
            </a:xfrm>
            <a:custGeom>
              <a:avLst/>
              <a:gdLst/>
              <a:ahLst/>
              <a:cxnLst>
                <a:cxn ang="0">
                  <a:pos x="2301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6038" y="153988"/>
                </a:cxn>
                <a:cxn ang="0">
                  <a:pos x="46038" y="22534"/>
                </a:cxn>
                <a:cxn ang="0">
                  <a:pos x="23019" y="0"/>
                </a:cxn>
              </a:cxnLst>
              <a:rect l="0" t="0" r="0" b="0"/>
              <a:pathLst>
                <a:path w="12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3" name="Freeform 58"/>
            <p:cNvSpPr/>
            <p:nvPr/>
          </p:nvSpPr>
          <p:spPr>
            <a:xfrm>
              <a:off x="3030538" y="4605338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rect l="0" t="0" r="0" b="0"/>
              <a:pathLst>
                <a:path w="13" h="41">
                  <a:moveTo>
                    <a:pt x="7" y="0"/>
                  </a:moveTo>
                  <a:cubicBezTo>
                    <a:pt x="3" y="0"/>
                    <a:pt x="1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4" name="Freeform 59"/>
            <p:cNvSpPr/>
            <p:nvPr/>
          </p:nvSpPr>
          <p:spPr>
            <a:xfrm>
              <a:off x="28813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rect l="0" t="0" r="0" b="0"/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5" name="Freeform 60"/>
            <p:cNvSpPr/>
            <p:nvPr/>
          </p:nvSpPr>
          <p:spPr>
            <a:xfrm>
              <a:off x="2730501" y="4600576"/>
              <a:ext cx="49213" cy="158750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5427" y="158750"/>
                </a:cxn>
                <a:cxn ang="0">
                  <a:pos x="49213" y="22678"/>
                </a:cxn>
                <a:cxn ang="0">
                  <a:pos x="22713" y="0"/>
                </a:cxn>
              </a:cxnLst>
              <a:rect l="0" t="0" r="0" b="0"/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6" name="Freeform 61"/>
            <p:cNvSpPr/>
            <p:nvPr/>
          </p:nvSpPr>
          <p:spPr>
            <a:xfrm>
              <a:off x="25765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2678"/>
                </a:cxn>
                <a:cxn ang="0">
                  <a:pos x="0" y="15497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rect l="0" t="0" r="0" b="0"/>
              <a:pathLst>
                <a:path w="13" h="42">
                  <a:moveTo>
                    <a:pt x="7" y="0"/>
                  </a:moveTo>
                  <a:cubicBezTo>
                    <a:pt x="4" y="0"/>
                    <a:pt x="1" y="3"/>
                    <a:pt x="1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7" name="Freeform 62"/>
            <p:cNvSpPr/>
            <p:nvPr/>
          </p:nvSpPr>
          <p:spPr>
            <a:xfrm>
              <a:off x="2427288" y="4600576"/>
              <a:ext cx="47625" cy="153988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7625" y="153988"/>
                </a:cxn>
                <a:cxn ang="0">
                  <a:pos x="47625" y="22534"/>
                </a:cxn>
                <a:cxn ang="0">
                  <a:pos x="25644" y="0"/>
                </a:cxn>
              </a:cxnLst>
              <a:rect l="0" t="0" r="0" b="0"/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8" name="Freeform 63"/>
            <p:cNvSpPr/>
            <p:nvPr/>
          </p:nvSpPr>
          <p:spPr>
            <a:xfrm>
              <a:off x="2276476" y="4597401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2713" y="0"/>
                </a:cxn>
              </a:cxnLst>
              <a:rect l="0" t="0" r="0" b="0"/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9" name="Freeform 64"/>
            <p:cNvSpPr/>
            <p:nvPr/>
          </p:nvSpPr>
          <p:spPr>
            <a:xfrm>
              <a:off x="2127251" y="4597401"/>
              <a:ext cx="44450" cy="157163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4450" y="157163"/>
                </a:cxn>
                <a:cxn ang="0">
                  <a:pos x="44450" y="22451"/>
                </a:cxn>
                <a:cxn ang="0">
                  <a:pos x="22225" y="0"/>
                </a:cxn>
              </a:cxnLst>
              <a:rect l="0" t="0" r="0" b="0"/>
              <a:pathLst>
                <a:path w="12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0" name="Freeform 65"/>
            <p:cNvSpPr/>
            <p:nvPr/>
          </p:nvSpPr>
          <p:spPr>
            <a:xfrm>
              <a:off x="1973263" y="4597401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3663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2451"/>
                </a:cxn>
                <a:cxn ang="0">
                  <a:pos x="25644" y="0"/>
                </a:cxn>
              </a:cxnLst>
              <a:rect l="0" t="0" r="0" b="0"/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1" name="Freeform 66"/>
            <p:cNvSpPr/>
            <p:nvPr/>
          </p:nvSpPr>
          <p:spPr>
            <a:xfrm>
              <a:off x="1822451" y="4597401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rect l="0" t="0" r="0" b="0"/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2" name="Freeform 67"/>
            <p:cNvSpPr/>
            <p:nvPr/>
          </p:nvSpPr>
          <p:spPr>
            <a:xfrm>
              <a:off x="4543426" y="4611688"/>
              <a:ext cx="49213" cy="155575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5427" y="155575"/>
                </a:cxn>
                <a:cxn ang="0">
                  <a:pos x="49213" y="22767"/>
                </a:cxn>
                <a:cxn ang="0">
                  <a:pos x="22713" y="0"/>
                </a:cxn>
              </a:cxnLst>
              <a:rect l="0" t="0" r="0" b="0"/>
              <a:pathLst>
                <a:path w="13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3" name="Freeform 68"/>
            <p:cNvSpPr/>
            <p:nvPr/>
          </p:nvSpPr>
          <p:spPr>
            <a:xfrm>
              <a:off x="4394201" y="4611688"/>
              <a:ext cx="44450" cy="15557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4450" y="155575"/>
                </a:cxn>
                <a:cxn ang="0">
                  <a:pos x="44450" y="22767"/>
                </a:cxn>
                <a:cxn ang="0">
                  <a:pos x="22225" y="0"/>
                </a:cxn>
              </a:cxnLst>
              <a:rect l="0" t="0" r="0" b="0"/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4" name="Freeform 69"/>
            <p:cNvSpPr/>
            <p:nvPr/>
          </p:nvSpPr>
          <p:spPr>
            <a:xfrm>
              <a:off x="4240213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rect l="0" t="0" r="0" b="0"/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5" name="Freeform 70"/>
            <p:cNvSpPr/>
            <p:nvPr/>
          </p:nvSpPr>
          <p:spPr>
            <a:xfrm>
              <a:off x="4089401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rect l="0" t="0" r="0" b="0"/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6" name="Freeform 71"/>
            <p:cNvSpPr/>
            <p:nvPr/>
          </p:nvSpPr>
          <p:spPr>
            <a:xfrm>
              <a:off x="3940176" y="4608513"/>
              <a:ext cx="47625" cy="158750"/>
            </a:xfrm>
            <a:custGeom>
              <a:avLst/>
              <a:gdLst/>
              <a:ahLst/>
              <a:cxnLst>
                <a:cxn ang="0">
                  <a:pos x="21980" y="0"/>
                </a:cxn>
                <a:cxn ang="0">
                  <a:pos x="0" y="22678"/>
                </a:cxn>
                <a:cxn ang="0">
                  <a:pos x="0" y="154970"/>
                </a:cxn>
                <a:cxn ang="0">
                  <a:pos x="43961" y="158750"/>
                </a:cxn>
                <a:cxn ang="0">
                  <a:pos x="47625" y="22678"/>
                </a:cxn>
                <a:cxn ang="0">
                  <a:pos x="21980" y="0"/>
                </a:cxn>
              </a:cxnLst>
              <a:rect l="0" t="0" r="0" b="0"/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7" name="Freeform 72"/>
            <p:cNvSpPr/>
            <p:nvPr/>
          </p:nvSpPr>
          <p:spPr>
            <a:xfrm>
              <a:off x="3789363" y="4608513"/>
              <a:ext cx="44450" cy="15398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4450" y="153988"/>
                </a:cxn>
                <a:cxn ang="0">
                  <a:pos x="44450" y="22534"/>
                </a:cxn>
                <a:cxn ang="0">
                  <a:pos x="22225" y="0"/>
                </a:cxn>
              </a:cxnLst>
              <a:rect l="0" t="0" r="0" b="0"/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8" name="Freeform 73"/>
            <p:cNvSpPr/>
            <p:nvPr/>
          </p:nvSpPr>
          <p:spPr>
            <a:xfrm>
              <a:off x="3635376" y="4605338"/>
              <a:ext cx="49213" cy="157163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6499" y="0"/>
                </a:cxn>
              </a:cxnLst>
              <a:rect l="0" t="0" r="0" b="0"/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39" name="组合 313"/>
          <p:cNvGrpSpPr/>
          <p:nvPr/>
        </p:nvGrpSpPr>
        <p:grpSpPr>
          <a:xfrm>
            <a:off x="528638" y="3151188"/>
            <a:ext cx="460375" cy="1646237"/>
            <a:chOff x="1766888" y="2557463"/>
            <a:chExt cx="611188" cy="2193925"/>
          </a:xfrm>
        </p:grpSpPr>
        <p:sp>
          <p:nvSpPr>
            <p:cNvPr id="8240" name="Freeform 74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rect l="0" t="0" r="0" b="0"/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1" name="Freeform 75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rect l="0" t="0" r="0" b="0"/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2" name="Rectangle 76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solidFill>
              <a:srgbClr val="F8E29D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3" name="Rectangle 77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4" name="Freeform 78"/>
            <p:cNvSpPr/>
            <p:nvPr/>
          </p:nvSpPr>
          <p:spPr>
            <a:xfrm>
              <a:off x="1866901" y="3103563"/>
              <a:ext cx="301625" cy="966788"/>
            </a:xfrm>
            <a:custGeom>
              <a:avLst/>
              <a:gdLst/>
              <a:ahLst/>
              <a:cxnLst>
                <a:cxn ang="0">
                  <a:pos x="301625" y="816315"/>
                </a:cxn>
                <a:cxn ang="0">
                  <a:pos x="150812" y="966788"/>
                </a:cxn>
                <a:cxn ang="0">
                  <a:pos x="0" y="816315"/>
                </a:cxn>
                <a:cxn ang="0">
                  <a:pos x="0" y="150472"/>
                </a:cxn>
                <a:cxn ang="0">
                  <a:pos x="150812" y="0"/>
                </a:cxn>
                <a:cxn ang="0">
                  <a:pos x="301625" y="150472"/>
                </a:cxn>
                <a:cxn ang="0">
                  <a:pos x="301625" y="816315"/>
                </a:cxn>
              </a:cxnLst>
              <a:rect l="0" t="0" r="0" b="0"/>
              <a:pathLst>
                <a:path w="80" h="257">
                  <a:moveTo>
                    <a:pt x="80" y="217"/>
                  </a:moveTo>
                  <a:cubicBezTo>
                    <a:pt x="80" y="239"/>
                    <a:pt x="62" y="257"/>
                    <a:pt x="40" y="257"/>
                  </a:cubicBezTo>
                  <a:cubicBezTo>
                    <a:pt x="18" y="257"/>
                    <a:pt x="0" y="239"/>
                    <a:pt x="0" y="2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217"/>
                    <a:pt x="80" y="217"/>
                    <a:pt x="80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5" name="Rectangle 79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6" name="Rectangle 80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7" name="Rectangle 81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8" name="Rectangle 82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9" name="Freeform 83"/>
            <p:cNvSpPr/>
            <p:nvPr/>
          </p:nvSpPr>
          <p:spPr>
            <a:xfrm>
              <a:off x="2017713" y="2633663"/>
              <a:ext cx="255588" cy="1689100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0" y="0"/>
                </a:cxn>
                <a:cxn ang="0">
                  <a:pos x="0" y="470239"/>
                </a:cxn>
                <a:cxn ang="0">
                  <a:pos x="150345" y="620716"/>
                </a:cxn>
                <a:cxn ang="0">
                  <a:pos x="150345" y="1286575"/>
                </a:cxn>
                <a:cxn ang="0">
                  <a:pos x="0" y="1437051"/>
                </a:cxn>
                <a:cxn ang="0">
                  <a:pos x="0" y="1689100"/>
                </a:cxn>
                <a:cxn ang="0">
                  <a:pos x="255588" y="1689100"/>
                </a:cxn>
                <a:cxn ang="0">
                  <a:pos x="255588" y="0"/>
                </a:cxn>
              </a:cxnLst>
              <a:rect l="0" t="0" r="0" b="0"/>
              <a:pathLst>
                <a:path w="68" h="449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40" y="143"/>
                    <a:pt x="40" y="165"/>
                  </a:cubicBezTo>
                  <a:cubicBezTo>
                    <a:pt x="40" y="342"/>
                    <a:pt x="40" y="342"/>
                    <a:pt x="40" y="342"/>
                  </a:cubicBezTo>
                  <a:cubicBezTo>
                    <a:pt x="40" y="364"/>
                    <a:pt x="22" y="382"/>
                    <a:pt x="0" y="382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0" name="Freeform 84"/>
            <p:cNvSpPr/>
            <p:nvPr/>
          </p:nvSpPr>
          <p:spPr>
            <a:xfrm>
              <a:off x="2017713" y="3103563"/>
              <a:ext cx="150813" cy="966788"/>
            </a:xfrm>
            <a:custGeom>
              <a:avLst/>
              <a:gdLst>
                <a:gd name="txL" fmla="*/ 0 w 40"/>
                <a:gd name="txT" fmla="*/ 0 h 257"/>
                <a:gd name="txR" fmla="*/ 40 w 40"/>
                <a:gd name="txB" fmla="*/ 257 h 257"/>
              </a:gdLst>
              <a:ahLst/>
              <a:cxnLst>
                <a:cxn ang="0">
                  <a:pos x="0" y="0"/>
                </a:cxn>
                <a:cxn ang="0">
                  <a:pos x="0" y="966788"/>
                </a:cxn>
                <a:cxn ang="0">
                  <a:pos x="150813" y="816315"/>
                </a:cxn>
                <a:cxn ang="0">
                  <a:pos x="150813" y="150472"/>
                </a:cxn>
                <a:cxn ang="0">
                  <a:pos x="0" y="0"/>
                </a:cxn>
              </a:cxnLst>
              <a:rect l="txL" t="txT" r="txR" b="txB"/>
              <a:pathLst>
                <a:path w="40" h="257">
                  <a:moveTo>
                    <a:pt x="0" y="0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2" y="257"/>
                    <a:pt x="40" y="239"/>
                    <a:pt x="40" y="21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18"/>
                    <a:pt x="22" y="0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 anchor="ctr"/>
            <a:lstStyle/>
            <a:p>
              <a:r>
                <a:rPr lang="zh-CN" altLang="en-US" sz="600">
                  <a:solidFill>
                    <a:srgbClr val="D9D9D9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优翼</a:t>
              </a:r>
              <a:endParaRPr lang="zh-CN" altLang="en-US" sz="600">
                <a:solidFill>
                  <a:srgbClr val="D9D9D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1" name="Rectangle 85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solidFill>
              <a:srgbClr val="B9A565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2" name="Rectangle 86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3" name="Freeform 87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rect l="0" t="0" r="0" b="0"/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9A565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4" name="Freeform 88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rect l="0" t="0" r="0" b="0"/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55" name="组合 341"/>
          <p:cNvGrpSpPr/>
          <p:nvPr/>
        </p:nvGrpSpPr>
        <p:grpSpPr>
          <a:xfrm>
            <a:off x="1009650" y="3703638"/>
            <a:ext cx="708025" cy="771525"/>
            <a:chOff x="2559051" y="2430463"/>
            <a:chExt cx="941387" cy="1027113"/>
          </a:xfrm>
        </p:grpSpPr>
        <p:sp>
          <p:nvSpPr>
            <p:cNvPr id="8256" name="Freeform 100"/>
            <p:cNvSpPr/>
            <p:nvPr/>
          </p:nvSpPr>
          <p:spPr>
            <a:xfrm>
              <a:off x="2559051" y="2430463"/>
              <a:ext cx="933450" cy="860425"/>
            </a:xfrm>
            <a:custGeom>
              <a:avLst/>
              <a:gdLst/>
              <a:ahLst/>
              <a:cxnLst>
                <a:cxn ang="0">
                  <a:pos x="352386" y="330643"/>
                </a:cxn>
                <a:cxn ang="0">
                  <a:pos x="307401" y="341915"/>
                </a:cxn>
                <a:cxn ang="0">
                  <a:pos x="292406" y="345672"/>
                </a:cxn>
                <a:cxn ang="0">
                  <a:pos x="322396" y="319371"/>
                </a:cxn>
                <a:cxn ang="0">
                  <a:pos x="341140" y="293070"/>
                </a:cxn>
                <a:cxn ang="0">
                  <a:pos x="348637" y="281798"/>
                </a:cxn>
                <a:cxn ang="0">
                  <a:pos x="483594" y="154049"/>
                </a:cxn>
                <a:cxn ang="0">
                  <a:pos x="333642" y="180351"/>
                </a:cxn>
                <a:cxn ang="0">
                  <a:pos x="333642" y="263012"/>
                </a:cxn>
                <a:cxn ang="0">
                  <a:pos x="296154" y="236710"/>
                </a:cxn>
                <a:cxn ang="0">
                  <a:pos x="262415" y="225438"/>
                </a:cxn>
                <a:cxn ang="0">
                  <a:pos x="217430" y="221681"/>
                </a:cxn>
                <a:cxn ang="0">
                  <a:pos x="183690" y="221681"/>
                </a:cxn>
                <a:cxn ang="0">
                  <a:pos x="191188" y="390760"/>
                </a:cxn>
                <a:cxn ang="0">
                  <a:pos x="243671" y="375731"/>
                </a:cxn>
                <a:cxn ang="0">
                  <a:pos x="247420" y="375731"/>
                </a:cxn>
                <a:cxn ang="0">
                  <a:pos x="232425" y="390760"/>
                </a:cxn>
                <a:cxn ang="0">
                  <a:pos x="213681" y="409547"/>
                </a:cxn>
                <a:cxn ang="0">
                  <a:pos x="202434" y="424576"/>
                </a:cxn>
                <a:cxn ang="0">
                  <a:pos x="187439" y="447120"/>
                </a:cxn>
                <a:cxn ang="0">
                  <a:pos x="176193" y="469664"/>
                </a:cxn>
                <a:cxn ang="0">
                  <a:pos x="168695" y="495965"/>
                </a:cxn>
                <a:cxn ang="0">
                  <a:pos x="164946" y="518509"/>
                </a:cxn>
                <a:cxn ang="0">
                  <a:pos x="161198" y="548567"/>
                </a:cxn>
                <a:cxn ang="0">
                  <a:pos x="161198" y="567354"/>
                </a:cxn>
                <a:cxn ang="0">
                  <a:pos x="164946" y="601170"/>
                </a:cxn>
                <a:cxn ang="0">
                  <a:pos x="168695" y="619956"/>
                </a:cxn>
                <a:cxn ang="0">
                  <a:pos x="179942" y="653772"/>
                </a:cxn>
                <a:cxn ang="0">
                  <a:pos x="187439" y="676316"/>
                </a:cxn>
                <a:cxn ang="0">
                  <a:pos x="209932" y="706375"/>
                </a:cxn>
                <a:cxn ang="0">
                  <a:pos x="236174" y="743948"/>
                </a:cxn>
                <a:cxn ang="0">
                  <a:pos x="254918" y="762734"/>
                </a:cxn>
                <a:cxn ang="0">
                  <a:pos x="277410" y="781521"/>
                </a:cxn>
                <a:cxn ang="0">
                  <a:pos x="296154" y="796550"/>
                </a:cxn>
                <a:cxn ang="0">
                  <a:pos x="318647" y="811579"/>
                </a:cxn>
                <a:cxn ang="0">
                  <a:pos x="344889" y="826609"/>
                </a:cxn>
                <a:cxn ang="0">
                  <a:pos x="367381" y="834123"/>
                </a:cxn>
                <a:cxn ang="0">
                  <a:pos x="393623" y="845395"/>
                </a:cxn>
                <a:cxn ang="0">
                  <a:pos x="412367" y="852910"/>
                </a:cxn>
                <a:cxn ang="0">
                  <a:pos x="442357" y="856667"/>
                </a:cxn>
                <a:cxn ang="0">
                  <a:pos x="461101" y="860425"/>
                </a:cxn>
                <a:cxn ang="0">
                  <a:pos x="494840" y="860425"/>
                </a:cxn>
                <a:cxn ang="0">
                  <a:pos x="509836" y="860425"/>
                </a:cxn>
                <a:cxn ang="0">
                  <a:pos x="543575" y="856667"/>
                </a:cxn>
                <a:cxn ang="0">
                  <a:pos x="558570" y="852910"/>
                </a:cxn>
                <a:cxn ang="0">
                  <a:pos x="592309" y="841638"/>
                </a:cxn>
                <a:cxn ang="0">
                  <a:pos x="607304" y="837881"/>
                </a:cxn>
                <a:cxn ang="0">
                  <a:pos x="678531" y="789036"/>
                </a:cxn>
                <a:cxn ang="0">
                  <a:pos x="693527" y="777764"/>
                </a:cxn>
                <a:cxn ang="0">
                  <a:pos x="704773" y="766492"/>
                </a:cxn>
              </a:cxnLst>
              <a:rect l="0" t="0" r="0" b="0"/>
              <a:pathLst>
                <a:path w="249" h="229">
                  <a:moveTo>
                    <a:pt x="216" y="74"/>
                  </a:moveTo>
                  <a:cubicBezTo>
                    <a:pt x="178" y="20"/>
                    <a:pt x="111" y="45"/>
                    <a:pt x="103" y="88"/>
                  </a:cubicBezTo>
                  <a:cubicBezTo>
                    <a:pt x="100" y="88"/>
                    <a:pt x="97" y="88"/>
                    <a:pt x="94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89" y="89"/>
                    <a:pt x="85" y="90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2"/>
                    <a:pt x="78" y="93"/>
                    <a:pt x="76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8" y="92"/>
                    <a:pt x="78" y="92"/>
                  </a:cubicBezTo>
                  <a:cubicBezTo>
                    <a:pt x="79" y="91"/>
                    <a:pt x="80" y="90"/>
                    <a:pt x="81" y="89"/>
                  </a:cubicBezTo>
                  <a:cubicBezTo>
                    <a:pt x="82" y="89"/>
                    <a:pt x="83" y="88"/>
                    <a:pt x="83" y="87"/>
                  </a:cubicBezTo>
                  <a:cubicBezTo>
                    <a:pt x="84" y="87"/>
                    <a:pt x="85" y="86"/>
                    <a:pt x="86" y="85"/>
                  </a:cubicBezTo>
                  <a:cubicBezTo>
                    <a:pt x="86" y="84"/>
                    <a:pt x="87" y="84"/>
                    <a:pt x="87" y="83"/>
                  </a:cubicBezTo>
                  <a:cubicBezTo>
                    <a:pt x="88" y="82"/>
                    <a:pt x="89" y="81"/>
                    <a:pt x="89" y="80"/>
                  </a:cubicBezTo>
                  <a:cubicBezTo>
                    <a:pt x="90" y="80"/>
                    <a:pt x="91" y="79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7"/>
                    <a:pt x="92" y="76"/>
                    <a:pt x="93" y="75"/>
                  </a:cubicBezTo>
                  <a:cubicBezTo>
                    <a:pt x="96" y="80"/>
                    <a:pt x="99" y="84"/>
                    <a:pt x="103" y="88"/>
                  </a:cubicBezTo>
                  <a:cubicBezTo>
                    <a:pt x="103" y="88"/>
                    <a:pt x="97" y="75"/>
                    <a:pt x="92" y="59"/>
                  </a:cubicBezTo>
                  <a:cubicBezTo>
                    <a:pt x="105" y="59"/>
                    <a:pt x="119" y="53"/>
                    <a:pt x="129" y="41"/>
                  </a:cubicBezTo>
                  <a:cubicBezTo>
                    <a:pt x="139" y="29"/>
                    <a:pt x="143" y="14"/>
                    <a:pt x="140" y="1"/>
                  </a:cubicBezTo>
                  <a:cubicBezTo>
                    <a:pt x="126" y="0"/>
                    <a:pt x="112" y="6"/>
                    <a:pt x="101" y="18"/>
                  </a:cubicBezTo>
                  <a:cubicBezTo>
                    <a:pt x="94" y="27"/>
                    <a:pt x="90" y="38"/>
                    <a:pt x="89" y="48"/>
                  </a:cubicBezTo>
                  <a:cubicBezTo>
                    <a:pt x="86" y="34"/>
                    <a:pt x="84" y="19"/>
                    <a:pt x="88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3" y="41"/>
                    <a:pt x="89" y="70"/>
                  </a:cubicBezTo>
                  <a:cubicBezTo>
                    <a:pt x="87" y="68"/>
                    <a:pt x="84" y="66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1" y="64"/>
                    <a:pt x="80" y="64"/>
                    <a:pt x="79" y="63"/>
                  </a:cubicBezTo>
                  <a:cubicBezTo>
                    <a:pt x="78" y="63"/>
                    <a:pt x="77" y="63"/>
                    <a:pt x="76" y="62"/>
                  </a:cubicBezTo>
                  <a:cubicBezTo>
                    <a:pt x="75" y="62"/>
                    <a:pt x="73" y="61"/>
                    <a:pt x="72" y="61"/>
                  </a:cubicBezTo>
                  <a:cubicBezTo>
                    <a:pt x="71" y="61"/>
                    <a:pt x="70" y="61"/>
                    <a:pt x="70" y="60"/>
                  </a:cubicBezTo>
                  <a:cubicBezTo>
                    <a:pt x="68" y="60"/>
                    <a:pt x="67" y="60"/>
                    <a:pt x="66" y="59"/>
                  </a:cubicBezTo>
                  <a:cubicBezTo>
                    <a:pt x="65" y="59"/>
                    <a:pt x="64" y="59"/>
                    <a:pt x="64" y="59"/>
                  </a:cubicBezTo>
                  <a:cubicBezTo>
                    <a:pt x="62" y="59"/>
                    <a:pt x="60" y="59"/>
                    <a:pt x="58" y="59"/>
                  </a:cubicBezTo>
                  <a:cubicBezTo>
                    <a:pt x="57" y="59"/>
                    <a:pt x="57" y="59"/>
                    <a:pt x="56" y="59"/>
                  </a:cubicBezTo>
                  <a:cubicBezTo>
                    <a:pt x="55" y="58"/>
                    <a:pt x="53" y="58"/>
                    <a:pt x="51" y="59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7" y="59"/>
                    <a:pt x="45" y="59"/>
                    <a:pt x="43" y="60"/>
                  </a:cubicBezTo>
                  <a:cubicBezTo>
                    <a:pt x="23" y="63"/>
                    <a:pt x="8" y="75"/>
                    <a:pt x="0" y="90"/>
                  </a:cubicBezTo>
                  <a:cubicBezTo>
                    <a:pt x="13" y="102"/>
                    <a:pt x="32" y="108"/>
                    <a:pt x="51" y="104"/>
                  </a:cubicBezTo>
                  <a:cubicBezTo>
                    <a:pt x="53" y="104"/>
                    <a:pt x="55" y="103"/>
                    <a:pt x="58" y="102"/>
                  </a:cubicBezTo>
                  <a:cubicBezTo>
                    <a:pt x="58" y="102"/>
                    <a:pt x="58" y="102"/>
                    <a:pt x="59" y="102"/>
                  </a:cubicBezTo>
                  <a:cubicBezTo>
                    <a:pt x="61" y="101"/>
                    <a:pt x="63" y="101"/>
                    <a:pt x="65" y="100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7" y="99"/>
                    <a:pt x="67" y="99"/>
                    <a:pt x="68" y="98"/>
                  </a:cubicBezTo>
                  <a:cubicBezTo>
                    <a:pt x="67" y="99"/>
                    <a:pt x="67" y="100"/>
                    <a:pt x="66" y="100"/>
                  </a:cubicBezTo>
                  <a:cubicBezTo>
                    <a:pt x="65" y="101"/>
                    <a:pt x="65" y="101"/>
                    <a:pt x="64" y="101"/>
                  </a:cubicBezTo>
                  <a:cubicBezTo>
                    <a:pt x="64" y="102"/>
                    <a:pt x="63" y="102"/>
                    <a:pt x="63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61" y="104"/>
                    <a:pt x="61" y="105"/>
                    <a:pt x="60" y="105"/>
                  </a:cubicBezTo>
                  <a:cubicBezTo>
                    <a:pt x="59" y="106"/>
                    <a:pt x="59" y="107"/>
                    <a:pt x="58" y="107"/>
                  </a:cubicBezTo>
                  <a:cubicBezTo>
                    <a:pt x="58" y="108"/>
                    <a:pt x="57" y="108"/>
                    <a:pt x="57" y="109"/>
                  </a:cubicBezTo>
                  <a:cubicBezTo>
                    <a:pt x="57" y="109"/>
                    <a:pt x="56" y="110"/>
                    <a:pt x="56" y="110"/>
                  </a:cubicBezTo>
                  <a:cubicBezTo>
                    <a:pt x="55" y="111"/>
                    <a:pt x="55" y="111"/>
                    <a:pt x="55" y="112"/>
                  </a:cubicBezTo>
                  <a:cubicBezTo>
                    <a:pt x="54" y="112"/>
                    <a:pt x="54" y="113"/>
                    <a:pt x="54" y="113"/>
                  </a:cubicBezTo>
                  <a:cubicBezTo>
                    <a:pt x="53" y="114"/>
                    <a:pt x="52" y="115"/>
                    <a:pt x="52" y="116"/>
                  </a:cubicBezTo>
                  <a:cubicBezTo>
                    <a:pt x="52" y="116"/>
                    <a:pt x="51" y="117"/>
                    <a:pt x="51" y="117"/>
                  </a:cubicBezTo>
                  <a:cubicBezTo>
                    <a:pt x="51" y="118"/>
                    <a:pt x="50" y="119"/>
                    <a:pt x="50" y="119"/>
                  </a:cubicBezTo>
                  <a:cubicBezTo>
                    <a:pt x="50" y="120"/>
                    <a:pt x="49" y="120"/>
                    <a:pt x="49" y="121"/>
                  </a:cubicBezTo>
                  <a:cubicBezTo>
                    <a:pt x="49" y="122"/>
                    <a:pt x="48" y="123"/>
                    <a:pt x="48" y="124"/>
                  </a:cubicBezTo>
                  <a:cubicBezTo>
                    <a:pt x="48" y="124"/>
                    <a:pt x="47" y="125"/>
                    <a:pt x="47" y="125"/>
                  </a:cubicBezTo>
                  <a:cubicBezTo>
                    <a:pt x="47" y="126"/>
                    <a:pt x="47" y="127"/>
                    <a:pt x="46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5" y="130"/>
                    <a:pt x="45" y="131"/>
                    <a:pt x="45" y="132"/>
                  </a:cubicBezTo>
                  <a:cubicBezTo>
                    <a:pt x="45" y="132"/>
                    <a:pt x="45" y="132"/>
                    <a:pt x="45" y="133"/>
                  </a:cubicBezTo>
                  <a:cubicBezTo>
                    <a:pt x="44" y="134"/>
                    <a:pt x="44" y="135"/>
                    <a:pt x="44" y="136"/>
                  </a:cubicBezTo>
                  <a:cubicBezTo>
                    <a:pt x="44" y="137"/>
                    <a:pt x="44" y="137"/>
                    <a:pt x="44" y="138"/>
                  </a:cubicBezTo>
                  <a:cubicBezTo>
                    <a:pt x="43" y="139"/>
                    <a:pt x="43" y="140"/>
                    <a:pt x="43" y="141"/>
                  </a:cubicBezTo>
                  <a:cubicBezTo>
                    <a:pt x="43" y="141"/>
                    <a:pt x="43" y="141"/>
                    <a:pt x="43" y="142"/>
                  </a:cubicBezTo>
                  <a:cubicBezTo>
                    <a:pt x="43" y="143"/>
                    <a:pt x="43" y="144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7"/>
                    <a:pt x="43" y="149"/>
                    <a:pt x="43" y="150"/>
                  </a:cubicBezTo>
                  <a:cubicBezTo>
                    <a:pt x="43" y="150"/>
                    <a:pt x="43" y="151"/>
                    <a:pt x="43" y="151"/>
                  </a:cubicBezTo>
                  <a:cubicBezTo>
                    <a:pt x="43" y="152"/>
                    <a:pt x="43" y="153"/>
                    <a:pt x="43" y="154"/>
                  </a:cubicBezTo>
                  <a:cubicBezTo>
                    <a:pt x="43" y="155"/>
                    <a:pt x="43" y="155"/>
                    <a:pt x="43" y="155"/>
                  </a:cubicBezTo>
                  <a:cubicBezTo>
                    <a:pt x="43" y="157"/>
                    <a:pt x="43" y="158"/>
                    <a:pt x="44" y="160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2"/>
                    <a:pt x="44" y="163"/>
                    <a:pt x="44" y="164"/>
                  </a:cubicBezTo>
                  <a:cubicBezTo>
                    <a:pt x="45" y="164"/>
                    <a:pt x="45" y="165"/>
                    <a:pt x="45" y="165"/>
                  </a:cubicBezTo>
                  <a:cubicBezTo>
                    <a:pt x="45" y="167"/>
                    <a:pt x="46" y="168"/>
                    <a:pt x="46" y="170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7" y="171"/>
                    <a:pt x="47" y="172"/>
                    <a:pt x="48" y="174"/>
                  </a:cubicBezTo>
                  <a:cubicBezTo>
                    <a:pt x="48" y="174"/>
                    <a:pt x="48" y="175"/>
                    <a:pt x="48" y="175"/>
                  </a:cubicBezTo>
                  <a:cubicBezTo>
                    <a:pt x="49" y="176"/>
                    <a:pt x="49" y="177"/>
                    <a:pt x="50" y="179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2" y="182"/>
                    <a:pt x="53" y="184"/>
                  </a:cubicBezTo>
                  <a:cubicBezTo>
                    <a:pt x="53" y="185"/>
                    <a:pt x="53" y="185"/>
                    <a:pt x="53" y="185"/>
                  </a:cubicBezTo>
                  <a:cubicBezTo>
                    <a:pt x="54" y="186"/>
                    <a:pt x="55" y="187"/>
                    <a:pt x="56" y="188"/>
                  </a:cubicBezTo>
                  <a:cubicBezTo>
                    <a:pt x="56" y="189"/>
                    <a:pt x="56" y="189"/>
                    <a:pt x="57" y="190"/>
                  </a:cubicBezTo>
                  <a:cubicBezTo>
                    <a:pt x="58" y="191"/>
                    <a:pt x="59" y="192"/>
                    <a:pt x="60" y="194"/>
                  </a:cubicBezTo>
                  <a:cubicBezTo>
                    <a:pt x="61" y="195"/>
                    <a:pt x="62" y="196"/>
                    <a:pt x="63" y="198"/>
                  </a:cubicBezTo>
                  <a:cubicBezTo>
                    <a:pt x="63" y="198"/>
                    <a:pt x="64" y="198"/>
                    <a:pt x="64" y="199"/>
                  </a:cubicBezTo>
                  <a:cubicBezTo>
                    <a:pt x="65" y="200"/>
                    <a:pt x="66" y="201"/>
                    <a:pt x="67" y="201"/>
                  </a:cubicBezTo>
                  <a:cubicBezTo>
                    <a:pt x="67" y="202"/>
                    <a:pt x="67" y="202"/>
                    <a:pt x="68" y="203"/>
                  </a:cubicBezTo>
                  <a:cubicBezTo>
                    <a:pt x="69" y="203"/>
                    <a:pt x="69" y="204"/>
                    <a:pt x="70" y="205"/>
                  </a:cubicBezTo>
                  <a:cubicBezTo>
                    <a:pt x="71" y="205"/>
                    <a:pt x="71" y="206"/>
                    <a:pt x="72" y="206"/>
                  </a:cubicBezTo>
                  <a:cubicBezTo>
                    <a:pt x="72" y="207"/>
                    <a:pt x="73" y="207"/>
                    <a:pt x="74" y="208"/>
                  </a:cubicBezTo>
                  <a:cubicBezTo>
                    <a:pt x="74" y="208"/>
                    <a:pt x="75" y="209"/>
                    <a:pt x="75" y="209"/>
                  </a:cubicBezTo>
                  <a:cubicBezTo>
                    <a:pt x="76" y="210"/>
                    <a:pt x="77" y="210"/>
                    <a:pt x="78" y="211"/>
                  </a:cubicBezTo>
                  <a:cubicBezTo>
                    <a:pt x="78" y="211"/>
                    <a:pt x="79" y="212"/>
                    <a:pt x="79" y="212"/>
                  </a:cubicBezTo>
                  <a:cubicBezTo>
                    <a:pt x="80" y="213"/>
                    <a:pt x="81" y="213"/>
                    <a:pt x="81" y="214"/>
                  </a:cubicBezTo>
                  <a:cubicBezTo>
                    <a:pt x="82" y="214"/>
                    <a:pt x="83" y="215"/>
                    <a:pt x="83" y="215"/>
                  </a:cubicBezTo>
                  <a:cubicBezTo>
                    <a:pt x="84" y="215"/>
                    <a:pt x="85" y="216"/>
                    <a:pt x="85" y="216"/>
                  </a:cubicBezTo>
                  <a:cubicBezTo>
                    <a:pt x="86" y="217"/>
                    <a:pt x="87" y="217"/>
                    <a:pt x="88" y="217"/>
                  </a:cubicBezTo>
                  <a:cubicBezTo>
                    <a:pt x="88" y="218"/>
                    <a:pt x="89" y="218"/>
                    <a:pt x="89" y="219"/>
                  </a:cubicBezTo>
                  <a:cubicBezTo>
                    <a:pt x="90" y="219"/>
                    <a:pt x="91" y="219"/>
                    <a:pt x="92" y="220"/>
                  </a:cubicBezTo>
                  <a:cubicBezTo>
                    <a:pt x="92" y="220"/>
                    <a:pt x="93" y="220"/>
                    <a:pt x="94" y="221"/>
                  </a:cubicBezTo>
                  <a:cubicBezTo>
                    <a:pt x="94" y="221"/>
                    <a:pt x="95" y="221"/>
                    <a:pt x="96" y="222"/>
                  </a:cubicBezTo>
                  <a:cubicBezTo>
                    <a:pt x="97" y="222"/>
                    <a:pt x="97" y="222"/>
                    <a:pt x="98" y="222"/>
                  </a:cubicBezTo>
                  <a:cubicBezTo>
                    <a:pt x="99" y="223"/>
                    <a:pt x="100" y="223"/>
                    <a:pt x="100" y="224"/>
                  </a:cubicBezTo>
                  <a:cubicBezTo>
                    <a:pt x="101" y="224"/>
                    <a:pt x="101" y="224"/>
                    <a:pt x="102" y="224"/>
                  </a:cubicBezTo>
                  <a:cubicBezTo>
                    <a:pt x="103" y="224"/>
                    <a:pt x="104" y="225"/>
                    <a:pt x="105" y="225"/>
                  </a:cubicBezTo>
                  <a:cubicBezTo>
                    <a:pt x="105" y="225"/>
                    <a:pt x="106" y="225"/>
                    <a:pt x="106" y="225"/>
                  </a:cubicBezTo>
                  <a:cubicBezTo>
                    <a:pt x="107" y="226"/>
                    <a:pt x="108" y="226"/>
                    <a:pt x="109" y="226"/>
                  </a:cubicBezTo>
                  <a:cubicBezTo>
                    <a:pt x="110" y="226"/>
                    <a:pt x="110" y="227"/>
                    <a:pt x="110" y="227"/>
                  </a:cubicBezTo>
                  <a:cubicBezTo>
                    <a:pt x="112" y="227"/>
                    <a:pt x="113" y="227"/>
                    <a:pt x="114" y="227"/>
                  </a:cubicBezTo>
                  <a:cubicBezTo>
                    <a:pt x="114" y="227"/>
                    <a:pt x="114" y="228"/>
                    <a:pt x="115" y="228"/>
                  </a:cubicBezTo>
                  <a:cubicBezTo>
                    <a:pt x="116" y="228"/>
                    <a:pt x="117" y="228"/>
                    <a:pt x="118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0" y="228"/>
                    <a:pt x="121" y="229"/>
                    <a:pt x="123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5" y="229"/>
                    <a:pt x="126" y="229"/>
                    <a:pt x="127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9" y="229"/>
                    <a:pt x="130" y="229"/>
                    <a:pt x="132" y="229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3" y="229"/>
                    <a:pt x="135" y="229"/>
                    <a:pt x="136" y="229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8" y="229"/>
                    <a:pt x="139" y="229"/>
                    <a:pt x="140" y="228"/>
                  </a:cubicBezTo>
                  <a:cubicBezTo>
                    <a:pt x="141" y="228"/>
                    <a:pt x="141" y="228"/>
                    <a:pt x="141" y="228"/>
                  </a:cubicBezTo>
                  <a:cubicBezTo>
                    <a:pt x="142" y="228"/>
                    <a:pt x="143" y="228"/>
                    <a:pt x="145" y="228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146" y="227"/>
                    <a:pt x="148" y="227"/>
                    <a:pt x="149" y="227"/>
                  </a:cubicBezTo>
                  <a:cubicBezTo>
                    <a:pt x="149" y="227"/>
                    <a:pt x="149" y="227"/>
                    <a:pt x="149" y="227"/>
                  </a:cubicBezTo>
                  <a:cubicBezTo>
                    <a:pt x="151" y="226"/>
                    <a:pt x="152" y="226"/>
                    <a:pt x="153" y="226"/>
                  </a:cubicBezTo>
                  <a:cubicBezTo>
                    <a:pt x="154" y="226"/>
                    <a:pt x="154" y="226"/>
                    <a:pt x="154" y="226"/>
                  </a:cubicBezTo>
                  <a:cubicBezTo>
                    <a:pt x="155" y="225"/>
                    <a:pt x="156" y="225"/>
                    <a:pt x="158" y="224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59" y="224"/>
                    <a:pt x="160" y="223"/>
                    <a:pt x="162" y="223"/>
                  </a:cubicBezTo>
                  <a:cubicBezTo>
                    <a:pt x="162" y="223"/>
                    <a:pt x="162" y="223"/>
                    <a:pt x="162" y="223"/>
                  </a:cubicBezTo>
                  <a:cubicBezTo>
                    <a:pt x="167" y="220"/>
                    <a:pt x="172" y="217"/>
                    <a:pt x="177" y="213"/>
                  </a:cubicBezTo>
                  <a:cubicBezTo>
                    <a:pt x="177" y="213"/>
                    <a:pt x="177" y="213"/>
                    <a:pt x="177" y="213"/>
                  </a:cubicBezTo>
                  <a:cubicBezTo>
                    <a:pt x="179" y="212"/>
                    <a:pt x="180" y="211"/>
                    <a:pt x="181" y="210"/>
                  </a:cubicBezTo>
                  <a:cubicBezTo>
                    <a:pt x="181" y="210"/>
                    <a:pt x="181" y="210"/>
                    <a:pt x="181" y="210"/>
                  </a:cubicBezTo>
                  <a:cubicBezTo>
                    <a:pt x="182" y="209"/>
                    <a:pt x="183" y="208"/>
                    <a:pt x="185" y="207"/>
                  </a:cubicBezTo>
                  <a:cubicBezTo>
                    <a:pt x="185" y="207"/>
                    <a:pt x="185" y="207"/>
                    <a:pt x="185" y="207"/>
                  </a:cubicBezTo>
                  <a:cubicBezTo>
                    <a:pt x="186" y="206"/>
                    <a:pt x="187" y="205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9" y="203"/>
                    <a:pt x="189" y="202"/>
                    <a:pt x="190" y="202"/>
                  </a:cubicBezTo>
                  <a:cubicBezTo>
                    <a:pt x="238" y="178"/>
                    <a:pt x="249" y="119"/>
                    <a:pt x="216" y="7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7" name="Freeform 101"/>
            <p:cNvSpPr/>
            <p:nvPr/>
          </p:nvSpPr>
          <p:spPr>
            <a:xfrm>
              <a:off x="2636838" y="2622551"/>
              <a:ext cx="863600" cy="835025"/>
            </a:xfrm>
            <a:custGeom>
              <a:avLst/>
              <a:gdLst/>
              <a:ahLst/>
              <a:cxnLst>
                <a:cxn ang="0">
                  <a:pos x="319156" y="255773"/>
                </a:cxn>
                <a:cxn ang="0">
                  <a:pos x="153946" y="654479"/>
                </a:cxn>
                <a:cxn ang="0">
                  <a:pos x="645822" y="684570"/>
                </a:cxn>
                <a:cxn ang="0">
                  <a:pos x="743446" y="203114"/>
                </a:cxn>
                <a:cxn ang="0">
                  <a:pos x="319156" y="255773"/>
                </a:cxn>
              </a:cxnLst>
              <a:rect l="0" t="0" r="0" b="0"/>
              <a:pathLst>
                <a:path w="230" h="222">
                  <a:moveTo>
                    <a:pt x="85" y="68"/>
                  </a:moveTo>
                  <a:cubicBezTo>
                    <a:pt x="41" y="64"/>
                    <a:pt x="0" y="123"/>
                    <a:pt x="41" y="174"/>
                  </a:cubicBezTo>
                  <a:cubicBezTo>
                    <a:pt x="76" y="217"/>
                    <a:pt x="136" y="222"/>
                    <a:pt x="172" y="182"/>
                  </a:cubicBezTo>
                  <a:cubicBezTo>
                    <a:pt x="220" y="158"/>
                    <a:pt x="230" y="99"/>
                    <a:pt x="198" y="54"/>
                  </a:cubicBezTo>
                  <a:cubicBezTo>
                    <a:pt x="160" y="0"/>
                    <a:pt x="92" y="25"/>
                    <a:pt x="85" y="68"/>
                  </a:cubicBezTo>
                </a:path>
              </a:pathLst>
            </a:custGeom>
            <a:solidFill>
              <a:srgbClr val="74AB0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8" name="Freeform 102"/>
            <p:cNvSpPr/>
            <p:nvPr/>
          </p:nvSpPr>
          <p:spPr>
            <a:xfrm>
              <a:off x="2895601" y="2546351"/>
              <a:ext cx="206375" cy="225425"/>
            </a:xfrm>
            <a:custGeom>
              <a:avLst/>
              <a:gdLst/>
              <a:ahLst/>
              <a:cxnLst>
                <a:cxn ang="0">
                  <a:pos x="52531" y="67627"/>
                </a:cxn>
                <a:cxn ang="0">
                  <a:pos x="195118" y="3757"/>
                </a:cxn>
                <a:cxn ang="0">
                  <a:pos x="153843" y="157797"/>
                </a:cxn>
                <a:cxn ang="0">
                  <a:pos x="11256" y="221667"/>
                </a:cxn>
                <a:cxn ang="0">
                  <a:pos x="52531" y="67627"/>
                </a:cxn>
              </a:cxnLst>
              <a:rect l="0" t="0" r="0" b="0"/>
              <a:pathLst>
                <a:path w="55" h="60">
                  <a:moveTo>
                    <a:pt x="14" y="18"/>
                  </a:moveTo>
                  <a:cubicBezTo>
                    <a:pt x="24" y="6"/>
                    <a:pt x="39" y="0"/>
                    <a:pt x="52" y="1"/>
                  </a:cubicBezTo>
                  <a:cubicBezTo>
                    <a:pt x="55" y="14"/>
                    <a:pt x="52" y="29"/>
                    <a:pt x="41" y="42"/>
                  </a:cubicBezTo>
                  <a:cubicBezTo>
                    <a:pt x="31" y="54"/>
                    <a:pt x="17" y="60"/>
                    <a:pt x="3" y="59"/>
                  </a:cubicBezTo>
                  <a:cubicBezTo>
                    <a:pt x="0" y="46"/>
                    <a:pt x="3" y="30"/>
                    <a:pt x="14" y="18"/>
                  </a:cubicBezTo>
                  <a:close/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9" name="Freeform 103"/>
            <p:cNvSpPr/>
            <p:nvPr/>
          </p:nvSpPr>
          <p:spPr>
            <a:xfrm>
              <a:off x="2840038" y="2579688"/>
              <a:ext cx="115888" cy="298450"/>
            </a:xfrm>
            <a:custGeom>
              <a:avLst/>
              <a:gdLst/>
              <a:ahLst/>
              <a:cxnLst>
                <a:cxn ang="0">
                  <a:pos x="59813" y="0"/>
                </a:cxn>
                <a:cxn ang="0">
                  <a:pos x="14953" y="3777"/>
                </a:cxn>
                <a:cxn ang="0">
                  <a:pos x="115888" y="298450"/>
                </a:cxn>
                <a:cxn ang="0">
                  <a:pos x="59813" y="0"/>
                </a:cxn>
              </a:cxnLst>
              <a:rect l="0" t="0" r="0" b="0"/>
              <a:pathLst>
                <a:path w="31" h="79">
                  <a:moveTo>
                    <a:pt x="16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7"/>
                    <a:pt x="31" y="79"/>
                  </a:cubicBezTo>
                  <a:cubicBezTo>
                    <a:pt x="31" y="79"/>
                    <a:pt x="6" y="26"/>
                    <a:pt x="16" y="0"/>
                  </a:cubicBezTo>
                </a:path>
              </a:pathLst>
            </a:custGeom>
            <a:solidFill>
              <a:srgbClr val="693B2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0" name="Freeform 104"/>
            <p:cNvSpPr/>
            <p:nvPr/>
          </p:nvSpPr>
          <p:spPr>
            <a:xfrm>
              <a:off x="2570163" y="2757488"/>
              <a:ext cx="349250" cy="195263"/>
            </a:xfrm>
            <a:custGeom>
              <a:avLst/>
              <a:gdLst/>
              <a:ahLst/>
              <a:cxnLst>
                <a:cxn ang="0">
                  <a:pos x="161481" y="15020"/>
                </a:cxn>
                <a:cxn ang="0">
                  <a:pos x="349250" y="63835"/>
                </a:cxn>
                <a:cxn ang="0">
                  <a:pos x="191524" y="180242"/>
                </a:cxn>
                <a:cxn ang="0">
                  <a:pos x="0" y="127671"/>
                </a:cxn>
                <a:cxn ang="0">
                  <a:pos x="161481" y="15020"/>
                </a:cxn>
              </a:cxnLst>
              <a:rect l="0" t="0" r="0" b="0"/>
              <a:pathLst>
                <a:path w="93" h="52">
                  <a:moveTo>
                    <a:pt x="43" y="4"/>
                  </a:moveTo>
                  <a:cubicBezTo>
                    <a:pt x="62" y="0"/>
                    <a:pt x="81" y="6"/>
                    <a:pt x="93" y="17"/>
                  </a:cubicBezTo>
                  <a:cubicBezTo>
                    <a:pt x="86" y="32"/>
                    <a:pt x="70" y="44"/>
                    <a:pt x="51" y="48"/>
                  </a:cubicBezTo>
                  <a:cubicBezTo>
                    <a:pt x="31" y="52"/>
                    <a:pt x="12" y="46"/>
                    <a:pt x="0" y="34"/>
                  </a:cubicBezTo>
                  <a:cubicBezTo>
                    <a:pt x="7" y="19"/>
                    <a:pt x="23" y="7"/>
                    <a:pt x="43" y="4"/>
                  </a:cubicBezTo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1" name="Freeform 105"/>
            <p:cNvSpPr/>
            <p:nvPr/>
          </p:nvSpPr>
          <p:spPr>
            <a:xfrm>
              <a:off x="2633663" y="2768601"/>
              <a:ext cx="131763" cy="44450"/>
            </a:xfrm>
            <a:custGeom>
              <a:avLst/>
              <a:gdLst/>
              <a:ahLst/>
              <a:cxnLst>
                <a:cxn ang="0">
                  <a:pos x="131763" y="0"/>
                </a:cxn>
                <a:cxn ang="0">
                  <a:pos x="97881" y="3704"/>
                </a:cxn>
                <a:cxn ang="0">
                  <a:pos x="0" y="44450"/>
                </a:cxn>
                <a:cxn ang="0">
                  <a:pos x="0" y="44450"/>
                </a:cxn>
                <a:cxn ang="0">
                  <a:pos x="97881" y="3704"/>
                </a:cxn>
                <a:cxn ang="0">
                  <a:pos x="131763" y="0"/>
                </a:cxn>
              </a:cxnLst>
              <a:rect l="0" t="0" r="0" b="0"/>
              <a:pathLst>
                <a:path w="35" h="12">
                  <a:moveTo>
                    <a:pt x="35" y="0"/>
                  </a:moveTo>
                  <a:cubicBezTo>
                    <a:pt x="32" y="0"/>
                    <a:pt x="29" y="0"/>
                    <a:pt x="26" y="1"/>
                  </a:cubicBezTo>
                  <a:cubicBezTo>
                    <a:pt x="16" y="2"/>
                    <a:pt x="7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6"/>
                    <a:pt x="16" y="2"/>
                    <a:pt x="26" y="1"/>
                  </a:cubicBezTo>
                  <a:cubicBezTo>
                    <a:pt x="29" y="0"/>
                    <a:pt x="32" y="0"/>
                    <a:pt x="35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2" name="Freeform 106"/>
            <p:cNvSpPr>
              <a:spLocks noEditPoints="1"/>
            </p:cNvSpPr>
            <p:nvPr/>
          </p:nvSpPr>
          <p:spPr>
            <a:xfrm>
              <a:off x="2735263" y="3160713"/>
              <a:ext cx="141288" cy="190500"/>
            </a:xfrm>
            <a:custGeom>
              <a:avLst/>
              <a:gdLst/>
              <a:ahLst/>
              <a:cxnLst>
                <a:cxn ang="0">
                  <a:pos x="55771" y="115794"/>
                </a:cxn>
                <a:cxn ang="0">
                  <a:pos x="141288" y="190500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8" h="51">
                  <a:moveTo>
                    <a:pt x="15" y="31"/>
                  </a:moveTo>
                  <a:cubicBezTo>
                    <a:pt x="22" y="39"/>
                    <a:pt x="30" y="46"/>
                    <a:pt x="38" y="51"/>
                  </a:cubicBezTo>
                  <a:cubicBezTo>
                    <a:pt x="30" y="46"/>
                    <a:pt x="22" y="39"/>
                    <a:pt x="15" y="31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0" y="0"/>
                  </a:moveTo>
                  <a:cubicBezTo>
                    <a:pt x="2" y="10"/>
                    <a:pt x="7" y="21"/>
                    <a:pt x="15" y="31"/>
                  </a:cubicBezTo>
                  <a:cubicBezTo>
                    <a:pt x="7" y="21"/>
                    <a:pt x="2" y="1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3" name="Freeform 107"/>
            <p:cNvSpPr/>
            <p:nvPr/>
          </p:nvSpPr>
          <p:spPr>
            <a:xfrm>
              <a:off x="2711451" y="2878138"/>
              <a:ext cx="563563" cy="530225"/>
            </a:xfrm>
            <a:custGeom>
              <a:avLst/>
              <a:gdLst/>
              <a:ahLst/>
              <a:cxnLst>
                <a:cxn ang="0">
                  <a:pos x="225425" y="0"/>
                </a:cxn>
                <a:cxn ang="0">
                  <a:pos x="142769" y="18802"/>
                </a:cxn>
                <a:cxn ang="0">
                  <a:pos x="112712" y="3760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165311" y="473818"/>
                </a:cxn>
                <a:cxn ang="0">
                  <a:pos x="345651" y="530225"/>
                </a:cxn>
                <a:cxn ang="0">
                  <a:pos x="563563" y="436213"/>
                </a:cxn>
                <a:cxn ang="0">
                  <a:pos x="229182" y="0"/>
                </a:cxn>
                <a:cxn ang="0">
                  <a:pos x="225425" y="0"/>
                </a:cxn>
              </a:cxnLst>
              <a:rect l="0" t="0" r="0" b="0"/>
              <a:pathLst>
                <a:path w="150" h="141">
                  <a:moveTo>
                    <a:pt x="60" y="0"/>
                  </a:moveTo>
                  <a:cubicBezTo>
                    <a:pt x="53" y="0"/>
                    <a:pt x="45" y="2"/>
                    <a:pt x="38" y="5"/>
                  </a:cubicBezTo>
                  <a:cubicBezTo>
                    <a:pt x="35" y="7"/>
                    <a:pt x="33" y="9"/>
                    <a:pt x="30" y="10"/>
                  </a:cubicBezTo>
                  <a:cubicBezTo>
                    <a:pt x="11" y="24"/>
                    <a:pt x="0" y="48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8" y="85"/>
                    <a:pt x="13" y="9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8" y="114"/>
                    <a:pt x="36" y="121"/>
                    <a:pt x="44" y="126"/>
                  </a:cubicBezTo>
                  <a:cubicBezTo>
                    <a:pt x="59" y="136"/>
                    <a:pt x="75" y="141"/>
                    <a:pt x="92" y="141"/>
                  </a:cubicBezTo>
                  <a:cubicBezTo>
                    <a:pt x="113" y="141"/>
                    <a:pt x="133" y="133"/>
                    <a:pt x="150" y="11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0" y="0"/>
                  </a:cubicBezTo>
                </a:path>
              </a:pathLst>
            </a:custGeom>
            <a:solidFill>
              <a:srgbClr val="63920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4" name="Freeform 108"/>
            <p:cNvSpPr>
              <a:spLocks noEditPoints="1"/>
            </p:cNvSpPr>
            <p:nvPr/>
          </p:nvSpPr>
          <p:spPr>
            <a:xfrm>
              <a:off x="2760663" y="2927351"/>
              <a:ext cx="41275" cy="11113"/>
            </a:xfrm>
            <a:custGeom>
              <a:avLst/>
              <a:gdLst/>
              <a:ahLst/>
              <a:cxnLst>
                <a:cxn ang="0">
                  <a:pos x="41275" y="0"/>
                </a:cxn>
                <a:cxn ang="0">
                  <a:pos x="0" y="11113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</a:cxnLst>
              <a:rect l="0" t="0" r="0" b="0"/>
              <a:pathLst>
                <a:path w="11" h="3">
                  <a:moveTo>
                    <a:pt x="11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4" y="2"/>
                    <a:pt x="7" y="1"/>
                    <a:pt x="1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5" name="Freeform 109"/>
            <p:cNvSpPr/>
            <p:nvPr/>
          </p:nvSpPr>
          <p:spPr>
            <a:xfrm>
              <a:off x="2570163" y="2768601"/>
              <a:ext cx="341313" cy="173038"/>
            </a:xfrm>
            <a:custGeom>
              <a:avLst/>
              <a:gdLst/>
              <a:ahLst/>
              <a:cxnLst>
                <a:cxn ang="0">
                  <a:pos x="202537" y="0"/>
                </a:cxn>
                <a:cxn ang="0">
                  <a:pos x="195036" y="0"/>
                </a:cxn>
                <a:cxn ang="0">
                  <a:pos x="161279" y="3761"/>
                </a:cxn>
                <a:cxn ang="0">
                  <a:pos x="63761" y="45140"/>
                </a:cxn>
                <a:cxn ang="0">
                  <a:pos x="0" y="116612"/>
                </a:cxn>
                <a:cxn ang="0">
                  <a:pos x="146277" y="173038"/>
                </a:cxn>
                <a:cxn ang="0">
                  <a:pos x="191285" y="169276"/>
                </a:cxn>
                <a:cxn ang="0">
                  <a:pos x="191285" y="169276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55047" y="146706"/>
                </a:cxn>
                <a:cxn ang="0">
                  <a:pos x="255047" y="146706"/>
                </a:cxn>
                <a:cxn ang="0">
                  <a:pos x="285052" y="127897"/>
                </a:cxn>
                <a:cxn ang="0">
                  <a:pos x="285052" y="127897"/>
                </a:cxn>
                <a:cxn ang="0">
                  <a:pos x="341313" y="71472"/>
                </a:cxn>
                <a:cxn ang="0">
                  <a:pos x="303806" y="22570"/>
                </a:cxn>
                <a:cxn ang="0">
                  <a:pos x="202537" y="0"/>
                </a:cxn>
              </a:cxnLst>
              <a:rect l="0" t="0" r="0" b="0"/>
              <a:pathLst>
                <a:path w="91" h="46">
                  <a:moveTo>
                    <a:pt x="54" y="0"/>
                  </a:moveTo>
                  <a:cubicBezTo>
                    <a:pt x="53" y="0"/>
                    <a:pt x="53" y="0"/>
                    <a:pt x="52" y="0"/>
                  </a:cubicBezTo>
                  <a:cubicBezTo>
                    <a:pt x="49" y="0"/>
                    <a:pt x="46" y="0"/>
                    <a:pt x="43" y="1"/>
                  </a:cubicBezTo>
                  <a:cubicBezTo>
                    <a:pt x="33" y="2"/>
                    <a:pt x="24" y="6"/>
                    <a:pt x="17" y="12"/>
                  </a:cubicBezTo>
                  <a:cubicBezTo>
                    <a:pt x="9" y="17"/>
                    <a:pt x="4" y="24"/>
                    <a:pt x="0" y="31"/>
                  </a:cubicBezTo>
                  <a:cubicBezTo>
                    <a:pt x="10" y="41"/>
                    <a:pt x="24" y="46"/>
                    <a:pt x="39" y="46"/>
                  </a:cubicBezTo>
                  <a:cubicBezTo>
                    <a:pt x="43" y="46"/>
                    <a:pt x="47" y="46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5" y="44"/>
                    <a:pt x="58" y="43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41"/>
                    <a:pt x="66" y="40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1" y="38"/>
                    <a:pt x="73" y="36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82" y="30"/>
                    <a:pt x="87" y="25"/>
                    <a:pt x="91" y="19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3" y="2"/>
                    <a:pt x="64" y="0"/>
                    <a:pt x="54" y="0"/>
                  </a:cubicBezTo>
                </a:path>
              </a:pathLst>
            </a:custGeom>
            <a:solidFill>
              <a:srgbClr val="7CB60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66" name="组合 352"/>
          <p:cNvGrpSpPr/>
          <p:nvPr/>
        </p:nvGrpSpPr>
        <p:grpSpPr>
          <a:xfrm>
            <a:off x="5434013" y="3694113"/>
            <a:ext cx="1477962" cy="1454150"/>
            <a:chOff x="7213601" y="1862138"/>
            <a:chExt cx="2251075" cy="2219325"/>
          </a:xfrm>
        </p:grpSpPr>
        <p:sp>
          <p:nvSpPr>
            <p:cNvPr id="8267" name="Freeform 140"/>
            <p:cNvSpPr/>
            <p:nvPr/>
          </p:nvSpPr>
          <p:spPr>
            <a:xfrm>
              <a:off x="7291388" y="1925638"/>
              <a:ext cx="2173288" cy="2155825"/>
            </a:xfrm>
            <a:custGeom>
              <a:avLst/>
              <a:gdLst/>
              <a:ahLst/>
              <a:cxnLst>
                <a:cxn ang="0">
                  <a:pos x="2154520" y="109108"/>
                </a:cxn>
                <a:cxn ang="0">
                  <a:pos x="2068189" y="22574"/>
                </a:cxn>
                <a:cxn ang="0">
                  <a:pos x="1993119" y="22574"/>
                </a:cxn>
                <a:cxn ang="0">
                  <a:pos x="1963090" y="52672"/>
                </a:cxn>
                <a:cxn ang="0">
                  <a:pos x="1940569" y="75246"/>
                </a:cxn>
                <a:cxn ang="0">
                  <a:pos x="1824210" y="188117"/>
                </a:cxn>
                <a:cxn ang="0">
                  <a:pos x="1801689" y="210691"/>
                </a:cxn>
                <a:cxn ang="0">
                  <a:pos x="165154" y="1836025"/>
                </a:cxn>
                <a:cxn ang="0">
                  <a:pos x="0" y="2155825"/>
                </a:cxn>
                <a:cxn ang="0">
                  <a:pos x="108852" y="2103152"/>
                </a:cxn>
                <a:cxn ang="0">
                  <a:pos x="108852" y="2103152"/>
                </a:cxn>
                <a:cxn ang="0">
                  <a:pos x="326556" y="1997806"/>
                </a:cxn>
                <a:cxn ang="0">
                  <a:pos x="1959337" y="376234"/>
                </a:cxn>
                <a:cxn ang="0">
                  <a:pos x="1959337" y="376234"/>
                </a:cxn>
                <a:cxn ang="0">
                  <a:pos x="1974351" y="361185"/>
                </a:cxn>
                <a:cxn ang="0">
                  <a:pos x="2154520" y="184355"/>
                </a:cxn>
                <a:cxn ang="0">
                  <a:pos x="2154520" y="109108"/>
                </a:cxn>
              </a:cxnLst>
              <a:rect l="0" t="0" r="0" b="0"/>
              <a:pathLst>
                <a:path w="579" h="573">
                  <a:moveTo>
                    <a:pt x="574" y="29"/>
                  </a:moveTo>
                  <a:cubicBezTo>
                    <a:pt x="551" y="6"/>
                    <a:pt x="551" y="6"/>
                    <a:pt x="551" y="6"/>
                  </a:cubicBezTo>
                  <a:cubicBezTo>
                    <a:pt x="545" y="0"/>
                    <a:pt x="536" y="0"/>
                    <a:pt x="531" y="6"/>
                  </a:cubicBezTo>
                  <a:cubicBezTo>
                    <a:pt x="523" y="14"/>
                    <a:pt x="523" y="14"/>
                    <a:pt x="523" y="14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4" y="488"/>
                    <a:pt x="44" y="488"/>
                    <a:pt x="44" y="488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87" y="531"/>
                    <a:pt x="87" y="531"/>
                    <a:pt x="87" y="531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9" y="44"/>
                    <a:pt x="579" y="34"/>
                    <a:pt x="574" y="29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8" name="Freeform 148"/>
            <p:cNvSpPr/>
            <p:nvPr/>
          </p:nvSpPr>
          <p:spPr>
            <a:xfrm>
              <a:off x="7213601" y="1862138"/>
              <a:ext cx="2168525" cy="2155825"/>
            </a:xfrm>
            <a:custGeom>
              <a:avLst/>
              <a:gdLst/>
              <a:ahLst/>
              <a:cxnLst>
                <a:cxn ang="0">
                  <a:pos x="0" y="2155825"/>
                </a:cxn>
                <a:cxn ang="0">
                  <a:pos x="322652" y="1994044"/>
                </a:cxn>
                <a:cxn ang="0">
                  <a:pos x="2149766" y="184355"/>
                </a:cxn>
                <a:cxn ang="0">
                  <a:pos x="2149766" y="105345"/>
                </a:cxn>
                <a:cxn ang="0">
                  <a:pos x="2063475" y="18811"/>
                </a:cxn>
                <a:cxn ang="0">
                  <a:pos x="1988439" y="18811"/>
                </a:cxn>
                <a:cxn ang="0">
                  <a:pos x="161326" y="1832263"/>
                </a:cxn>
                <a:cxn ang="0">
                  <a:pos x="0" y="2155825"/>
                </a:cxn>
              </a:cxnLst>
              <a:rect l="0" t="0" r="0" b="0"/>
              <a:pathLst>
                <a:path w="578" h="573">
                  <a:moveTo>
                    <a:pt x="0" y="573"/>
                  </a:moveTo>
                  <a:cubicBezTo>
                    <a:pt x="86" y="530"/>
                    <a:pt x="86" y="530"/>
                    <a:pt x="86" y="530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8" y="43"/>
                    <a:pt x="578" y="34"/>
                    <a:pt x="573" y="28"/>
                  </a:cubicBezTo>
                  <a:cubicBezTo>
                    <a:pt x="550" y="5"/>
                    <a:pt x="550" y="5"/>
                    <a:pt x="550" y="5"/>
                  </a:cubicBezTo>
                  <a:cubicBezTo>
                    <a:pt x="545" y="0"/>
                    <a:pt x="536" y="0"/>
                    <a:pt x="530" y="5"/>
                  </a:cubicBezTo>
                  <a:cubicBezTo>
                    <a:pt x="43" y="487"/>
                    <a:pt x="43" y="487"/>
                    <a:pt x="43" y="487"/>
                  </a:cubicBezTo>
                  <a:cubicBezTo>
                    <a:pt x="0" y="573"/>
                    <a:pt x="0" y="573"/>
                    <a:pt x="0" y="573"/>
                  </a:cubicBezTo>
                </a:path>
              </a:pathLst>
            </a:custGeom>
            <a:solidFill>
              <a:srgbClr val="F8E29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9" name="Freeform 149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rect l="0" t="0" r="0" b="0"/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0" name="Freeform 150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rect l="0" t="0" r="0" b="0"/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1" name="Freeform 151"/>
            <p:cNvSpPr/>
            <p:nvPr/>
          </p:nvSpPr>
          <p:spPr>
            <a:xfrm>
              <a:off x="7373938" y="1862138"/>
              <a:ext cx="2008188" cy="1993900"/>
            </a:xfrm>
            <a:custGeom>
              <a:avLst/>
              <a:gdLst/>
              <a:ahLst/>
              <a:cxnLst>
                <a:cxn ang="0">
                  <a:pos x="161405" y="1993900"/>
                </a:cxn>
                <a:cxn ang="0">
                  <a:pos x="1989419" y="184341"/>
                </a:cxn>
                <a:cxn ang="0">
                  <a:pos x="1989419" y="105338"/>
                </a:cxn>
                <a:cxn ang="0">
                  <a:pos x="1903086" y="18810"/>
                </a:cxn>
                <a:cxn ang="0">
                  <a:pos x="1828014" y="18810"/>
                </a:cxn>
                <a:cxn ang="0">
                  <a:pos x="0" y="1832130"/>
                </a:cxn>
                <a:cxn ang="0">
                  <a:pos x="161405" y="1993900"/>
                </a:cxn>
              </a:cxnLst>
              <a:rect l="0" t="0" r="0" b="0"/>
              <a:pathLst>
                <a:path w="535" h="530">
                  <a:moveTo>
                    <a:pt x="43" y="530"/>
                  </a:moveTo>
                  <a:cubicBezTo>
                    <a:pt x="530" y="49"/>
                    <a:pt x="530" y="49"/>
                    <a:pt x="530" y="49"/>
                  </a:cubicBezTo>
                  <a:cubicBezTo>
                    <a:pt x="535" y="43"/>
                    <a:pt x="535" y="34"/>
                    <a:pt x="530" y="28"/>
                  </a:cubicBezTo>
                  <a:cubicBezTo>
                    <a:pt x="507" y="5"/>
                    <a:pt x="507" y="5"/>
                    <a:pt x="507" y="5"/>
                  </a:cubicBezTo>
                  <a:cubicBezTo>
                    <a:pt x="502" y="0"/>
                    <a:pt x="493" y="0"/>
                    <a:pt x="487" y="5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43" y="530"/>
                    <a:pt x="43" y="530"/>
                    <a:pt x="43" y="530"/>
                  </a:cubicBezTo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2" name="Freeform 152"/>
            <p:cNvSpPr/>
            <p:nvPr/>
          </p:nvSpPr>
          <p:spPr>
            <a:xfrm>
              <a:off x="9032876" y="1862138"/>
              <a:ext cx="349250" cy="349250"/>
            </a:xfrm>
            <a:custGeom>
              <a:avLst/>
              <a:gdLst/>
              <a:ahLst/>
              <a:cxnLst>
                <a:cxn ang="0">
                  <a:pos x="0" y="187768"/>
                </a:cxn>
                <a:cxn ang="0">
                  <a:pos x="168991" y="18776"/>
                </a:cxn>
                <a:cxn ang="0">
                  <a:pos x="244099" y="18776"/>
                </a:cxn>
                <a:cxn ang="0">
                  <a:pos x="330473" y="105150"/>
                </a:cxn>
                <a:cxn ang="0">
                  <a:pos x="330473" y="184013"/>
                </a:cxn>
                <a:cxn ang="0">
                  <a:pos x="161481" y="349250"/>
                </a:cxn>
                <a:cxn ang="0">
                  <a:pos x="0" y="187768"/>
                </a:cxn>
              </a:cxnLst>
              <a:rect l="0" t="0" r="0" b="0"/>
              <a:pathLst>
                <a:path w="93" h="93">
                  <a:moveTo>
                    <a:pt x="0" y="50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51" y="0"/>
                    <a:pt x="60" y="0"/>
                    <a:pt x="65" y="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3" y="34"/>
                    <a:pt x="93" y="43"/>
                    <a:pt x="88" y="49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solidFill>
              <a:srgbClr val="5D5D5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3" name="Freeform 153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rect l="0" t="0" r="0" b="0"/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4" name="Freeform 154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rect l="0" t="0" r="0" b="0"/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5" name="Freeform 155"/>
            <p:cNvSpPr/>
            <p:nvPr/>
          </p:nvSpPr>
          <p:spPr>
            <a:xfrm>
              <a:off x="9161463" y="1862138"/>
              <a:ext cx="220663" cy="225425"/>
            </a:xfrm>
            <a:custGeom>
              <a:avLst/>
              <a:gdLst/>
              <a:ahLst/>
              <a:cxnLst>
                <a:cxn ang="0">
                  <a:pos x="0" y="60113"/>
                </a:cxn>
                <a:cxn ang="0">
                  <a:pos x="41140" y="18785"/>
                </a:cxn>
                <a:cxn ang="0">
                  <a:pos x="115941" y="18785"/>
                </a:cxn>
                <a:cxn ang="0">
                  <a:pos x="201962" y="105198"/>
                </a:cxn>
                <a:cxn ang="0">
                  <a:pos x="201962" y="184097"/>
                </a:cxn>
                <a:cxn ang="0">
                  <a:pos x="160822" y="225425"/>
                </a:cxn>
                <a:cxn ang="0">
                  <a:pos x="0" y="60113"/>
                </a:cxn>
              </a:cxnLst>
              <a:rect l="0" t="0" r="0" b="0"/>
              <a:pathLst>
                <a:path w="59" h="60">
                  <a:moveTo>
                    <a:pt x="0" y="1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7" y="0"/>
                    <a:pt x="26" y="0"/>
                    <a:pt x="31" y="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9" y="34"/>
                    <a:pt x="59" y="43"/>
                    <a:pt x="54" y="49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rgbClr val="DF554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6" name="Freeform 156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rect l="0" t="0" r="0" b="0"/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7" name="Freeform 157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rect l="0" t="0" r="0" b="0"/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8" name="Freeform 158"/>
            <p:cNvSpPr/>
            <p:nvPr/>
          </p:nvSpPr>
          <p:spPr>
            <a:xfrm>
              <a:off x="9202738" y="1865313"/>
              <a:ext cx="36513" cy="15875"/>
            </a:xfrm>
            <a:custGeom>
              <a:avLst/>
              <a:gdLst/>
              <a:ahLst/>
              <a:cxnLst>
                <a:cxn ang="0">
                  <a:pos x="36513" y="0"/>
                </a:cxn>
                <a:cxn ang="0">
                  <a:pos x="0" y="15875"/>
                </a:cxn>
                <a:cxn ang="0">
                  <a:pos x="36513" y="0"/>
                </a:cxn>
              </a:cxnLst>
              <a:rect l="0" t="0" r="0" b="0"/>
              <a:pathLst>
                <a:path w="10" h="4">
                  <a:moveTo>
                    <a:pt x="10" y="0"/>
                  </a:moveTo>
                  <a:cubicBezTo>
                    <a:pt x="7" y="0"/>
                    <a:pt x="3" y="2"/>
                    <a:pt x="0" y="4"/>
                  </a:cubicBezTo>
                  <a:cubicBezTo>
                    <a:pt x="3" y="2"/>
                    <a:pt x="7" y="0"/>
                    <a:pt x="10" y="0"/>
                  </a:cubicBezTo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9" name="Freeform 159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rect l="0" t="0" r="0" b="0"/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0" name="Freeform 160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rect l="0" t="0" r="0" b="0"/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1" name="Freeform 161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rect l="0" t="0" r="0" b="0"/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2" name="Freeform 162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rect l="0" t="0" r="0" b="0"/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3" name="Freeform 163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rect l="0" t="0" r="0" b="0"/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4" name="Freeform 164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rect l="0" t="0" r="0" b="0"/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5" name="Freeform 171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rect l="0" t="0" r="0" b="0"/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6" name="Freeform 172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rect l="0" t="0" r="0" b="0"/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7" name="Freeform 173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rect l="0" t="0" r="0" b="0"/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8" name="Freeform 174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rect l="0" t="0" r="0" b="0"/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9" name="Freeform 175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rect l="0" t="0" r="0" b="0"/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0" name="Freeform 176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rect l="0" t="0" r="0" b="0"/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1" name="Freeform 177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rect l="0" t="0" r="0" b="0"/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2" name="Freeform 178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rect l="0" t="0" r="0" b="0"/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3" name="Freeform 179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rect l="0" t="0" r="0" b="0"/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4" name="Freeform 180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rect l="0" t="0" r="0" b="0"/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5" name="Freeform 181"/>
            <p:cNvSpPr/>
            <p:nvPr/>
          </p:nvSpPr>
          <p:spPr>
            <a:xfrm>
              <a:off x="9172576" y="1865313"/>
              <a:ext cx="142875" cy="120650"/>
            </a:xfrm>
            <a:custGeom>
              <a:avLst/>
              <a:gdLst/>
              <a:ahLst/>
              <a:cxnLst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0" y="45243"/>
                </a:cxn>
                <a:cxn ang="0">
                  <a:pos x="75197" y="120650"/>
                </a:cxn>
                <a:cxn ang="0">
                  <a:pos x="142875" y="52784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</a:cxnLst>
              <a:rect l="0" t="0" r="0" b="0"/>
              <a:pathLst>
                <a:path w="38" h="32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1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2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E483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6" name="Freeform 182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rect l="0" t="0" r="0" b="0"/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7" name="Freeform 183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rect l="0" t="0" r="0" b="0"/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98" name="组合 421"/>
          <p:cNvGrpSpPr/>
          <p:nvPr/>
        </p:nvGrpSpPr>
        <p:grpSpPr>
          <a:xfrm>
            <a:off x="8131175" y="3684588"/>
            <a:ext cx="1001713" cy="1309687"/>
            <a:chOff x="9817101" y="3054351"/>
            <a:chExt cx="1528763" cy="1998662"/>
          </a:xfrm>
        </p:grpSpPr>
        <p:sp>
          <p:nvSpPr>
            <p:cNvPr id="8299" name="Freeform 220"/>
            <p:cNvSpPr/>
            <p:nvPr/>
          </p:nvSpPr>
          <p:spPr>
            <a:xfrm>
              <a:off x="9817101" y="3054351"/>
              <a:ext cx="1028700" cy="1606550"/>
            </a:xfrm>
            <a:custGeom>
              <a:avLst/>
              <a:gdLst/>
              <a:ahLst/>
              <a:cxnLst>
                <a:cxn ang="0">
                  <a:pos x="992187" y="361950"/>
                </a:cxn>
                <a:cxn ang="0">
                  <a:pos x="1028700" y="0"/>
                </a:cxn>
                <a:cxn ang="0">
                  <a:pos x="514350" y="0"/>
                </a:cxn>
                <a:cxn ang="0">
                  <a:pos x="0" y="0"/>
                </a:cxn>
                <a:cxn ang="0">
                  <a:pos x="169862" y="1606550"/>
                </a:cxn>
                <a:cxn ang="0">
                  <a:pos x="514350" y="1606550"/>
                </a:cxn>
                <a:cxn ang="0">
                  <a:pos x="863600" y="1606550"/>
                </a:cxn>
                <a:cxn ang="0">
                  <a:pos x="874712" y="1493837"/>
                </a:cxn>
                <a:cxn ang="0">
                  <a:pos x="901700" y="1238250"/>
                </a:cxn>
                <a:cxn ang="0">
                  <a:pos x="981075" y="482600"/>
                </a:cxn>
                <a:cxn ang="0">
                  <a:pos x="992187" y="361950"/>
                </a:cxn>
              </a:cxnLst>
              <a:rect l="0" t="0" r="0" b="0"/>
              <a:pathLst>
                <a:path w="648" h="1012">
                  <a:moveTo>
                    <a:pt x="625" y="228"/>
                  </a:moveTo>
                  <a:lnTo>
                    <a:pt x="648" y="0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107" y="1012"/>
                  </a:lnTo>
                  <a:lnTo>
                    <a:pt x="324" y="1012"/>
                  </a:lnTo>
                  <a:lnTo>
                    <a:pt x="544" y="1012"/>
                  </a:lnTo>
                  <a:lnTo>
                    <a:pt x="551" y="941"/>
                  </a:lnTo>
                  <a:lnTo>
                    <a:pt x="568" y="780"/>
                  </a:lnTo>
                  <a:lnTo>
                    <a:pt x="618" y="304"/>
                  </a:lnTo>
                  <a:lnTo>
                    <a:pt x="625" y="228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0" name="Freeform 222"/>
            <p:cNvSpPr>
              <a:spLocks noEditPoints="1"/>
            </p:cNvSpPr>
            <p:nvPr/>
          </p:nvSpPr>
          <p:spPr>
            <a:xfrm>
              <a:off x="9896476" y="3803651"/>
              <a:ext cx="1449388" cy="1158875"/>
            </a:xfrm>
            <a:custGeom>
              <a:avLst/>
              <a:gdLst/>
              <a:ahLst/>
              <a:cxnLst>
                <a:cxn ang="0">
                  <a:pos x="540704" y="112877"/>
                </a:cxn>
                <a:cxn ang="0">
                  <a:pos x="108891" y="955695"/>
                </a:cxn>
                <a:cxn ang="0">
                  <a:pos x="176479" y="1158875"/>
                </a:cxn>
                <a:cxn ang="0">
                  <a:pos x="1449388" y="737465"/>
                </a:cxn>
                <a:cxn ang="0">
                  <a:pos x="1385554" y="538049"/>
                </a:cxn>
                <a:cxn ang="0">
                  <a:pos x="540704" y="112877"/>
                </a:cxn>
                <a:cxn ang="0">
                  <a:pos x="341695" y="880443"/>
                </a:cxn>
                <a:cxn ang="0">
                  <a:pos x="615802" y="346157"/>
                </a:cxn>
                <a:cxn ang="0">
                  <a:pos x="1152751" y="613300"/>
                </a:cxn>
                <a:cxn ang="0">
                  <a:pos x="341695" y="880443"/>
                </a:cxn>
              </a:cxnLst>
              <a:rect l="0" t="0" r="0" b="0"/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4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cubicBezTo>
                    <a:pt x="91" y="234"/>
                    <a:pt x="91" y="234"/>
                    <a:pt x="91" y="2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1" name="Freeform 223"/>
            <p:cNvSpPr/>
            <p:nvPr/>
          </p:nvSpPr>
          <p:spPr>
            <a:xfrm>
              <a:off x="10875963" y="456723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rect l="0" t="0" r="0" b="0"/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2" name="Freeform 224"/>
            <p:cNvSpPr/>
            <p:nvPr/>
          </p:nvSpPr>
          <p:spPr>
            <a:xfrm>
              <a:off x="10768013" y="4605338"/>
              <a:ext cx="66675" cy="115888"/>
            </a:xfrm>
            <a:custGeom>
              <a:avLst/>
              <a:gdLst/>
              <a:ahLst/>
              <a:cxnLst>
                <a:cxn ang="0">
                  <a:pos x="66675" y="104673"/>
                </a:cxn>
                <a:cxn ang="0">
                  <a:pos x="37041" y="11214"/>
                </a:cxn>
                <a:cxn ang="0">
                  <a:pos x="14816" y="0"/>
                </a:cxn>
                <a:cxn ang="0">
                  <a:pos x="3704" y="22429"/>
                </a:cxn>
                <a:cxn ang="0">
                  <a:pos x="33337" y="115888"/>
                </a:cxn>
                <a:cxn ang="0">
                  <a:pos x="66675" y="104673"/>
                </a:cxn>
              </a:cxnLst>
              <a:rect l="0" t="0" r="0" b="0"/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3" name="Freeform 225"/>
            <p:cNvSpPr/>
            <p:nvPr/>
          </p:nvSpPr>
          <p:spPr>
            <a:xfrm>
              <a:off x="10658476" y="4638676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rect l="0" t="0" r="0" b="0"/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4" name="Freeform 226"/>
            <p:cNvSpPr/>
            <p:nvPr/>
          </p:nvSpPr>
          <p:spPr>
            <a:xfrm>
              <a:off x="11206163" y="445770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rect l="0" t="0" r="0" b="0"/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5" name="Freeform 227"/>
            <p:cNvSpPr/>
            <p:nvPr/>
          </p:nvSpPr>
          <p:spPr>
            <a:xfrm>
              <a:off x="11098213" y="4495801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4953"/>
                </a:cxn>
                <a:cxn ang="0">
                  <a:pos x="11205" y="3738"/>
                </a:cxn>
                <a:cxn ang="0">
                  <a:pos x="0" y="26168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rect l="0" t="0" r="0" b="0"/>
              <a:pathLst>
                <a:path w="17" h="31">
                  <a:moveTo>
                    <a:pt x="17" y="28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6" name="Freeform 228"/>
            <p:cNvSpPr/>
            <p:nvPr/>
          </p:nvSpPr>
          <p:spPr>
            <a:xfrm>
              <a:off x="10988676" y="4529138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rect l="0" t="0" r="0" b="0"/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7" name="Freeform 229"/>
            <p:cNvSpPr/>
            <p:nvPr/>
          </p:nvSpPr>
          <p:spPr>
            <a:xfrm>
              <a:off x="10548938" y="467677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rect l="0" t="0" r="0" b="0"/>
              <a:pathLst>
                <a:path w="18" h="31">
                  <a:moveTo>
                    <a:pt x="18" y="28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8" name="Freeform 230"/>
            <p:cNvSpPr/>
            <p:nvPr/>
          </p:nvSpPr>
          <p:spPr>
            <a:xfrm>
              <a:off x="10440988" y="471011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rect l="0" t="0" r="0" b="0"/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9" name="Freeform 231"/>
            <p:cNvSpPr/>
            <p:nvPr/>
          </p:nvSpPr>
          <p:spPr>
            <a:xfrm>
              <a:off x="10331451" y="474821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rect l="0" t="0" r="0" b="0"/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0" name="Freeform 232"/>
            <p:cNvSpPr/>
            <p:nvPr/>
          </p:nvSpPr>
          <p:spPr>
            <a:xfrm>
              <a:off x="10223501" y="4784726"/>
              <a:ext cx="66675" cy="117475"/>
            </a:xfrm>
            <a:custGeom>
              <a:avLst/>
              <a:gdLst/>
              <a:ahLst/>
              <a:cxnLst>
                <a:cxn ang="0">
                  <a:pos x="66675" y="106106"/>
                </a:cxn>
                <a:cxn ang="0">
                  <a:pos x="37041" y="11368"/>
                </a:cxn>
                <a:cxn ang="0">
                  <a:pos x="14816" y="0"/>
                </a:cxn>
                <a:cxn ang="0">
                  <a:pos x="3704" y="22737"/>
                </a:cxn>
                <a:cxn ang="0">
                  <a:pos x="33337" y="117475"/>
                </a:cxn>
                <a:cxn ang="0">
                  <a:pos x="66675" y="106106"/>
                </a:cxn>
              </a:cxnLst>
              <a:rect l="0" t="0" r="0" b="0"/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1" name="Freeform 233"/>
            <p:cNvSpPr/>
            <p:nvPr/>
          </p:nvSpPr>
          <p:spPr>
            <a:xfrm>
              <a:off x="10113963" y="481965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rect l="0" t="0" r="0" b="0"/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2" name="Freeform 234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rect l="0" t="0" r="0" b="0"/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  <a:close/>
                </a:path>
              </a:pathLst>
            </a:custGeom>
            <a:solidFill>
              <a:srgbClr val="FA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3" name="Freeform 235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rect l="0" t="0" r="0" b="0"/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4" name="Freeform 236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rect l="0" t="0" r="0" b="0"/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C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5" name="Freeform 237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rect l="0" t="0" r="0" b="0"/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6" name="Freeform 238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rect l="0" t="0" r="0" b="0"/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  <a:close/>
                </a:path>
              </a:pathLst>
            </a:custGeom>
            <a:solidFill>
              <a:srgbClr val="40DD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7" name="Freeform 239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rect l="0" t="0" r="0" b="0"/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8" name="Freeform 240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rect l="0" t="0" r="0" b="0"/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9" name="Freeform 241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rect l="0" t="0" r="0" b="0"/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0" name="Freeform 242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rect l="0" t="0" r="0" b="0"/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1" name="Freeform 243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rect l="0" t="0" r="0" b="0"/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2" name="Freeform 244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rect l="0" t="0" r="0" b="0"/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3" name="Freeform 245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rect l="0" t="0" r="0" b="0"/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4" name="Freeform 246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rect l="0" t="0" r="0" b="0"/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5" name="Freeform 247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rect l="0" t="0" r="0" b="0"/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6" name="Freeform 248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rect l="0" t="0" r="0" b="0"/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7" name="Freeform 249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rect l="0" t="0" r="0" b="0"/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8" name="Freeform 250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rect l="0" t="0" r="0" b="0"/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8FA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9" name="Freeform 251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rect l="0" t="0" r="0" b="0"/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0" name="Freeform 252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rect l="0" t="0" r="0" b="0"/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36BCD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1" name="Freeform 253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rect l="0" t="0" r="0" b="0"/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2" name="Freeform 254"/>
            <p:cNvSpPr>
              <a:spLocks noEditPoints="1"/>
            </p:cNvSpPr>
            <p:nvPr/>
          </p:nvSpPr>
          <p:spPr>
            <a:xfrm>
              <a:off x="9863138" y="3894138"/>
              <a:ext cx="1447800" cy="1158875"/>
            </a:xfrm>
            <a:custGeom>
              <a:avLst/>
              <a:gdLst/>
              <a:ahLst/>
              <a:cxnLst>
                <a:cxn ang="0">
                  <a:pos x="540111" y="112877"/>
                </a:cxn>
                <a:cxn ang="0">
                  <a:pos x="108772" y="959458"/>
                </a:cxn>
                <a:cxn ang="0">
                  <a:pos x="176286" y="1158875"/>
                </a:cxn>
                <a:cxn ang="0">
                  <a:pos x="1447800" y="741228"/>
                </a:cxn>
                <a:cxn ang="0">
                  <a:pos x="1384036" y="538049"/>
                </a:cxn>
                <a:cxn ang="0">
                  <a:pos x="540111" y="112877"/>
                </a:cxn>
                <a:cxn ang="0">
                  <a:pos x="341320" y="880443"/>
                </a:cxn>
                <a:cxn ang="0">
                  <a:pos x="615127" y="346157"/>
                </a:cxn>
                <a:cxn ang="0">
                  <a:pos x="1151488" y="613300"/>
                </a:cxn>
                <a:cxn ang="0">
                  <a:pos x="341320" y="880443"/>
                </a:cxn>
              </a:cxnLst>
              <a:rect l="0" t="0" r="0" b="0"/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5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close/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lnTo>
                    <a:pt x="91" y="234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3" name="Freeform 255"/>
            <p:cNvSpPr/>
            <p:nvPr/>
          </p:nvSpPr>
          <p:spPr>
            <a:xfrm>
              <a:off x="10845801" y="4657726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rect l="0" t="0" r="0" b="0"/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4" name="Freeform 256"/>
            <p:cNvSpPr/>
            <p:nvPr/>
          </p:nvSpPr>
          <p:spPr>
            <a:xfrm>
              <a:off x="10733088" y="469582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1214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rect l="0" t="0" r="0" b="0"/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5" name="Freeform 257"/>
            <p:cNvSpPr/>
            <p:nvPr/>
          </p:nvSpPr>
          <p:spPr>
            <a:xfrm>
              <a:off x="10625138" y="472916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rect l="0" t="0" r="0" b="0"/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6" name="Freeform 258"/>
            <p:cNvSpPr/>
            <p:nvPr/>
          </p:nvSpPr>
          <p:spPr>
            <a:xfrm>
              <a:off x="11172826" y="45481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rect l="0" t="0" r="0" b="0"/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7" name="Freeform 259"/>
            <p:cNvSpPr/>
            <p:nvPr/>
          </p:nvSpPr>
          <p:spPr>
            <a:xfrm>
              <a:off x="11063288" y="45862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rect l="0" t="0" r="0" b="0"/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3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8" name="Freeform 260"/>
            <p:cNvSpPr/>
            <p:nvPr/>
          </p:nvSpPr>
          <p:spPr>
            <a:xfrm>
              <a:off x="10955338" y="4624388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1214"/>
                </a:cxn>
                <a:cxn ang="0">
                  <a:pos x="11205" y="0"/>
                </a:cxn>
                <a:cxn ang="0">
                  <a:pos x="0" y="22429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rect l="0" t="0" r="0" b="0"/>
              <a:pathLst>
                <a:path w="17" h="31">
                  <a:moveTo>
                    <a:pt x="17" y="28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9" name="Freeform 261"/>
            <p:cNvSpPr/>
            <p:nvPr/>
          </p:nvSpPr>
          <p:spPr>
            <a:xfrm>
              <a:off x="10515601" y="476726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rect l="0" t="0" r="0" b="0"/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2" y="1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40" name="Freeform 262"/>
            <p:cNvSpPr/>
            <p:nvPr/>
          </p:nvSpPr>
          <p:spPr>
            <a:xfrm>
              <a:off x="10407651" y="4800601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rect l="0" t="0" r="0" b="0"/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41" name="Freeform 263"/>
            <p:cNvSpPr/>
            <p:nvPr/>
          </p:nvSpPr>
          <p:spPr>
            <a:xfrm>
              <a:off x="10298113" y="4838701"/>
              <a:ext cx="68263" cy="119063"/>
            </a:xfrm>
            <a:custGeom>
              <a:avLst/>
              <a:gdLst/>
              <a:ahLst/>
              <a:cxnLst>
                <a:cxn ang="0">
                  <a:pos x="68263" y="107900"/>
                </a:cxn>
                <a:cxn ang="0">
                  <a:pos x="37923" y="14882"/>
                </a:cxn>
                <a:cxn ang="0">
                  <a:pos x="15169" y="3720"/>
                </a:cxn>
                <a:cxn ang="0">
                  <a:pos x="3792" y="26045"/>
                </a:cxn>
                <a:cxn ang="0">
                  <a:pos x="34131" y="119063"/>
                </a:cxn>
                <a:cxn ang="0">
                  <a:pos x="68263" y="107900"/>
                </a:cxn>
              </a:cxnLst>
              <a:rect l="0" t="0" r="0" b="0"/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42" name="Freeform 264"/>
            <p:cNvSpPr/>
            <p:nvPr/>
          </p:nvSpPr>
          <p:spPr>
            <a:xfrm>
              <a:off x="10188576" y="4875213"/>
              <a:ext cx="68263" cy="117475"/>
            </a:xfrm>
            <a:custGeom>
              <a:avLst/>
              <a:gdLst/>
              <a:ahLst/>
              <a:cxnLst>
                <a:cxn ang="0">
                  <a:pos x="68263" y="106106"/>
                </a:cxn>
                <a:cxn ang="0">
                  <a:pos x="37923" y="11368"/>
                </a:cxn>
                <a:cxn ang="0">
                  <a:pos x="15169" y="0"/>
                </a:cxn>
                <a:cxn ang="0">
                  <a:pos x="3792" y="22737"/>
                </a:cxn>
                <a:cxn ang="0">
                  <a:pos x="34131" y="117475"/>
                </a:cxn>
                <a:cxn ang="0">
                  <a:pos x="68263" y="106106"/>
                </a:cxn>
              </a:cxnLst>
              <a:rect l="0" t="0" r="0" b="0"/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43" name="Freeform 265"/>
            <p:cNvSpPr/>
            <p:nvPr/>
          </p:nvSpPr>
          <p:spPr>
            <a:xfrm>
              <a:off x="10080626" y="4910138"/>
              <a:ext cx="66675" cy="119063"/>
            </a:xfrm>
            <a:custGeom>
              <a:avLst/>
              <a:gdLst/>
              <a:ahLst/>
              <a:cxnLst>
                <a:cxn ang="0">
                  <a:pos x="66675" y="107900"/>
                </a:cxn>
                <a:cxn ang="0">
                  <a:pos x="37041" y="14882"/>
                </a:cxn>
                <a:cxn ang="0">
                  <a:pos x="14816" y="3720"/>
                </a:cxn>
                <a:cxn ang="0">
                  <a:pos x="3704" y="26045"/>
                </a:cxn>
                <a:cxn ang="0">
                  <a:pos x="33337" y="119063"/>
                </a:cxn>
                <a:cxn ang="0">
                  <a:pos x="66675" y="107900"/>
                </a:cxn>
              </a:cxnLst>
              <a:rect l="0" t="0" r="0" b="0"/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344" name="组合 467"/>
          <p:cNvGrpSpPr/>
          <p:nvPr/>
        </p:nvGrpSpPr>
        <p:grpSpPr>
          <a:xfrm>
            <a:off x="6973888" y="3683000"/>
            <a:ext cx="1044575" cy="1357313"/>
            <a:chOff x="7929563" y="2716213"/>
            <a:chExt cx="1592263" cy="2073275"/>
          </a:xfrm>
        </p:grpSpPr>
        <p:sp>
          <p:nvSpPr>
            <p:cNvPr id="8345" name="Freeform 141"/>
            <p:cNvSpPr/>
            <p:nvPr/>
          </p:nvSpPr>
          <p:spPr>
            <a:xfrm>
              <a:off x="7929563" y="2741613"/>
              <a:ext cx="1444625" cy="2025650"/>
            </a:xfrm>
            <a:custGeom>
              <a:avLst/>
              <a:gdLst/>
              <a:ahLst/>
              <a:cxnLst>
                <a:cxn ang="0">
                  <a:pos x="1444625" y="128015"/>
                </a:cxn>
                <a:cxn ang="0">
                  <a:pos x="1328304" y="11295"/>
                </a:cxn>
                <a:cxn ang="0">
                  <a:pos x="176356" y="7530"/>
                </a:cxn>
                <a:cxn ang="0">
                  <a:pos x="157595" y="7530"/>
                </a:cxn>
                <a:cxn ang="0">
                  <a:pos x="116320" y="0"/>
                </a:cxn>
                <a:cxn ang="0">
                  <a:pos x="108815" y="0"/>
                </a:cxn>
                <a:cxn ang="0">
                  <a:pos x="3752" y="105424"/>
                </a:cxn>
                <a:cxn ang="0">
                  <a:pos x="0" y="1920225"/>
                </a:cxn>
                <a:cxn ang="0">
                  <a:pos x="101311" y="2021884"/>
                </a:cxn>
                <a:cxn ang="0">
                  <a:pos x="112568" y="2021884"/>
                </a:cxn>
                <a:cxn ang="0">
                  <a:pos x="142586" y="2018119"/>
                </a:cxn>
                <a:cxn ang="0">
                  <a:pos x="172604" y="2021884"/>
                </a:cxn>
                <a:cxn ang="0">
                  <a:pos x="1324552" y="2025650"/>
                </a:cxn>
                <a:cxn ang="0">
                  <a:pos x="1440872" y="1908930"/>
                </a:cxn>
                <a:cxn ang="0">
                  <a:pos x="1444625" y="538416"/>
                </a:cxn>
                <a:cxn ang="0">
                  <a:pos x="1444625" y="128015"/>
                </a:cxn>
              </a:cxnLst>
              <a:rect l="0" t="0" r="0" b="0"/>
              <a:pathLst>
                <a:path w="385" h="538">
                  <a:moveTo>
                    <a:pt x="385" y="34"/>
                  </a:moveTo>
                  <a:cubicBezTo>
                    <a:pt x="385" y="17"/>
                    <a:pt x="371" y="3"/>
                    <a:pt x="354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5" y="2"/>
                    <a:pt x="44" y="2"/>
                    <a:pt x="42" y="2"/>
                  </a:cubicBezTo>
                  <a:cubicBezTo>
                    <a:pt x="39" y="1"/>
                    <a:pt x="35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" y="13"/>
                    <a:pt x="1" y="28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5"/>
                    <a:pt x="12" y="537"/>
                    <a:pt x="27" y="537"/>
                  </a:cubicBezTo>
                  <a:cubicBezTo>
                    <a:pt x="30" y="537"/>
                    <a:pt x="30" y="537"/>
                    <a:pt x="30" y="537"/>
                  </a:cubicBezTo>
                  <a:cubicBezTo>
                    <a:pt x="33" y="537"/>
                    <a:pt x="35" y="537"/>
                    <a:pt x="38" y="536"/>
                  </a:cubicBezTo>
                  <a:cubicBezTo>
                    <a:pt x="40" y="537"/>
                    <a:pt x="43" y="537"/>
                    <a:pt x="46" y="537"/>
                  </a:cubicBezTo>
                  <a:cubicBezTo>
                    <a:pt x="353" y="538"/>
                    <a:pt x="353" y="538"/>
                    <a:pt x="353" y="538"/>
                  </a:cubicBezTo>
                  <a:cubicBezTo>
                    <a:pt x="370" y="538"/>
                    <a:pt x="384" y="524"/>
                    <a:pt x="384" y="507"/>
                  </a:cubicBezTo>
                  <a:cubicBezTo>
                    <a:pt x="385" y="143"/>
                    <a:pt x="385" y="143"/>
                    <a:pt x="385" y="143"/>
                  </a:cubicBezTo>
                  <a:cubicBezTo>
                    <a:pt x="385" y="34"/>
                    <a:pt x="385" y="34"/>
                    <a:pt x="385" y="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46" name="Freeform 142"/>
            <p:cNvSpPr/>
            <p:nvPr/>
          </p:nvSpPr>
          <p:spPr>
            <a:xfrm>
              <a:off x="8128001" y="2825751"/>
              <a:ext cx="1393825" cy="1941513"/>
            </a:xfrm>
            <a:custGeom>
              <a:avLst/>
              <a:gdLst/>
              <a:ahLst/>
              <a:cxnLst>
                <a:cxn ang="0">
                  <a:pos x="1390068" y="1824871"/>
                </a:cxn>
                <a:cxn ang="0">
                  <a:pos x="1269845" y="1941513"/>
                </a:cxn>
                <a:cxn ang="0">
                  <a:pos x="116465" y="1937750"/>
                </a:cxn>
                <a:cxn ang="0">
                  <a:pos x="0" y="1821109"/>
                </a:cxn>
                <a:cxn ang="0">
                  <a:pos x="3756" y="116641"/>
                </a:cxn>
                <a:cxn ang="0">
                  <a:pos x="123979" y="0"/>
                </a:cxn>
                <a:cxn ang="0">
                  <a:pos x="1273602" y="3762"/>
                </a:cxn>
                <a:cxn ang="0">
                  <a:pos x="1393825" y="120403"/>
                </a:cxn>
                <a:cxn ang="0">
                  <a:pos x="1390068" y="1824871"/>
                </a:cxn>
              </a:cxnLst>
              <a:rect l="0" t="0" r="0" b="0"/>
              <a:pathLst>
                <a:path w="371" h="516">
                  <a:moveTo>
                    <a:pt x="370" y="485"/>
                  </a:moveTo>
                  <a:cubicBezTo>
                    <a:pt x="370" y="502"/>
                    <a:pt x="355" y="516"/>
                    <a:pt x="338" y="516"/>
                  </a:cubicBezTo>
                  <a:cubicBezTo>
                    <a:pt x="31" y="515"/>
                    <a:pt x="31" y="515"/>
                    <a:pt x="31" y="515"/>
                  </a:cubicBezTo>
                  <a:cubicBezTo>
                    <a:pt x="14" y="515"/>
                    <a:pt x="0" y="501"/>
                    <a:pt x="0" y="48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85"/>
                    <a:pt x="370" y="485"/>
                    <a:pt x="370" y="485"/>
                  </a:cubicBezTo>
                </a:path>
              </a:pathLst>
            </a:custGeom>
            <a:solidFill>
              <a:srgbClr val="203E5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47" name="Freeform 143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rect l="0" t="0" r="0" b="0"/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  <a:close/>
                </a:path>
              </a:pathLst>
            </a:custGeom>
            <a:solidFill>
              <a:srgbClr val="FCFFF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48" name="Freeform 144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rect l="0" t="0" r="0" b="0"/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49" name="Freeform 145"/>
            <p:cNvSpPr/>
            <p:nvPr/>
          </p:nvSpPr>
          <p:spPr>
            <a:xfrm>
              <a:off x="8128001" y="2749551"/>
              <a:ext cx="1393825" cy="1855788"/>
            </a:xfrm>
            <a:custGeom>
              <a:avLst/>
              <a:gdLst/>
              <a:ahLst/>
              <a:cxnLst>
                <a:cxn ang="0">
                  <a:pos x="1390068" y="1739095"/>
                </a:cxn>
                <a:cxn ang="0">
                  <a:pos x="1269845" y="1855788"/>
                </a:cxn>
                <a:cxn ang="0">
                  <a:pos x="116465" y="1852023"/>
                </a:cxn>
                <a:cxn ang="0">
                  <a:pos x="0" y="1735331"/>
                </a:cxn>
                <a:cxn ang="0">
                  <a:pos x="3756" y="116692"/>
                </a:cxn>
                <a:cxn ang="0">
                  <a:pos x="123979" y="0"/>
                </a:cxn>
                <a:cxn ang="0">
                  <a:pos x="1273602" y="3764"/>
                </a:cxn>
                <a:cxn ang="0">
                  <a:pos x="1393825" y="120456"/>
                </a:cxn>
                <a:cxn ang="0">
                  <a:pos x="1390068" y="1739095"/>
                </a:cxn>
              </a:cxnLst>
              <a:rect l="0" t="0" r="0" b="0"/>
              <a:pathLst>
                <a:path w="371" h="493">
                  <a:moveTo>
                    <a:pt x="370" y="462"/>
                  </a:moveTo>
                  <a:cubicBezTo>
                    <a:pt x="370" y="479"/>
                    <a:pt x="356" y="493"/>
                    <a:pt x="338" y="493"/>
                  </a:cubicBezTo>
                  <a:cubicBezTo>
                    <a:pt x="31" y="492"/>
                    <a:pt x="31" y="492"/>
                    <a:pt x="31" y="492"/>
                  </a:cubicBezTo>
                  <a:cubicBezTo>
                    <a:pt x="14" y="492"/>
                    <a:pt x="0" y="478"/>
                    <a:pt x="0" y="46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62"/>
                    <a:pt x="370" y="462"/>
                    <a:pt x="370" y="462"/>
                  </a:cubicBezTo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50" name="Freeform 146"/>
            <p:cNvSpPr/>
            <p:nvPr/>
          </p:nvSpPr>
          <p:spPr>
            <a:xfrm>
              <a:off x="8072438" y="2716213"/>
              <a:ext cx="225425" cy="2073275"/>
            </a:xfrm>
            <a:custGeom>
              <a:avLst/>
              <a:gdLst/>
              <a:ahLst/>
              <a:cxnLst>
                <a:cxn ang="0">
                  <a:pos x="221667" y="1967918"/>
                </a:cxn>
                <a:cxn ang="0">
                  <a:pos x="116469" y="2073275"/>
                </a:cxn>
                <a:cxn ang="0">
                  <a:pos x="105198" y="2073275"/>
                </a:cxn>
                <a:cxn ang="0">
                  <a:pos x="0" y="1967918"/>
                </a:cxn>
                <a:cxn ang="0">
                  <a:pos x="3757" y="109119"/>
                </a:cxn>
                <a:cxn ang="0">
                  <a:pos x="108955" y="3762"/>
                </a:cxn>
                <a:cxn ang="0">
                  <a:pos x="120226" y="3762"/>
                </a:cxn>
                <a:cxn ang="0">
                  <a:pos x="225425" y="109119"/>
                </a:cxn>
                <a:cxn ang="0">
                  <a:pos x="221667" y="1967918"/>
                </a:cxn>
              </a:cxnLst>
              <a:rect l="0" t="0" r="0" b="0"/>
              <a:pathLst>
                <a:path w="60" h="551">
                  <a:moveTo>
                    <a:pt x="59" y="523"/>
                  </a:moveTo>
                  <a:cubicBezTo>
                    <a:pt x="59" y="539"/>
                    <a:pt x="46" y="551"/>
                    <a:pt x="31" y="551"/>
                  </a:cubicBezTo>
                  <a:cubicBezTo>
                    <a:pt x="28" y="551"/>
                    <a:pt x="28" y="551"/>
                    <a:pt x="28" y="551"/>
                  </a:cubicBezTo>
                  <a:cubicBezTo>
                    <a:pt x="12" y="551"/>
                    <a:pt x="0" y="538"/>
                    <a:pt x="0" y="52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13"/>
                    <a:pt x="14" y="0"/>
                    <a:pt x="2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8" y="1"/>
                    <a:pt x="60" y="13"/>
                    <a:pt x="60" y="29"/>
                  </a:cubicBezTo>
                  <a:cubicBezTo>
                    <a:pt x="59" y="523"/>
                    <a:pt x="59" y="523"/>
                    <a:pt x="59" y="523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51" name="Freeform 147"/>
            <p:cNvSpPr/>
            <p:nvPr/>
          </p:nvSpPr>
          <p:spPr>
            <a:xfrm>
              <a:off x="8526463" y="3260726"/>
              <a:ext cx="676275" cy="79375"/>
            </a:xfrm>
            <a:custGeom>
              <a:avLst/>
              <a:gdLst/>
              <a:ahLst/>
              <a:cxnLst>
                <a:cxn ang="0">
                  <a:pos x="676275" y="41577"/>
                </a:cxn>
                <a:cxn ang="0">
                  <a:pos x="638704" y="79375"/>
                </a:cxn>
                <a:cxn ang="0">
                  <a:pos x="37570" y="79375"/>
                </a:cxn>
                <a:cxn ang="0">
                  <a:pos x="0" y="41577"/>
                </a:cxn>
                <a:cxn ang="0">
                  <a:pos x="37570" y="0"/>
                </a:cxn>
                <a:cxn ang="0">
                  <a:pos x="638704" y="3779"/>
                </a:cxn>
                <a:cxn ang="0">
                  <a:pos x="676275" y="41577"/>
                </a:cxn>
              </a:cxnLst>
              <a:rect l="0" t="0" r="0" b="0"/>
              <a:pathLst>
                <a:path w="180" h="21">
                  <a:moveTo>
                    <a:pt x="180" y="11"/>
                  </a:moveTo>
                  <a:cubicBezTo>
                    <a:pt x="180" y="17"/>
                    <a:pt x="176" y="21"/>
                    <a:pt x="17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6" y="1"/>
                    <a:pt x="180" y="5"/>
                    <a:pt x="180" y="11"/>
                  </a:cubicBezTo>
                  <a:close/>
                </a:path>
              </a:pathLst>
            </a:custGeom>
            <a:solidFill>
              <a:srgbClr val="FFFCE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52" name="Freeform 167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rect l="0" t="0" r="0" b="0"/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53" name="Freeform 168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rect l="0" t="0" r="0" b="0"/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54" name="Freeform 169"/>
            <p:cNvSpPr/>
            <p:nvPr/>
          </p:nvSpPr>
          <p:spPr>
            <a:xfrm>
              <a:off x="8289926" y="2749551"/>
              <a:ext cx="38100" cy="3810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8100"/>
                </a:cxn>
                <a:cxn ang="0">
                  <a:pos x="0" y="38100"/>
                </a:cxn>
                <a:cxn ang="0">
                  <a:pos x="38100" y="0"/>
                </a:cxn>
                <a:cxn ang="0">
                  <a:pos x="38100" y="0"/>
                </a:cxn>
              </a:cxnLst>
              <a:rect l="0" t="0" r="0" b="0"/>
              <a:pathLst>
                <a:path w="10" h="10">
                  <a:moveTo>
                    <a:pt x="1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55" name="Freeform 170"/>
            <p:cNvSpPr/>
            <p:nvPr/>
          </p:nvSpPr>
          <p:spPr>
            <a:xfrm>
              <a:off x="8075613" y="2787651"/>
              <a:ext cx="214313" cy="211138"/>
            </a:xfrm>
            <a:custGeom>
              <a:avLst/>
              <a:gdLst/>
              <a:ahLst/>
              <a:cxnLst>
                <a:cxn ang="0">
                  <a:pos x="214313" y="0"/>
                </a:cxn>
                <a:cxn ang="0">
                  <a:pos x="0" y="211138"/>
                </a:cxn>
                <a:cxn ang="0">
                  <a:pos x="0" y="211138"/>
                </a:cxn>
                <a:cxn ang="0">
                  <a:pos x="214313" y="0"/>
                </a:cxn>
                <a:cxn ang="0">
                  <a:pos x="214313" y="0"/>
                </a:cxn>
              </a:cxnLst>
              <a:rect l="0" t="0" r="0" b="0"/>
              <a:pathLst>
                <a:path w="57" h="56">
                  <a:moveTo>
                    <a:pt x="57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356" name="文本框 1"/>
          <p:cNvSpPr txBox="1"/>
          <p:nvPr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7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8" name="文本框 1"/>
          <p:cNvSpPr txBox="1"/>
          <p:nvPr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9" name="文本框 1"/>
          <p:cNvSpPr txBox="1"/>
          <p:nvPr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0" name="文本框 1"/>
          <p:cNvSpPr txBox="1"/>
          <p:nvPr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1" name="文本框 1"/>
          <p:cNvSpPr txBox="1"/>
          <p:nvPr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2" name="文本框 1"/>
          <p:cNvSpPr txBox="1"/>
          <p:nvPr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3" name="文本框 1"/>
          <p:cNvSpPr txBox="1"/>
          <p:nvPr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4" name="文本框 1"/>
          <p:cNvSpPr txBox="1"/>
          <p:nvPr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194" name="文本框 39"/>
          <p:cNvSpPr txBox="1"/>
          <p:nvPr/>
        </p:nvSpPr>
        <p:spPr>
          <a:xfrm>
            <a:off x="-537527" y="1939925"/>
            <a:ext cx="9140825" cy="14198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课时     用百分数知识解决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有关变化幅度的问题    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742" name="文本框 1"/>
          <p:cNvSpPr txBox="1"/>
          <p:nvPr/>
        </p:nvSpPr>
        <p:spPr>
          <a:xfrm>
            <a:off x="80963" y="0"/>
            <a:ext cx="46053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义务教育人教版六年级上册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516890" y="591820"/>
            <a:ext cx="810958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1.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8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月初鸡蛋价格比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7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月初上涨了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％，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9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月初又比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8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月初回落了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15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％。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9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月初鸡蛋价格与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7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月初相比是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涨了还是跌了？涨跌幅度是多少？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635"/>
            <a:ext cx="2209878" cy="506730"/>
            <a:chOff x="0" y="1"/>
            <a:chExt cx="3480" cy="798"/>
          </a:xfrm>
        </p:grpSpPr>
        <p:sp>
          <p:nvSpPr>
            <p:cNvPr id="10" name="平行四边形 9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平行四边形 10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巩固</a:t>
              </a:r>
              <a:r>
                <a:rPr lang="zh-CN" altLang="en-US" sz="2700" b="1" dirty="0" smtClean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运用</a:t>
              </a:r>
              <a:endParaRPr lang="zh-CN" altLang="en-US" sz="27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27660" name="文本框 2"/>
          <p:cNvSpPr txBox="1"/>
          <p:nvPr/>
        </p:nvSpPr>
        <p:spPr>
          <a:xfrm>
            <a:off x="3064510" y="94615"/>
            <a:ext cx="31699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P91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练习十九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T11)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15110" y="2874010"/>
            <a:ext cx="6334125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×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10%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）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×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15%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）＝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0.935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57400" y="3471545"/>
            <a:ext cx="5083810" cy="6508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0.935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÷1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0.065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6.5%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7200" y="4173220"/>
            <a:ext cx="81311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9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月初鸡蛋价格与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7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月初相比跌了，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跌了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6.5%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2514600" y="2344420"/>
            <a:ext cx="4527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假设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月初鸡蛋价格</a:t>
            </a:r>
            <a:r>
              <a:rPr 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320" y="525145"/>
            <a:ext cx="7879080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某品牌的手机进行促销活动，降价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％。在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此基</a:t>
            </a:r>
            <a:endParaRPr lang="zh-CN" altLang="en-US" sz="2800" b="1" dirty="0" smtClean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础上，商场又返还实际售价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％的现金。此时买</a:t>
            </a:r>
            <a:endParaRPr lang="zh-CN" altLang="en-US" sz="2800" b="1" dirty="0" smtClean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这个品牌的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手机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，相当于降价百分之多少？</a:t>
            </a:r>
            <a:endParaRPr lang="zh-CN" altLang="en-US" sz="2800" b="1" dirty="0" smtClean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7255" y="2707640"/>
            <a:ext cx="3609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×（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％）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=0.92</a:t>
            </a:r>
            <a:endParaRPr lang="zh-CN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2169795" y="3300730"/>
            <a:ext cx="5391150" cy="1038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0.92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×（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％）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=0.874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0.874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）÷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0.126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=12.6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％</a:t>
            </a:r>
            <a:endParaRPr lang="zh-CN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169795" y="4413885"/>
            <a:ext cx="4533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答：相当于降价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12.6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％。</a:t>
            </a:r>
            <a:endParaRPr lang="zh-CN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660" name="文本框 2"/>
          <p:cNvSpPr txBox="1"/>
          <p:nvPr/>
        </p:nvSpPr>
        <p:spPr>
          <a:xfrm>
            <a:off x="3064510" y="94615"/>
            <a:ext cx="31699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P91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练习十九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T13)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2771775" y="2111375"/>
            <a:ext cx="2400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假设原价为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" y="405765"/>
            <a:ext cx="8625205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红光农场去年植树的数量比前年成活的树木多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50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％，</a:t>
            </a:r>
            <a:endParaRPr lang="zh-CN" altLang="en-US" sz="2800" b="1" dirty="0" smtClean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去年的成活率是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80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％。去年成活的树木数量是前年</a:t>
            </a:r>
            <a:endParaRPr lang="zh-CN" altLang="en-US" sz="2800" b="1" dirty="0" smtClean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成活树木的百分之多少？</a:t>
            </a:r>
            <a:endParaRPr lang="zh-CN" altLang="en-US" sz="2800" b="1" dirty="0" smtClean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476250" y="4281170"/>
            <a:ext cx="8408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答：去年成活的树木数量是前年成活树木的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120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％。</a:t>
            </a:r>
            <a:endParaRPr lang="zh-CN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660" name="文本框 2"/>
          <p:cNvSpPr txBox="1"/>
          <p:nvPr/>
        </p:nvSpPr>
        <p:spPr>
          <a:xfrm>
            <a:off x="3064510" y="94615"/>
            <a:ext cx="31699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P91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练习十九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T14)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405380" y="2587625"/>
            <a:ext cx="3609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×（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50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％）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=1.5</a:t>
            </a:r>
            <a:endParaRPr lang="zh-CN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2519680" y="3164840"/>
            <a:ext cx="2590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1.5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80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％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=1.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1862455" y="2047240"/>
            <a:ext cx="50469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假设前年成活的树木数量为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2538730" y="3759200"/>
            <a:ext cx="2590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1.2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÷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1=120%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9937" name="组合 1"/>
          <p:cNvGrpSpPr/>
          <p:nvPr/>
        </p:nvGrpSpPr>
        <p:grpSpPr>
          <a:xfrm>
            <a:off x="0" y="0"/>
            <a:ext cx="2209800" cy="506413"/>
            <a:chOff x="0" y="1"/>
            <a:chExt cx="3480" cy="796"/>
          </a:xfrm>
        </p:grpSpPr>
        <p:sp>
          <p:nvSpPr>
            <p:cNvPr id="3" name="平行四边形 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9940" name="文本框 62"/>
            <p:cNvSpPr txBox="1"/>
            <p:nvPr/>
          </p:nvSpPr>
          <p:spPr>
            <a:xfrm>
              <a:off x="502" y="1"/>
              <a:ext cx="2534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课堂小结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pic>
        <p:nvPicPr>
          <p:cNvPr id="39941" name="图片 8" descr="E:\新画人物图\男老师2 拷贝.png男老师2 拷贝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6500495" y="2022475"/>
            <a:ext cx="1450975" cy="26454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椭圆形标注 9"/>
          <p:cNvSpPr/>
          <p:nvPr/>
        </p:nvSpPr>
        <p:spPr>
          <a:xfrm>
            <a:off x="1573213" y="649288"/>
            <a:ext cx="4767263" cy="2493963"/>
          </a:xfrm>
          <a:prstGeom prst="wedgeEllipseCallout">
            <a:avLst>
              <a:gd name="adj1" fmla="val 51096"/>
              <a:gd name="adj2" fmla="val 39843"/>
            </a:avLst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9943" name="文本框 10"/>
          <p:cNvSpPr txBox="1"/>
          <p:nvPr/>
        </p:nvSpPr>
        <p:spPr>
          <a:xfrm>
            <a:off x="1895475" y="1263650"/>
            <a:ext cx="4778375" cy="1322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通过这节课的学习，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你有什么收获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</a:rPr>
              <a:t>?</a:t>
            </a:r>
            <a:endParaRPr lang="en-US" altLang="zh-CN" sz="4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/>
          <p:nvPr/>
        </p:nvSpPr>
        <p:spPr>
          <a:xfrm>
            <a:off x="1979613" y="1419225"/>
            <a:ext cx="5759450" cy="13255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1" latin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从课后习题中选取；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marL="342900" indent="-342900" eaLnBrk="1" latin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完成练习册本课时的习题。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635"/>
            <a:ext cx="2209878" cy="506730"/>
            <a:chOff x="0" y="1"/>
            <a:chExt cx="3480" cy="798"/>
          </a:xfrm>
        </p:grpSpPr>
        <p:sp>
          <p:nvSpPr>
            <p:cNvPr id="4" name="平行四边形 3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平行四边形 2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05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课后作业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0" y="-25585"/>
            <a:ext cx="2209878" cy="506730"/>
            <a:chOff x="0" y="1"/>
            <a:chExt cx="3480" cy="798"/>
          </a:xfrm>
        </p:grpSpPr>
        <p:sp>
          <p:nvSpPr>
            <p:cNvPr id="5" name="平行四边形 4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05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复习导入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17270" y="581025"/>
            <a:ext cx="5605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你知道下面每个百分数的含义吗？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7270" y="1304925"/>
            <a:ext cx="7299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）某学校，六年级学生的近视率是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28%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17270" y="2015490"/>
            <a:ext cx="6900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）某品牌电脑搞促销，降价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10%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出售。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17270" y="2720340"/>
            <a:ext cx="72999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）国庆期间，实际销售量比计划销售量增加了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75%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9505" y="3825875"/>
            <a:ext cx="4720590" cy="1119505"/>
            <a:chOff x="2345" y="6015"/>
            <a:chExt cx="7434" cy="1763"/>
          </a:xfrm>
        </p:grpSpPr>
        <p:pic>
          <p:nvPicPr>
            <p:cNvPr id="37902" name="Picture 11" descr="E:\新画人物图\书本 拷贝.png书本 拷贝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8378" y="6015"/>
              <a:ext cx="1401" cy="17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圆角矩形标注 3"/>
            <p:cNvSpPr/>
            <p:nvPr/>
          </p:nvSpPr>
          <p:spPr>
            <a:xfrm>
              <a:off x="2345" y="6260"/>
              <a:ext cx="5673" cy="860"/>
            </a:xfrm>
            <a:prstGeom prst="wedgeRoundRectCallout">
              <a:avLst>
                <a:gd name="adj1" fmla="val 55233"/>
                <a:gd name="adj2" fmla="val 5697"/>
                <a:gd name="adj3" fmla="val 16667"/>
              </a:avLst>
            </a:prstGeom>
            <a:noFill/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sym typeface="宋体" panose="02010600030101010101" pitchFamily="2" charset="-122"/>
                </a:rPr>
                <a:t>和同伴交流一下吧！</a:t>
              </a:r>
              <a:endParaRPr lang="zh-CN" altLang="en-US" sz="2800" b="1" dirty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0"/>
          <p:cNvSpPr txBox="1"/>
          <p:nvPr/>
        </p:nvSpPr>
        <p:spPr>
          <a:xfrm>
            <a:off x="1062355" y="1418590"/>
            <a:ext cx="7663815" cy="1641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某种商品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月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份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价格比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月份降了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20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%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月份的价格比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月份又涨了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20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%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月份的价格和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月份相比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是涨了还是降了？变化幅度是多少？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-18415"/>
            <a:ext cx="2209878" cy="506730"/>
            <a:chOff x="0" y="1"/>
            <a:chExt cx="3480" cy="798"/>
          </a:xfrm>
        </p:grpSpPr>
        <p:sp>
          <p:nvSpPr>
            <p:cNvPr id="9" name="平行四边形 8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探究</a:t>
              </a:r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新知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47831" y="475669"/>
            <a:ext cx="72388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知识点：已知一个量的两次增减变化幅度，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求最后变化幅度的问题的解法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062355" y="3237230"/>
            <a:ext cx="6129655" cy="1384935"/>
            <a:chOff x="1239" y="5278"/>
            <a:chExt cx="9653" cy="2181"/>
          </a:xfrm>
        </p:grpSpPr>
        <p:grpSp>
          <p:nvGrpSpPr>
            <p:cNvPr id="6" name="组合 5"/>
            <p:cNvGrpSpPr/>
            <p:nvPr/>
          </p:nvGrpSpPr>
          <p:grpSpPr>
            <a:xfrm>
              <a:off x="3163" y="5811"/>
              <a:ext cx="7729" cy="987"/>
              <a:chOff x="6701" y="-1377"/>
              <a:chExt cx="7729" cy="987"/>
            </a:xfrm>
          </p:grpSpPr>
          <p:sp>
            <p:nvSpPr>
              <p:cNvPr id="5" name="圆角矩形标注 4"/>
              <p:cNvSpPr/>
              <p:nvPr/>
            </p:nvSpPr>
            <p:spPr>
              <a:xfrm>
                <a:off x="6701" y="-1377"/>
                <a:ext cx="7729" cy="987"/>
              </a:xfrm>
              <a:prstGeom prst="wedgeRoundRectCallout">
                <a:avLst>
                  <a:gd name="adj1" fmla="val -54627"/>
                  <a:gd name="adj2" fmla="val 8986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" name="文本框 1"/>
              <p:cNvSpPr txBox="1"/>
              <p:nvPr/>
            </p:nvSpPr>
            <p:spPr>
              <a:xfrm>
                <a:off x="6701" y="-1294"/>
                <a:ext cx="7444" cy="82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2800" b="1">
                    <a:latin typeface="楷体" panose="02010609060101010101" charset="-122"/>
                    <a:ea typeface="楷体" panose="02010609060101010101" charset="-122"/>
                  </a:rPr>
                  <a:t>读一读题，你都知道了什么？</a:t>
                </a:r>
                <a:endParaRPr lang="zh-CN" altLang="en-US" sz="2800" b="1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pic>
          <p:nvPicPr>
            <p:cNvPr id="13" name="图片 12" descr="E:\新画人物图\男老师11 拷贝.png男老师11 拷贝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1239" y="5278"/>
              <a:ext cx="1481" cy="2181"/>
            </a:xfrm>
            <a:prstGeom prst="rect">
              <a:avLst/>
            </a:prstGeom>
          </p:spPr>
        </p:pic>
      </p:grpSp>
      <p:pic>
        <p:nvPicPr>
          <p:cNvPr id="8199" name="图片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453" y="1428433"/>
            <a:ext cx="693737" cy="596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60" name="文本框 2"/>
          <p:cNvSpPr txBox="1"/>
          <p:nvPr/>
        </p:nvSpPr>
        <p:spPr>
          <a:xfrm>
            <a:off x="3558540" y="60960"/>
            <a:ext cx="206565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P88 </a:t>
            </a:r>
            <a:r>
              <a:rPr 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例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5)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圆角矩形 2"/>
          <p:cNvSpPr/>
          <p:nvPr/>
        </p:nvSpPr>
        <p:spPr>
          <a:xfrm>
            <a:off x="386080" y="1906905"/>
            <a:ext cx="2087245" cy="518795"/>
          </a:xfrm>
          <a:prstGeom prst="roundRect">
            <a:avLst>
              <a:gd name="adj" fmla="val 16667"/>
            </a:avLst>
          </a:prstGeom>
          <a:solidFill>
            <a:srgbClr val="FCD9DD"/>
          </a:solidFill>
          <a:ln w="9525">
            <a:noFill/>
          </a:ln>
        </p:spPr>
        <p:txBody>
          <a:bodyPr/>
          <a:p>
            <a:pPr algn="ctr" eaLnBrk="1" latinLnBrk="1" hangingPunct="1">
              <a:buFont typeface="Arial" panose="020B0604020202020204" pitchFamily="34" charset="0"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阅读与理解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27505" y="2577897"/>
            <a:ext cx="7341235" cy="1649638"/>
            <a:chOff x="4359" y="2578"/>
            <a:chExt cx="11561" cy="2358"/>
          </a:xfrm>
        </p:grpSpPr>
        <p:pic>
          <p:nvPicPr>
            <p:cNvPr id="7172" name="Picture 12" descr="E:\新画人物图\男033 拷贝.png男033 拷贝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4403" y="2957"/>
              <a:ext cx="1517" cy="19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3" name="圆角矩形标注 3"/>
            <p:cNvSpPr/>
            <p:nvPr/>
          </p:nvSpPr>
          <p:spPr>
            <a:xfrm>
              <a:off x="4359" y="2578"/>
              <a:ext cx="9497" cy="1831"/>
            </a:xfrm>
            <a:prstGeom prst="wedgeRoundRectCallout">
              <a:avLst>
                <a:gd name="adj1" fmla="val 56233"/>
                <a:gd name="adj2" fmla="val 21405"/>
                <a:gd name="adj3" fmla="val 16667"/>
              </a:avLst>
            </a:prstGeom>
            <a:noFill/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eaLnBrk="1" latin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宋体" panose="02010600030101010101" pitchFamily="2" charset="-122"/>
                </a:rPr>
                <a:t>知道了每两个月之间的价格变化幅度，要求的是</a:t>
              </a:r>
              <a:r>
                <a:rPr lang="en-US" altLang="zh-CN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5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月的价格和</a:t>
              </a:r>
              <a:r>
                <a:rPr lang="en-US" altLang="zh-CN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3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月比是涨了还是降了？变化幅度是多少？</a:t>
              </a:r>
              <a:endParaRPr lang="zh-CN" altLang="en-US" sz="2800" b="1" dirty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6080" y="3790950"/>
            <a:ext cx="5895975" cy="1229360"/>
            <a:chOff x="608" y="5722"/>
            <a:chExt cx="9285" cy="1936"/>
          </a:xfrm>
        </p:grpSpPr>
        <p:pic>
          <p:nvPicPr>
            <p:cNvPr id="37902" name="Picture 11" descr="E:\新画人物图\女03 3拷贝.png女03 3拷贝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608" y="5722"/>
              <a:ext cx="1401" cy="19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圆角矩形标注 3"/>
            <p:cNvSpPr/>
            <p:nvPr/>
          </p:nvSpPr>
          <p:spPr>
            <a:xfrm>
              <a:off x="2345" y="6260"/>
              <a:ext cx="7548" cy="860"/>
            </a:xfrm>
            <a:prstGeom prst="wedgeRoundRectCallout">
              <a:avLst>
                <a:gd name="adj1" fmla="val -53471"/>
                <a:gd name="adj2" fmla="val -18720"/>
                <a:gd name="adj3" fmla="val 16667"/>
              </a:avLst>
            </a:prstGeom>
            <a:noFill/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sym typeface="宋体" panose="02010600030101010101" pitchFamily="2" charset="-122"/>
                </a:rPr>
                <a:t>可是商品原来的价格未知啊。</a:t>
              </a:r>
              <a:endParaRPr lang="zh-CN" altLang="en-US" sz="2800" b="1" dirty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67640" y="285115"/>
            <a:ext cx="8335010" cy="1640840"/>
            <a:chOff x="264" y="449"/>
            <a:chExt cx="13126" cy="2584"/>
          </a:xfrm>
        </p:grpSpPr>
        <p:pic>
          <p:nvPicPr>
            <p:cNvPr id="8199" name="图片 1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4" y="553"/>
              <a:ext cx="1092" cy="9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TextBox 10"/>
            <p:cNvSpPr txBox="1"/>
            <p:nvPr/>
          </p:nvSpPr>
          <p:spPr>
            <a:xfrm>
              <a:off x="1322" y="449"/>
              <a:ext cx="12069" cy="25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latin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某种商品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4</a:t>
              </a:r>
              <a:r>
                <a:rPr lang="zh-CN" altLang="en-US" sz="2800" b="1" dirty="0" smtClean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月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份</a:t>
              </a:r>
              <a:r>
                <a:rPr lang="zh-CN" altLang="en-US" sz="2800" b="1" dirty="0" smtClean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的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价格比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月份降了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20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%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，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5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月份的价格比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4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月份又涨了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20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%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。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5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月份的价格和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zh-CN" altLang="en-US" sz="2800" b="1" dirty="0" smtClean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月份相比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是涨了还是降了？变化幅度是多少？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圆角矩形 2"/>
          <p:cNvSpPr/>
          <p:nvPr/>
        </p:nvSpPr>
        <p:spPr>
          <a:xfrm>
            <a:off x="386080" y="1906905"/>
            <a:ext cx="2087245" cy="518795"/>
          </a:xfrm>
          <a:prstGeom prst="roundRect">
            <a:avLst>
              <a:gd name="adj" fmla="val 16667"/>
            </a:avLst>
          </a:prstGeom>
          <a:solidFill>
            <a:srgbClr val="FCD9DD"/>
          </a:solidFill>
          <a:ln w="9525">
            <a:noFill/>
          </a:ln>
        </p:spPr>
        <p:txBody>
          <a:bodyPr/>
          <a:p>
            <a:pPr algn="ctr" eaLnBrk="1" latinLnBrk="1" hangingPunct="1">
              <a:buFont typeface="Arial" panose="020B0604020202020204" pitchFamily="34" charset="0"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分析与解答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644390" y="1855470"/>
            <a:ext cx="4169410" cy="1192530"/>
            <a:chOff x="7314" y="3042"/>
            <a:chExt cx="6566" cy="1878"/>
          </a:xfrm>
        </p:grpSpPr>
        <p:pic>
          <p:nvPicPr>
            <p:cNvPr id="13" name="Picture 14" descr="E:\新画人物图\女01 11拷贝.png女01 11拷贝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12288" y="3042"/>
              <a:ext cx="1592" cy="18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AutoShape 27"/>
            <p:cNvSpPr/>
            <p:nvPr/>
          </p:nvSpPr>
          <p:spPr>
            <a:xfrm>
              <a:off x="7314" y="3215"/>
              <a:ext cx="4704" cy="1585"/>
            </a:xfrm>
            <a:prstGeom prst="wedgeRoundRectCallout">
              <a:avLst>
                <a:gd name="adj1" fmla="val 57738"/>
                <a:gd name="adj2" fmla="val -24384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 eaLnBrk="1" latinLnBrk="1" hangingPunct="1">
                <a:lnSpc>
                  <a:spcPct val="100000"/>
                </a:lnSpc>
              </a:pPr>
              <a:r>
                <a: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可以假设此商品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3</a:t>
              </a:r>
              <a:r>
                <a: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月的价格是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100</a:t>
              </a:r>
              <a:r>
                <a: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元。</a:t>
              </a:r>
              <a:endPara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385763" y="2591435"/>
            <a:ext cx="764857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latinLnBrk="1" hangingPunct="1"/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4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月份价格：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latin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100 ×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20%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100 ×80%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80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元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)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5920" y="3553460"/>
            <a:ext cx="86861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/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5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月份价格：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80 ×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20%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80 ×1.2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96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元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)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605" y="4018280"/>
            <a:ext cx="37280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96÷100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0.96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96%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36060" y="4018280"/>
            <a:ext cx="50260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/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所以，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月的价格是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月的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96%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7820" y="4534535"/>
            <a:ext cx="43256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/>
            <a:r>
              <a:rPr 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变化幅度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：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96%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4%</a:t>
            </a:r>
            <a:endParaRPr 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7640" y="285115"/>
            <a:ext cx="8335010" cy="1640840"/>
            <a:chOff x="264" y="449"/>
            <a:chExt cx="13126" cy="2584"/>
          </a:xfrm>
        </p:grpSpPr>
        <p:pic>
          <p:nvPicPr>
            <p:cNvPr id="11" name="图片 1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4" y="553"/>
              <a:ext cx="1092" cy="9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Box 10"/>
            <p:cNvSpPr txBox="1"/>
            <p:nvPr/>
          </p:nvSpPr>
          <p:spPr>
            <a:xfrm>
              <a:off x="1322" y="449"/>
              <a:ext cx="12069" cy="25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latin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某种商品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4</a:t>
              </a:r>
              <a:r>
                <a:rPr lang="zh-CN" altLang="en-US" sz="2800" b="1" dirty="0" smtClean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月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份</a:t>
              </a:r>
              <a:r>
                <a:rPr lang="zh-CN" altLang="en-US" sz="2800" b="1" dirty="0" smtClean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的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价格比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月份降了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20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%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，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5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月份的价格比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4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月份又涨了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20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%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。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5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月份的价格和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zh-CN" altLang="en-US" sz="2800" b="1" dirty="0" smtClean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月份相比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是涨了还是降了？变化幅度是多少？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  <p:bldP spid="6" grpId="0"/>
      <p:bldP spid="8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圆角矩形 2"/>
          <p:cNvSpPr/>
          <p:nvPr/>
        </p:nvSpPr>
        <p:spPr>
          <a:xfrm>
            <a:off x="386080" y="2002155"/>
            <a:ext cx="2087245" cy="518795"/>
          </a:xfrm>
          <a:prstGeom prst="roundRect">
            <a:avLst>
              <a:gd name="adj" fmla="val 16667"/>
            </a:avLst>
          </a:prstGeom>
          <a:solidFill>
            <a:srgbClr val="FCD9DD"/>
          </a:solidFill>
          <a:ln w="9525">
            <a:noFill/>
          </a:ln>
        </p:spPr>
        <p:txBody>
          <a:bodyPr/>
          <a:p>
            <a:pPr algn="ctr" eaLnBrk="1" latinLnBrk="1" hangingPunct="1">
              <a:buFont typeface="Arial" panose="020B0604020202020204" pitchFamily="34" charset="0"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分析与解答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397375" y="1863090"/>
            <a:ext cx="4416425" cy="1178560"/>
            <a:chOff x="6925" y="3054"/>
            <a:chExt cx="6955" cy="1856"/>
          </a:xfrm>
        </p:grpSpPr>
        <p:pic>
          <p:nvPicPr>
            <p:cNvPr id="13" name="Picture 14" descr="E:\新画人物图\男0114 拷贝.png男0114 拷贝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12288" y="3054"/>
              <a:ext cx="1592" cy="18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AutoShape 27"/>
            <p:cNvSpPr/>
            <p:nvPr/>
          </p:nvSpPr>
          <p:spPr>
            <a:xfrm>
              <a:off x="6925" y="3215"/>
              <a:ext cx="5093" cy="1585"/>
            </a:xfrm>
            <a:prstGeom prst="wedgeRoundRectCallout">
              <a:avLst>
                <a:gd name="adj1" fmla="val 57738"/>
                <a:gd name="adj2" fmla="val -24384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 eaLnBrk="1" latinLnBrk="1" hangingPunct="1">
                <a:lnSpc>
                  <a:spcPct val="100000"/>
                </a:lnSpc>
              </a:pPr>
              <a:r>
                <a: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也可以直接假设此商品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3</a:t>
              </a:r>
              <a:r>
                <a: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月的价格是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1</a:t>
              </a:r>
              <a:r>
                <a: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。</a:t>
              </a:r>
              <a:endPara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903605" y="3111500"/>
            <a:ext cx="70015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/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5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月价格：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1×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20%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20%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0.96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3605" y="3775075"/>
            <a:ext cx="64636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/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变化幅度：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0.96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÷1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0.04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4%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25955" y="4427855"/>
            <a:ext cx="49358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答：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月的价格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比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月降了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4%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7640" y="285115"/>
            <a:ext cx="8335010" cy="1640840"/>
            <a:chOff x="264" y="449"/>
            <a:chExt cx="13126" cy="2584"/>
          </a:xfrm>
        </p:grpSpPr>
        <p:pic>
          <p:nvPicPr>
            <p:cNvPr id="9" name="图片 1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4" y="553"/>
              <a:ext cx="1092" cy="9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10"/>
            <p:cNvSpPr txBox="1"/>
            <p:nvPr/>
          </p:nvSpPr>
          <p:spPr>
            <a:xfrm>
              <a:off x="1322" y="449"/>
              <a:ext cx="12069" cy="25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latin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某种商品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4</a:t>
              </a:r>
              <a:r>
                <a:rPr lang="zh-CN" altLang="en-US" sz="2800" b="1" dirty="0" smtClean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月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份</a:t>
              </a:r>
              <a:r>
                <a:rPr lang="zh-CN" altLang="en-US" sz="2800" b="1" dirty="0" smtClean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的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价格比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月份降了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20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%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，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5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月份的价格比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4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月份又涨了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20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%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。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5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月份的价格和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zh-CN" altLang="en-US" sz="2800" b="1" dirty="0" smtClean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月份相比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是涨了还是降了？变化幅度是多少？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圆角矩形 2"/>
          <p:cNvSpPr/>
          <p:nvPr/>
        </p:nvSpPr>
        <p:spPr>
          <a:xfrm>
            <a:off x="386080" y="2002155"/>
            <a:ext cx="2087245" cy="518795"/>
          </a:xfrm>
          <a:prstGeom prst="roundRect">
            <a:avLst>
              <a:gd name="adj" fmla="val 16667"/>
            </a:avLst>
          </a:prstGeom>
          <a:solidFill>
            <a:srgbClr val="FCD9DD"/>
          </a:solidFill>
          <a:ln w="9525">
            <a:noFill/>
          </a:ln>
        </p:spPr>
        <p:txBody>
          <a:bodyPr/>
          <a:p>
            <a:pPr algn="ctr" eaLnBrk="1" latinLnBrk="1" hangingPunct="1">
              <a:buFont typeface="Arial" panose="020B0604020202020204" pitchFamily="34" charset="0"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回顾与反思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7" name="组合 1"/>
          <p:cNvGrpSpPr/>
          <p:nvPr/>
        </p:nvGrpSpPr>
        <p:grpSpPr>
          <a:xfrm>
            <a:off x="3282086" y="2009775"/>
            <a:ext cx="5282136" cy="1124554"/>
            <a:chOff x="3085" y="2229"/>
            <a:chExt cx="9818" cy="2361"/>
          </a:xfrm>
        </p:grpSpPr>
        <p:pic>
          <p:nvPicPr>
            <p:cNvPr id="9" name="Picture 11" descr="E:\新画人物图\书本 拷贝.png书本 拷贝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11428" y="2377"/>
              <a:ext cx="1475" cy="20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圆角矩形标注 29"/>
            <p:cNvSpPr/>
            <p:nvPr/>
          </p:nvSpPr>
          <p:spPr>
            <a:xfrm>
              <a:off x="3085" y="2261"/>
              <a:ext cx="7588" cy="2329"/>
            </a:xfrm>
            <a:prstGeom prst="wedgeRoundRectCallout">
              <a:avLst>
                <a:gd name="adj1" fmla="val 58544"/>
                <a:gd name="adj2" fmla="val 3693"/>
                <a:gd name="adj3" fmla="val 16667"/>
              </a:avLst>
            </a:prstGeom>
            <a:noFill/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en-US" altLang="zh-CN" sz="1500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zh-CN" altLang="en-US" sz="1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Text Box 2"/>
            <p:cNvSpPr txBox="1"/>
            <p:nvPr/>
          </p:nvSpPr>
          <p:spPr>
            <a:xfrm>
              <a:off x="3268" y="2229"/>
              <a:ext cx="7404" cy="23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如果此商品</a:t>
              </a:r>
              <a:r>
                <a:rPr lang="en-US" altLang="zh-CN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3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月的价格是</a:t>
              </a:r>
              <a:r>
                <a:rPr lang="en-US" altLang="zh-CN" sz="2800" b="1" i="1" dirty="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a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元呢？结论是否一致？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482725" y="3311525"/>
            <a:ext cx="6471920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20%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20%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）＝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0.96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a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0.96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0.04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4%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57575" y="4479925"/>
            <a:ext cx="20399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latin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结论仍一致。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7640" y="285115"/>
            <a:ext cx="8335010" cy="1640840"/>
            <a:chOff x="264" y="449"/>
            <a:chExt cx="13126" cy="2584"/>
          </a:xfrm>
        </p:grpSpPr>
        <p:pic>
          <p:nvPicPr>
            <p:cNvPr id="6" name="图片 1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4" y="553"/>
              <a:ext cx="1092" cy="9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10"/>
            <p:cNvSpPr txBox="1"/>
            <p:nvPr/>
          </p:nvSpPr>
          <p:spPr>
            <a:xfrm>
              <a:off x="1322" y="449"/>
              <a:ext cx="12069" cy="25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latin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某种商品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4</a:t>
              </a:r>
              <a:r>
                <a:rPr lang="zh-CN" altLang="en-US" sz="2800" b="1" dirty="0" smtClean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月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份</a:t>
              </a:r>
              <a:r>
                <a:rPr lang="zh-CN" altLang="en-US" sz="2800" b="1" dirty="0" smtClean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的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价格比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月份降了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20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%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，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5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月份的价格比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4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月份又涨了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20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%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。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5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月份的价格和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zh-CN" altLang="en-US" sz="2800" b="1" dirty="0" smtClean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月份相比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是涨了还是降了？变化幅度是多少？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124710" y="2589530"/>
            <a:ext cx="692023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为什么降价和涨价的幅度都是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20%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，但降价和涨价的具体钱数却不同呢？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3322" name="文本框 6"/>
          <p:cNvSpPr txBox="1"/>
          <p:nvPr/>
        </p:nvSpPr>
        <p:spPr>
          <a:xfrm>
            <a:off x="2802255" y="4030980"/>
            <a:ext cx="35394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因为单位“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”不同。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86080" y="2002155"/>
            <a:ext cx="2087245" cy="518795"/>
          </a:xfrm>
          <a:prstGeom prst="roundRect">
            <a:avLst>
              <a:gd name="adj" fmla="val 16667"/>
            </a:avLst>
          </a:prstGeom>
          <a:solidFill>
            <a:srgbClr val="FCD9DD"/>
          </a:solidFill>
          <a:ln w="9525">
            <a:noFill/>
          </a:ln>
        </p:spPr>
        <p:txBody>
          <a:bodyPr/>
          <a:p>
            <a:pPr algn="ctr" eaLnBrk="1" latinLnBrk="1" hangingPunct="1">
              <a:buFont typeface="Arial" panose="020B0604020202020204" pitchFamily="34" charset="0"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回顾与反思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3554" name="组合 12"/>
          <p:cNvGrpSpPr/>
          <p:nvPr/>
        </p:nvGrpSpPr>
        <p:grpSpPr>
          <a:xfrm>
            <a:off x="196850" y="2665730"/>
            <a:ext cx="1927860" cy="632789"/>
            <a:chOff x="7798" y="6656"/>
            <a:chExt cx="3037" cy="996"/>
          </a:xfrm>
        </p:grpSpPr>
        <p:pic>
          <p:nvPicPr>
            <p:cNvPr id="23555" name="图片 2" descr="矢量灯泡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798" y="6656"/>
              <a:ext cx="898" cy="8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56" name="文本框 3"/>
            <p:cNvSpPr txBox="1"/>
            <p:nvPr/>
          </p:nvSpPr>
          <p:spPr>
            <a:xfrm>
              <a:off x="8608" y="6729"/>
              <a:ext cx="2227" cy="9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3200" b="1" dirty="0">
                  <a:solidFill>
                    <a:srgbClr val="FFC9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想一想</a:t>
              </a:r>
              <a:endParaRPr lang="zh-CN" altLang="en-US" sz="3200" b="1" dirty="0">
                <a:solidFill>
                  <a:srgbClr val="FFC9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67640" y="285115"/>
            <a:ext cx="8335010" cy="1640840"/>
            <a:chOff x="264" y="449"/>
            <a:chExt cx="13126" cy="2584"/>
          </a:xfrm>
        </p:grpSpPr>
        <p:pic>
          <p:nvPicPr>
            <p:cNvPr id="2" name="图片 1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4" y="553"/>
              <a:ext cx="1092" cy="9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TextBox 10"/>
            <p:cNvSpPr txBox="1"/>
            <p:nvPr/>
          </p:nvSpPr>
          <p:spPr>
            <a:xfrm>
              <a:off x="1322" y="449"/>
              <a:ext cx="12069" cy="25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latin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某种商品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4</a:t>
              </a:r>
              <a:r>
                <a:rPr lang="zh-CN" altLang="en-US" sz="2800" b="1" dirty="0" smtClean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月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份</a:t>
              </a:r>
              <a:r>
                <a:rPr lang="zh-CN" altLang="en-US" sz="2800" b="1" dirty="0" smtClean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的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价格比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月份降了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20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%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，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5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月份的价格比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4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月份又涨了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20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%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。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5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月份的价格和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zh-CN" altLang="en-US" sz="2800" b="1" dirty="0" smtClean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月份相比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是涨了还是降了？变化幅度是多少？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3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8"/>
          <p:cNvSpPr txBox="1">
            <a:spLocks noChangeArrowheads="1"/>
          </p:cNvSpPr>
          <p:nvPr/>
        </p:nvSpPr>
        <p:spPr bwMode="auto">
          <a:xfrm>
            <a:off x="592455" y="833120"/>
            <a:ext cx="824484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某电视机厂计划某种型号的电视机比去年增产</a:t>
            </a:r>
            <a:r>
              <a:rPr lang="en-US" sz="2800" b="1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50%</a:t>
            </a:r>
            <a:r>
              <a:rPr lang="zh-CN" altLang="en-US" sz="2800" b="1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</a:t>
            </a:r>
            <a:endParaRPr lang="zh-CN" altLang="en-US" sz="2800" b="1" spc="-100" dirty="0">
              <a:solidFill>
                <a:schemeClr val="tx1"/>
              </a:solidFill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实际又比计划产量多生产了</a:t>
            </a:r>
            <a:r>
              <a:rPr lang="en-US" sz="2800" b="1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10%</a:t>
            </a:r>
            <a:r>
              <a:rPr lang="zh-CN" altLang="en-US" sz="2800" b="1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。此型号的电视机</a:t>
            </a:r>
            <a:endParaRPr lang="zh-CN" altLang="en-US" sz="2800" b="1" spc="-100" dirty="0">
              <a:solidFill>
                <a:schemeClr val="tx1"/>
              </a:solidFill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今年的实际产量是去年的百分之多少？</a:t>
            </a:r>
            <a:endParaRPr lang="zh-CN" altLang="en-US" sz="2800" b="1" spc="-100" dirty="0">
              <a:solidFill>
                <a:schemeClr val="tx1"/>
              </a:solidFill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727" name="文本框 30726"/>
          <p:cNvSpPr txBox="1">
            <a:spLocks noChangeArrowheads="1"/>
          </p:cNvSpPr>
          <p:nvPr/>
        </p:nvSpPr>
        <p:spPr bwMode="auto">
          <a:xfrm>
            <a:off x="2633980" y="2531745"/>
            <a:ext cx="339915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假设去年的产量为1</a:t>
            </a:r>
            <a:endParaRPr lang="zh-CN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92455" y="3884295"/>
            <a:ext cx="8502015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答：此型号的电视机今年的实际产量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是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去年的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165%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。</a:t>
            </a:r>
            <a:endParaRPr lang="zh-CN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0750" y="3237865"/>
            <a:ext cx="741299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1×（1+50%）×（1+10%）÷1=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1.65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165%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660" name="文本框 2"/>
          <p:cNvSpPr txBox="1"/>
          <p:nvPr/>
        </p:nvSpPr>
        <p:spPr>
          <a:xfrm>
            <a:off x="3228340" y="96520"/>
            <a:ext cx="25793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P89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T3)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048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645" y="252095"/>
            <a:ext cx="1417638" cy="57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" grpId="0"/>
      <p:bldP spid="2" grpId="0"/>
    </p:bldLst>
  </p:timing>
</p:sld>
</file>

<file path=ppt/tags/tag1.xml><?xml version="1.0" encoding="utf-8"?>
<p:tagLst xmlns:p="http://schemas.openxmlformats.org/presentationml/2006/main">
  <p:tag name="KSO_WM_SLIDE_MODEL_TYPE" val="timeline"/>
</p:tagLst>
</file>

<file path=ppt/tags/tag2.xml><?xml version="1.0" encoding="utf-8"?>
<p:tagLst xmlns:p="http://schemas.openxmlformats.org/presentationml/2006/main">
  <p:tag name="KSO_WM_UNIT_PLACING_PICTURE_USER_VIEWPORT" val="{&quot;height&quot;:4083,&quot;width&quot;:2507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1848</Words>
  <Application>WPS 演示</Application>
  <PresentationFormat>全屏显示(16:9)</PresentationFormat>
  <Paragraphs>181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Calibri</vt:lpstr>
      <vt:lpstr>Arial Narrow</vt:lpstr>
      <vt:lpstr>Bell MT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2022-09-02T03:14:15Z</dcterms:created>
  <dcterms:modified xsi:type="dcterms:W3CDTF">2022-09-02T03:14:15Z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2052-11.8.2.8506</vt:lpwstr>
  </property>
  <property fmtid="{D5CDD505-2E9C-101B-9397-08002B2CF9AE}" pid="4" name="ICV">
    <vt:lpwstr>F6F1A67F43B9465697DE46AB3C245170</vt:lpwstr>
  </property>
</Properties>
</file>