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wdp" ContentType="image/vnd.ms-photo"/>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6"/>
  </p:notesMasterIdLst>
  <p:handoutMasterIdLst>
    <p:handoutMasterId r:id="rId27"/>
  </p:handoutMasterIdLst>
  <p:sldIdLst>
    <p:sldId id="416" r:id="rId2"/>
    <p:sldId id="468" r:id="rId3"/>
    <p:sldId id="470" r:id="rId4"/>
    <p:sldId id="471" r:id="rId5"/>
    <p:sldId id="469" r:id="rId6"/>
    <p:sldId id="460" r:id="rId7"/>
    <p:sldId id="454" r:id="rId8"/>
    <p:sldId id="472" r:id="rId9"/>
    <p:sldId id="473" r:id="rId10"/>
    <p:sldId id="421" r:id="rId11"/>
    <p:sldId id="461" r:id="rId12"/>
    <p:sldId id="474" r:id="rId13"/>
    <p:sldId id="475" r:id="rId14"/>
    <p:sldId id="482" r:id="rId15"/>
    <p:sldId id="481" r:id="rId16"/>
    <p:sldId id="476" r:id="rId17"/>
    <p:sldId id="427" r:id="rId18"/>
    <p:sldId id="477" r:id="rId19"/>
    <p:sldId id="478" r:id="rId20"/>
    <p:sldId id="429" r:id="rId21"/>
    <p:sldId id="430" r:id="rId22"/>
    <p:sldId id="479" r:id="rId23"/>
    <p:sldId id="480" r:id="rId24"/>
    <p:sldId id="362" r:id="rId25"/>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59">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4" clrIdx="0">
    <p:extLst>
      <p:ext uri="{19B8F6BF-5375-455C-9EA6-DF929625EA0E}">
        <p15:presenceInfo xmlns:p15="http://schemas.microsoft.com/office/powerpoint/2012/main" xmlns=""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8F7F5"/>
    <a:srgbClr val="F7F6F4"/>
    <a:srgbClr val="ACB3A1"/>
    <a:srgbClr val="969696"/>
    <a:srgbClr val="26182F"/>
    <a:srgbClr val="84AEE1"/>
    <a:srgbClr val="FF7124"/>
    <a:srgbClr val="EF7509"/>
    <a:srgbClr val="8CC5B1"/>
    <a:srgbClr val="202E4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autoAdjust="0"/>
  </p:normalViewPr>
  <p:slideViewPr>
    <p:cSldViewPr snapToGrid="0">
      <p:cViewPr varScale="1">
        <p:scale>
          <a:sx n="70" d="100"/>
          <a:sy n="70" d="100"/>
        </p:scale>
        <p:origin x="-750" y="-108"/>
      </p:cViewPr>
      <p:guideLst>
        <p:guide orient="horz" pos="2159"/>
        <p:guide pos="3840"/>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53" d="100"/>
          <a:sy n="53" d="100"/>
        </p:scale>
        <p:origin x="2922" y="90"/>
      </p:cViewPr>
      <p:guideLst/>
    </p:cSldViewPr>
  </p:notesViewPr>
  <p:gridSpacing cx="73733025" cy="737330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2E7378-7136-493C-A505-DB111E44D9D1}" type="datetimeFigureOut">
              <a:rPr lang="zh-CN" altLang="en-US" smtClean="0"/>
              <a:pPr/>
              <a:t>2019-09-23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41A663-AC84-493B-8663-1A01AEFFA81F}" type="slidenum">
              <a:rPr lang="zh-CN" altLang="en-US" smtClean="0"/>
              <a:pPr/>
              <a:t>‹#›</a:t>
            </a:fld>
            <a:endParaRPr lang="zh-CN" altLang="en-US"/>
          </a:p>
        </p:txBody>
      </p:sp>
    </p:spTree>
    <p:extLst>
      <p:ext uri="{BB962C8B-B14F-4D97-AF65-F5344CB8AC3E}">
        <p14:creationId xmlns:p14="http://schemas.microsoft.com/office/powerpoint/2010/main" xmlns="" val="3614043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buFontTx/>
              <a:buNone/>
              <a:defRPr sz="120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buFontTx/>
              <a:buNone/>
              <a:defRPr sz="1200"/>
            </a:lvl1pPr>
          </a:lstStyle>
          <a:p>
            <a:pPr>
              <a:defRPr/>
            </a:pPr>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buFontTx/>
              <a:buNone/>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noProof="1"/>
            </a:lvl1pPr>
          </a:lstStyle>
          <a:p>
            <a:pPr>
              <a:defRPr/>
            </a:pPr>
            <a:fld id="{E7A799FB-B973-4727-8223-0B0CC5C44349}" type="slidenum">
              <a:rPr lang="zh-CN" altLang="en-US"/>
              <a:pPr>
                <a:defRPr/>
              </a:pPr>
              <a:t>‹#›</a:t>
            </a:fld>
            <a:endParaRPr lang="zh-CN" altLang="en-US"/>
          </a:p>
        </p:txBody>
      </p:sp>
    </p:spTree>
    <p:extLst>
      <p:ext uri="{BB962C8B-B14F-4D97-AF65-F5344CB8AC3E}">
        <p14:creationId xmlns:p14="http://schemas.microsoft.com/office/powerpoint/2010/main" xmlns="" val="906616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xmlns="" val="410231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xmlns="" val="830460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xmlns="" val="1803294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www.21cnjy.com/help/help_extract.php"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9451B4D7-F511-4E32-B555-21525E5BC3C2}" type="slidenum">
              <a:rPr altLang="en-US"/>
              <a:pPr>
                <a:defRPr/>
              </a:pPr>
              <a:t>‹#›</a:t>
            </a:fld>
            <a:endParaRPr lang="zh-CN" altLang="en-US"/>
          </a:p>
        </p:txBody>
      </p:sp>
    </p:spTree>
    <p:extLst>
      <p:ext uri="{BB962C8B-B14F-4D97-AF65-F5344CB8AC3E}">
        <p14:creationId xmlns:p14="http://schemas.microsoft.com/office/powerpoint/2010/main" xmlns="" val="268238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extLst>
      <p:ext uri="{BB962C8B-B14F-4D97-AF65-F5344CB8AC3E}">
        <p14:creationId xmlns:p14="http://schemas.microsoft.com/office/powerpoint/2010/main" xmlns="" val="243714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881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0389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804988" y="820738"/>
            <a:ext cx="8374062"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85242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3674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85"/>
          <p:cNvSpPr>
            <a:spLocks noChangeArrowheads="1"/>
          </p:cNvSpPr>
          <p:nvPr userDrawn="1"/>
        </p:nvSpPr>
        <p:spPr bwMode="auto">
          <a:xfrm>
            <a:off x="8018463" y="1897063"/>
            <a:ext cx="11080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3600" b="1">
                <a:solidFill>
                  <a:srgbClr val="008651"/>
                </a:solidFill>
                <a:latin typeface="思源黑体 CN Bold" panose="020B0800000000000000" pitchFamily="34" charset="-122"/>
                <a:ea typeface="思源黑体 CN Bold" panose="020B0800000000000000" pitchFamily="34" charset="-122"/>
              </a:rPr>
              <a:t>谢谢</a:t>
            </a:r>
          </a:p>
        </p:txBody>
      </p:sp>
      <p:sp>
        <p:nvSpPr>
          <p:cNvPr id="8" name="文本框 87"/>
          <p:cNvSpPr txBox="1">
            <a:spLocks noChangeArrowheads="1"/>
          </p:cNvSpPr>
          <p:nvPr userDrawn="1"/>
        </p:nvSpPr>
        <p:spPr bwMode="auto">
          <a:xfrm>
            <a:off x="6040438" y="2911475"/>
            <a:ext cx="5827712" cy="30797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defRPr/>
            </a:pPr>
            <a:r>
              <a:rPr lang="en-US" altLang="zh-CN" sz="1400" b="1" dirty="0">
                <a:solidFill>
                  <a:schemeClr val="bg2">
                    <a:lumMod val="50000"/>
                  </a:schemeClr>
                </a:solidFill>
                <a:latin typeface="微软雅黑" panose="020B0503020204020204" pitchFamily="34" charset="-122"/>
                <a:ea typeface="微软雅黑" panose="020B0503020204020204" pitchFamily="34" charset="-122"/>
                <a:sym typeface="+mn-ea"/>
              </a:rPr>
              <a:t>21</a:t>
            </a:r>
            <a:r>
              <a:rPr lang="zh-CN" altLang="en-US" sz="1400" b="1" dirty="0">
                <a:solidFill>
                  <a:schemeClr val="bg2">
                    <a:lumMod val="50000"/>
                  </a:schemeClr>
                </a:solidFill>
                <a:latin typeface="微软雅黑" panose="020B0503020204020204" pitchFamily="34" charset="-122"/>
                <a:ea typeface="微软雅黑" panose="020B0503020204020204" pitchFamily="34" charset="-122"/>
                <a:sym typeface="+mn-ea"/>
              </a:rPr>
              <a:t>世纪教育网（</a:t>
            </a:r>
            <a:r>
              <a:rPr lang="en-US" altLang="zh-CN" sz="1400" b="1" dirty="0">
                <a:solidFill>
                  <a:schemeClr val="bg2">
                    <a:lumMod val="50000"/>
                  </a:schemeClr>
                </a:solidFill>
                <a:latin typeface="微软雅黑" panose="020B0503020204020204" pitchFamily="34" charset="-122"/>
                <a:ea typeface="微软雅黑" panose="020B0503020204020204" pitchFamily="34" charset="-122"/>
                <a:sym typeface="+mn-ea"/>
              </a:rPr>
              <a:t>www.21cnjy.com)</a:t>
            </a:r>
            <a:r>
              <a:rPr lang="zh-CN" altLang="en-US" sz="1400" b="1" dirty="0">
                <a:solidFill>
                  <a:schemeClr val="bg2">
                    <a:lumMod val="50000"/>
                  </a:schemeClr>
                </a:solidFill>
                <a:latin typeface="微软雅黑" panose="020B0503020204020204" pitchFamily="34" charset="-122"/>
                <a:ea typeface="微软雅黑" panose="020B0503020204020204" pitchFamily="34" charset="-122"/>
                <a:sym typeface="+mn-ea"/>
              </a:rPr>
              <a:t> 中小学教育资源网站</a:t>
            </a:r>
          </a:p>
        </p:txBody>
      </p:sp>
      <p:sp>
        <p:nvSpPr>
          <p:cNvPr id="9" name="矩形 1"/>
          <p:cNvSpPr>
            <a:spLocks noChangeArrowheads="1"/>
          </p:cNvSpPr>
          <p:nvPr userDrawn="1"/>
        </p:nvSpPr>
        <p:spPr bwMode="auto">
          <a:xfrm>
            <a:off x="6273800" y="3316288"/>
            <a:ext cx="5384800" cy="14779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defRPr/>
            </a:pPr>
            <a:r>
              <a:rPr lang="zh-CN" altLang="en-US"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      有大把高质量资料？一线教师？一线教研员？</a:t>
            </a:r>
            <a:endParaRPr lang="en-US" altLang="zh-CN"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lnSpc>
                <a:spcPct val="150000"/>
              </a:lnSpc>
              <a:spcBef>
                <a:spcPct val="0"/>
              </a:spcBef>
              <a:buFontTx/>
              <a:buNone/>
              <a:defRPr/>
            </a:pPr>
            <a:r>
              <a:rPr lang="zh-CN" altLang="en-US"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欢迎加入</a:t>
            </a:r>
            <a:r>
              <a:rPr lang="en-US" altLang="zh-CN"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21</a:t>
            </a:r>
            <a:r>
              <a:rPr lang="zh-CN" altLang="en-US"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世纪教育网教师合作团队！！月薪过万不是梦！！</a:t>
            </a:r>
            <a:endParaRPr lang="en-US" altLang="zh-CN"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lnSpc>
                <a:spcPct val="150000"/>
              </a:lnSpc>
              <a:spcBef>
                <a:spcPct val="0"/>
              </a:spcBef>
              <a:buFontTx/>
              <a:buNone/>
              <a:defRPr/>
            </a:pPr>
            <a:r>
              <a:rPr lang="zh-CN" altLang="en-US"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详情请看</a:t>
            </a:r>
            <a:r>
              <a:rPr lang="zh-CN" altLang="en-US" sz="1200" b="1"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a:t>
            </a:r>
            <a:endParaRPr lang="en-US" altLang="zh-CN" sz="1200" b="1"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lnSpc>
                <a:spcPct val="150000"/>
              </a:lnSpc>
              <a:spcBef>
                <a:spcPct val="0"/>
              </a:spcBef>
              <a:buFontTx/>
              <a:buNone/>
              <a:defRPr/>
            </a:pPr>
            <a:r>
              <a:rPr lang="en-US" altLang="zh-CN" sz="12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hlinkClick r:id="rId2"/>
              </a:rPr>
              <a:t>https://www.21cnjy.com/help/help_extract.php</a:t>
            </a:r>
            <a:endParaRPr lang="en-US" altLang="zh-CN" sz="12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lnSpc>
                <a:spcPct val="150000"/>
              </a:lnSpc>
              <a:spcBef>
                <a:spcPct val="0"/>
              </a:spcBef>
              <a:buFontTx/>
              <a:buNone/>
              <a:defRPr/>
            </a:pPr>
            <a:endParaRPr lang="en-US" altLang="zh-CN" sz="12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extLst>
      <p:ext uri="{BB962C8B-B14F-4D97-AF65-F5344CB8AC3E}">
        <p14:creationId xmlns:p14="http://schemas.microsoft.com/office/powerpoint/2010/main" xmlns="" val="31038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5" name="矩形 35"/>
          <p:cNvSpPr>
            <a:spLocks noChangeArrowheads="1"/>
          </p:cNvSpPr>
          <p:nvPr userDrawn="1"/>
        </p:nvSpPr>
        <p:spPr bwMode="auto">
          <a:xfrm>
            <a:off x="7493000" y="2422525"/>
            <a:ext cx="2709863" cy="646113"/>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defRPr/>
            </a:pPr>
            <a:r>
              <a:rPr lang="zh-CN" altLang="en-US" sz="3600" dirty="0">
                <a:solidFill>
                  <a:schemeClr val="bg2">
                    <a:lumMod val="25000"/>
                  </a:schemeClr>
                </a:solidFill>
                <a:latin typeface="思源黑体 CN Bold" panose="020B0800000000000000" pitchFamily="34" charset="-122"/>
                <a:ea typeface="思源黑体 CN Bold" panose="020B0800000000000000" pitchFamily="34" charset="-122"/>
                <a:sym typeface="+mn-ea"/>
              </a:rPr>
              <a:t>教学模板</a:t>
            </a:r>
            <a:r>
              <a:rPr lang="en-US" altLang="zh-CN" sz="3600" dirty="0">
                <a:solidFill>
                  <a:schemeClr val="bg2">
                    <a:lumMod val="25000"/>
                  </a:schemeClr>
                </a:solidFill>
                <a:latin typeface="思源黑体 CN Bold" panose="020B0800000000000000" pitchFamily="34" charset="-122"/>
                <a:ea typeface="思源黑体 CN Bold" panose="020B0800000000000000" pitchFamily="34" charset="-122"/>
                <a:sym typeface="+mn-ea"/>
              </a:rPr>
              <a:t>PPT</a:t>
            </a:r>
            <a:endParaRPr lang="zh-CN" altLang="en-US" sz="3600" dirty="0">
              <a:solidFill>
                <a:schemeClr val="bg2">
                  <a:lumMod val="25000"/>
                </a:schemeClr>
              </a:solidFill>
              <a:latin typeface="思源黑体 CN Bold" panose="020B0800000000000000" pitchFamily="34" charset="-122"/>
              <a:ea typeface="思源黑体 CN Bold" panose="020B0800000000000000" pitchFamily="34" charset="-122"/>
              <a:sym typeface="+mn-ea"/>
            </a:endParaRPr>
          </a:p>
        </p:txBody>
      </p:sp>
      <p:sp>
        <p:nvSpPr>
          <p:cNvPr id="6" name="文本占位符 5"/>
          <p:cNvSpPr txBox="1">
            <a:spLocks noChangeArrowheads="1"/>
          </p:cNvSpPr>
          <p:nvPr userDrawn="1"/>
        </p:nvSpPr>
        <p:spPr bwMode="auto">
          <a:xfrm>
            <a:off x="7475538" y="3122613"/>
            <a:ext cx="3146425"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a:solidFill>
                  <a:srgbClr val="008651"/>
                </a:solidFill>
                <a:latin typeface="微软雅黑" panose="020B0503020204020204" pitchFamily="34" charset="-122"/>
                <a:ea typeface="微软雅黑" panose="020B0503020204020204" pitchFamily="34" charset="-122"/>
                <a:sym typeface="微软雅黑" panose="020B0503020204020204" pitchFamily="34" charset="-122"/>
              </a:rPr>
              <a:t>语文</a:t>
            </a:r>
            <a:r>
              <a:rPr lang="en-US" altLang="zh-CN" sz="2400" b="1">
                <a:solidFill>
                  <a:srgbClr val="008651"/>
                </a:solidFill>
                <a:latin typeface="微软雅黑" panose="020B0503020204020204" pitchFamily="34" charset="-122"/>
                <a:ea typeface="微软雅黑" panose="020B0503020204020204" pitchFamily="34" charset="-122"/>
                <a:sym typeface="微软雅黑" panose="020B0503020204020204" pitchFamily="34" charset="-122"/>
              </a:rPr>
              <a:t>S</a:t>
            </a:r>
            <a:r>
              <a:rPr lang="zh-CN" altLang="en-US" sz="2400" b="1">
                <a:solidFill>
                  <a:srgbClr val="008651"/>
                </a:solidFill>
                <a:latin typeface="微软雅黑" panose="020B0503020204020204" pitchFamily="34" charset="-122"/>
                <a:ea typeface="微软雅黑" panose="020B0503020204020204" pitchFamily="34" charset="-122"/>
                <a:sym typeface="微软雅黑" panose="020B0503020204020204" pitchFamily="34" charset="-122"/>
              </a:rPr>
              <a:t>版      二年级上</a:t>
            </a:r>
          </a:p>
        </p:txBody>
      </p:sp>
    </p:spTree>
    <p:extLst>
      <p:ext uri="{BB962C8B-B14F-4D97-AF65-F5344CB8AC3E}">
        <p14:creationId xmlns:p14="http://schemas.microsoft.com/office/powerpoint/2010/main" xmlns="" val="1483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extLst>
      <p:ext uri="{BB962C8B-B14F-4D97-AF65-F5344CB8AC3E}">
        <p14:creationId xmlns:p14="http://schemas.microsoft.com/office/powerpoint/2010/main" xmlns="" val="396005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1" cstate="print">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27" name="Text Placeholder 2"/>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0" hangingPunct="0">
              <a:buFontTx/>
              <a:buNone/>
              <a:defRPr sz="1200">
                <a:solidFill>
                  <a:schemeClr val="tx1">
                    <a:tint val="75000"/>
                  </a:schemeClr>
                </a:solidFill>
              </a:defRPr>
            </a:lvl1pPr>
          </a:lstStyle>
          <a:p>
            <a:pPr>
              <a:defRPr/>
            </a:pP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0" hangingPunct="0">
              <a:buFontTx/>
              <a:buNone/>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noProof="1" smtClean="0">
                <a:solidFill>
                  <a:srgbClr val="898989"/>
                </a:solidFill>
              </a:defRPr>
            </a:lvl1pPr>
          </a:lstStyle>
          <a:p>
            <a:pPr>
              <a:defRPr/>
            </a:pPr>
            <a:fld id="{1A2FBB8E-8DA5-493C-A5EA-CCF0D988321D}" type="slidenum">
              <a:rPr altLang="en-US"/>
              <a:pPr>
                <a:defRPr/>
              </a:pPr>
              <a:t>‹#›</a:t>
            </a:fld>
            <a:endParaRPr lang="zh-CN" altLang="en-US"/>
          </a:p>
        </p:txBody>
      </p:sp>
    </p:spTree>
    <p:extLst>
      <p:ext uri="{BB962C8B-B14F-4D97-AF65-F5344CB8AC3E}">
        <p14:creationId xmlns:p14="http://schemas.microsoft.com/office/powerpoint/2010/main" xmlns="" val="3773998545"/>
      </p:ext>
    </p:extLst>
  </p:cSld>
  <p:clrMap bg1="lt1" tx1="dk1" bg2="lt2" tx2="dk2" accent1="accent1" accent2="accent2" accent3="accent3" accent4="accent4" accent5="accent5" accent6="accent6" hlink="hlink" folHlink="folHlink"/>
  <p:sldLayoutIdLst>
    <p:sldLayoutId id="2147483775" r:id="rId1"/>
    <p:sldLayoutId id="2147483778" r:id="rId2"/>
    <p:sldLayoutId id="2147483779" r:id="rId3"/>
    <p:sldLayoutId id="2147483780" r:id="rId4"/>
    <p:sldLayoutId id="2147483781" r:id="rId5"/>
    <p:sldLayoutId id="2147483785" r:id="rId6"/>
    <p:sldLayoutId id="2147483784" r:id="rId7"/>
    <p:sldLayoutId id="2147483783" r:id="rId8"/>
    <p:sldLayoutId id="2147483786" r:id="rId9"/>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7013" indent="-227013"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5"/>
          <p:cNvSpPr>
            <a:spLocks noChangeArrowheads="1"/>
          </p:cNvSpPr>
          <p:nvPr/>
        </p:nvSpPr>
        <p:spPr bwMode="auto">
          <a:xfrm>
            <a:off x="5502347" y="2422525"/>
            <a:ext cx="6268063" cy="646331"/>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defRPr/>
            </a:pPr>
            <a:r>
              <a:rPr lang="en-US" altLang="zh-CN" sz="3600" dirty="0">
                <a:solidFill>
                  <a:schemeClr val="bg2">
                    <a:lumMod val="25000"/>
                  </a:schemeClr>
                </a:solidFill>
                <a:latin typeface="思源黑体 CN Bold" panose="020B0800000000000000" pitchFamily="34" charset="-122"/>
                <a:ea typeface="思源黑体 CN Bold" panose="020B0800000000000000" pitchFamily="34" charset="-122"/>
                <a:sym typeface="+mn-ea"/>
              </a:rPr>
              <a:t>5</a:t>
            </a:r>
            <a:r>
              <a:rPr lang="zh-CN" altLang="en-US" sz="3600" dirty="0">
                <a:solidFill>
                  <a:schemeClr val="bg2">
                    <a:lumMod val="25000"/>
                  </a:schemeClr>
                </a:solidFill>
                <a:latin typeface="思源黑体 CN Bold" panose="020B0800000000000000" pitchFamily="34" charset="-122"/>
                <a:ea typeface="思源黑体 CN Bold" panose="020B0800000000000000" pitchFamily="34" charset="-122"/>
                <a:sym typeface="+mn-ea"/>
              </a:rPr>
              <a:t>协商决定班级事务  第二课时</a:t>
            </a:r>
          </a:p>
        </p:txBody>
      </p:sp>
      <p:sp>
        <p:nvSpPr>
          <p:cNvPr id="3" name="文本占位符 5"/>
          <p:cNvSpPr txBox="1">
            <a:spLocks noChangeArrowheads="1"/>
          </p:cNvSpPr>
          <p:nvPr/>
        </p:nvSpPr>
        <p:spPr bwMode="auto">
          <a:xfrm>
            <a:off x="6520195" y="3190851"/>
            <a:ext cx="5339710"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solidFill>
                  <a:srgbClr val="008651"/>
                </a:solidFill>
                <a:latin typeface="微软雅黑" panose="020B0503020204020204" pitchFamily="34" charset="-122"/>
                <a:ea typeface="微软雅黑" panose="020B0503020204020204" pitchFamily="34" charset="-122"/>
                <a:sym typeface="微软雅黑" panose="020B0503020204020204" pitchFamily="34" charset="-122"/>
              </a:rPr>
              <a:t>道德与法治部编版    五年级上</a:t>
            </a:r>
          </a:p>
        </p:txBody>
      </p:sp>
    </p:spTree>
    <p:extLst>
      <p:ext uri="{BB962C8B-B14F-4D97-AF65-F5344CB8AC3E}">
        <p14:creationId xmlns:p14="http://schemas.microsoft.com/office/powerpoint/2010/main" xmlns="" val="174423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C3C810F2-1199-47AA-9FC4-060F2E072DE1}"/>
              </a:ext>
            </a:extLst>
          </p:cNvPr>
          <p:cNvPicPr>
            <a:picLocks noChangeAspect="1"/>
          </p:cNvPicPr>
          <p:nvPr/>
        </p:nvPicPr>
        <p:blipFill>
          <a:blip r:embed="rId2" cstate="print"/>
          <a:stretch>
            <a:fillRect/>
          </a:stretch>
        </p:blipFill>
        <p:spPr>
          <a:xfrm>
            <a:off x="1071074" y="1875805"/>
            <a:ext cx="10065499" cy="2767626"/>
          </a:xfrm>
          <a:prstGeom prst="rect">
            <a:avLst/>
          </a:prstGeom>
        </p:spPr>
      </p:pic>
      <p:sp>
        <p:nvSpPr>
          <p:cNvPr id="4" name="文本框 3">
            <a:extLst>
              <a:ext uri="{FF2B5EF4-FFF2-40B4-BE49-F238E27FC236}">
                <a16:creationId xmlns="" xmlns:a16="http://schemas.microsoft.com/office/drawing/2014/main" id="{DF9862AA-9521-4896-A482-AAF69E0768AD}"/>
              </a:ext>
            </a:extLst>
          </p:cNvPr>
          <p:cNvSpPr txBox="1"/>
          <p:nvPr/>
        </p:nvSpPr>
        <p:spPr>
          <a:xfrm>
            <a:off x="4333263" y="952574"/>
            <a:ext cx="3459609" cy="646331"/>
          </a:xfrm>
          <a:prstGeom prst="rect">
            <a:avLst/>
          </a:prstGeom>
          <a:solidFill>
            <a:schemeClr val="accent2"/>
          </a:solidFill>
        </p:spPr>
        <p:txBody>
          <a:bodyPr wrap="square" rtlCol="0">
            <a:spAutoFit/>
          </a:bodyPr>
          <a:lstStyle/>
          <a:p>
            <a:r>
              <a:rPr lang="zh-CN" altLang="en-US" sz="3600" b="1" dirty="0">
                <a:solidFill>
                  <a:schemeClr val="bg1"/>
                </a:solidFill>
                <a:latin typeface="微软雅黑" panose="020B0503020204020204" pitchFamily="34" charset="-122"/>
                <a:ea typeface="微软雅黑" panose="020B0503020204020204" pitchFamily="34" charset="-122"/>
              </a:rPr>
              <a:t>价值澄清大考验</a:t>
            </a:r>
          </a:p>
        </p:txBody>
      </p:sp>
      <p:sp>
        <p:nvSpPr>
          <p:cNvPr id="5" name="文本框 4">
            <a:extLst>
              <a:ext uri="{FF2B5EF4-FFF2-40B4-BE49-F238E27FC236}">
                <a16:creationId xmlns="" xmlns:a16="http://schemas.microsoft.com/office/drawing/2014/main" id="{AE9768E6-DF2A-4908-9626-3A76779ED5BC}"/>
              </a:ext>
            </a:extLst>
          </p:cNvPr>
          <p:cNvSpPr txBox="1"/>
          <p:nvPr/>
        </p:nvSpPr>
        <p:spPr>
          <a:xfrm>
            <a:off x="1645447" y="4671292"/>
            <a:ext cx="1258956"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李铭</a:t>
            </a:r>
          </a:p>
        </p:txBody>
      </p:sp>
      <p:sp>
        <p:nvSpPr>
          <p:cNvPr id="6" name="文本框 5">
            <a:extLst>
              <a:ext uri="{FF2B5EF4-FFF2-40B4-BE49-F238E27FC236}">
                <a16:creationId xmlns="" xmlns:a16="http://schemas.microsoft.com/office/drawing/2014/main" id="{F6EDD078-1157-4E50-8D39-D74047807A6B}"/>
              </a:ext>
            </a:extLst>
          </p:cNvPr>
          <p:cNvSpPr txBox="1"/>
          <p:nvPr/>
        </p:nvSpPr>
        <p:spPr>
          <a:xfrm>
            <a:off x="9591014" y="4627580"/>
            <a:ext cx="1961322"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王静</a:t>
            </a:r>
          </a:p>
        </p:txBody>
      </p:sp>
      <p:sp>
        <p:nvSpPr>
          <p:cNvPr id="7" name="圆角矩形 6"/>
          <p:cNvSpPr/>
          <p:nvPr/>
        </p:nvSpPr>
        <p:spPr>
          <a:xfrm rot="10800000" flipH="1">
            <a:off x="818867" y="5395718"/>
            <a:ext cx="10877264" cy="977785"/>
          </a:xfrm>
          <a:prstGeom prst="roundRect">
            <a:avLst/>
          </a:prstGeom>
          <a:solidFill>
            <a:srgbClr val="FFD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endParaRPr lang="zh-CN" altLang="en-US" sz="1400" strike="noStrike" noProof="1">
              <a:sym typeface="+mn-ea"/>
            </a:endParaRPr>
          </a:p>
        </p:txBody>
      </p:sp>
      <p:sp>
        <p:nvSpPr>
          <p:cNvPr id="8" name="圆角矩形 7"/>
          <p:cNvSpPr/>
          <p:nvPr/>
        </p:nvSpPr>
        <p:spPr>
          <a:xfrm rot="10800000" flipH="1">
            <a:off x="696035" y="5349920"/>
            <a:ext cx="11109277" cy="1078176"/>
          </a:xfrm>
          <a:prstGeom prst="roundRect">
            <a:avLst/>
          </a:prstGeom>
          <a:noFill/>
          <a:ln w="28575">
            <a:solidFill>
              <a:srgbClr val="0070C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endParaRPr lang="zh-CN" altLang="en-US" sz="1400" strike="noStrike" noProof="1">
              <a:sym typeface="+mn-ea"/>
            </a:endParaRPr>
          </a:p>
        </p:txBody>
      </p:sp>
      <p:sp>
        <p:nvSpPr>
          <p:cNvPr id="9" name="文本框 22"/>
          <p:cNvSpPr txBox="1"/>
          <p:nvPr/>
        </p:nvSpPr>
        <p:spPr>
          <a:xfrm flipH="1">
            <a:off x="993645" y="5418264"/>
            <a:ext cx="10593304" cy="954107"/>
          </a:xfrm>
          <a:prstGeom prst="rect">
            <a:avLst/>
          </a:prstGeom>
          <a:noFill/>
          <a:ln w="9525">
            <a:noFill/>
          </a:ln>
          <a:effectLst>
            <a:outerShdw sx="999" sy="999" algn="ctr" rotWithShape="0">
              <a:srgbClr val="000000"/>
            </a:outerShdw>
          </a:effectLst>
        </p:spPr>
        <p:txBody>
          <a:bodyPr wrap="square" anchor="t">
            <a:spAutoFit/>
          </a:bodyPr>
          <a:lstStyle/>
          <a:p>
            <a:pPr lvl="0"/>
            <a:r>
              <a:rPr lang="zh-CN" altLang="en-US" sz="28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在这项决定执行过程中，一些同学有了自己的想法。你怎样评价这些同学的想法？他们的行为对班级共同决定的落实有什么影响？</a:t>
            </a:r>
          </a:p>
        </p:txBody>
      </p:sp>
      <p:sp>
        <p:nvSpPr>
          <p:cNvPr id="10" name="圆角矩形标注 9"/>
          <p:cNvSpPr/>
          <p:nvPr/>
        </p:nvSpPr>
        <p:spPr>
          <a:xfrm>
            <a:off x="3452884" y="2142698"/>
            <a:ext cx="3657600" cy="996287"/>
          </a:xfrm>
          <a:prstGeom prst="wedgeRoundRectCallout">
            <a:avLst>
              <a:gd name="adj1" fmla="val -68967"/>
              <a:gd name="adj2" fmla="val 146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528367" y="2220752"/>
            <a:ext cx="3609411" cy="830997"/>
          </a:xfrm>
          <a:prstGeom prst="rect">
            <a:avLst/>
          </a:prstGeom>
        </p:spPr>
        <p:txBody>
          <a:bodyPr wrap="square">
            <a:spAutoFit/>
          </a:bodyPr>
          <a:lstStyle/>
          <a:p>
            <a:r>
              <a:rPr lang="zh-CN" altLang="en-US" sz="2400" dirty="0" smtClean="0"/>
              <a:t>要是不想跑，就找个理由，请个假。</a:t>
            </a:r>
            <a:endParaRPr lang="zh-CN" altLang="en-US" sz="2400" dirty="0"/>
          </a:p>
        </p:txBody>
      </p:sp>
      <p:sp>
        <p:nvSpPr>
          <p:cNvPr id="12" name="圆角矩形标注 11"/>
          <p:cNvSpPr/>
          <p:nvPr/>
        </p:nvSpPr>
        <p:spPr>
          <a:xfrm>
            <a:off x="4192137" y="3305033"/>
            <a:ext cx="4419600" cy="996287"/>
          </a:xfrm>
          <a:prstGeom prst="wedgeRoundRectCallout">
            <a:avLst>
              <a:gd name="adj1" fmla="val 65361"/>
              <a:gd name="adj2" fmla="val -538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267620" y="3383087"/>
            <a:ext cx="4483351" cy="830997"/>
          </a:xfrm>
          <a:prstGeom prst="rect">
            <a:avLst/>
          </a:prstGeom>
        </p:spPr>
        <p:txBody>
          <a:bodyPr wrap="square">
            <a:spAutoFit/>
          </a:bodyPr>
          <a:lstStyle/>
          <a:p>
            <a:r>
              <a:rPr lang="zh-CN" altLang="en-US" sz="2400" dirty="0" smtClean="0"/>
              <a:t>我是组长，主要负责监督同学的长跑情况，我就不用跑了。</a:t>
            </a:r>
            <a:endParaRPr lang="zh-CN" altLang="en-US" sz="2400" dirty="0"/>
          </a:p>
        </p:txBody>
      </p:sp>
    </p:spTree>
    <p:extLst>
      <p:ext uri="{BB962C8B-B14F-4D97-AF65-F5344CB8AC3E}">
        <p14:creationId xmlns:p14="http://schemas.microsoft.com/office/powerpoint/2010/main" xmlns="" val="4253018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椭圆 9"/>
          <p:cNvSpPr/>
          <p:nvPr/>
        </p:nvSpPr>
        <p:spPr>
          <a:xfrm>
            <a:off x="7358419" y="2131325"/>
            <a:ext cx="1937982" cy="1937982"/>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椭圆 8"/>
          <p:cNvSpPr/>
          <p:nvPr/>
        </p:nvSpPr>
        <p:spPr>
          <a:xfrm>
            <a:off x="2661315" y="2156346"/>
            <a:ext cx="1937982" cy="1937982"/>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 name="文本框 1">
            <a:extLst>
              <a:ext uri="{FF2B5EF4-FFF2-40B4-BE49-F238E27FC236}">
                <a16:creationId xmlns="" xmlns:a16="http://schemas.microsoft.com/office/drawing/2014/main" id="{78386B99-CCF0-4FAC-A0E6-FA074D6AD0B7}"/>
              </a:ext>
            </a:extLst>
          </p:cNvPr>
          <p:cNvSpPr txBox="1"/>
          <p:nvPr/>
        </p:nvSpPr>
        <p:spPr>
          <a:xfrm>
            <a:off x="1656027" y="3481814"/>
            <a:ext cx="2067339"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李铭</a:t>
            </a:r>
          </a:p>
        </p:txBody>
      </p:sp>
      <p:pic>
        <p:nvPicPr>
          <p:cNvPr id="3" name="图片 2">
            <a:extLst>
              <a:ext uri="{FF2B5EF4-FFF2-40B4-BE49-F238E27FC236}">
                <a16:creationId xmlns="" xmlns:a16="http://schemas.microsoft.com/office/drawing/2014/main" id="{F77E27D8-A8E3-4F43-9422-81F23DC29A8E}"/>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8939" b="100000" l="74040" r="100000"/>
                    </a14:imgEffect>
                  </a14:imgLayer>
                </a14:imgProps>
              </a:ext>
            </a:extLst>
          </a:blip>
          <a:srcRect l="76082"/>
          <a:stretch/>
        </p:blipFill>
        <p:spPr>
          <a:xfrm>
            <a:off x="6972095" y="1228027"/>
            <a:ext cx="2554043" cy="2936176"/>
          </a:xfrm>
          <a:prstGeom prst="rect">
            <a:avLst/>
          </a:prstGeom>
        </p:spPr>
      </p:pic>
      <p:pic>
        <p:nvPicPr>
          <p:cNvPr id="4" name="图片 3">
            <a:extLst>
              <a:ext uri="{FF2B5EF4-FFF2-40B4-BE49-F238E27FC236}">
                <a16:creationId xmlns="" xmlns:a16="http://schemas.microsoft.com/office/drawing/2014/main" id="{E6122029-2AEE-4992-A326-143C25D8A54C}"/>
              </a:ext>
            </a:extLst>
          </p:cNvPr>
          <p:cNvPicPr>
            <a:picLocks noChangeAspect="1"/>
          </p:cNvPicPr>
          <p:nvPr/>
        </p:nvPicPr>
        <p:blipFill rotWithShape="1">
          <a:blip r:embed="rId4" cstate="print">
            <a:extLst>
              <a:ext uri="{BEBA8EAE-BF5A-486C-A8C5-ECC9F3942E4B}">
                <a14:imgProps xmlns:a14="http://schemas.microsoft.com/office/drawing/2010/main" xmlns="">
                  <a14:imgLayer r:embed="rId3">
                    <a14:imgEffect>
                      <a14:backgroundRemoval t="8939" b="100000" l="922" r="25192"/>
                    </a14:imgEffect>
                  </a14:imgLayer>
                </a14:imgProps>
              </a:ext>
            </a:extLst>
          </a:blip>
          <a:srcRect r="68032"/>
          <a:stretch/>
        </p:blipFill>
        <p:spPr>
          <a:xfrm>
            <a:off x="2702850" y="1243221"/>
            <a:ext cx="3167270" cy="2724251"/>
          </a:xfrm>
          <a:prstGeom prst="rect">
            <a:avLst/>
          </a:prstGeom>
        </p:spPr>
      </p:pic>
      <p:sp>
        <p:nvSpPr>
          <p:cNvPr id="5" name="文本框 4">
            <a:extLst>
              <a:ext uri="{FF2B5EF4-FFF2-40B4-BE49-F238E27FC236}">
                <a16:creationId xmlns="" xmlns:a16="http://schemas.microsoft.com/office/drawing/2014/main" id="{7B56756F-121B-4E71-A0BB-726EFF1D43DA}"/>
              </a:ext>
            </a:extLst>
          </p:cNvPr>
          <p:cNvSpPr txBox="1"/>
          <p:nvPr/>
        </p:nvSpPr>
        <p:spPr>
          <a:xfrm>
            <a:off x="9577761" y="3433625"/>
            <a:ext cx="1961322"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王静</a:t>
            </a:r>
          </a:p>
        </p:txBody>
      </p:sp>
      <p:sp>
        <p:nvSpPr>
          <p:cNvPr id="6" name="文本框 5">
            <a:extLst>
              <a:ext uri="{FF2B5EF4-FFF2-40B4-BE49-F238E27FC236}">
                <a16:creationId xmlns="" xmlns:a16="http://schemas.microsoft.com/office/drawing/2014/main" id="{C9AAA355-EBE9-4298-B5F0-CF2B0ABE41C3}"/>
              </a:ext>
            </a:extLst>
          </p:cNvPr>
          <p:cNvSpPr txBox="1"/>
          <p:nvPr/>
        </p:nvSpPr>
        <p:spPr>
          <a:xfrm>
            <a:off x="5795748" y="1217816"/>
            <a:ext cx="714233" cy="3170099"/>
          </a:xfrm>
          <a:prstGeom prst="rect">
            <a:avLst/>
          </a:prstGeom>
          <a:solidFill>
            <a:schemeClr val="accent2"/>
          </a:solidFill>
        </p:spPr>
        <p:txBody>
          <a:bodyPr wrap="square"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一点小看法</a:t>
            </a:r>
          </a:p>
        </p:txBody>
      </p:sp>
      <p:sp>
        <p:nvSpPr>
          <p:cNvPr id="11" name="圆角矩形 10"/>
          <p:cNvSpPr/>
          <p:nvPr/>
        </p:nvSpPr>
        <p:spPr>
          <a:xfrm rot="10800000" flipH="1">
            <a:off x="600503" y="4645087"/>
            <a:ext cx="4844953" cy="1564643"/>
          </a:xfrm>
          <a:prstGeom prst="roundRect">
            <a:avLst/>
          </a:prstGeom>
          <a:solidFill>
            <a:srgbClr val="FFD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endParaRPr lang="zh-CN" altLang="en-US" sz="1400" strike="noStrike" noProof="1">
              <a:sym typeface="+mn-ea"/>
            </a:endParaRPr>
          </a:p>
        </p:txBody>
      </p:sp>
      <p:sp>
        <p:nvSpPr>
          <p:cNvPr id="12" name="圆角矩形 11"/>
          <p:cNvSpPr/>
          <p:nvPr/>
        </p:nvSpPr>
        <p:spPr>
          <a:xfrm rot="10800000" flipH="1">
            <a:off x="545910" y="4585645"/>
            <a:ext cx="4954137" cy="1665029"/>
          </a:xfrm>
          <a:prstGeom prst="roundRect">
            <a:avLst/>
          </a:prstGeom>
          <a:noFill/>
          <a:ln w="28575">
            <a:solidFill>
              <a:srgbClr val="0070C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endParaRPr lang="zh-CN" altLang="en-US" sz="1400" strike="noStrike" noProof="1">
              <a:sym typeface="+mn-ea"/>
            </a:endParaRPr>
          </a:p>
        </p:txBody>
      </p:sp>
      <p:sp>
        <p:nvSpPr>
          <p:cNvPr id="13" name="文本框 22"/>
          <p:cNvSpPr txBox="1"/>
          <p:nvPr/>
        </p:nvSpPr>
        <p:spPr>
          <a:xfrm flipH="1">
            <a:off x="652448" y="4653989"/>
            <a:ext cx="4997724" cy="1569660"/>
          </a:xfrm>
          <a:prstGeom prst="rect">
            <a:avLst/>
          </a:prstGeom>
          <a:noFill/>
          <a:ln w="9525">
            <a:noFill/>
          </a:ln>
          <a:effectLst>
            <a:outerShdw sx="999" sy="999" algn="ctr" rotWithShape="0">
              <a:srgbClr val="000000"/>
            </a:outerShdw>
          </a:effectLst>
        </p:spPr>
        <p:txBody>
          <a:bodyPr wrap="square" anchor="t">
            <a:spAutoFit/>
          </a:bodyPr>
          <a:lstStyle/>
          <a:p>
            <a:pPr lvl="0"/>
            <a:r>
              <a:rPr lang="zh-CN" altLang="en-US" sz="2400"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我认为李铭的做法是一种不诚信、缺乏契约精神的行为，不仅损害自己的形象，也会影响班级的风气，带来不好的后果。</a:t>
            </a:r>
          </a:p>
        </p:txBody>
      </p:sp>
      <p:sp>
        <p:nvSpPr>
          <p:cNvPr id="14" name="圆角矩形 13"/>
          <p:cNvSpPr/>
          <p:nvPr/>
        </p:nvSpPr>
        <p:spPr>
          <a:xfrm rot="10800000" flipH="1">
            <a:off x="6894395" y="4647360"/>
            <a:ext cx="4844953" cy="1303063"/>
          </a:xfrm>
          <a:prstGeom prst="roundRect">
            <a:avLst/>
          </a:prstGeom>
          <a:solidFill>
            <a:srgbClr val="FFD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endParaRPr lang="zh-CN" altLang="en-US" sz="1400" strike="noStrike" noProof="1">
              <a:sym typeface="+mn-ea"/>
            </a:endParaRPr>
          </a:p>
        </p:txBody>
      </p:sp>
      <p:sp>
        <p:nvSpPr>
          <p:cNvPr id="15" name="圆角矩形 14"/>
          <p:cNvSpPr/>
          <p:nvPr/>
        </p:nvSpPr>
        <p:spPr>
          <a:xfrm rot="10800000" flipH="1">
            <a:off x="6839802" y="4587919"/>
            <a:ext cx="4954137" cy="1417096"/>
          </a:xfrm>
          <a:prstGeom prst="roundRect">
            <a:avLst/>
          </a:prstGeom>
          <a:noFill/>
          <a:ln w="28575">
            <a:solidFill>
              <a:srgbClr val="0070C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endParaRPr lang="zh-CN" altLang="en-US" sz="1400" strike="noStrike" noProof="1">
              <a:sym typeface="+mn-ea"/>
            </a:endParaRPr>
          </a:p>
        </p:txBody>
      </p:sp>
      <p:sp>
        <p:nvSpPr>
          <p:cNvPr id="16" name="文本框 22"/>
          <p:cNvSpPr txBox="1"/>
          <p:nvPr/>
        </p:nvSpPr>
        <p:spPr>
          <a:xfrm flipH="1">
            <a:off x="6946340" y="4656263"/>
            <a:ext cx="4997724" cy="1200329"/>
          </a:xfrm>
          <a:prstGeom prst="rect">
            <a:avLst/>
          </a:prstGeom>
          <a:noFill/>
          <a:ln w="9525">
            <a:noFill/>
          </a:ln>
          <a:effectLst>
            <a:outerShdw sx="999" sy="999" algn="ctr" rotWithShape="0">
              <a:srgbClr val="000000"/>
            </a:outerShdw>
          </a:effectLst>
        </p:spPr>
        <p:txBody>
          <a:bodyPr wrap="square" anchor="t">
            <a:spAutoFit/>
          </a:bodyPr>
          <a:lstStyle/>
          <a:p>
            <a:pPr lvl="0"/>
            <a:r>
              <a:rPr lang="zh-CN" altLang="en-US" sz="2400"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我觉得王静的想法可不行，组长和同学们是一样的，要做的事情大家都要做，谁也不例外。</a:t>
            </a:r>
          </a:p>
        </p:txBody>
      </p:sp>
    </p:spTree>
    <p:extLst>
      <p:ext uri="{BB962C8B-B14F-4D97-AF65-F5344CB8AC3E}">
        <p14:creationId xmlns:p14="http://schemas.microsoft.com/office/powerpoint/2010/main" xmlns="" val="242114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觅元素584a989499b2d"/>
          <p:cNvPicPr>
            <a:picLocks noChangeAspect="1"/>
          </p:cNvPicPr>
          <p:nvPr/>
        </p:nvPicPr>
        <p:blipFill>
          <a:blip r:embed="rId2" cstate="print"/>
          <a:stretch>
            <a:fillRect/>
          </a:stretch>
        </p:blipFill>
        <p:spPr>
          <a:xfrm>
            <a:off x="873097" y="1014388"/>
            <a:ext cx="10521950" cy="2945130"/>
          </a:xfrm>
          <a:prstGeom prst="rect">
            <a:avLst/>
          </a:prstGeom>
        </p:spPr>
      </p:pic>
      <p:sp>
        <p:nvSpPr>
          <p:cNvPr id="5" name="横卷形 4"/>
          <p:cNvSpPr/>
          <p:nvPr/>
        </p:nvSpPr>
        <p:spPr>
          <a:xfrm>
            <a:off x="784197" y="2453933"/>
            <a:ext cx="10984230" cy="3864980"/>
          </a:xfrm>
          <a:prstGeom prst="horizontalScroll">
            <a:avLst/>
          </a:prstGeom>
          <a:solidFill>
            <a:schemeClr val="bg1"/>
          </a:solidFill>
          <a:ln w="254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11"/>
          <p:cNvSpPr txBox="1"/>
          <p:nvPr/>
        </p:nvSpPr>
        <p:spPr>
          <a:xfrm>
            <a:off x="3319007" y="3182177"/>
            <a:ext cx="5781450" cy="646331"/>
          </a:xfrm>
          <a:prstGeom prst="rect">
            <a:avLst/>
          </a:prstGeom>
          <a:solidFill>
            <a:srgbClr val="FFCC99"/>
          </a:solidFill>
          <a:ln w="9525">
            <a:noFill/>
            <a:miter/>
          </a:ln>
        </p:spPr>
        <p:txBody>
          <a:bodyPr wrap="square" anchor="t">
            <a:spAutoFit/>
          </a:bodyPr>
          <a:lstStyle/>
          <a:p>
            <a:pPr lvl="0" algn="ctr"/>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班级决定小提示</a:t>
            </a:r>
          </a:p>
        </p:txBody>
      </p:sp>
      <p:sp>
        <p:nvSpPr>
          <p:cNvPr id="7" name="矩形 6"/>
          <p:cNvSpPr/>
          <p:nvPr/>
        </p:nvSpPr>
        <p:spPr>
          <a:xfrm>
            <a:off x="3568990" y="3971583"/>
            <a:ext cx="5217795" cy="3619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8"/>
          <p:cNvSpPr txBox="1"/>
          <p:nvPr/>
        </p:nvSpPr>
        <p:spPr>
          <a:xfrm>
            <a:off x="1419367" y="4087342"/>
            <a:ext cx="10003809" cy="1689052"/>
          </a:xfrm>
          <a:prstGeom prst="rect">
            <a:avLst/>
          </a:prstGeom>
          <a:noFill/>
        </p:spPr>
        <p:txBody>
          <a:bodyPr wrap="square" rtlCol="0">
            <a:spAutoFit/>
          </a:bodyPr>
          <a:lstStyle/>
          <a:p>
            <a:pPr lvl="0">
              <a:lnSpc>
                <a:spcPct val="150000"/>
              </a:lnSpc>
            </a:pPr>
            <a:r>
              <a:rPr lang="zh-CN" altLang="en-US" sz="24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班级的共同决定是面向班级全体成员的，大家都要遵守。每个成员都是平等的，不应存在享有“特权”的同学。执行标准要一致、稳定，任何人不能任意改动。</a:t>
            </a:r>
          </a:p>
        </p:txBody>
      </p:sp>
    </p:spTree>
    <p:extLst>
      <p:ext uri="{BB962C8B-B14F-4D97-AF65-F5344CB8AC3E}">
        <p14:creationId xmlns:p14="http://schemas.microsoft.com/office/powerpoint/2010/main" xmlns="" val="42359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014706"/>
            <a:ext cx="9072214" cy="3229159"/>
          </a:xfrm>
          <a:prstGeom prst="rect">
            <a:avLst/>
          </a:prstGeom>
          <a:solidFill>
            <a:srgbClr val="FF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310186" y="1112101"/>
            <a:ext cx="12000932" cy="597921"/>
          </a:xfrm>
          <a:prstGeom prst="rect">
            <a:avLst/>
          </a:prstGeom>
          <a:noFill/>
        </p:spPr>
        <p:txBody>
          <a:bodyPr wrap="square">
            <a:spAutoFit/>
          </a:bodyPr>
          <a:lstStyle/>
          <a:p>
            <a:pPr>
              <a:lnSpc>
                <a:spcPct val="130000"/>
              </a:lnSpc>
            </a:pPr>
            <a:r>
              <a:rPr lang="zh-CN" altLang="en-US" sz="2800" b="1" dirty="0">
                <a:solidFill>
                  <a:srgbClr val="00B050"/>
                </a:solidFill>
                <a:latin typeface="微软雅黑" pitchFamily="34" charset="-122"/>
                <a:ea typeface="微软雅黑" pitchFamily="34" charset="-122"/>
              </a:rPr>
              <a:t>小强在参加了班级社会实践活动方案讨论会后，写下一篇日记。</a:t>
            </a:r>
          </a:p>
        </p:txBody>
      </p:sp>
      <p:sp>
        <p:nvSpPr>
          <p:cNvPr id="4" name="矩形 3"/>
          <p:cNvSpPr/>
          <p:nvPr/>
        </p:nvSpPr>
        <p:spPr>
          <a:xfrm>
            <a:off x="0" y="1981656"/>
            <a:ext cx="9059733" cy="3106235"/>
          </a:xfrm>
          <a:prstGeom prst="rect">
            <a:avLst/>
          </a:prstGeom>
          <a:noFill/>
        </p:spPr>
        <p:txBody>
          <a:bodyPr wrap="square">
            <a:spAutoFit/>
          </a:bodyPr>
          <a:lstStyle/>
          <a:p>
            <a:pPr algn="ctr">
              <a:lnSpc>
                <a:spcPct val="136000"/>
              </a:lnSpc>
            </a:pPr>
            <a:r>
              <a:rPr lang="en-US" altLang="zh-CN" sz="2400" b="1" dirty="0">
                <a:solidFill>
                  <a:schemeClr val="bg1"/>
                </a:solidFill>
                <a:latin typeface="微软雅黑" pitchFamily="34" charset="-122"/>
                <a:ea typeface="微软雅黑" pitchFamily="34" charset="-122"/>
              </a:rPr>
              <a:t>9</a:t>
            </a:r>
            <a:r>
              <a:rPr lang="zh-CN" altLang="en-US" sz="2400" b="1" dirty="0">
                <a:solidFill>
                  <a:schemeClr val="bg1"/>
                </a:solidFill>
                <a:latin typeface="微软雅黑" pitchFamily="34" charset="-122"/>
                <a:ea typeface="微软雅黑" pitchFamily="34" charset="-122"/>
              </a:rPr>
              <a:t>月</a:t>
            </a:r>
            <a:r>
              <a:rPr lang="en-US" altLang="zh-CN" sz="2400" b="1" dirty="0">
                <a:solidFill>
                  <a:schemeClr val="bg1"/>
                </a:solidFill>
                <a:latin typeface="微软雅黑" pitchFamily="34" charset="-122"/>
                <a:ea typeface="微软雅黑" pitchFamily="34" charset="-122"/>
              </a:rPr>
              <a:t>25</a:t>
            </a:r>
            <a:r>
              <a:rPr lang="zh-CN" altLang="en-US" sz="2400" b="1" dirty="0">
                <a:solidFill>
                  <a:schemeClr val="bg1"/>
                </a:solidFill>
                <a:latin typeface="微软雅黑" pitchFamily="34" charset="-122"/>
                <a:ea typeface="微软雅黑" pitchFamily="34" charset="-122"/>
              </a:rPr>
              <a:t>日    晴</a:t>
            </a:r>
          </a:p>
          <a:p>
            <a:pPr marL="285750" indent="-285750">
              <a:lnSpc>
                <a:spcPct val="136000"/>
              </a:lnSpc>
              <a:buFont typeface="Wingdings" pitchFamily="2" charset="2"/>
              <a:buChar char="n"/>
            </a:pPr>
            <a:r>
              <a:rPr lang="zh-CN" altLang="en-US" sz="2400" dirty="0">
                <a:solidFill>
                  <a:schemeClr val="bg1"/>
                </a:solidFill>
                <a:latin typeface="微软雅黑" pitchFamily="34" charset="-122"/>
                <a:ea typeface="微软雅黑" pitchFamily="34" charset="-122"/>
              </a:rPr>
              <a:t>今天班会上讨论了“十一”期间班级社会实践活动方案。可是，活动安排和我的时间安排有冲突，我又没有什么特长，所以不太想参加。</a:t>
            </a:r>
          </a:p>
          <a:p>
            <a:pPr marL="285750" indent="-285750">
              <a:lnSpc>
                <a:spcPct val="136000"/>
              </a:lnSpc>
              <a:buFont typeface="Wingdings" pitchFamily="2" charset="2"/>
              <a:buChar char="n"/>
            </a:pPr>
            <a:r>
              <a:rPr lang="zh-CN" altLang="en-US" sz="2400" dirty="0">
                <a:solidFill>
                  <a:schemeClr val="bg1"/>
                </a:solidFill>
                <a:latin typeface="微软雅黑" pitchFamily="34" charset="-122"/>
                <a:ea typeface="微软雅黑" pitchFamily="34" charset="-122"/>
              </a:rPr>
              <a:t>班会讨论时，我还投了反对票。可是，当时大多数同学同意这个方案，最后形成了班级的决定。我</a:t>
            </a:r>
            <a:r>
              <a:rPr lang="en-US" altLang="zh-CN" sz="2400" dirty="0">
                <a:solidFill>
                  <a:schemeClr val="bg1"/>
                </a:solidFill>
                <a:latin typeface="微软雅黑" pitchFamily="34" charset="-122"/>
                <a:ea typeface="微软雅黑" pitchFamily="34" charset="-122"/>
              </a:rPr>
              <a:t>.....</a:t>
            </a:r>
          </a:p>
        </p:txBody>
      </p:sp>
      <p:pic>
        <p:nvPicPr>
          <p:cNvPr id="6" name="图片 5"/>
          <p:cNvPicPr>
            <a:picLocks noChangeAspect="1"/>
          </p:cNvPicPr>
          <p:nvPr/>
        </p:nvPicPr>
        <p:blipFill rotWithShape="1">
          <a:blip r:embed="rId2" cstate="print">
            <a:clrChange>
              <a:clrFrom>
                <a:srgbClr val="F7F7F7"/>
              </a:clrFrom>
              <a:clrTo>
                <a:srgbClr val="F7F7F7">
                  <a:alpha val="0"/>
                </a:srgbClr>
              </a:clrTo>
            </a:clrChange>
          </a:blip>
          <a:srcRect b="5172"/>
          <a:stretch/>
        </p:blipFill>
        <p:spPr>
          <a:xfrm>
            <a:off x="8430698" y="2074460"/>
            <a:ext cx="4533540" cy="4299045"/>
          </a:xfrm>
          <a:prstGeom prst="rect">
            <a:avLst/>
          </a:prstGeom>
        </p:spPr>
      </p:pic>
      <p:sp>
        <p:nvSpPr>
          <p:cNvPr id="7" name="矩形 6"/>
          <p:cNvSpPr/>
          <p:nvPr/>
        </p:nvSpPr>
        <p:spPr>
          <a:xfrm rot="21137088">
            <a:off x="9046794" y="3414914"/>
            <a:ext cx="1569660" cy="646331"/>
          </a:xfrm>
          <a:prstGeom prst="rect">
            <a:avLst/>
          </a:prstGeom>
        </p:spPr>
        <p:txBody>
          <a:bodyPr wrap="none">
            <a:spAutoFit/>
          </a:bodyPr>
          <a:lstStyle/>
          <a:p>
            <a:r>
              <a:rPr lang="zh-CN" altLang="en-US" sz="3600" b="1" dirty="0">
                <a:solidFill>
                  <a:srgbClr val="FF933C"/>
                </a:solidFill>
                <a:latin typeface="微软雅黑" pitchFamily="34" charset="-122"/>
                <a:ea typeface="微软雅黑" pitchFamily="34" charset="-122"/>
              </a:rPr>
              <a:t>活动园</a:t>
            </a:r>
          </a:p>
        </p:txBody>
      </p:sp>
      <p:sp>
        <p:nvSpPr>
          <p:cNvPr id="8" name="矩形 7"/>
          <p:cNvSpPr/>
          <p:nvPr/>
        </p:nvSpPr>
        <p:spPr>
          <a:xfrm>
            <a:off x="846161" y="5495308"/>
            <a:ext cx="7833816" cy="597921"/>
          </a:xfrm>
          <a:prstGeom prst="rect">
            <a:avLst/>
          </a:prstGeom>
          <a:noFill/>
        </p:spPr>
        <p:txBody>
          <a:bodyPr wrap="square">
            <a:spAutoFit/>
          </a:bodyPr>
          <a:lstStyle/>
          <a:p>
            <a:pPr>
              <a:lnSpc>
                <a:spcPct val="130000"/>
              </a:lnSpc>
            </a:pPr>
            <a:r>
              <a:rPr lang="zh-CN" altLang="en-US" sz="2800" b="1" dirty="0">
                <a:solidFill>
                  <a:srgbClr val="FF0000"/>
                </a:solidFill>
                <a:latin typeface="微软雅黑" pitchFamily="34" charset="-122"/>
                <a:ea typeface="微软雅黑" pitchFamily="34" charset="-122"/>
              </a:rPr>
              <a:t>小活动：请你续写小强的日记，并和同学交流。</a:t>
            </a:r>
          </a:p>
        </p:txBody>
      </p:sp>
    </p:spTree>
    <p:extLst>
      <p:ext uri="{BB962C8B-B14F-4D97-AF65-F5344CB8AC3E}">
        <p14:creationId xmlns:p14="http://schemas.microsoft.com/office/powerpoint/2010/main" xmlns="" val="959224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imgsa.baidu.com/timg?image&amp;quality=80&amp;size=b9999_10000&amp;sec=1563274114620&amp;di=b2ff16ead284f2a0bf29a1637dd17218&amp;imgtype=0&amp;src=http%3A%2F%2Fb-ssl.duitang.com%2Fuploads%2Fitem%2F201701%2F13%2F20170113190707_TYLsk.jpeg">
            <a:extLst>
              <a:ext uri="{FF2B5EF4-FFF2-40B4-BE49-F238E27FC236}">
                <a16:creationId xmlns="" xmlns:a16="http://schemas.microsoft.com/office/drawing/2014/main" id="{04D2B1B8-65DD-4D39-BED7-5B4370D3F55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6087"/>
          <a:stretch/>
        </p:blipFill>
        <p:spPr bwMode="auto">
          <a:xfrm>
            <a:off x="0" y="2312010"/>
            <a:ext cx="12192000" cy="34200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文本框 3">
            <a:extLst>
              <a:ext uri="{FF2B5EF4-FFF2-40B4-BE49-F238E27FC236}">
                <a16:creationId xmlns="" xmlns:a16="http://schemas.microsoft.com/office/drawing/2014/main" id="{6BC9EC2C-01E5-4EE7-8315-DBBF6DBEC666}"/>
              </a:ext>
            </a:extLst>
          </p:cNvPr>
          <p:cNvSpPr txBox="1"/>
          <p:nvPr/>
        </p:nvSpPr>
        <p:spPr>
          <a:xfrm>
            <a:off x="5786651" y="1097358"/>
            <a:ext cx="6405350" cy="830997"/>
          </a:xfrm>
          <a:prstGeom prst="rect">
            <a:avLst/>
          </a:prstGeom>
          <a:noFill/>
        </p:spPr>
        <p:txBody>
          <a:bodyPr wrap="square" rtlCol="0">
            <a:spAutoFit/>
          </a:bodyPr>
          <a:lstStyle/>
          <a:p>
            <a:r>
              <a:rPr lang="zh-CN" altLang="en-US" sz="4800" b="1" dirty="0">
                <a:latin typeface="微软雅黑" panose="020B0503020204020204" pitchFamily="34" charset="-122"/>
                <a:ea typeface="微软雅黑" panose="020B0503020204020204" pitchFamily="34" charset="-122"/>
              </a:rPr>
              <a:t>我的续写：小强的日记</a:t>
            </a:r>
          </a:p>
        </p:txBody>
      </p:sp>
      <p:sp>
        <p:nvSpPr>
          <p:cNvPr id="2" name="矩形 1">
            <a:extLst>
              <a:ext uri="{FF2B5EF4-FFF2-40B4-BE49-F238E27FC236}">
                <a16:creationId xmlns="" xmlns:a16="http://schemas.microsoft.com/office/drawing/2014/main" id="{D03E6411-1FE5-4358-A637-30EED77F1EE7}"/>
              </a:ext>
            </a:extLst>
          </p:cNvPr>
          <p:cNvSpPr/>
          <p:nvPr/>
        </p:nvSpPr>
        <p:spPr>
          <a:xfrm>
            <a:off x="152073" y="2442948"/>
            <a:ext cx="7577258" cy="3070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A374CF24-C654-4A0B-A5F0-A6DC0EC2AB43}"/>
              </a:ext>
            </a:extLst>
          </p:cNvPr>
          <p:cNvSpPr txBox="1"/>
          <p:nvPr/>
        </p:nvSpPr>
        <p:spPr>
          <a:xfrm>
            <a:off x="246893" y="2392596"/>
            <a:ext cx="7309633" cy="2959977"/>
          </a:xfrm>
          <a:prstGeom prst="rect">
            <a:avLst/>
          </a:prstGeom>
          <a:noFill/>
        </p:spPr>
        <p:txBody>
          <a:bodyPr wrap="square" rtlCol="0">
            <a:spAutoFit/>
          </a:bodyPr>
          <a:lstStyle/>
          <a:p>
            <a:pPr>
              <a:lnSpc>
                <a:spcPct val="150000"/>
              </a:lnSpc>
            </a:pPr>
            <a:r>
              <a:rPr lang="zh-CN" altLang="en-US" sz="3200" dirty="0">
                <a:latin typeface="微软雅黑" panose="020B0503020204020204" pitchFamily="34" charset="-122"/>
                <a:ea typeface="微软雅黑" panose="020B0503020204020204" pitchFamily="34" charset="-122"/>
              </a:rPr>
              <a:t>我实在是烦躁极了，于是我去和班长说我不参加这次的社会实践活动。但是班长却跟我说：“这可不行，这是班级的共同决定呢</a:t>
            </a:r>
            <a:r>
              <a:rPr lang="en-US" altLang="zh-CN" sz="3200" dirty="0">
                <a:latin typeface="微软雅黑" panose="020B0503020204020204" pitchFamily="34" charset="-122"/>
                <a:ea typeface="微软雅黑" panose="020B0503020204020204" pitchFamily="34" charset="-122"/>
              </a:rPr>
              <a:t>……”</a:t>
            </a:r>
          </a:p>
        </p:txBody>
      </p:sp>
      <p:pic>
        <p:nvPicPr>
          <p:cNvPr id="7" name="图片 6"/>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Lst>
          </a:blip>
          <a:stretch>
            <a:fillRect/>
          </a:stretch>
        </p:blipFill>
        <p:spPr>
          <a:xfrm>
            <a:off x="8322432" y="846161"/>
            <a:ext cx="3100743" cy="5505090"/>
          </a:xfrm>
          <a:prstGeom prst="rect">
            <a:avLst/>
          </a:prstGeom>
        </p:spPr>
      </p:pic>
    </p:spTree>
    <p:extLst>
      <p:ext uri="{BB962C8B-B14F-4D97-AF65-F5344CB8AC3E}">
        <p14:creationId xmlns:p14="http://schemas.microsoft.com/office/powerpoint/2010/main" xmlns="" val="3009325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79143"/>
            <a:ext cx="12192000" cy="6105378"/>
            <a:chOff x="0" y="479143"/>
            <a:chExt cx="12192000" cy="6105378"/>
          </a:xfrm>
        </p:grpSpPr>
        <p:pic>
          <p:nvPicPr>
            <p:cNvPr id="4" name="图片 3"/>
            <p:cNvPicPr>
              <a:picLocks noChangeAspect="1"/>
            </p:cNvPicPr>
            <p:nvPr/>
          </p:nvPicPr>
          <p:blipFill rotWithShape="1">
            <a:blip r:embed="rId2" cstate="print"/>
            <a:srcRect t="13168" b="12752"/>
            <a:stretch/>
          </p:blipFill>
          <p:spPr>
            <a:xfrm>
              <a:off x="0" y="479143"/>
              <a:ext cx="12192000" cy="6105378"/>
            </a:xfrm>
            <a:prstGeom prst="rect">
              <a:avLst/>
            </a:prstGeom>
          </p:spPr>
        </p:pic>
        <p:sp>
          <p:nvSpPr>
            <p:cNvPr id="5" name="矩形 4"/>
            <p:cNvSpPr/>
            <p:nvPr/>
          </p:nvSpPr>
          <p:spPr>
            <a:xfrm>
              <a:off x="4544704" y="4612943"/>
              <a:ext cx="3548418" cy="1378424"/>
            </a:xfrm>
            <a:prstGeom prst="rect">
              <a:avLst/>
            </a:prstGeom>
            <a:solidFill>
              <a:srgbClr val="EF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a:extLst>
              <a:ext uri="{FF2B5EF4-FFF2-40B4-BE49-F238E27FC236}">
                <a16:creationId xmlns="" xmlns:a16="http://schemas.microsoft.com/office/drawing/2014/main" id="{12609BBE-4E29-4D67-9D35-56E9181FE1FC}"/>
              </a:ext>
            </a:extLst>
          </p:cNvPr>
          <p:cNvSpPr txBox="1"/>
          <p:nvPr/>
        </p:nvSpPr>
        <p:spPr>
          <a:xfrm>
            <a:off x="1240365" y="4708477"/>
            <a:ext cx="10373880" cy="954107"/>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当班级决定形成后，如果你的意见和班级决定仍有分歧，你会怎么处理？我们可以不执行吗？</a:t>
            </a:r>
          </a:p>
        </p:txBody>
      </p:sp>
      <p:sp>
        <p:nvSpPr>
          <p:cNvPr id="8" name="文本框 7">
            <a:extLst>
              <a:ext uri="{FF2B5EF4-FFF2-40B4-BE49-F238E27FC236}">
                <a16:creationId xmlns="" xmlns:a16="http://schemas.microsoft.com/office/drawing/2014/main" id="{2F2388A8-1D7B-4D5E-98EE-A98A84F8C27F}"/>
              </a:ext>
            </a:extLst>
          </p:cNvPr>
          <p:cNvSpPr txBox="1"/>
          <p:nvPr/>
        </p:nvSpPr>
        <p:spPr>
          <a:xfrm>
            <a:off x="4546089" y="3800011"/>
            <a:ext cx="4556967" cy="769441"/>
          </a:xfrm>
          <a:prstGeom prst="rect">
            <a:avLst/>
          </a:prstGeom>
          <a:noFill/>
        </p:spPr>
        <p:txBody>
          <a:bodyPr wrap="square" rtlCol="0">
            <a:spAutoFit/>
          </a:bodyPr>
          <a:lstStyle/>
          <a:p>
            <a:r>
              <a:rPr lang="zh-CN" altLang="en-US" sz="4400" b="1" dirty="0">
                <a:latin typeface="微软雅黑" panose="020B0503020204020204" pitchFamily="34" charset="-122"/>
                <a:ea typeface="微软雅黑" panose="020B0503020204020204" pitchFamily="34" charset="-122"/>
              </a:rPr>
              <a:t>观点对对碰</a:t>
            </a:r>
          </a:p>
        </p:txBody>
      </p:sp>
    </p:spTree>
    <p:extLst>
      <p:ext uri="{BB962C8B-B14F-4D97-AF65-F5344CB8AC3E}">
        <p14:creationId xmlns:p14="http://schemas.microsoft.com/office/powerpoint/2010/main" xmlns="" val="18935607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0" y="428625"/>
            <a:ext cx="12192000" cy="6096719"/>
          </a:xfrm>
          <a:prstGeom prst="rect">
            <a:avLst/>
          </a:prstGeom>
        </p:spPr>
      </p:pic>
      <p:sp>
        <p:nvSpPr>
          <p:cNvPr id="2" name="文本框 1"/>
          <p:cNvSpPr txBox="1"/>
          <p:nvPr/>
        </p:nvSpPr>
        <p:spPr>
          <a:xfrm>
            <a:off x="1185808" y="2836948"/>
            <a:ext cx="6768752" cy="2221314"/>
          </a:xfrm>
          <a:prstGeom prst="rect">
            <a:avLst/>
          </a:prstGeom>
          <a:noFill/>
        </p:spPr>
        <p:txBody>
          <a:bodyPr wrap="square" rtlCol="0">
            <a:spAutoFit/>
          </a:bodyPr>
          <a:lstStyle/>
          <a:p>
            <a:pPr>
              <a:lnSpc>
                <a:spcPct val="150000"/>
              </a:lnSpc>
            </a:pPr>
            <a:r>
              <a:rPr lang="zh-CN" altLang="en-US" sz="3200" dirty="0">
                <a:latin typeface="微软雅黑" panose="020B0503020204020204" pitchFamily="34" charset="-122"/>
                <a:ea typeface="微软雅黑" panose="020B0503020204020204" pitchFamily="34" charset="-122"/>
              </a:rPr>
              <a:t>班级决定公布后，一些同学如果有意见，可以向班级提出。但在作出新的决定前，仍要执行班级原有的决定。</a:t>
            </a:r>
          </a:p>
        </p:txBody>
      </p:sp>
      <p:sp>
        <p:nvSpPr>
          <p:cNvPr id="5" name="文本框 4">
            <a:extLst>
              <a:ext uri="{FF2B5EF4-FFF2-40B4-BE49-F238E27FC236}">
                <a16:creationId xmlns="" xmlns:a16="http://schemas.microsoft.com/office/drawing/2014/main" id="{1B0CB2E0-CF1D-4EB1-946A-B0CCAF98257B}"/>
              </a:ext>
            </a:extLst>
          </p:cNvPr>
          <p:cNvSpPr txBox="1"/>
          <p:nvPr/>
        </p:nvSpPr>
        <p:spPr>
          <a:xfrm>
            <a:off x="3211180" y="1719223"/>
            <a:ext cx="3154018" cy="923330"/>
          </a:xfrm>
          <a:prstGeom prst="rect">
            <a:avLst/>
          </a:prstGeom>
          <a:noFill/>
        </p:spPr>
        <p:txBody>
          <a:bodyPr wrap="square" rtlCol="0">
            <a:spAutoFit/>
          </a:bodyPr>
          <a:lstStyle/>
          <a:p>
            <a:r>
              <a:rPr lang="zh-CN" altLang="en-US" sz="5400" b="1" dirty="0" smtClean="0">
                <a:latin typeface="微软雅黑" panose="020B0503020204020204" pitchFamily="34" charset="-122"/>
                <a:ea typeface="微软雅黑" panose="020B0503020204020204" pitchFamily="34" charset="-122"/>
              </a:rPr>
              <a:t>小 提 示</a:t>
            </a:r>
            <a:endParaRPr lang="zh-CN" altLang="en-US" sz="5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69718761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D1A1F859-E9A9-4EA1-BA6B-2AF4CEB8DDA3}"/>
              </a:ext>
            </a:extLst>
          </p:cNvPr>
          <p:cNvPicPr>
            <a:picLocks noChangeAspect="1"/>
          </p:cNvPicPr>
          <p:nvPr/>
        </p:nvPicPr>
        <p:blipFill rotWithShape="1">
          <a:blip r:embed="rId2" cstate="print"/>
          <a:srcRect t="24254"/>
          <a:stretch/>
        </p:blipFill>
        <p:spPr>
          <a:xfrm>
            <a:off x="604425" y="1926005"/>
            <a:ext cx="6847251" cy="4691507"/>
          </a:xfrm>
          <a:prstGeom prst="rect">
            <a:avLst/>
          </a:prstGeom>
        </p:spPr>
      </p:pic>
      <p:sp>
        <p:nvSpPr>
          <p:cNvPr id="4" name="文本框 3">
            <a:extLst>
              <a:ext uri="{FF2B5EF4-FFF2-40B4-BE49-F238E27FC236}">
                <a16:creationId xmlns="" xmlns:a16="http://schemas.microsoft.com/office/drawing/2014/main" id="{EE64258C-C21C-40DC-A342-5734FBE9A096}"/>
              </a:ext>
            </a:extLst>
          </p:cNvPr>
          <p:cNvSpPr txBox="1"/>
          <p:nvPr/>
        </p:nvSpPr>
        <p:spPr>
          <a:xfrm>
            <a:off x="574987" y="821832"/>
            <a:ext cx="10971020" cy="830997"/>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班会确定了周末举办公益活动的方案。在落实的过程中，有的同学提出自己有困难，有的同学对方案本身提出了调整意见</a:t>
            </a:r>
            <a:r>
              <a:rPr lang="en-US" altLang="zh-CN"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3" cstate="print">
            <a:clrChange>
              <a:clrFrom>
                <a:srgbClr val="F7F7F7"/>
              </a:clrFrom>
              <a:clrTo>
                <a:srgbClr val="F7F7F7">
                  <a:alpha val="0"/>
                </a:srgbClr>
              </a:clrTo>
            </a:clrChange>
          </a:blip>
          <a:srcRect b="5172"/>
          <a:stretch/>
        </p:blipFill>
        <p:spPr>
          <a:xfrm>
            <a:off x="7366172" y="1910685"/>
            <a:ext cx="4533540" cy="4299045"/>
          </a:xfrm>
          <a:prstGeom prst="rect">
            <a:avLst/>
          </a:prstGeom>
        </p:spPr>
      </p:pic>
      <p:sp>
        <p:nvSpPr>
          <p:cNvPr id="6" name="矩形 5"/>
          <p:cNvSpPr/>
          <p:nvPr/>
        </p:nvSpPr>
        <p:spPr>
          <a:xfrm rot="21137088">
            <a:off x="7995917" y="3251139"/>
            <a:ext cx="1569660" cy="646331"/>
          </a:xfrm>
          <a:prstGeom prst="rect">
            <a:avLst/>
          </a:prstGeom>
        </p:spPr>
        <p:txBody>
          <a:bodyPr wrap="square">
            <a:spAutoFit/>
          </a:bodyPr>
          <a:lstStyle/>
          <a:p>
            <a:r>
              <a:rPr lang="zh-CN" altLang="en-US" sz="3600" b="1" dirty="0">
                <a:solidFill>
                  <a:srgbClr val="FF933C"/>
                </a:solidFill>
                <a:latin typeface="微软雅黑" pitchFamily="34" charset="-122"/>
                <a:ea typeface="微软雅黑" pitchFamily="34" charset="-122"/>
              </a:rPr>
              <a:t>活动园</a:t>
            </a:r>
          </a:p>
        </p:txBody>
      </p:sp>
      <p:sp>
        <p:nvSpPr>
          <p:cNvPr id="7" name="圆角矩形标注 6"/>
          <p:cNvSpPr/>
          <p:nvPr/>
        </p:nvSpPr>
        <p:spPr>
          <a:xfrm>
            <a:off x="2637430" y="2220033"/>
            <a:ext cx="1183944" cy="454927"/>
          </a:xfrm>
          <a:prstGeom prst="wedgeRoundRectCallout">
            <a:avLst>
              <a:gd name="adj1" fmla="val 56429"/>
              <a:gd name="adj2" fmla="val 472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918810" y="2257143"/>
            <a:ext cx="1120927" cy="400110"/>
          </a:xfrm>
          <a:prstGeom prst="rect">
            <a:avLst/>
          </a:prstGeom>
        </p:spPr>
        <p:txBody>
          <a:bodyPr wrap="square">
            <a:spAutoFit/>
          </a:bodyPr>
          <a:lstStyle/>
          <a:p>
            <a:r>
              <a:rPr lang="en-US" altLang="zh-CN" sz="2000" dirty="0" smtClean="0"/>
              <a:t>······</a:t>
            </a:r>
            <a:endParaRPr lang="zh-CN" altLang="en-US" sz="2000" dirty="0"/>
          </a:p>
        </p:txBody>
      </p:sp>
      <p:sp>
        <p:nvSpPr>
          <p:cNvPr id="9" name="圆角矩形标注 8"/>
          <p:cNvSpPr/>
          <p:nvPr/>
        </p:nvSpPr>
        <p:spPr>
          <a:xfrm>
            <a:off x="619835" y="2972934"/>
            <a:ext cx="2546446" cy="1257872"/>
          </a:xfrm>
          <a:prstGeom prst="wedgeRoundRectCallout">
            <a:avLst>
              <a:gd name="adj1" fmla="val 56429"/>
              <a:gd name="adj2" fmla="val 472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00963" y="2941805"/>
            <a:ext cx="2701794" cy="1323439"/>
          </a:xfrm>
          <a:prstGeom prst="rect">
            <a:avLst/>
          </a:prstGeom>
        </p:spPr>
        <p:txBody>
          <a:bodyPr wrap="square">
            <a:spAutoFit/>
          </a:bodyPr>
          <a:lstStyle/>
          <a:p>
            <a:r>
              <a:rPr lang="zh-CN" altLang="en-US" sz="2000" dirty="0" smtClean="0"/>
              <a:t>举手表决时，有部分同学投了反对票，他们应该会有一些改进意见。咱们</a:t>
            </a:r>
            <a:r>
              <a:rPr lang="en-US" altLang="zh-CN" sz="2000" dirty="0" smtClean="0"/>
              <a:t>……</a:t>
            </a:r>
            <a:endParaRPr lang="zh-CN" altLang="en-US" sz="2000" dirty="0"/>
          </a:p>
        </p:txBody>
      </p:sp>
      <p:sp>
        <p:nvSpPr>
          <p:cNvPr id="11" name="圆角矩形标注 10"/>
          <p:cNvSpPr/>
          <p:nvPr/>
        </p:nvSpPr>
        <p:spPr>
          <a:xfrm>
            <a:off x="5371531" y="1965275"/>
            <a:ext cx="2546446" cy="900755"/>
          </a:xfrm>
          <a:prstGeom prst="wedgeRoundRectCallout">
            <a:avLst>
              <a:gd name="adj1" fmla="val -31467"/>
              <a:gd name="adj2" fmla="val 7454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352659" y="1934146"/>
            <a:ext cx="2701794" cy="1015663"/>
          </a:xfrm>
          <a:prstGeom prst="rect">
            <a:avLst/>
          </a:prstGeom>
        </p:spPr>
        <p:txBody>
          <a:bodyPr wrap="square">
            <a:spAutoFit/>
          </a:bodyPr>
          <a:lstStyle/>
          <a:p>
            <a:r>
              <a:rPr lang="zh-CN" altLang="en-US" sz="2000" dirty="0" smtClean="0"/>
              <a:t>周末小星要参加学校兵乓球队训练。咱们</a:t>
            </a:r>
            <a:r>
              <a:rPr lang="en-US" altLang="zh-CN" sz="2000" dirty="0" smtClean="0"/>
              <a:t>······</a:t>
            </a:r>
            <a:endParaRPr lang="zh-CN" altLang="en-US" sz="2000" dirty="0"/>
          </a:p>
        </p:txBody>
      </p:sp>
      <p:sp>
        <p:nvSpPr>
          <p:cNvPr id="13" name="圆角矩形标注 12"/>
          <p:cNvSpPr/>
          <p:nvPr/>
        </p:nvSpPr>
        <p:spPr>
          <a:xfrm>
            <a:off x="3469268" y="5679742"/>
            <a:ext cx="3504737" cy="762002"/>
          </a:xfrm>
          <a:prstGeom prst="wedgeRoundRectCallout">
            <a:avLst>
              <a:gd name="adj1" fmla="val -28251"/>
              <a:gd name="adj2" fmla="val -7848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547533" y="5716851"/>
            <a:ext cx="3073400" cy="707886"/>
          </a:xfrm>
          <a:prstGeom prst="rect">
            <a:avLst/>
          </a:prstGeom>
        </p:spPr>
        <p:txBody>
          <a:bodyPr wrap="square">
            <a:spAutoFit/>
          </a:bodyPr>
          <a:lstStyle/>
          <a:p>
            <a:r>
              <a:rPr lang="zh-CN" altLang="en-US" sz="2000" dirty="0" smtClean="0"/>
              <a:t>关于活动形式，小丽一些建议没</a:t>
            </a:r>
            <a:r>
              <a:rPr lang="zh-CN" altLang="en-US" sz="2000" dirty="0"/>
              <a:t>被</a:t>
            </a:r>
            <a:r>
              <a:rPr lang="zh-CN" altLang="en-US" sz="2000" dirty="0" smtClean="0"/>
              <a:t>采纳。咱们</a:t>
            </a:r>
            <a:r>
              <a:rPr lang="en-US" altLang="zh-CN" sz="2000" dirty="0" smtClean="0"/>
              <a:t>……</a:t>
            </a:r>
            <a:endParaRPr lang="zh-CN" altLang="en-US" sz="2000" dirty="0"/>
          </a:p>
        </p:txBody>
      </p:sp>
    </p:spTree>
    <p:extLst>
      <p:ext uri="{BB962C8B-B14F-4D97-AF65-F5344CB8AC3E}">
        <p14:creationId xmlns:p14="http://schemas.microsoft.com/office/powerpoint/2010/main" xmlns="" val="9089443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38084" y="214290"/>
            <a:ext cx="11715832" cy="6429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167570" y="1864618"/>
            <a:ext cx="4786345" cy="4463140"/>
          </a:xfrm>
          <a:prstGeom prst="ellipse">
            <a:avLst/>
          </a:prstGeom>
          <a:solidFill>
            <a:schemeClr val="bg1"/>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indent="457246">
              <a:lnSpc>
                <a:spcPct val="150000"/>
              </a:lnSpc>
            </a:pPr>
            <a:endParaRPr lang="zh-CN" altLang="en-US" dirty="0">
              <a:solidFill>
                <a:schemeClr val="bg1">
                  <a:lumMod val="50000"/>
                </a:schemeClr>
              </a:solidFill>
              <a:latin typeface="微软雅黑" pitchFamily="34" charset="-122"/>
              <a:ea typeface="微软雅黑" pitchFamily="34" charset="-122"/>
            </a:endParaRPr>
          </a:p>
        </p:txBody>
      </p:sp>
      <p:pic>
        <p:nvPicPr>
          <p:cNvPr id="6" name="Picture 3" descr="E:\UCDownloaded\！PPT图片及版面资源\06-PPT精选插图\03-人物\女孩NPG05.png"/>
          <p:cNvPicPr>
            <a:picLocks noChangeAspect="1" noChangeArrowheads="1"/>
          </p:cNvPicPr>
          <p:nvPr/>
        </p:nvPicPr>
        <p:blipFill>
          <a:blip r:embed="rId2" cstate="print"/>
          <a:stretch>
            <a:fillRect/>
          </a:stretch>
        </p:blipFill>
        <p:spPr bwMode="auto">
          <a:xfrm>
            <a:off x="7167570" y="2307490"/>
            <a:ext cx="5047011" cy="433622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文本框 7"/>
          <p:cNvSpPr txBox="1"/>
          <p:nvPr/>
        </p:nvSpPr>
        <p:spPr>
          <a:xfrm>
            <a:off x="1683237" y="1604817"/>
            <a:ext cx="4392172" cy="769441"/>
          </a:xfrm>
          <a:prstGeom prst="rect">
            <a:avLst/>
          </a:prstGeom>
          <a:noFill/>
        </p:spPr>
        <p:txBody>
          <a:bodyPr wrap="square" rtlCol="0">
            <a:spAutoFit/>
          </a:bodyPr>
          <a:lstStyle/>
          <a:p>
            <a:pPr lvl="0" algn="ctr" eaLnBrk="1" fontAlgn="auto" hangingPunct="1">
              <a:spcBef>
                <a:spcPts val="0"/>
              </a:spcBef>
              <a:spcAft>
                <a:spcPts val="0"/>
              </a:spcAft>
              <a:defRPr/>
            </a:pPr>
            <a:r>
              <a:rPr lang="zh-CN" altLang="en-US" sz="4400" b="1" dirty="0" smtClean="0">
                <a:solidFill>
                  <a:srgbClr val="FF0000"/>
                </a:solidFill>
                <a:latin typeface="微软雅黑" panose="020B0503020204020204" pitchFamily="34" charset="-122"/>
                <a:ea typeface="微软雅黑" panose="020B0503020204020204" pitchFamily="34" charset="-122"/>
              </a:rPr>
              <a:t>小 讨 论</a:t>
            </a:r>
            <a:endParaRPr lang="zh-CN" altLang="en-US" sz="4400" b="1" dirty="0">
              <a:solidFill>
                <a:srgbClr val="FF0000"/>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1683237" y="1540804"/>
            <a:ext cx="4392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683237" y="2438271"/>
            <a:ext cx="4392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87862" y="2737644"/>
            <a:ext cx="6490861" cy="2332946"/>
          </a:xfrm>
          <a:prstGeom prst="rect">
            <a:avLst/>
          </a:prstGeom>
        </p:spPr>
        <p:txBody>
          <a:bodyPr wrap="square">
            <a:spAutoFit/>
          </a:bodyPr>
          <a:lstStyle/>
          <a:p>
            <a:pPr lvl="0">
              <a:lnSpc>
                <a:spcPct val="130000"/>
              </a:lnSpc>
              <a:defRPr/>
            </a:pPr>
            <a:r>
              <a:rPr lang="zh-CN" altLang="en-US" sz="2800" b="1" kern="100" dirty="0">
                <a:solidFill>
                  <a:prstClr val="black">
                    <a:lumMod val="65000"/>
                    <a:lumOff val="35000"/>
                  </a:prstClr>
                </a:solidFill>
                <a:latin typeface="微软雅黑" panose="020B0503020204020204" pitchFamily="34" charset="-122"/>
                <a:ea typeface="微软雅黑" panose="020B0503020204020204" pitchFamily="34" charset="-122"/>
                <a:cs typeface="Times New Roman" panose="02020603050405020304" pitchFamily="18" charset="0"/>
              </a:rPr>
              <a:t>在落实班级决定过程中，如果有同学遇到困难，或提出不同意见，我们该怎么办？当班级决定出现问题时，我们是继续执行院决定，还是改变原决定？</a:t>
            </a:r>
          </a:p>
        </p:txBody>
      </p:sp>
    </p:spTree>
    <p:extLst>
      <p:ext uri="{BB962C8B-B14F-4D97-AF65-F5344CB8AC3E}">
        <p14:creationId xmlns:p14="http://schemas.microsoft.com/office/powerpoint/2010/main" xmlns="" val="9913629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58353" y="1364777"/>
            <a:ext cx="7633648" cy="640780"/>
          </a:xfrm>
          <a:prstGeom prst="rect">
            <a:avLst/>
          </a:prstGeom>
          <a:pattFill prst="ltUpDiag">
            <a:fgClr>
              <a:srgbClr val="FF9600"/>
            </a:fgClr>
            <a:bgClr>
              <a:srgbClr val="FC620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740105" y="1440534"/>
            <a:ext cx="469530" cy="469530"/>
            <a:chOff x="7070971" y="788848"/>
            <a:chExt cx="1800200" cy="1800200"/>
          </a:xfrm>
        </p:grpSpPr>
        <p:sp>
          <p:nvSpPr>
            <p:cNvPr id="4" name="椭圆 3"/>
            <p:cNvSpPr/>
            <p:nvPr/>
          </p:nvSpPr>
          <p:spPr>
            <a:xfrm>
              <a:off x="7070971" y="788848"/>
              <a:ext cx="1800200" cy="180020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燕尾形 4"/>
            <p:cNvSpPr/>
            <p:nvPr/>
          </p:nvSpPr>
          <p:spPr>
            <a:xfrm>
              <a:off x="7575071" y="1166948"/>
              <a:ext cx="792000" cy="10440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TextBox 1"/>
          <p:cNvSpPr txBox="1"/>
          <p:nvPr/>
        </p:nvSpPr>
        <p:spPr>
          <a:xfrm>
            <a:off x="5277874" y="1393357"/>
            <a:ext cx="5258198" cy="584775"/>
          </a:xfrm>
          <a:prstGeom prst="rect">
            <a:avLst/>
          </a:prstGeom>
          <a:noFill/>
        </p:spPr>
        <p:txBody>
          <a:bodyPr wrap="square" rtlCol="0">
            <a:spAutoFit/>
          </a:bodyPr>
          <a:lstStyle/>
          <a:p>
            <a:r>
              <a:rPr lang="zh-CN" altLang="en-US" sz="3200" b="1" dirty="0">
                <a:solidFill>
                  <a:schemeClr val="bg1"/>
                </a:solidFill>
                <a:latin typeface="微软雅黑" pitchFamily="34" charset="-122"/>
                <a:ea typeface="微软雅黑" pitchFamily="34" charset="-122"/>
              </a:rPr>
              <a:t>解决困难小帮手</a:t>
            </a:r>
          </a:p>
        </p:txBody>
      </p:sp>
      <p:sp>
        <p:nvSpPr>
          <p:cNvPr id="8" name="Text Box 44"/>
          <p:cNvSpPr txBox="1">
            <a:spLocks noChangeArrowheads="1"/>
          </p:cNvSpPr>
          <p:nvPr/>
        </p:nvSpPr>
        <p:spPr bwMode="auto">
          <a:xfrm>
            <a:off x="4502021" y="2310632"/>
            <a:ext cx="7480713" cy="3416320"/>
          </a:xfrm>
          <a:prstGeom prst="rect">
            <a:avLst/>
          </a:prstGeom>
          <a:noFill/>
          <a:ln>
            <a:noFill/>
          </a:ln>
          <a:effectLst/>
          <a:extLst>
            <a:ext uri="{909E8E84-426E-40DD-AFC4-6F175D3DCCD1}">
              <a14:hiddenFill xmlns:a14="http://schemas.microsoft.com/office/drawing/2010/main" xmlns="">
                <a:solidFill>
                  <a:srgbClr val="FFFFFF">
                    <a:alpha val="3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itchFamily="34" charset="-122"/>
                <a:ea typeface="微软雅黑" pitchFamily="34" charset="-122"/>
              </a:defRPr>
            </a:lvl1pPr>
            <a:lvl2pPr defTabSz="720725" eaLnBrk="0" hangingPunct="0">
              <a:defRPr sz="1600">
                <a:latin typeface="Arial" pitchFamily="34" charset="0"/>
                <a:ea typeface="宋体" pitchFamily="2" charset="-122"/>
              </a:defRPr>
            </a:lvl2pPr>
            <a:lvl3pPr defTabSz="720725" eaLnBrk="0" hangingPunct="0">
              <a:defRPr sz="1600">
                <a:latin typeface="Arial" pitchFamily="34" charset="0"/>
                <a:ea typeface="宋体" pitchFamily="2" charset="-122"/>
              </a:defRPr>
            </a:lvl3pPr>
            <a:lvl4pPr defTabSz="720725" eaLnBrk="0" hangingPunct="0">
              <a:defRPr sz="1600">
                <a:latin typeface="Arial" pitchFamily="34" charset="0"/>
                <a:ea typeface="宋体" pitchFamily="2" charset="-122"/>
              </a:defRPr>
            </a:lvl4pPr>
            <a:lvl5pPr defTabSz="720725" eaLnBrk="0" hangingPunct="0">
              <a:defRPr sz="1600">
                <a:latin typeface="Arial" pitchFamily="34" charset="0"/>
                <a:ea typeface="宋体" pitchFamily="2" charset="-122"/>
              </a:defRPr>
            </a:lvl5pPr>
            <a:lvl6pPr defTabSz="720725" eaLnBrk="0" fontAlgn="base" hangingPunct="0">
              <a:spcBef>
                <a:spcPct val="0"/>
              </a:spcBef>
              <a:spcAft>
                <a:spcPct val="0"/>
              </a:spcAft>
              <a:defRPr sz="1600">
                <a:latin typeface="Arial" pitchFamily="34" charset="0"/>
                <a:ea typeface="宋体" pitchFamily="2" charset="-122"/>
              </a:defRPr>
            </a:lvl6pPr>
            <a:lvl7pPr defTabSz="720725" eaLnBrk="0" fontAlgn="base" hangingPunct="0">
              <a:spcBef>
                <a:spcPct val="0"/>
              </a:spcBef>
              <a:spcAft>
                <a:spcPct val="0"/>
              </a:spcAft>
              <a:defRPr sz="1600">
                <a:latin typeface="Arial" pitchFamily="34" charset="0"/>
                <a:ea typeface="宋体" pitchFamily="2" charset="-122"/>
              </a:defRPr>
            </a:lvl7pPr>
            <a:lvl8pPr defTabSz="720725" eaLnBrk="0" fontAlgn="base" hangingPunct="0">
              <a:spcBef>
                <a:spcPct val="0"/>
              </a:spcBef>
              <a:spcAft>
                <a:spcPct val="0"/>
              </a:spcAft>
              <a:defRPr sz="1600">
                <a:latin typeface="Arial" pitchFamily="34" charset="0"/>
                <a:ea typeface="宋体" pitchFamily="2" charset="-122"/>
              </a:defRPr>
            </a:lvl8pPr>
            <a:lvl9pPr defTabSz="720725" eaLnBrk="0" fontAlgn="base" hangingPunct="0">
              <a:spcBef>
                <a:spcPct val="0"/>
              </a:spcBef>
              <a:spcAft>
                <a:spcPct val="0"/>
              </a:spcAft>
              <a:defRPr sz="1600">
                <a:latin typeface="Arial" pitchFamily="34" charset="0"/>
                <a:ea typeface="宋体" pitchFamily="2" charset="-122"/>
              </a:defRPr>
            </a:lvl9pPr>
          </a:lstStyle>
          <a:p>
            <a:pPr marL="285750" indent="-285750">
              <a:lnSpc>
                <a:spcPct val="150000"/>
              </a:lnSpc>
              <a:buFont typeface="Wingdings" pitchFamily="2" charset="2"/>
              <a:buChar char="n"/>
            </a:pPr>
            <a:r>
              <a:rPr lang="zh-CN" altLang="en-US" sz="2400" b="1" dirty="0">
                <a:solidFill>
                  <a:schemeClr val="tx1">
                    <a:lumMod val="65000"/>
                    <a:lumOff val="35000"/>
                  </a:schemeClr>
                </a:solidFill>
              </a:rPr>
              <a:t>执行班级共同决定遇到困难时，同学之间要互相帮助，协商解决。出现问题需要适当调整时，应该尽可能采纳同学们的建议。</a:t>
            </a:r>
          </a:p>
          <a:p>
            <a:pPr marL="285750" indent="-285750">
              <a:lnSpc>
                <a:spcPct val="150000"/>
              </a:lnSpc>
              <a:buFont typeface="Wingdings" pitchFamily="2" charset="2"/>
              <a:buChar char="n"/>
            </a:pPr>
            <a:r>
              <a:rPr lang="zh-CN" altLang="en-US" sz="2400" b="1" dirty="0">
                <a:solidFill>
                  <a:schemeClr val="tx1">
                    <a:lumMod val="65000"/>
                    <a:lumOff val="35000"/>
                  </a:schemeClr>
                </a:solidFill>
              </a:rPr>
              <a:t>面对班级协商中出现的问题和需求，我们还可以通过向老师以及相关专业机构的人员请教等多种途径协商解决。</a:t>
            </a:r>
          </a:p>
        </p:txBody>
      </p:sp>
      <p:pic>
        <p:nvPicPr>
          <p:cNvPr id="7" name="图片 6"/>
          <p:cNvPicPr>
            <a:picLocks noChangeAspect="1"/>
          </p:cNvPicPr>
          <p:nvPr/>
        </p:nvPicPr>
        <p:blipFill>
          <a:blip r:embed="rId2" cstate="print"/>
          <a:stretch>
            <a:fillRect/>
          </a:stretch>
        </p:blipFill>
        <p:spPr>
          <a:xfrm>
            <a:off x="0" y="1528549"/>
            <a:ext cx="4233274" cy="4142096"/>
          </a:xfrm>
          <a:prstGeom prst="rect">
            <a:avLst/>
          </a:prstGeom>
        </p:spPr>
      </p:pic>
    </p:spTree>
    <p:extLst>
      <p:ext uri="{BB962C8B-B14F-4D97-AF65-F5344CB8AC3E}">
        <p14:creationId xmlns:p14="http://schemas.microsoft.com/office/powerpoint/2010/main" xmlns="" val="1343116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87"/>
            <a:ext cx="12192000" cy="3647535"/>
          </a:xfrm>
          <a:prstGeom prst="rect">
            <a:avLst/>
          </a:prstGeom>
          <a:solidFill>
            <a:srgbClr val="AAC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dirty="0">
              <a:solidFill>
                <a:prstClr val="white"/>
              </a:solidFill>
              <a:latin typeface="Arial"/>
              <a:ea typeface="微软雅黑"/>
            </a:endParaRPr>
          </a:p>
        </p:txBody>
      </p:sp>
      <p:sp>
        <p:nvSpPr>
          <p:cNvPr id="6" name="矩形 5"/>
          <p:cNvSpPr/>
          <p:nvPr/>
        </p:nvSpPr>
        <p:spPr>
          <a:xfrm>
            <a:off x="361245" y="216935"/>
            <a:ext cx="135467" cy="541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Arial"/>
              <a:ea typeface="微软雅黑"/>
            </a:endParaRPr>
          </a:p>
        </p:txBody>
      </p:sp>
      <p:sp>
        <p:nvSpPr>
          <p:cNvPr id="8" name="矩形 7"/>
          <p:cNvSpPr/>
          <p:nvPr/>
        </p:nvSpPr>
        <p:spPr>
          <a:xfrm>
            <a:off x="1282418" y="1788348"/>
            <a:ext cx="3197013" cy="3973689"/>
          </a:xfrm>
          <a:prstGeom prst="rect">
            <a:avLst/>
          </a:prstGeom>
          <a:solidFill>
            <a:schemeClr val="bg1"/>
          </a:solidFill>
          <a:ln>
            <a:noFill/>
          </a:ln>
          <a:effectLst>
            <a:outerShdw blurRad="50800" dist="50800" dir="16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Arial"/>
              <a:ea typeface="微软雅黑"/>
            </a:endParaRPr>
          </a:p>
        </p:txBody>
      </p:sp>
      <p:sp>
        <p:nvSpPr>
          <p:cNvPr id="9" name="矩形 8"/>
          <p:cNvSpPr/>
          <p:nvPr/>
        </p:nvSpPr>
        <p:spPr>
          <a:xfrm>
            <a:off x="1405939" y="1878659"/>
            <a:ext cx="2949971" cy="3666631"/>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Arial"/>
              <a:ea typeface="微软雅黑"/>
            </a:endParaRPr>
          </a:p>
        </p:txBody>
      </p:sp>
      <p:sp>
        <p:nvSpPr>
          <p:cNvPr id="10" name="TextBox 9"/>
          <p:cNvSpPr txBox="1"/>
          <p:nvPr/>
        </p:nvSpPr>
        <p:spPr>
          <a:xfrm>
            <a:off x="6481925" y="228940"/>
            <a:ext cx="3278462" cy="3010376"/>
          </a:xfrm>
          <a:prstGeom prst="rect">
            <a:avLst/>
          </a:prstGeom>
          <a:noFill/>
        </p:spPr>
        <p:txBody>
          <a:bodyPr wrap="none" rtlCol="0">
            <a:spAutoFit/>
          </a:bodyPr>
          <a:lstStyle/>
          <a:p>
            <a:pPr defTabSz="866943" fontAlgn="base">
              <a:spcBef>
                <a:spcPct val="0"/>
              </a:spcBef>
              <a:spcAft>
                <a:spcPct val="0"/>
              </a:spcAft>
            </a:pPr>
            <a:r>
              <a:rPr lang="en-US" altLang="zh-CN" sz="18962" b="1" dirty="0" smtClean="0">
                <a:solidFill>
                  <a:prstClr val="white">
                    <a:alpha val="14000"/>
                  </a:prstClr>
                </a:solidFill>
                <a:latin typeface="方正正大黑简体" panose="02000000000000000000" pitchFamily="2" charset="-122"/>
                <a:ea typeface="方正正大黑简体" panose="02000000000000000000" pitchFamily="2" charset="-122"/>
              </a:rPr>
              <a:t>05</a:t>
            </a:r>
            <a:endParaRPr lang="zh-CN" altLang="en-US" sz="18962" b="1" dirty="0">
              <a:solidFill>
                <a:prstClr val="white">
                  <a:alpha val="14000"/>
                </a:prstClr>
              </a:solidFill>
              <a:latin typeface="方正正大黑简体" panose="02000000000000000000" pitchFamily="2" charset="-122"/>
              <a:ea typeface="方正正大黑简体" panose="02000000000000000000" pitchFamily="2" charset="-122"/>
            </a:endParaRPr>
          </a:p>
        </p:txBody>
      </p:sp>
      <p:sp>
        <p:nvSpPr>
          <p:cNvPr id="11" name="TextBox 10"/>
          <p:cNvSpPr txBox="1"/>
          <p:nvPr/>
        </p:nvSpPr>
        <p:spPr>
          <a:xfrm>
            <a:off x="4861175" y="2363943"/>
            <a:ext cx="7039132" cy="1079668"/>
          </a:xfrm>
          <a:prstGeom prst="rect">
            <a:avLst/>
          </a:prstGeom>
          <a:noFill/>
        </p:spPr>
        <p:txBody>
          <a:bodyPr wrap="none" lIns="86690" tIns="43345" rIns="86690" bIns="43345">
            <a:spAutoFit/>
          </a:bodyPr>
          <a:lstStyle/>
          <a:p>
            <a:pPr defTabSz="866943">
              <a:defRPr/>
            </a:pPr>
            <a:r>
              <a:rPr lang="zh-CN" altLang="en-US" sz="6447" b="1" dirty="0">
                <a:solidFill>
                  <a:prstClr val="white"/>
                </a:solidFill>
                <a:latin typeface="微软雅黑" panose="020B0503020204020204" pitchFamily="34" charset="-122"/>
                <a:ea typeface="微软雅黑" panose="020B0503020204020204" pitchFamily="34" charset="-122"/>
              </a:rPr>
              <a:t>协商决定班级事务 </a:t>
            </a:r>
          </a:p>
        </p:txBody>
      </p:sp>
      <p:sp>
        <p:nvSpPr>
          <p:cNvPr id="12" name="TextBox 11"/>
          <p:cNvSpPr txBox="1"/>
          <p:nvPr/>
        </p:nvSpPr>
        <p:spPr>
          <a:xfrm>
            <a:off x="7020502" y="3734897"/>
            <a:ext cx="2328215" cy="902082"/>
          </a:xfrm>
          <a:prstGeom prst="rect">
            <a:avLst/>
          </a:prstGeom>
        </p:spPr>
        <p:txBody>
          <a:bodyPr wrap="square" lIns="86652" tIns="43327" rIns="86652" bIns="43327">
            <a:spAutoFit/>
          </a:bodyPr>
          <a:lstStyle>
            <a:defPPr>
              <a:defRPr lang="zh-CN"/>
            </a:defPPr>
            <a:lvl1pPr>
              <a:lnSpc>
                <a:spcPct val="150000"/>
              </a:lnSpc>
              <a:defRPr sz="1400">
                <a:solidFill>
                  <a:schemeClr val="tx1">
                    <a:lumMod val="50000"/>
                    <a:lumOff val="50000"/>
                  </a:schemeClr>
                </a:solidFill>
                <a:latin typeface="微软雅黑" panose="020B0503020204020204" pitchFamily="34" charset="-122"/>
                <a:ea typeface="微软雅黑" panose="020B0503020204020204" pitchFamily="34" charset="-122"/>
                <a:cs typeface="Segoe UI Semilight" panose="020B0402040204020203" pitchFamily="34" charset="0"/>
              </a:defRPr>
            </a:lvl1pPr>
          </a:lstStyle>
          <a:p>
            <a:pPr defTabSz="866943" fontAlgn="base">
              <a:spcBef>
                <a:spcPct val="0"/>
              </a:spcBef>
              <a:spcAft>
                <a:spcPct val="0"/>
              </a:spcAft>
            </a:pPr>
            <a:r>
              <a:rPr lang="zh-CN" altLang="en-US" sz="4000" b="1" dirty="0" smtClean="0">
                <a:solidFill>
                  <a:prstClr val="black">
                    <a:lumMod val="50000"/>
                    <a:lumOff val="50000"/>
                  </a:prstClr>
                </a:solidFill>
              </a:rPr>
              <a:t>第二课时</a:t>
            </a:r>
            <a:endParaRPr lang="zh-CN" altLang="en-US" sz="4000" b="1" dirty="0">
              <a:solidFill>
                <a:prstClr val="black">
                  <a:lumMod val="50000"/>
                  <a:lumOff val="50000"/>
                </a:prstClr>
              </a:solidFill>
            </a:endParaRPr>
          </a:p>
        </p:txBody>
      </p:sp>
    </p:spTree>
    <p:extLst>
      <p:ext uri="{BB962C8B-B14F-4D97-AF65-F5344CB8AC3E}">
        <p14:creationId xmlns:p14="http://schemas.microsoft.com/office/powerpoint/2010/main" xmlns="" val="370638255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53" presetClass="entr" presetSubtype="16" fill="hold" grpId="0" nodeType="withEffect">
                                  <p:stCondLst>
                                    <p:cond delay="800"/>
                                  </p:stCondLst>
                                  <p:iterate type="lt">
                                    <p:tmPct val="10000"/>
                                  </p:iterate>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EDD9B6C2-56B3-4CDE-8C4C-6DF884CF3FA7}"/>
              </a:ext>
            </a:extLst>
          </p:cNvPr>
          <p:cNvPicPr>
            <a:picLocks noChangeAspect="1"/>
          </p:cNvPicPr>
          <p:nvPr/>
        </p:nvPicPr>
        <p:blipFill rotWithShape="1">
          <a:blip r:embed="rId2" cstate="print"/>
          <a:srcRect l="29483" t="21401"/>
          <a:stretch/>
        </p:blipFill>
        <p:spPr>
          <a:xfrm>
            <a:off x="596501" y="1801504"/>
            <a:ext cx="6950712" cy="4784882"/>
          </a:xfrm>
          <a:prstGeom prst="rect">
            <a:avLst/>
          </a:prstGeom>
        </p:spPr>
      </p:pic>
      <p:sp>
        <p:nvSpPr>
          <p:cNvPr id="4" name="文本框 3">
            <a:extLst>
              <a:ext uri="{FF2B5EF4-FFF2-40B4-BE49-F238E27FC236}">
                <a16:creationId xmlns="" xmlns:a16="http://schemas.microsoft.com/office/drawing/2014/main" id="{EA31C5E5-BBEC-4FE6-B05C-8F31E2CD3120}"/>
              </a:ext>
            </a:extLst>
          </p:cNvPr>
          <p:cNvSpPr txBox="1"/>
          <p:nvPr/>
        </p:nvSpPr>
        <p:spPr>
          <a:xfrm>
            <a:off x="570833" y="906738"/>
            <a:ext cx="11357310"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红星小学即将开展合唱比赛，五（</a:t>
            </a:r>
            <a:r>
              <a:rPr lang="en-US" altLang="zh-CN" sz="2400" b="1" dirty="0">
                <a:latin typeface="微软雅黑" panose="020B0503020204020204" pitchFamily="34" charset="-122"/>
                <a:ea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rPr>
              <a:t>）班在班委会的组织下，小组分工，开始筹备。</a:t>
            </a:r>
          </a:p>
        </p:txBody>
      </p:sp>
      <p:sp>
        <p:nvSpPr>
          <p:cNvPr id="5" name="矩形 4"/>
          <p:cNvSpPr/>
          <p:nvPr/>
        </p:nvSpPr>
        <p:spPr>
          <a:xfrm>
            <a:off x="559559" y="1678674"/>
            <a:ext cx="1405719" cy="1310185"/>
          </a:xfrm>
          <a:prstGeom prst="rect">
            <a:avLst/>
          </a:prstGeom>
          <a:solidFill>
            <a:srgbClr val="F8F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3" cstate="print">
            <a:clrChange>
              <a:clrFrom>
                <a:srgbClr val="F7F7F7"/>
              </a:clrFrom>
              <a:clrTo>
                <a:srgbClr val="F7F7F7">
                  <a:alpha val="0"/>
                </a:srgbClr>
              </a:clrTo>
            </a:clrChange>
          </a:blip>
          <a:srcRect b="5172"/>
          <a:stretch/>
        </p:blipFill>
        <p:spPr>
          <a:xfrm>
            <a:off x="7366172" y="1910685"/>
            <a:ext cx="4533540" cy="4299045"/>
          </a:xfrm>
          <a:prstGeom prst="rect">
            <a:avLst/>
          </a:prstGeom>
        </p:spPr>
      </p:pic>
      <p:sp>
        <p:nvSpPr>
          <p:cNvPr id="7" name="矩形 6"/>
          <p:cNvSpPr/>
          <p:nvPr/>
        </p:nvSpPr>
        <p:spPr>
          <a:xfrm rot="21137088">
            <a:off x="8105099" y="3251139"/>
            <a:ext cx="1569660" cy="646331"/>
          </a:xfrm>
          <a:prstGeom prst="rect">
            <a:avLst/>
          </a:prstGeom>
        </p:spPr>
        <p:txBody>
          <a:bodyPr wrap="square">
            <a:spAutoFit/>
          </a:bodyPr>
          <a:lstStyle/>
          <a:p>
            <a:r>
              <a:rPr lang="zh-CN" altLang="en-US" sz="3600" b="1" dirty="0">
                <a:solidFill>
                  <a:srgbClr val="FF933C"/>
                </a:solidFill>
                <a:latin typeface="微软雅黑" pitchFamily="34" charset="-122"/>
                <a:ea typeface="微软雅黑" pitchFamily="34" charset="-122"/>
              </a:rPr>
              <a:t>活动园</a:t>
            </a:r>
          </a:p>
        </p:txBody>
      </p:sp>
      <p:sp>
        <p:nvSpPr>
          <p:cNvPr id="8" name="圆角矩形标注 7"/>
          <p:cNvSpPr/>
          <p:nvPr/>
        </p:nvSpPr>
        <p:spPr>
          <a:xfrm>
            <a:off x="5662683" y="4849505"/>
            <a:ext cx="1652517" cy="800668"/>
          </a:xfrm>
          <a:prstGeom prst="wedgeRoundRectCallout">
            <a:avLst>
              <a:gd name="adj1" fmla="val -20885"/>
              <a:gd name="adj2" fmla="val -11667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712052" y="4927557"/>
            <a:ext cx="1613579" cy="707886"/>
          </a:xfrm>
          <a:prstGeom prst="rect">
            <a:avLst/>
          </a:prstGeom>
        </p:spPr>
        <p:txBody>
          <a:bodyPr wrap="square">
            <a:spAutoFit/>
          </a:bodyPr>
          <a:lstStyle/>
          <a:p>
            <a:r>
              <a:rPr lang="zh-CN" altLang="en-US" sz="2000" dirty="0" smtClean="0"/>
              <a:t>我建议选抒情歌曲。</a:t>
            </a:r>
            <a:endParaRPr lang="zh-CN" altLang="en-US" sz="2000" dirty="0"/>
          </a:p>
        </p:txBody>
      </p:sp>
      <p:sp>
        <p:nvSpPr>
          <p:cNvPr id="10" name="圆角矩形标注 9"/>
          <p:cNvSpPr/>
          <p:nvPr/>
        </p:nvSpPr>
        <p:spPr>
          <a:xfrm>
            <a:off x="615286" y="4688005"/>
            <a:ext cx="2687472" cy="1098646"/>
          </a:xfrm>
          <a:prstGeom prst="wedgeRoundRectCallout">
            <a:avLst>
              <a:gd name="adj1" fmla="val 60875"/>
              <a:gd name="adj2" fmla="val -371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651008" y="4766057"/>
            <a:ext cx="2679046" cy="1015663"/>
          </a:xfrm>
          <a:prstGeom prst="rect">
            <a:avLst/>
          </a:prstGeom>
        </p:spPr>
        <p:txBody>
          <a:bodyPr wrap="square">
            <a:spAutoFit/>
          </a:bodyPr>
          <a:lstStyle/>
          <a:p>
            <a:r>
              <a:rPr lang="zh-CN" altLang="en-US" sz="2000" dirty="0" smtClean="0"/>
              <a:t>我征求了音乐老师的意见，她说我们适合选革命歌曲</a:t>
            </a:r>
            <a:endParaRPr lang="zh-CN" altLang="en-US" sz="2000" dirty="0"/>
          </a:p>
        </p:txBody>
      </p:sp>
      <p:sp>
        <p:nvSpPr>
          <p:cNvPr id="12" name="圆角矩形标注 11"/>
          <p:cNvSpPr/>
          <p:nvPr/>
        </p:nvSpPr>
        <p:spPr>
          <a:xfrm>
            <a:off x="2077871" y="1756012"/>
            <a:ext cx="2687472" cy="796119"/>
          </a:xfrm>
          <a:prstGeom prst="wedgeRoundRectCallout">
            <a:avLst>
              <a:gd name="adj1" fmla="val 23803"/>
              <a:gd name="adj2" fmla="val 674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099946" y="1793120"/>
            <a:ext cx="2679046" cy="707886"/>
          </a:xfrm>
          <a:prstGeom prst="rect">
            <a:avLst/>
          </a:prstGeom>
        </p:spPr>
        <p:txBody>
          <a:bodyPr wrap="square">
            <a:spAutoFit/>
          </a:bodyPr>
          <a:lstStyle/>
          <a:p>
            <a:r>
              <a:rPr lang="zh-CN" altLang="en-US" sz="2000" dirty="0" smtClean="0"/>
              <a:t>我已经在学校排练厅登记了排练时间。</a:t>
            </a:r>
            <a:endParaRPr lang="zh-CN" altLang="en-US" sz="2000" dirty="0"/>
          </a:p>
        </p:txBody>
      </p:sp>
      <p:sp>
        <p:nvSpPr>
          <p:cNvPr id="14" name="圆角矩形标注 13"/>
          <p:cNvSpPr/>
          <p:nvPr/>
        </p:nvSpPr>
        <p:spPr>
          <a:xfrm>
            <a:off x="4916605" y="2206387"/>
            <a:ext cx="2687472" cy="550460"/>
          </a:xfrm>
          <a:prstGeom prst="wedgeRoundRectCallout">
            <a:avLst>
              <a:gd name="adj1" fmla="val -30026"/>
              <a:gd name="adj2" fmla="val 892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006917" y="2298086"/>
            <a:ext cx="2799601" cy="400110"/>
          </a:xfrm>
          <a:prstGeom prst="rect">
            <a:avLst/>
          </a:prstGeom>
        </p:spPr>
        <p:txBody>
          <a:bodyPr wrap="square">
            <a:spAutoFit/>
          </a:bodyPr>
          <a:lstStyle/>
          <a:p>
            <a:r>
              <a:rPr lang="zh-CN" altLang="en-US" sz="2000" dirty="0" smtClean="0"/>
              <a:t>下午放学后排练更好。</a:t>
            </a:r>
            <a:endParaRPr lang="zh-CN" altLang="en-US" sz="2000" dirty="0"/>
          </a:p>
        </p:txBody>
      </p:sp>
    </p:spTree>
    <p:extLst>
      <p:ext uri="{BB962C8B-B14F-4D97-AF65-F5344CB8AC3E}">
        <p14:creationId xmlns:p14="http://schemas.microsoft.com/office/powerpoint/2010/main" xmlns="" val="33581739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7274257" cy="6912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 xmlns:a16="http://schemas.microsoft.com/office/drawing/2014/main" id="{B368E9D8-BF24-497A-BD5C-0E8A0E3973BD}"/>
              </a:ext>
            </a:extLst>
          </p:cNvPr>
          <p:cNvPicPr>
            <a:picLocks noChangeAspect="1"/>
          </p:cNvPicPr>
          <p:nvPr/>
        </p:nvPicPr>
        <p:blipFill rotWithShape="1">
          <a:blip r:embed="rId3" cstate="print"/>
          <a:srcRect l="40970"/>
          <a:stretch/>
        </p:blipFill>
        <p:spPr>
          <a:xfrm>
            <a:off x="5614570" y="0"/>
            <a:ext cx="6577430" cy="6862125"/>
          </a:xfrm>
          <a:prstGeom prst="rect">
            <a:avLst/>
          </a:prstGeom>
        </p:spPr>
      </p:pic>
      <p:sp>
        <p:nvSpPr>
          <p:cNvPr id="5" name="矩形 4"/>
          <p:cNvSpPr/>
          <p:nvPr/>
        </p:nvSpPr>
        <p:spPr>
          <a:xfrm>
            <a:off x="0" y="724094"/>
            <a:ext cx="6177005" cy="3140185"/>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896">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MH_Others_2"/>
          <p:cNvSpPr txBox="1"/>
          <p:nvPr>
            <p:custDataLst>
              <p:tags r:id="rId1"/>
            </p:custDataLst>
          </p:nvPr>
        </p:nvSpPr>
        <p:spPr>
          <a:xfrm>
            <a:off x="115211" y="1025196"/>
            <a:ext cx="5917099" cy="2954655"/>
          </a:xfrm>
          <a:prstGeom prst="rect">
            <a:avLst/>
          </a:prstGeom>
          <a:noFill/>
        </p:spPr>
        <p:txBody>
          <a:bodyPr wrap="square" lIns="0" tIns="0" rIns="0" bIns="0">
            <a:spAutoFit/>
          </a:bodyPr>
          <a:lstStyle/>
          <a:p>
            <a:pPr defTabSz="866943">
              <a:defRPr/>
            </a:pPr>
            <a:r>
              <a:rPr lang="zh-CN" altLang="en-US" sz="2400" b="1" dirty="0">
                <a:solidFill>
                  <a:prstClr val="white"/>
                </a:solidFill>
                <a:latin typeface="Arial" panose="020B0604020202020204" pitchFamily="34" charset="0"/>
                <a:ea typeface="微软雅黑" panose="020B0503020204020204" pitchFamily="34" charset="-122"/>
                <a:sym typeface="Arial" panose="020B0604020202020204" pitchFamily="34" charset="0"/>
              </a:rPr>
              <a:t>活动结束后，文艺委员激动地说：“虽然这次比赛我们没有夺得一等奖，但是，大家在活动过程中集思广益，各分工协作，体现了我们班的凝聚力。尤其是服装小组制作的环保小胸卡，体现了我们班级的特色。成绩不是第一位的，团结合作才是第一位的！谢谢大家！”</a:t>
            </a:r>
          </a:p>
          <a:p>
            <a:pPr defTabSz="866943">
              <a:defRPr/>
            </a:pPr>
            <a:endParaRPr lang="zh-CN" altLang="en-US" sz="24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圆角矩形标注 6"/>
          <p:cNvSpPr/>
          <p:nvPr/>
        </p:nvSpPr>
        <p:spPr>
          <a:xfrm>
            <a:off x="6960358" y="573206"/>
            <a:ext cx="2784144" cy="1160060"/>
          </a:xfrm>
          <a:prstGeom prst="wedgeRoundRectCallout">
            <a:avLst>
              <a:gd name="adj1" fmla="val -1225"/>
              <a:gd name="adj2" fmla="val 7291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968784" y="637611"/>
            <a:ext cx="2748422" cy="1015663"/>
          </a:xfrm>
          <a:prstGeom prst="rect">
            <a:avLst/>
          </a:prstGeom>
        </p:spPr>
        <p:txBody>
          <a:bodyPr wrap="square">
            <a:spAutoFit/>
          </a:bodyPr>
          <a:lstStyle/>
          <a:p>
            <a:r>
              <a:rPr lang="zh-CN" altLang="en-US" sz="2000" dirty="0" smtClean="0"/>
              <a:t>我们进行废物利用，一起动手制作班级的统一服装标志吧。</a:t>
            </a:r>
            <a:endParaRPr lang="zh-CN" altLang="en-US" sz="2000" dirty="0"/>
          </a:p>
        </p:txBody>
      </p:sp>
      <p:sp>
        <p:nvSpPr>
          <p:cNvPr id="9" name="圆角矩形标注 8"/>
          <p:cNvSpPr/>
          <p:nvPr/>
        </p:nvSpPr>
        <p:spPr>
          <a:xfrm>
            <a:off x="9869606" y="1080447"/>
            <a:ext cx="1894764" cy="994013"/>
          </a:xfrm>
          <a:prstGeom prst="wedgeRoundRectCallout">
            <a:avLst>
              <a:gd name="adj1" fmla="val 5978"/>
              <a:gd name="adj2" fmla="val 7154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878032" y="1308624"/>
            <a:ext cx="1927281" cy="553998"/>
          </a:xfrm>
          <a:prstGeom prst="rect">
            <a:avLst/>
          </a:prstGeom>
        </p:spPr>
        <p:txBody>
          <a:bodyPr wrap="square">
            <a:spAutoFit/>
          </a:bodyPr>
          <a:lstStyle/>
          <a:p>
            <a:pPr>
              <a:lnSpc>
                <a:spcPct val="150000"/>
              </a:lnSpc>
            </a:pPr>
            <a:r>
              <a:rPr lang="zh-CN" altLang="en-US" sz="2000" dirty="0" smtClean="0"/>
              <a:t>   都穿校服吧。</a:t>
            </a:r>
            <a:endParaRPr lang="zh-CN" altLang="en-US" sz="2000" dirty="0"/>
          </a:p>
        </p:txBody>
      </p:sp>
      <p:sp>
        <p:nvSpPr>
          <p:cNvPr id="11" name="圆角矩形标注 10"/>
          <p:cNvSpPr/>
          <p:nvPr/>
        </p:nvSpPr>
        <p:spPr>
          <a:xfrm>
            <a:off x="5652448" y="4860878"/>
            <a:ext cx="2195015" cy="611874"/>
          </a:xfrm>
          <a:prstGeom prst="wedgeRoundRectCallout">
            <a:avLst>
              <a:gd name="adj1" fmla="val 54734"/>
              <a:gd name="adj2" fmla="val -14344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660874" y="4925283"/>
            <a:ext cx="2748422" cy="400110"/>
          </a:xfrm>
          <a:prstGeom prst="rect">
            <a:avLst/>
          </a:prstGeom>
        </p:spPr>
        <p:txBody>
          <a:bodyPr wrap="square">
            <a:spAutoFit/>
          </a:bodyPr>
          <a:lstStyle/>
          <a:p>
            <a:r>
              <a:rPr lang="zh-CN" altLang="en-US" sz="2000" dirty="0" smtClean="0"/>
              <a:t>服装需要统一吗？</a:t>
            </a:r>
            <a:endParaRPr lang="zh-CN" altLang="en-US" sz="2000" dirty="0"/>
          </a:p>
        </p:txBody>
      </p:sp>
      <p:sp>
        <p:nvSpPr>
          <p:cNvPr id="13" name="圆角矩形标注 12"/>
          <p:cNvSpPr/>
          <p:nvPr/>
        </p:nvSpPr>
        <p:spPr>
          <a:xfrm>
            <a:off x="10152797" y="5258938"/>
            <a:ext cx="1516039" cy="611874"/>
          </a:xfrm>
          <a:prstGeom prst="wedgeRoundRectCallout">
            <a:avLst>
              <a:gd name="adj1" fmla="val -20885"/>
              <a:gd name="adj2" fmla="val -11667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0256757" y="5377934"/>
            <a:ext cx="1480317" cy="400110"/>
          </a:xfrm>
          <a:prstGeom prst="rect">
            <a:avLst/>
          </a:prstGeom>
        </p:spPr>
        <p:txBody>
          <a:bodyPr wrap="square">
            <a:spAutoFit/>
          </a:bodyPr>
          <a:lstStyle/>
          <a:p>
            <a:r>
              <a:rPr lang="zh-CN" altLang="en-US" sz="2000" dirty="0" smtClean="0"/>
              <a:t>随便穿吧。</a:t>
            </a:r>
            <a:endParaRPr lang="zh-CN" altLang="en-US" sz="2000" dirty="0"/>
          </a:p>
        </p:txBody>
      </p:sp>
      <p:sp>
        <p:nvSpPr>
          <p:cNvPr id="15" name="矩形 14"/>
          <p:cNvSpPr/>
          <p:nvPr/>
        </p:nvSpPr>
        <p:spPr>
          <a:xfrm>
            <a:off x="8157275" y="6076245"/>
            <a:ext cx="1932969" cy="400110"/>
          </a:xfrm>
          <a:prstGeom prst="rect">
            <a:avLst/>
          </a:prstGeom>
          <a:solidFill>
            <a:srgbClr val="F7F6F4"/>
          </a:solidFill>
        </p:spPr>
        <p:txBody>
          <a:bodyPr wrap="square">
            <a:spAutoFit/>
          </a:bodyPr>
          <a:lstStyle/>
          <a:p>
            <a:r>
              <a:rPr lang="zh-CN" altLang="en-US" sz="2000" dirty="0" smtClean="0"/>
              <a:t>商量参赛着装</a:t>
            </a:r>
            <a:endParaRPr lang="zh-CN" altLang="en-US" sz="2000" dirty="0"/>
          </a:p>
        </p:txBody>
      </p:sp>
    </p:spTree>
    <p:extLst>
      <p:ext uri="{BB962C8B-B14F-4D97-AF65-F5344CB8AC3E}">
        <p14:creationId xmlns:p14="http://schemas.microsoft.com/office/powerpoint/2010/main" xmlns="" val="410907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by="(-#ppt_w*2)" calcmode="lin" valueType="num">
                                      <p:cBhvr rctx="PPT">
                                        <p:cTn id="11" dur="500" autoRev="1" fill="hold">
                                          <p:stCondLst>
                                            <p:cond delay="0"/>
                                          </p:stCondLst>
                                        </p:cTn>
                                        <p:tgtEl>
                                          <p:spTgt spid="6"/>
                                        </p:tgtEl>
                                        <p:attrNameLst>
                                          <p:attrName>ppt_w</p:attrName>
                                        </p:attrNameLst>
                                      </p:cBhvr>
                                    </p:anim>
                                    <p:anim by="(#ppt_w*0.50)" calcmode="lin" valueType="num">
                                      <p:cBhvr>
                                        <p:cTn id="12" dur="500" decel="50000" autoRev="1" fill="hold">
                                          <p:stCondLst>
                                            <p:cond delay="0"/>
                                          </p:stCondLst>
                                        </p:cTn>
                                        <p:tgtEl>
                                          <p:spTgt spid="6"/>
                                        </p:tgtEl>
                                        <p:attrNameLst>
                                          <p:attrName>ppt_x</p:attrName>
                                        </p:attrNameLst>
                                      </p:cBhvr>
                                    </p:anim>
                                    <p:anim from="(-#ppt_h/2)" to="(#ppt_y)" calcmode="lin" valueType="num">
                                      <p:cBhvr>
                                        <p:cTn id="13" dur="1000" fill="hold">
                                          <p:stCondLst>
                                            <p:cond delay="0"/>
                                          </p:stCondLst>
                                        </p:cTn>
                                        <p:tgtEl>
                                          <p:spTgt spid="6"/>
                                        </p:tgtEl>
                                        <p:attrNameLst>
                                          <p:attrName>ppt_y</p:attrName>
                                        </p:attrNameLst>
                                      </p:cBhvr>
                                    </p:anim>
                                    <p:animRot by="21600000">
                                      <p:cBhvr>
                                        <p:cTn id="14"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16156" y="1858908"/>
            <a:ext cx="8075509" cy="3140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896">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nvSpPr>
        <p:spPr>
          <a:xfrm>
            <a:off x="335" y="1858908"/>
            <a:ext cx="3979279" cy="3140185"/>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896">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p:cNvSpPr txBox="1"/>
          <p:nvPr/>
        </p:nvSpPr>
        <p:spPr>
          <a:xfrm>
            <a:off x="4061562" y="1874866"/>
            <a:ext cx="4850426" cy="1107867"/>
          </a:xfrm>
          <a:prstGeom prst="rect">
            <a:avLst/>
          </a:prstGeom>
          <a:noFill/>
        </p:spPr>
        <p:txBody>
          <a:bodyPr wrap="square" rtlCol="0">
            <a:spAutoFit/>
          </a:bodyPr>
          <a:lstStyle/>
          <a:p>
            <a:pPr algn="ctr" defTabSz="866943"/>
            <a:r>
              <a:rPr lang="zh-CN" altLang="en-US" sz="6599"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小小分享会</a:t>
            </a:r>
          </a:p>
        </p:txBody>
      </p:sp>
      <p:sp>
        <p:nvSpPr>
          <p:cNvPr id="21" name="矩形 20"/>
          <p:cNvSpPr/>
          <p:nvPr/>
        </p:nvSpPr>
        <p:spPr>
          <a:xfrm>
            <a:off x="4334741" y="3082210"/>
            <a:ext cx="7647994" cy="1772793"/>
          </a:xfrm>
          <a:prstGeom prst="rect">
            <a:avLst/>
          </a:prstGeom>
        </p:spPr>
        <p:txBody>
          <a:bodyPr wrap="square" lIns="0" tIns="0" rIns="0" bIns="0">
            <a:spAutoFit/>
          </a:bodyPr>
          <a:lstStyle/>
          <a:p>
            <a:pPr defTabSz="866943">
              <a:lnSpc>
                <a:spcPct val="120000"/>
              </a:lnSpc>
            </a:pPr>
            <a:r>
              <a:rPr lang="en-US" altLang="zh-CN"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1</a:t>
            </a:r>
            <a:r>
              <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、你也有过类似的经历吗？在班级、小组合作的过程中你会有何收获？</a:t>
            </a:r>
          </a:p>
          <a:p>
            <a:pPr defTabSz="866943">
              <a:lnSpc>
                <a:spcPct val="120000"/>
              </a:lnSpc>
            </a:pPr>
            <a:r>
              <a:rPr lang="en-US" altLang="zh-CN"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2</a:t>
            </a:r>
            <a:r>
              <a:rPr lang="zh-CN" altLang="en-US" sz="24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、你如何理解“成绩不是第一位的，团结合作才是第一位的”？我们协商、合作的目的是什么呢？</a:t>
            </a:r>
          </a:p>
        </p:txBody>
      </p:sp>
      <p:cxnSp>
        <p:nvCxnSpPr>
          <p:cNvPr id="14" name="直接连接符 13"/>
          <p:cNvCxnSpPr/>
          <p:nvPr/>
        </p:nvCxnSpPr>
        <p:spPr>
          <a:xfrm>
            <a:off x="335" y="1653967"/>
            <a:ext cx="397927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116156" y="5157845"/>
            <a:ext cx="80755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73976857"/>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strVal val="4*#ppt_w"/>
                                          </p:val>
                                        </p:tav>
                                        <p:tav tm="100000">
                                          <p:val>
                                            <p:strVal val="#ppt_w"/>
                                          </p:val>
                                        </p:tav>
                                      </p:tavLst>
                                    </p:anim>
                                    <p:anim calcmode="lin" valueType="num">
                                      <p:cBhvr>
                                        <p:cTn id="36"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476672"/>
            <a:ext cx="12192000" cy="6048672"/>
            <a:chOff x="0" y="476672"/>
            <a:chExt cx="12192000" cy="6048672"/>
          </a:xfrm>
        </p:grpSpPr>
        <p:grpSp>
          <p:nvGrpSpPr>
            <p:cNvPr id="11" name="组合 10"/>
            <p:cNvGrpSpPr/>
            <p:nvPr/>
          </p:nvGrpSpPr>
          <p:grpSpPr>
            <a:xfrm>
              <a:off x="0" y="476672"/>
              <a:ext cx="12192000" cy="6048672"/>
              <a:chOff x="0" y="476672"/>
              <a:chExt cx="12192000" cy="6048672"/>
            </a:xfrm>
          </p:grpSpPr>
          <p:pic>
            <p:nvPicPr>
              <p:cNvPr id="3" name="图片 2"/>
              <p:cNvPicPr>
                <a:picLocks noChangeAspect="1"/>
              </p:cNvPicPr>
              <p:nvPr/>
            </p:nvPicPr>
            <p:blipFill>
              <a:blip r:embed="rId2" cstate="print"/>
              <a:stretch>
                <a:fillRect/>
              </a:stretch>
            </p:blipFill>
            <p:spPr>
              <a:xfrm>
                <a:off x="0" y="476672"/>
                <a:ext cx="12192000" cy="6048672"/>
              </a:xfrm>
              <a:prstGeom prst="rect">
                <a:avLst/>
              </a:prstGeom>
            </p:spPr>
          </p:pic>
          <p:sp>
            <p:nvSpPr>
              <p:cNvPr id="4" name="矩形 3"/>
              <p:cNvSpPr/>
              <p:nvPr/>
            </p:nvSpPr>
            <p:spPr>
              <a:xfrm>
                <a:off x="4727848" y="1412776"/>
                <a:ext cx="1152128" cy="936104"/>
              </a:xfrm>
              <a:prstGeom prst="rect">
                <a:avLst/>
              </a:prstGeom>
              <a:solidFill>
                <a:srgbClr val="9A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rot="1330739">
                <a:off x="6438941" y="1364070"/>
                <a:ext cx="1219844" cy="1010002"/>
              </a:xfrm>
              <a:prstGeom prst="rect">
                <a:avLst/>
              </a:pr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150867">
                <a:off x="8063270" y="1318225"/>
                <a:ext cx="1308610" cy="1059920"/>
              </a:xfrm>
              <a:prstGeom prst="rect">
                <a:avLst/>
              </a:prstGeom>
              <a:solidFill>
                <a:srgbClr val="FE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21075586">
                <a:off x="9759089" y="1356745"/>
                <a:ext cx="1388000" cy="931170"/>
              </a:xfrm>
              <a:prstGeom prst="rect">
                <a:avLst/>
              </a:pr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21359109">
                <a:off x="5523275" y="3212149"/>
                <a:ext cx="4439353" cy="2307946"/>
              </a:xfrm>
              <a:prstGeom prst="rect">
                <a:avLst/>
              </a:prstGeom>
              <a:solidFill>
                <a:srgbClr val="C2F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413091">
                <a:off x="5858287" y="3254713"/>
                <a:ext cx="4439353" cy="2307946"/>
              </a:xfrm>
              <a:prstGeom prst="rect">
                <a:avLst/>
              </a:prstGeom>
              <a:solidFill>
                <a:srgbClr val="C2F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362826">
                <a:off x="6867848" y="3731456"/>
                <a:ext cx="4439353" cy="1217301"/>
              </a:xfrm>
              <a:prstGeom prst="rect">
                <a:avLst/>
              </a:prstGeom>
              <a:solidFill>
                <a:srgbClr val="C2F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4094328" y="6332561"/>
              <a:ext cx="4080681" cy="163773"/>
            </a:xfrm>
            <a:prstGeom prst="rect">
              <a:avLst/>
            </a:prstGeom>
            <a:solidFill>
              <a:srgbClr val="33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5231903" y="3510887"/>
            <a:ext cx="5481589" cy="1938992"/>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从共同协商到通过多种途径解决问题，我们变得越来越理性。如果每个同学都对班级建设抱有一颗负责任的心，勇于承担自已的责任，班级工作就会不断改进，同学关系就会更加融洽。</a:t>
            </a:r>
          </a:p>
        </p:txBody>
      </p:sp>
      <p:sp>
        <p:nvSpPr>
          <p:cNvPr id="12" name="矩形 11"/>
          <p:cNvSpPr/>
          <p:nvPr/>
        </p:nvSpPr>
        <p:spPr>
          <a:xfrm>
            <a:off x="4871864" y="1412776"/>
            <a:ext cx="877163" cy="923330"/>
          </a:xfrm>
          <a:prstGeom prst="rect">
            <a:avLst/>
          </a:prstGeom>
        </p:spPr>
        <p:txBody>
          <a:bodyPr wrap="none">
            <a:spAutoFit/>
          </a:bodyPr>
          <a:lstStyle/>
          <a:p>
            <a:r>
              <a:rPr lang="zh-CN" altLang="en-US" sz="5400" b="1" dirty="0" smtClean="0">
                <a:ln w="22225">
                  <a:solidFill>
                    <a:schemeClr val="bg1"/>
                  </a:solidFill>
                  <a:prstDash val="solid"/>
                </a:ln>
                <a:solidFill>
                  <a:srgbClr val="FF0000"/>
                </a:solidFill>
                <a:latin typeface="微软雅黑" panose="020B0503020204020204" pitchFamily="34" charset="-122"/>
                <a:ea typeface="微软雅黑" panose="020B0503020204020204" pitchFamily="34" charset="-122"/>
              </a:rPr>
              <a:t>小</a:t>
            </a:r>
            <a:endParaRPr lang="zh-CN" altLang="en-US" sz="5400" b="1" dirty="0">
              <a:ln w="22225">
                <a:solidFill>
                  <a:schemeClr val="bg1"/>
                </a:solidFill>
                <a:prstDash val="solid"/>
              </a:ln>
              <a:solidFill>
                <a:srgbClr val="FF0000"/>
              </a:solidFill>
              <a:latin typeface="微软雅黑" panose="020B0503020204020204" pitchFamily="34" charset="-122"/>
              <a:ea typeface="微软雅黑" panose="020B0503020204020204" pitchFamily="34" charset="-122"/>
            </a:endParaRPr>
          </a:p>
        </p:txBody>
      </p:sp>
      <p:sp>
        <p:nvSpPr>
          <p:cNvPr id="14" name="矩形 13"/>
          <p:cNvSpPr/>
          <p:nvPr/>
        </p:nvSpPr>
        <p:spPr>
          <a:xfrm rot="1193387">
            <a:off x="6514933" y="1390432"/>
            <a:ext cx="877163" cy="923330"/>
          </a:xfrm>
          <a:prstGeom prst="rect">
            <a:avLst/>
          </a:prstGeom>
        </p:spPr>
        <p:txBody>
          <a:bodyPr wrap="none">
            <a:spAutoFit/>
          </a:bodyPr>
          <a:lstStyle/>
          <a:p>
            <a:r>
              <a:rPr lang="zh-CN" altLang="en-US" sz="5400" b="1" dirty="0" smtClean="0">
                <a:ln w="22225">
                  <a:solidFill>
                    <a:schemeClr val="bg1"/>
                  </a:solidFill>
                  <a:prstDash val="solid"/>
                </a:ln>
                <a:solidFill>
                  <a:srgbClr val="FF0000"/>
                </a:solidFill>
                <a:latin typeface="微软雅黑" panose="020B0503020204020204" pitchFamily="34" charset="-122"/>
                <a:ea typeface="微软雅黑" panose="020B0503020204020204" pitchFamily="34" charset="-122"/>
              </a:rPr>
              <a:t>小</a:t>
            </a:r>
            <a:endParaRPr lang="zh-CN" altLang="en-US" sz="5400" b="1" dirty="0">
              <a:ln w="22225">
                <a:solidFill>
                  <a:schemeClr val="bg1"/>
                </a:solidFill>
                <a:prstDash val="solid"/>
              </a:ln>
              <a:solidFill>
                <a:srgbClr val="FF0000"/>
              </a:solidFill>
              <a:latin typeface="微软雅黑" panose="020B0503020204020204" pitchFamily="34" charset="-122"/>
              <a:ea typeface="微软雅黑" panose="020B0503020204020204" pitchFamily="34" charset="-122"/>
            </a:endParaRPr>
          </a:p>
        </p:txBody>
      </p:sp>
      <p:sp>
        <p:nvSpPr>
          <p:cNvPr id="15" name="矩形 14"/>
          <p:cNvSpPr/>
          <p:nvPr/>
        </p:nvSpPr>
        <p:spPr>
          <a:xfrm rot="1193387">
            <a:off x="8315135" y="1390432"/>
            <a:ext cx="877163" cy="923330"/>
          </a:xfrm>
          <a:prstGeom prst="rect">
            <a:avLst/>
          </a:prstGeom>
        </p:spPr>
        <p:txBody>
          <a:bodyPr wrap="none">
            <a:spAutoFit/>
          </a:bodyPr>
          <a:lstStyle/>
          <a:p>
            <a:r>
              <a:rPr lang="zh-CN" altLang="en-US" sz="5400" b="1" dirty="0" smtClean="0">
                <a:ln w="22225">
                  <a:solidFill>
                    <a:schemeClr val="bg1"/>
                  </a:solidFill>
                  <a:prstDash val="solid"/>
                </a:ln>
                <a:solidFill>
                  <a:srgbClr val="FF0000"/>
                </a:solidFill>
                <a:latin typeface="微软雅黑" panose="020B0503020204020204" pitchFamily="34" charset="-122"/>
                <a:ea typeface="微软雅黑" panose="020B0503020204020204" pitchFamily="34" charset="-122"/>
              </a:rPr>
              <a:t>提</a:t>
            </a:r>
            <a:endParaRPr lang="zh-CN" altLang="en-US" sz="5400" b="1" dirty="0">
              <a:ln w="22225">
                <a:solidFill>
                  <a:schemeClr val="bg1"/>
                </a:solidFill>
                <a:prstDash val="solid"/>
              </a:ln>
              <a:solidFill>
                <a:srgbClr val="FF0000"/>
              </a:solidFill>
              <a:latin typeface="微软雅黑" panose="020B0503020204020204" pitchFamily="34" charset="-122"/>
              <a:ea typeface="微软雅黑" panose="020B0503020204020204" pitchFamily="34" charset="-122"/>
            </a:endParaRPr>
          </a:p>
        </p:txBody>
      </p:sp>
      <p:sp>
        <p:nvSpPr>
          <p:cNvPr id="16" name="矩形 15"/>
          <p:cNvSpPr/>
          <p:nvPr/>
        </p:nvSpPr>
        <p:spPr>
          <a:xfrm rot="21355317">
            <a:off x="10016153" y="1442796"/>
            <a:ext cx="877163" cy="923330"/>
          </a:xfrm>
          <a:prstGeom prst="rect">
            <a:avLst/>
          </a:prstGeom>
        </p:spPr>
        <p:txBody>
          <a:bodyPr wrap="none">
            <a:spAutoFit/>
          </a:bodyPr>
          <a:lstStyle/>
          <a:p>
            <a:r>
              <a:rPr lang="zh-CN" altLang="en-US" sz="5400" b="1" dirty="0" smtClean="0">
                <a:ln w="22225">
                  <a:solidFill>
                    <a:schemeClr val="bg1"/>
                  </a:solidFill>
                  <a:prstDash val="solid"/>
                </a:ln>
                <a:solidFill>
                  <a:srgbClr val="FF0000"/>
                </a:solidFill>
                <a:latin typeface="微软雅黑" panose="020B0503020204020204" pitchFamily="34" charset="-122"/>
                <a:ea typeface="微软雅黑" panose="020B0503020204020204" pitchFamily="34" charset="-122"/>
              </a:rPr>
              <a:t>示</a:t>
            </a:r>
            <a:endParaRPr lang="zh-CN" altLang="en-US" sz="5400" b="1" dirty="0">
              <a:ln w="22225">
                <a:solidFill>
                  <a:schemeClr val="bg1"/>
                </a:solidFill>
                <a:prstDash val="solid"/>
              </a:ln>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8080457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00752" y="2156966"/>
            <a:ext cx="4062239" cy="3225230"/>
            <a:chOff x="792088" y="2780928"/>
            <a:chExt cx="4062239" cy="3225230"/>
          </a:xfrm>
        </p:grpSpPr>
        <p:pic>
          <p:nvPicPr>
            <p:cNvPr id="5" name="图片 4"/>
            <p:cNvPicPr>
              <a:picLocks noChangeAspect="1"/>
            </p:cNvPicPr>
            <p:nvPr/>
          </p:nvPicPr>
          <p:blipFill rotWithShape="1">
            <a:blip r:embed="rId2" cstate="print"/>
            <a:srcRect l="12883"/>
            <a:stretch/>
          </p:blipFill>
          <p:spPr>
            <a:xfrm>
              <a:off x="792088" y="2780928"/>
              <a:ext cx="4062239" cy="3225230"/>
            </a:xfrm>
            <a:prstGeom prst="rect">
              <a:avLst/>
            </a:prstGeom>
          </p:spPr>
        </p:pic>
        <p:sp>
          <p:nvSpPr>
            <p:cNvPr id="6" name="矩形 5"/>
            <p:cNvSpPr/>
            <p:nvPr/>
          </p:nvSpPr>
          <p:spPr>
            <a:xfrm>
              <a:off x="1368152" y="4365104"/>
              <a:ext cx="1826141" cy="584775"/>
            </a:xfrm>
            <a:prstGeom prst="rect">
              <a:avLst/>
            </a:prstGeom>
          </p:spPr>
          <p:txBody>
            <a:bodyPr wrap="none">
              <a:spAutoFit/>
            </a:bodyPr>
            <a:lstStyle/>
            <a:p>
              <a:r>
                <a:rPr lang="zh-CN" altLang="en-US" sz="3200" b="1" dirty="0">
                  <a:latin typeface="微软雅黑" panose="020B0503020204020204" pitchFamily="34" charset="-122"/>
                  <a:ea typeface="微软雅黑" panose="020B0503020204020204" pitchFamily="34" charset="-122"/>
                </a:rPr>
                <a:t>板书设计</a:t>
              </a:r>
            </a:p>
          </p:txBody>
        </p:sp>
      </p:grpSp>
      <p:sp>
        <p:nvSpPr>
          <p:cNvPr id="7" name="文本框 6"/>
          <p:cNvSpPr txBox="1"/>
          <p:nvPr/>
        </p:nvSpPr>
        <p:spPr>
          <a:xfrm>
            <a:off x="5439770" y="3292204"/>
            <a:ext cx="5917738" cy="1482650"/>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en-US" altLang="zh-CN" sz="3200" b="1" dirty="0">
                <a:latin typeface="微软雅黑" panose="020B0503020204020204" pitchFamily="34" charset="-122"/>
                <a:ea typeface="微软雅黑" panose="020B0503020204020204" pitchFamily="34" charset="-122"/>
              </a:rPr>
              <a:t>1</a:t>
            </a:r>
            <a:r>
              <a:rPr lang="zh-CN" altLang="en-US" sz="3200" b="1" dirty="0">
                <a:latin typeface="微软雅黑" panose="020B0503020204020204" pitchFamily="34" charset="-122"/>
                <a:ea typeface="微软雅黑" panose="020B0503020204020204" pitchFamily="34" charset="-122"/>
              </a:rPr>
              <a:t>、班级的决定要落实</a:t>
            </a:r>
            <a:endParaRPr lang="en-US" altLang="zh-CN" sz="3200" b="1" dirty="0">
              <a:latin typeface="微软雅黑" panose="020B0503020204020204" pitchFamily="34" charset="-122"/>
              <a:ea typeface="微软雅黑" panose="020B0503020204020204" pitchFamily="34" charset="-122"/>
            </a:endParaRPr>
          </a:p>
          <a:p>
            <a:pPr>
              <a:lnSpc>
                <a:spcPct val="150000"/>
              </a:lnSpc>
            </a:pPr>
            <a:r>
              <a:rPr lang="en-US" altLang="zh-CN" sz="3200" b="1" dirty="0">
                <a:latin typeface="微软雅黑" panose="020B0503020204020204" pitchFamily="34" charset="-122"/>
                <a:ea typeface="微软雅黑" panose="020B0503020204020204" pitchFamily="34" charset="-122"/>
              </a:rPr>
              <a:t>2</a:t>
            </a:r>
            <a:r>
              <a:rPr lang="zh-CN" altLang="en-US" sz="3200" b="1" dirty="0">
                <a:latin typeface="微软雅黑" panose="020B0503020204020204" pitchFamily="34" charset="-122"/>
                <a:ea typeface="微软雅黑" panose="020B0503020204020204" pitchFamily="34" charset="-122"/>
              </a:rPr>
              <a:t>、协商合作促发展</a:t>
            </a:r>
            <a:endParaRPr lang="en-US" altLang="zh-CN" sz="3200" b="1"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cstate="print">
            <a:extLst>
              <a:ext uri="{BEBA8EAE-BF5A-486C-A8C5-ECC9F3942E4B}">
                <a14:imgProps xmlns:a14="http://schemas.microsoft.com/office/drawing/2010/main" xmlns="">
                  <a14:imgLayer r:embed="rId4">
                    <a14:imgEffect>
                      <a14:backgroundRemoval t="9929" b="89970" l="4558" r="89917">
                        <a14:foregroundMark x1="36602" y1="33941" x2="43923" y2="43161"/>
                        <a14:foregroundMark x1="47514" y1="34954" x2="53867" y2="44174"/>
                        <a14:foregroundMark x1="42818" y1="34347" x2="33840" y2="41135"/>
                        <a14:foregroundMark x1="38260" y1="48734" x2="48066" y2="54813"/>
                        <a14:foregroundMark x1="37707" y1="46910" x2="43646" y2="48328"/>
                        <a14:foregroundMark x1="35221" y1="78825" x2="34945" y2="82270"/>
                      </a14:backgroundRemoval>
                    </a14:imgEffect>
                  </a14:imgLayer>
                </a14:imgProps>
              </a:ext>
            </a:extLst>
          </a:blip>
          <a:stretch>
            <a:fillRect/>
          </a:stretch>
        </p:blipFill>
        <p:spPr>
          <a:xfrm>
            <a:off x="10408864" y="3201956"/>
            <a:ext cx="1406065" cy="1916832"/>
          </a:xfrm>
          <a:prstGeom prst="rect">
            <a:avLst/>
          </a:prstGeom>
        </p:spPr>
      </p:pic>
      <p:sp>
        <p:nvSpPr>
          <p:cNvPr id="9" name="文本框 8"/>
          <p:cNvSpPr txBox="1"/>
          <p:nvPr/>
        </p:nvSpPr>
        <p:spPr>
          <a:xfrm>
            <a:off x="5111716" y="2211691"/>
            <a:ext cx="6573846" cy="646331"/>
          </a:xfrm>
          <a:prstGeom prst="rect">
            <a:avLst/>
          </a:prstGeom>
          <a:noFill/>
        </p:spPr>
        <p:txBody>
          <a:bodyPr wrap="square" rtlCol="0">
            <a:spAutoFit/>
          </a:bodyPr>
          <a:lstStyle/>
          <a:p>
            <a:pPr algn="ctr"/>
            <a:r>
              <a:rPr lang="en-US" altLang="zh-CN" sz="3600" b="1" dirty="0">
                <a:solidFill>
                  <a:srgbClr val="00B050"/>
                </a:solidFill>
                <a:latin typeface="微软雅黑" panose="020B0503020204020204" pitchFamily="34" charset="-122"/>
                <a:ea typeface="微软雅黑" panose="020B0503020204020204" pitchFamily="34" charset="-122"/>
              </a:rPr>
              <a:t>5</a:t>
            </a:r>
            <a:r>
              <a:rPr lang="zh-CN" altLang="en-US" sz="3600" b="1" dirty="0">
                <a:solidFill>
                  <a:srgbClr val="00B050"/>
                </a:solidFill>
                <a:latin typeface="微软雅黑" panose="020B0503020204020204" pitchFamily="34" charset="-122"/>
                <a:ea typeface="微软雅黑" panose="020B0503020204020204" pitchFamily="34" charset="-122"/>
              </a:rPr>
              <a:t>协商决定班级事务  第二课时</a:t>
            </a:r>
          </a:p>
        </p:txBody>
      </p:sp>
    </p:spTree>
    <p:extLst>
      <p:ext uri="{BB962C8B-B14F-4D97-AF65-F5344CB8AC3E}">
        <p14:creationId xmlns:p14="http://schemas.microsoft.com/office/powerpoint/2010/main" xmlns="" val="4513884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2930" b="94238" l="0" r="99512">
                        <a14:foregroundMark x1="43359" y1="28418" x2="70508" y2="29883"/>
                        <a14:foregroundMark x1="42578" y1="37695" x2="52832" y2="41113"/>
                        <a14:foregroundMark x1="36914" y1="30371" x2="53809" y2="24121"/>
                        <a14:foregroundMark x1="37891" y1="26953" x2="51465" y2="23438"/>
                        <a14:foregroundMark x1="56934" y1="24805" x2="70801" y2="27930"/>
                        <a14:foregroundMark x1="60742" y1="32227" x2="67871" y2="30078"/>
                        <a14:foregroundMark x1="31934" y1="25781" x2="40039" y2="32520"/>
                        <a14:foregroundMark x1="30176" y1="30762" x2="42871" y2="22656"/>
                        <a14:foregroundMark x1="86719" y1="49219" x2="88379" y2="52734"/>
                        <a14:foregroundMark x1="77246" y1="79980" x2="79785" y2="77051"/>
                        <a14:foregroundMark x1="82715" y1="75195" x2="91797" y2="58203"/>
                        <a14:foregroundMark x1="91309" y1="54199" x2="98242" y2="53223"/>
                        <a14:foregroundMark x1="58594" y1="23438" x2="70801" y2="25098"/>
                      </a14:backgroundRemoval>
                    </a14:imgEffect>
                  </a14:imgLayer>
                </a14:imgProps>
              </a:ext>
            </a:extLst>
          </a:blip>
          <a:srcRect b="5207"/>
          <a:stretch/>
        </p:blipFill>
        <p:spPr>
          <a:xfrm>
            <a:off x="6226029" y="2272360"/>
            <a:ext cx="3115105" cy="2952891"/>
          </a:xfrm>
          <a:prstGeom prst="rect">
            <a:avLst/>
          </a:prstGeom>
        </p:spPr>
      </p:pic>
      <p:pic>
        <p:nvPicPr>
          <p:cNvPr id="9" name="图片 8"/>
          <p:cNvPicPr>
            <a:picLocks noChangeAspect="1"/>
          </p:cNvPicPr>
          <p:nvPr/>
        </p:nvPicPr>
        <p:blipFill>
          <a:blip r:embed="rId4" cstate="print">
            <a:extLst>
              <a:ext uri="{BEBA8EAE-BF5A-486C-A8C5-ECC9F3942E4B}">
                <a14:imgProps xmlns:a14="http://schemas.microsoft.com/office/drawing/2010/main" xmlns="">
                  <a14:imgLayer r:embed="rId5">
                    <a14:imgEffect>
                      <a14:backgroundRemoval t="5678" b="98718" l="469" r="96250">
                        <a14:foregroundMark x1="71406" y1="28755" x2="72344" y2="34432"/>
                        <a14:foregroundMark x1="67813" y1="29853" x2="72031" y2="38645"/>
                      </a14:backgroundRemoval>
                    </a14:imgEffect>
                  </a14:imgLayer>
                </a14:imgProps>
              </a:ext>
            </a:extLst>
          </a:blip>
          <a:stretch>
            <a:fillRect/>
          </a:stretch>
        </p:blipFill>
        <p:spPr>
          <a:xfrm>
            <a:off x="2870555" y="2465010"/>
            <a:ext cx="2642241" cy="2658598"/>
          </a:xfrm>
          <a:prstGeom prst="ellipse">
            <a:avLst/>
          </a:prstGeom>
          <a:ln w="5715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椭圆 3"/>
          <p:cNvSpPr/>
          <p:nvPr/>
        </p:nvSpPr>
        <p:spPr>
          <a:xfrm>
            <a:off x="5116272" y="3074609"/>
            <a:ext cx="1512168" cy="1512168"/>
          </a:xfrm>
          <a:prstGeom prst="ellipse">
            <a:avLst/>
          </a:prstGeom>
          <a:solidFill>
            <a:srgbClr val="FF93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4000" b="1" dirty="0" smtClean="0">
                <a:latin typeface="微软雅黑" panose="020B0503020204020204" pitchFamily="34" charset="-122"/>
                <a:ea typeface="微软雅黑" panose="020B0503020204020204" pitchFamily="34" charset="-122"/>
              </a:rPr>
              <a:t>VS</a:t>
            </a:r>
            <a:endParaRPr lang="zh-CN" altLang="en-US" sz="4000" b="1" dirty="0">
              <a:latin typeface="微软雅黑" panose="020B0503020204020204" pitchFamily="34" charset="-122"/>
              <a:ea typeface="微软雅黑" panose="020B0503020204020204" pitchFamily="34" charset="-122"/>
            </a:endParaRPr>
          </a:p>
        </p:txBody>
      </p:sp>
      <p:cxnSp>
        <p:nvCxnSpPr>
          <p:cNvPr id="5" name="直接连接符 4"/>
          <p:cNvCxnSpPr/>
          <p:nvPr/>
        </p:nvCxnSpPr>
        <p:spPr>
          <a:xfrm flipV="1">
            <a:off x="0" y="6086901"/>
            <a:ext cx="3507475" cy="34935"/>
          </a:xfrm>
          <a:prstGeom prst="line">
            <a:avLst/>
          </a:prstGeom>
          <a:ln w="12700">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8918055" y="6053599"/>
            <a:ext cx="3105623" cy="6007"/>
          </a:xfrm>
          <a:prstGeom prst="line">
            <a:avLst/>
          </a:prstGeom>
          <a:ln w="12700">
            <a:solidFill>
              <a:srgbClr val="FF9300"/>
            </a:solidFill>
          </a:ln>
        </p:spPr>
        <p:style>
          <a:lnRef idx="1">
            <a:schemeClr val="accent1"/>
          </a:lnRef>
          <a:fillRef idx="0">
            <a:schemeClr val="accent1"/>
          </a:fillRef>
          <a:effectRef idx="0">
            <a:schemeClr val="accent1"/>
          </a:effectRef>
          <a:fontRef idx="minor">
            <a:schemeClr val="tx1"/>
          </a:fontRef>
        </p:style>
      </p:cxnSp>
      <p:sp>
        <p:nvSpPr>
          <p:cNvPr id="7" name="矩形 4"/>
          <p:cNvSpPr>
            <a:spLocks noChangeArrowheads="1"/>
          </p:cNvSpPr>
          <p:nvPr/>
        </p:nvSpPr>
        <p:spPr bwMode="auto">
          <a:xfrm>
            <a:off x="0" y="4471528"/>
            <a:ext cx="3220872" cy="1631216"/>
          </a:xfrm>
          <a:prstGeom prst="rect">
            <a:avLst/>
          </a:prstGeom>
          <a:noFill/>
          <a:ln w="9525">
            <a:noFill/>
            <a:miter lim="800000"/>
            <a:headEnd/>
            <a:tailEnd/>
          </a:ln>
        </p:spPr>
        <p:txBody>
          <a:bodyPr wrap="square">
            <a:spAutoFit/>
          </a:bodyPr>
          <a:lstStyle/>
          <a:p>
            <a:pPr>
              <a:spcBef>
                <a:spcPts val="200"/>
              </a:spcBef>
              <a:spcAft>
                <a:spcPts val="600"/>
              </a:spcAft>
            </a:pPr>
            <a:r>
              <a:rPr lang="zh-CN" altLang="en-US" sz="2000" b="1" dirty="0">
                <a:solidFill>
                  <a:srgbClr val="FF9300"/>
                </a:solidFill>
                <a:latin typeface="微软雅黑" pitchFamily="34" charset="-122"/>
                <a:ea typeface="微软雅黑" pitchFamily="34" charset="-122"/>
              </a:rPr>
              <a:t>小红：我在投票的时候投的可是方案</a:t>
            </a:r>
            <a:r>
              <a:rPr lang="en-US" altLang="zh-CN" sz="2000" b="1" dirty="0">
                <a:solidFill>
                  <a:srgbClr val="FF9300"/>
                </a:solidFill>
                <a:latin typeface="微软雅黑" pitchFamily="34" charset="-122"/>
                <a:ea typeface="微软雅黑" pitchFamily="34" charset="-122"/>
              </a:rPr>
              <a:t>2</a:t>
            </a:r>
            <a:r>
              <a:rPr lang="zh-CN" altLang="en-US" sz="2000" b="1" dirty="0">
                <a:solidFill>
                  <a:srgbClr val="FF9300"/>
                </a:solidFill>
                <a:latin typeface="微软雅黑" pitchFamily="34" charset="-122"/>
                <a:ea typeface="微软雅黑" pitchFamily="34" charset="-122"/>
              </a:rPr>
              <a:t>，现在通过了方案</a:t>
            </a:r>
            <a:r>
              <a:rPr lang="en-US" altLang="zh-CN" sz="2000" b="1" dirty="0">
                <a:solidFill>
                  <a:srgbClr val="FF9300"/>
                </a:solidFill>
                <a:latin typeface="微软雅黑" pitchFamily="34" charset="-122"/>
                <a:ea typeface="微软雅黑" pitchFamily="34" charset="-122"/>
              </a:rPr>
              <a:t>1</a:t>
            </a:r>
            <a:r>
              <a:rPr lang="zh-CN" altLang="en-US" sz="2000" b="1" dirty="0">
                <a:solidFill>
                  <a:srgbClr val="FF9300"/>
                </a:solidFill>
                <a:latin typeface="微软雅黑" pitchFamily="34" charset="-122"/>
                <a:ea typeface="微软雅黑" pitchFamily="34" charset="-122"/>
              </a:rPr>
              <a:t>，我可不想去，还得交钱，还不如把钱留着买零食呢。</a:t>
            </a:r>
          </a:p>
        </p:txBody>
      </p:sp>
      <p:sp>
        <p:nvSpPr>
          <p:cNvPr id="13" name="矩形 4"/>
          <p:cNvSpPr>
            <a:spLocks noChangeArrowheads="1"/>
          </p:cNvSpPr>
          <p:nvPr/>
        </p:nvSpPr>
        <p:spPr bwMode="auto">
          <a:xfrm>
            <a:off x="8792229" y="4348698"/>
            <a:ext cx="3304236" cy="1631216"/>
          </a:xfrm>
          <a:prstGeom prst="rect">
            <a:avLst/>
          </a:prstGeom>
          <a:noFill/>
          <a:ln w="9525">
            <a:noFill/>
            <a:miter lim="800000"/>
            <a:headEnd/>
            <a:tailEnd/>
          </a:ln>
        </p:spPr>
        <p:txBody>
          <a:bodyPr wrap="square">
            <a:spAutoFit/>
          </a:bodyPr>
          <a:lstStyle/>
          <a:p>
            <a:pPr>
              <a:spcBef>
                <a:spcPts val="200"/>
              </a:spcBef>
              <a:spcAft>
                <a:spcPts val="600"/>
              </a:spcAft>
            </a:pPr>
            <a:r>
              <a:rPr lang="zh-CN" altLang="en-US" sz="2000" b="1" dirty="0">
                <a:solidFill>
                  <a:srgbClr val="FF9300"/>
                </a:solidFill>
                <a:latin typeface="微软雅黑" pitchFamily="34" charset="-122"/>
                <a:ea typeface="微软雅黑" pitchFamily="34" charset="-122"/>
              </a:rPr>
              <a:t>小军：我投票投了方案</a:t>
            </a:r>
            <a:r>
              <a:rPr lang="en-US" altLang="zh-CN" sz="2000" b="1" dirty="0">
                <a:solidFill>
                  <a:srgbClr val="FF9300"/>
                </a:solidFill>
                <a:latin typeface="微软雅黑" pitchFamily="34" charset="-122"/>
                <a:ea typeface="微软雅黑" pitchFamily="34" charset="-122"/>
              </a:rPr>
              <a:t>1</a:t>
            </a:r>
            <a:r>
              <a:rPr lang="zh-CN" altLang="en-US" sz="2000" b="1" dirty="0">
                <a:solidFill>
                  <a:srgbClr val="FF9300"/>
                </a:solidFill>
                <a:latin typeface="微软雅黑" pitchFamily="34" charset="-122"/>
                <a:ea typeface="微软雅黑" pitchFamily="34" charset="-122"/>
              </a:rPr>
              <a:t>，本来觉得好玩，但是现在想想干农活也太累了吧，我干嘛要做这种吃力不讨好的事情，我可不要做</a:t>
            </a:r>
            <a:r>
              <a:rPr lang="en-US" altLang="zh-CN" sz="2000" b="1" dirty="0">
                <a:solidFill>
                  <a:srgbClr val="FF9300"/>
                </a:solidFill>
                <a:latin typeface="微软雅黑" pitchFamily="34" charset="-122"/>
                <a:ea typeface="微软雅黑" pitchFamily="34" charset="-122"/>
              </a:rPr>
              <a:t>……</a:t>
            </a:r>
          </a:p>
        </p:txBody>
      </p:sp>
      <p:sp>
        <p:nvSpPr>
          <p:cNvPr id="14" name="文本框 13">
            <a:extLst>
              <a:ext uri="{FF2B5EF4-FFF2-40B4-BE49-F238E27FC236}">
                <a16:creationId xmlns="" xmlns:a16="http://schemas.microsoft.com/office/drawing/2014/main" id="{0E36C496-ED8C-4ACD-8F14-C2DBCCEE30C2}"/>
              </a:ext>
            </a:extLst>
          </p:cNvPr>
          <p:cNvSpPr txBox="1"/>
          <p:nvPr/>
        </p:nvSpPr>
        <p:spPr>
          <a:xfrm>
            <a:off x="1501256" y="1808360"/>
            <a:ext cx="9389658" cy="461665"/>
          </a:xfrm>
          <a:prstGeom prst="rect">
            <a:avLst/>
          </a:prstGeom>
          <a:noFill/>
        </p:spPr>
        <p:txBody>
          <a:bodyPr wrap="square" rtlCol="0">
            <a:spAutoFit/>
          </a:bodyPr>
          <a:lstStyle/>
          <a:p>
            <a:pPr lvl="1">
              <a:defRPr/>
            </a:pPr>
            <a:r>
              <a:rPr lang="zh-CN" altLang="en-US" sz="2400" b="1" dirty="0">
                <a:solidFill>
                  <a:prstClr val="black"/>
                </a:solidFill>
                <a:latin typeface="微软雅黑" charset="0"/>
                <a:ea typeface="微软雅黑" charset="0"/>
                <a:cs typeface="微软雅黑" charset="0"/>
              </a:rPr>
              <a:t>在上一节课通过了秋游决定以后，班级里出现了一些小情况</a:t>
            </a:r>
            <a:r>
              <a:rPr lang="en-US" altLang="zh-CN" sz="2400" b="1" dirty="0">
                <a:solidFill>
                  <a:prstClr val="black"/>
                </a:solidFill>
                <a:latin typeface="微软雅黑" charset="0"/>
                <a:ea typeface="微软雅黑" charset="0"/>
                <a:cs typeface="微软雅黑" charset="0"/>
              </a:rPr>
              <a:t>……</a:t>
            </a:r>
          </a:p>
        </p:txBody>
      </p:sp>
      <p:grpSp>
        <p:nvGrpSpPr>
          <p:cNvPr id="15" name="组合 14"/>
          <p:cNvGrpSpPr/>
          <p:nvPr/>
        </p:nvGrpSpPr>
        <p:grpSpPr>
          <a:xfrm>
            <a:off x="478688" y="1357099"/>
            <a:ext cx="5250876" cy="50570"/>
            <a:chOff x="317411" y="1300558"/>
            <a:chExt cx="4929453" cy="45719"/>
          </a:xfrm>
        </p:grpSpPr>
        <p:cxnSp>
          <p:nvCxnSpPr>
            <p:cNvPr id="16" name="Straight Connector 4"/>
            <p:cNvCxnSpPr/>
            <p:nvPr/>
          </p:nvCxnSpPr>
          <p:spPr>
            <a:xfrm>
              <a:off x="317411" y="1300558"/>
              <a:ext cx="4929453" cy="1609"/>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18" name="Straight Connector 5"/>
            <p:cNvCxnSpPr/>
            <p:nvPr/>
          </p:nvCxnSpPr>
          <p:spPr>
            <a:xfrm>
              <a:off x="317411" y="1344668"/>
              <a:ext cx="4929453" cy="1609"/>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6466544" y="1357099"/>
            <a:ext cx="5213444" cy="50570"/>
            <a:chOff x="6589257" y="1300558"/>
            <a:chExt cx="4929453" cy="45719"/>
          </a:xfrm>
        </p:grpSpPr>
        <p:cxnSp>
          <p:nvCxnSpPr>
            <p:cNvPr id="20" name="Straight Connector 6"/>
            <p:cNvCxnSpPr/>
            <p:nvPr/>
          </p:nvCxnSpPr>
          <p:spPr>
            <a:xfrm>
              <a:off x="6589257" y="1300558"/>
              <a:ext cx="4929453" cy="1609"/>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21" name="Straight Connector 7"/>
            <p:cNvCxnSpPr/>
            <p:nvPr/>
          </p:nvCxnSpPr>
          <p:spPr>
            <a:xfrm>
              <a:off x="6589257" y="1344668"/>
              <a:ext cx="4929453" cy="1609"/>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grpSp>
      <p:pic>
        <p:nvPicPr>
          <p:cNvPr id="22" name="Picture 8" descr="yellow.png"/>
          <p:cNvPicPr>
            <a:picLocks noChangeAspect="1"/>
          </p:cNvPicPr>
          <p:nvPr/>
        </p:nvPicPr>
        <p:blipFill>
          <a:blip r:embed="rId6" cstate="print"/>
          <a:stretch>
            <a:fillRect/>
          </a:stretch>
        </p:blipFill>
        <p:spPr>
          <a:xfrm>
            <a:off x="5819552" y="1177607"/>
            <a:ext cx="586740" cy="609600"/>
          </a:xfrm>
          <a:prstGeom prst="rect">
            <a:avLst/>
          </a:prstGeom>
        </p:spPr>
      </p:pic>
      <p:sp>
        <p:nvSpPr>
          <p:cNvPr id="23" name="TextBox 9"/>
          <p:cNvSpPr txBox="1"/>
          <p:nvPr/>
        </p:nvSpPr>
        <p:spPr>
          <a:xfrm>
            <a:off x="4821121" y="510775"/>
            <a:ext cx="3988287" cy="646331"/>
          </a:xfrm>
          <a:prstGeom prst="rect">
            <a:avLst/>
          </a:prstGeom>
          <a:noFill/>
        </p:spPr>
        <p:txBody>
          <a:bodyPr wrap="square" rtlCol="0">
            <a:spAutoFit/>
          </a:bodyPr>
          <a:lstStyle/>
          <a:p>
            <a:pPr lvl="0">
              <a:defRPr/>
            </a:pPr>
            <a:r>
              <a:rPr lang="zh-CN" altLang="en-US" sz="3600" b="1" dirty="0">
                <a:solidFill>
                  <a:srgbClr val="5DA156"/>
                </a:solidFill>
                <a:latin typeface="微软雅黑" charset="0"/>
                <a:ea typeface="微软雅黑" charset="0"/>
                <a:cs typeface="微软雅黑" charset="0"/>
              </a:rPr>
              <a:t>班级面面观</a:t>
            </a:r>
          </a:p>
        </p:txBody>
      </p:sp>
    </p:spTree>
    <p:extLst>
      <p:ext uri="{BB962C8B-B14F-4D97-AF65-F5344CB8AC3E}">
        <p14:creationId xmlns:p14="http://schemas.microsoft.com/office/powerpoint/2010/main" xmlns="" val="36554069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48418" y="678714"/>
            <a:ext cx="11403107" cy="5612039"/>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ahoma"/>
              <a:ea typeface="微软雅黑"/>
              <a:cs typeface="+mn-cs"/>
            </a:endParaRPr>
          </a:p>
        </p:txBody>
      </p:sp>
      <p:pic>
        <p:nvPicPr>
          <p:cNvPr id="18" name="Picture 2" descr="E:\仝德志文件，勿删！\03-参考文档\！PPT图片及版面资源\PPT精美插图\图标\羽毛笔.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0686590" y="3639654"/>
            <a:ext cx="1151209" cy="134028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文本框 6"/>
          <p:cNvSpPr txBox="1"/>
          <p:nvPr/>
        </p:nvSpPr>
        <p:spPr>
          <a:xfrm>
            <a:off x="6309828" y="1618464"/>
            <a:ext cx="4392172" cy="769441"/>
          </a:xfrm>
          <a:prstGeom prst="rect">
            <a:avLst/>
          </a:prstGeom>
          <a:noFill/>
        </p:spPr>
        <p:txBody>
          <a:bodyPr wrap="square" rtlCol="0">
            <a:spAutoFit/>
          </a:bodyPr>
          <a:lstStyle/>
          <a:p>
            <a:pPr lvl="0" algn="ctr" eaLnBrk="1" fontAlgn="auto" hangingPunct="1">
              <a:spcBef>
                <a:spcPts val="0"/>
              </a:spcBef>
              <a:spcAft>
                <a:spcPts val="0"/>
              </a:spcAft>
              <a:defRPr/>
            </a:pPr>
            <a:r>
              <a:rPr lang="zh-CN" altLang="en-US" sz="4400" b="1" dirty="0">
                <a:solidFill>
                  <a:srgbClr val="FF0000"/>
                </a:solidFill>
                <a:latin typeface="微软雅黑" panose="020B0503020204020204" pitchFamily="34" charset="-122"/>
                <a:ea typeface="微软雅黑" panose="020B0503020204020204" pitchFamily="34" charset="-122"/>
              </a:rPr>
              <a:t>小小观察员</a:t>
            </a:r>
          </a:p>
        </p:txBody>
      </p:sp>
      <p:cxnSp>
        <p:nvCxnSpPr>
          <p:cNvPr id="8" name="直接连接符 7"/>
          <p:cNvCxnSpPr/>
          <p:nvPr/>
        </p:nvCxnSpPr>
        <p:spPr>
          <a:xfrm>
            <a:off x="6309828" y="1554451"/>
            <a:ext cx="4392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309828" y="2451918"/>
            <a:ext cx="4392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010489" y="2805882"/>
            <a:ext cx="5453630" cy="1772793"/>
          </a:xfrm>
          <a:prstGeom prst="rect">
            <a:avLst/>
          </a:prstGeom>
        </p:spPr>
        <p:txBody>
          <a:bodyPr wrap="square">
            <a:spAutoFit/>
          </a:bodyPr>
          <a:lstStyle/>
          <a:p>
            <a:pPr lvl="0">
              <a:lnSpc>
                <a:spcPct val="130000"/>
              </a:lnSpc>
              <a:defRPr/>
            </a:pPr>
            <a:r>
              <a:rPr lang="zh-CN" altLang="en-US" sz="2800" b="1" kern="100" dirty="0">
                <a:solidFill>
                  <a:prstClr val="black">
                    <a:lumMod val="65000"/>
                    <a:lumOff val="35000"/>
                  </a:prstClr>
                </a:solidFill>
                <a:latin typeface="微软雅黑" panose="020B0503020204020204" pitchFamily="34" charset="-122"/>
                <a:ea typeface="微软雅黑" panose="020B0503020204020204" pitchFamily="34" charset="-122"/>
                <a:cs typeface="Times New Roman" panose="02020603050405020304" pitchFamily="18" charset="0"/>
              </a:rPr>
              <a:t>在决定作出以后，你还发现了什么呢？班级里出现了哪些小小的不同声音？</a:t>
            </a:r>
          </a:p>
        </p:txBody>
      </p:sp>
      <p:pic>
        <p:nvPicPr>
          <p:cNvPr id="11" name="图片 10"/>
          <p:cNvPicPr>
            <a:picLocks noChangeAspect="1"/>
          </p:cNvPicPr>
          <p:nvPr/>
        </p:nvPicPr>
        <p:blipFill>
          <a:blip r:embed="rId3" cstate="print">
            <a:clrChange>
              <a:clrFrom>
                <a:srgbClr val="F6F6F6"/>
              </a:clrFrom>
              <a:clrTo>
                <a:srgbClr val="F6F6F6">
                  <a:alpha val="0"/>
                </a:srgbClr>
              </a:clrTo>
            </a:clrChange>
          </a:blip>
          <a:stretch>
            <a:fillRect/>
          </a:stretch>
        </p:blipFill>
        <p:spPr>
          <a:xfrm>
            <a:off x="448904" y="1060291"/>
            <a:ext cx="5229225" cy="5237270"/>
          </a:xfrm>
          <a:prstGeom prst="rect">
            <a:avLst/>
          </a:prstGeom>
        </p:spPr>
      </p:pic>
    </p:spTree>
    <p:extLst>
      <p:ext uri="{BB962C8B-B14F-4D97-AF65-F5344CB8AC3E}">
        <p14:creationId xmlns:p14="http://schemas.microsoft.com/office/powerpoint/2010/main" xmlns="" val="1085361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srcRect b="9882"/>
          <a:stretch/>
        </p:blipFill>
        <p:spPr>
          <a:xfrm>
            <a:off x="-1" y="498474"/>
            <a:ext cx="12192001" cy="6047469"/>
          </a:xfrm>
          <a:prstGeom prst="rect">
            <a:avLst/>
          </a:prstGeom>
        </p:spPr>
      </p:pic>
      <p:sp>
        <p:nvSpPr>
          <p:cNvPr id="2" name="文本框 1">
            <a:extLst>
              <a:ext uri="{FF2B5EF4-FFF2-40B4-BE49-F238E27FC236}">
                <a16:creationId xmlns="" xmlns:a16="http://schemas.microsoft.com/office/drawing/2014/main" id="{F71FA26A-1CCC-4589-BECA-BC35223FC6A3}"/>
              </a:ext>
            </a:extLst>
          </p:cNvPr>
          <p:cNvSpPr txBox="1"/>
          <p:nvPr/>
        </p:nvSpPr>
        <p:spPr>
          <a:xfrm>
            <a:off x="4380933" y="3050153"/>
            <a:ext cx="4094876" cy="646331"/>
          </a:xfrm>
          <a:prstGeom prst="rect">
            <a:avLst/>
          </a:prstGeom>
          <a:noFill/>
        </p:spPr>
        <p:txBody>
          <a:bodyPr wrap="square" rtlCol="0">
            <a:spAutoFit/>
          </a:bodyPr>
          <a:lstStyle/>
          <a:p>
            <a:r>
              <a:rPr lang="zh-CN" altLang="en-US" sz="3600" b="1" dirty="0">
                <a:latin typeface="微软雅黑" panose="020B0503020204020204" pitchFamily="34" charset="-122"/>
                <a:ea typeface="微软雅黑" panose="020B0503020204020204" pitchFamily="34" charset="-122"/>
              </a:rPr>
              <a:t>决定执行大讨论</a:t>
            </a:r>
          </a:p>
        </p:txBody>
      </p:sp>
      <p:sp>
        <p:nvSpPr>
          <p:cNvPr id="3" name="文本框 2">
            <a:extLst>
              <a:ext uri="{FF2B5EF4-FFF2-40B4-BE49-F238E27FC236}">
                <a16:creationId xmlns="" xmlns:a16="http://schemas.microsoft.com/office/drawing/2014/main" id="{015F56A2-8F51-4194-AD63-7DFB0791F6BC}"/>
              </a:ext>
            </a:extLst>
          </p:cNvPr>
          <p:cNvSpPr txBox="1"/>
          <p:nvPr/>
        </p:nvSpPr>
        <p:spPr>
          <a:xfrm>
            <a:off x="3403925" y="3848833"/>
            <a:ext cx="5917496"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遇到这些情况，我们应该怎么做呢？</a:t>
            </a:r>
          </a:p>
        </p:txBody>
      </p:sp>
    </p:spTree>
    <p:extLst>
      <p:ext uri="{BB962C8B-B14F-4D97-AF65-F5344CB8AC3E}">
        <p14:creationId xmlns:p14="http://schemas.microsoft.com/office/powerpoint/2010/main" xmlns="" val="1387268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1151" y="1528548"/>
            <a:ext cx="11609697" cy="5008729"/>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2" cstate="print">
            <a:clrChange>
              <a:clrFrom>
                <a:srgbClr val="FFFFFF">
                  <a:alpha val="100000"/>
                </a:srgbClr>
              </a:clrFrom>
              <a:clrTo>
                <a:srgbClr val="FFFFFF">
                  <a:alpha val="100000"/>
                  <a:alpha val="0"/>
                </a:srgbClr>
              </a:clrTo>
            </a:clrChange>
            <a:lum bright="18000"/>
          </a:blip>
          <a:srcRect l="4743" t="8052" r="50353" b="61640"/>
          <a:stretch>
            <a:fillRect/>
          </a:stretch>
        </p:blipFill>
        <p:spPr>
          <a:xfrm>
            <a:off x="137511" y="487358"/>
            <a:ext cx="2712085" cy="945657"/>
          </a:xfrm>
          <a:prstGeom prst="rect">
            <a:avLst/>
          </a:prstGeom>
        </p:spPr>
      </p:pic>
      <p:sp>
        <p:nvSpPr>
          <p:cNvPr id="5" name="文本框 4"/>
          <p:cNvSpPr txBox="1"/>
          <p:nvPr/>
        </p:nvSpPr>
        <p:spPr>
          <a:xfrm>
            <a:off x="470193" y="686218"/>
            <a:ext cx="1574470" cy="646331"/>
          </a:xfrm>
          <a:prstGeom prst="rect">
            <a:avLst/>
          </a:prstGeom>
          <a:noFill/>
        </p:spPr>
        <p:txBody>
          <a:bodyPr wrap="none" rtlCol="0">
            <a:spAutoFit/>
          </a:bodyPr>
          <a:lstStyle/>
          <a:p>
            <a:pPr lvl="0">
              <a:defRPr/>
            </a:pPr>
            <a:r>
              <a:rPr lang="zh-CN" altLang="en-US" sz="3600" b="1" dirty="0">
                <a:solidFill>
                  <a:srgbClr val="1D41D5"/>
                </a:solidFill>
                <a:latin typeface="黑体" panose="02010609060101010101" charset="-122"/>
                <a:ea typeface="黑体" panose="02010609060101010101" charset="-122"/>
              </a:rPr>
              <a:t>阅读角</a:t>
            </a:r>
          </a:p>
        </p:txBody>
      </p:sp>
      <p:sp>
        <p:nvSpPr>
          <p:cNvPr id="20483" name="文本框 20482"/>
          <p:cNvSpPr txBox="1"/>
          <p:nvPr/>
        </p:nvSpPr>
        <p:spPr>
          <a:xfrm>
            <a:off x="347080" y="1625099"/>
            <a:ext cx="11444585" cy="4832092"/>
          </a:xfrm>
          <a:prstGeom prst="rect">
            <a:avLst/>
          </a:prstGeom>
          <a:noFill/>
          <a:ln w="28575">
            <a:solidFill>
              <a:srgbClr val="1D41D5"/>
            </a:solidFill>
            <a:prstDash val="lgDash"/>
          </a:ln>
        </p:spPr>
        <p:txBody>
          <a:bodyPr wrap="square">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1905" lvl="2" indent="454025" eaLnBrk="1">
              <a:lnSpc>
                <a:spcPct val="100000"/>
              </a:lnSpc>
              <a:spcBef>
                <a:spcPts val="0"/>
              </a:spcBef>
              <a:spcAft>
                <a:spcPts val="0"/>
              </a:spcAft>
              <a:buNone/>
              <a:defRPr/>
            </a:pP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在美国纽约哈德逊河畔，离美国</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届总统格兰特陵墓不到</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米处，有一座孩子的坟墓。在墓旁的一块木牌上，记载着这样一个故事：</a:t>
            </a:r>
            <a:b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1797</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15</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日，一个年仅</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岁的孩子不幸坠崖身亡，孩子的父母悲痛欲绝，便在落崖处给孩子修建了一座坟墓。</a:t>
            </a:r>
            <a:b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后因家道衰落，这位父亲不得不转让这片土地，他对新主人提出了一个特殊要求：把孩子坟墓作为土地的一部分永远保留。</a:t>
            </a:r>
            <a:b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新主人同意了这个条件，并把它写进了契约。</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年过去后，这片土地辗转卖了许多家，但孩子的坟墓仍然留在那里。</a:t>
            </a:r>
            <a:b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1897</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年，这块土地被选为总统格兰特将军的陵园，而孩子的坟墓依然被完整的保留了下来，成了格兰特陵墓的邻居。</a:t>
            </a:r>
            <a:b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又一个</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年过去了，</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1997</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月，格兰特将军陵墓建成</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周年时，当时的纽约市长来到这里，在缅怀格兰特将军的同时，重新修整了孩子的坟墓，并亲自撰写了孩子墓地的故事，让它世世代代流传下去。</a:t>
            </a:r>
            <a:b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那份延续了</a:t>
            </a:r>
            <a:r>
              <a:rPr lang="en-US" altLang="zh-CN"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200</a:t>
            </a:r>
            <a:r>
              <a:rPr lang="zh-CN" altLang="en-US" sz="2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年的契约揭示了一个简单的道理：承诺了，就一定要做到。</a:t>
            </a:r>
          </a:p>
        </p:txBody>
      </p:sp>
      <p:sp>
        <p:nvSpPr>
          <p:cNvPr id="7" name="文本框 6"/>
          <p:cNvSpPr txBox="1"/>
          <p:nvPr/>
        </p:nvSpPr>
        <p:spPr>
          <a:xfrm>
            <a:off x="4143717" y="592958"/>
            <a:ext cx="4145687" cy="769441"/>
          </a:xfrm>
          <a:prstGeom prst="rect">
            <a:avLst/>
          </a:prstGeom>
          <a:noFill/>
        </p:spPr>
        <p:txBody>
          <a:bodyPr wrap="none" rtlCol="0">
            <a:spAutoFit/>
          </a:bodyPr>
          <a:lstStyle/>
          <a:p>
            <a:pPr lvl="0">
              <a:defRPr/>
            </a:pPr>
            <a:r>
              <a:rPr lang="zh-CN" altLang="en-US" sz="4400" b="1" dirty="0">
                <a:solidFill>
                  <a:srgbClr val="1D41D5"/>
                </a:solidFill>
                <a:latin typeface="黑体" panose="02010609060101010101" charset="-122"/>
                <a:ea typeface="黑体" panose="02010609060101010101" charset="-122"/>
              </a:rPr>
              <a:t>一个小孩的故事</a:t>
            </a:r>
          </a:p>
        </p:txBody>
      </p:sp>
      <p:pic>
        <p:nvPicPr>
          <p:cNvPr id="3" name="图片 2"/>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Lst>
          </a:blip>
          <a:stretch>
            <a:fillRect/>
          </a:stretch>
        </p:blipFill>
        <p:spPr>
          <a:xfrm>
            <a:off x="10602178" y="5537224"/>
            <a:ext cx="1706768" cy="1320776"/>
          </a:xfrm>
          <a:prstGeom prst="rect">
            <a:avLst/>
          </a:prstGeom>
        </p:spPr>
      </p:pic>
    </p:spTree>
    <p:extLst>
      <p:ext uri="{BB962C8B-B14F-4D97-AF65-F5344CB8AC3E}">
        <p14:creationId xmlns:p14="http://schemas.microsoft.com/office/powerpoint/2010/main" xmlns="" val="1508874924"/>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000"/>
                                        <p:tgtEl>
                                          <p:spTgt spid="20483"/>
                                        </p:tgtEl>
                                      </p:cBhvr>
                                    </p:animEffect>
                                    <p:anim calcmode="lin" valueType="num">
                                      <p:cBhvr additive="base">
                                        <p:cTn id="8" dur="1000" fill="hold"/>
                                        <p:tgtEl>
                                          <p:spTgt spid="20483"/>
                                        </p:tgtEl>
                                        <p:attrNameLst>
                                          <p:attrName>ppt_x</p:attrName>
                                        </p:attrNameLst>
                                      </p:cBhvr>
                                      <p:tavLst>
                                        <p:tav tm="0">
                                          <p:val>
                                            <p:strVal val="#ppt_x"/>
                                          </p:val>
                                        </p:tav>
                                        <p:tav tm="100000">
                                          <p:val>
                                            <p:strVal val="#ppt_x"/>
                                          </p:val>
                                        </p:tav>
                                      </p:tavLst>
                                    </p:anim>
                                    <p:anim calcmode="lin" valueType="num">
                                      <p:cBhvr additive="base">
                                        <p:cTn id="9" dur="1000" fill="hold"/>
                                        <p:tgtEl>
                                          <p:spTgt spid="20483"/>
                                        </p:tgtEl>
                                        <p:attrNameLst>
                                          <p:attrName>ppt_y</p:attrName>
                                        </p:attrNameLst>
                                      </p:cBhvr>
                                      <p:tavLst>
                                        <p:tav tm="0">
                                          <p:val>
                                            <p:strVal val="#ppt_y+.1"/>
                                          </p:val>
                                        </p:tav>
                                        <p:tav tm="100000">
                                          <p:val>
                                            <p:strVal val="#ppt_y"/>
                                          </p:val>
                                        </p:tav>
                                      </p:tavLst>
                                    </p:anim>
                                  </p:childTnLst>
                                </p:cTn>
                              </p:par>
                              <p:par>
                                <p:cTn id="10" presetID="18" presetClass="entr" presetSubtype="12"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48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3718" y="1916832"/>
            <a:ext cx="11359870" cy="36087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flipV="1">
            <a:off x="1016430" y="2043953"/>
            <a:ext cx="11175570" cy="1689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a:spLocks noChangeArrowheads="1"/>
          </p:cNvSpPr>
          <p:nvPr/>
        </p:nvSpPr>
        <p:spPr bwMode="auto">
          <a:xfrm>
            <a:off x="1182940" y="2422381"/>
            <a:ext cx="8122023" cy="2572179"/>
          </a:xfrm>
          <a:prstGeom prst="rect">
            <a:avLst/>
          </a:prstGeom>
          <a:noFill/>
          <a:ln w="9525">
            <a:noFill/>
            <a:prstDash val="dash"/>
            <a:miter lim="800000"/>
            <a:headEnd/>
            <a:tailEnd/>
          </a:ln>
        </p:spPr>
        <p:txBody>
          <a:bodyPr wrap="square">
            <a:spAutoFit/>
          </a:bodyPr>
          <a:lstStyle/>
          <a:p>
            <a:pPr>
              <a:lnSpc>
                <a:spcPct val="129000"/>
              </a:lnSpc>
              <a:spcAft>
                <a:spcPts val="600"/>
              </a:spcAft>
              <a:defRPr/>
            </a:pPr>
            <a:r>
              <a:rPr lang="zh-CN" altLang="en-US" sz="3200" dirty="0">
                <a:latin typeface="微软雅黑" pitchFamily="34" charset="-122"/>
                <a:ea typeface="微软雅黑" pitchFamily="34" charset="-122"/>
              </a:rPr>
              <a:t>所谓“契约精神”是指一种自由、平等、守信的精神。它要求契约缔结的双方平等地享有权利、平等地履行义务，无人有超出契约的特权，违背契约者要受到制裁。</a:t>
            </a:r>
          </a:p>
        </p:txBody>
      </p:sp>
      <p:sp>
        <p:nvSpPr>
          <p:cNvPr id="7" name="矩形 6"/>
          <p:cNvSpPr/>
          <p:nvPr/>
        </p:nvSpPr>
        <p:spPr>
          <a:xfrm>
            <a:off x="1805675" y="1023011"/>
            <a:ext cx="6469039" cy="769441"/>
          </a:xfrm>
          <a:prstGeom prst="rect">
            <a:avLst/>
          </a:prstGeom>
        </p:spPr>
        <p:txBody>
          <a:bodyPr wrap="square">
            <a:spAutoFit/>
          </a:bodyPr>
          <a:lstStyle/>
          <a:p>
            <a:r>
              <a:rPr lang="zh-CN" altLang="en-US" sz="4400" b="1" dirty="0">
                <a:solidFill>
                  <a:schemeClr val="tx1">
                    <a:lumMod val="65000"/>
                    <a:lumOff val="35000"/>
                  </a:schemeClr>
                </a:solidFill>
                <a:latin typeface="微软雅黑" panose="020B0503020204020204" pitchFamily="34" charset="-122"/>
                <a:ea typeface="微软雅黑" panose="020B0503020204020204" pitchFamily="34" charset="-122"/>
              </a:rPr>
              <a:t>相关链接：认识契约精神</a:t>
            </a:r>
          </a:p>
        </p:txBody>
      </p:sp>
      <p:pic>
        <p:nvPicPr>
          <p:cNvPr id="13" name="图片 12" descr="timg (21)_副本.png"/>
          <p:cNvPicPr>
            <a:picLocks noChangeAspect="1"/>
          </p:cNvPicPr>
          <p:nvPr/>
        </p:nvPicPr>
        <p:blipFill>
          <a:blip r:embed="rId2" cstate="print"/>
          <a:stretch>
            <a:fillRect/>
          </a:stretch>
        </p:blipFill>
        <p:spPr>
          <a:xfrm>
            <a:off x="8213670" y="672123"/>
            <a:ext cx="3712719" cy="5558694"/>
          </a:xfrm>
          <a:prstGeom prst="rect">
            <a:avLst/>
          </a:prstGeom>
        </p:spPr>
      </p:pic>
      <p:cxnSp>
        <p:nvCxnSpPr>
          <p:cNvPr id="16" name="直接连接符 15"/>
          <p:cNvCxnSpPr/>
          <p:nvPr/>
        </p:nvCxnSpPr>
        <p:spPr>
          <a:xfrm flipH="1">
            <a:off x="1008328" y="2070846"/>
            <a:ext cx="2" cy="3132313"/>
          </a:xfrm>
          <a:prstGeom prst="line">
            <a:avLst/>
          </a:prstGeom>
          <a:ln w="95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1008328" y="5186264"/>
            <a:ext cx="11175570" cy="1689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 xmlns:a16="http://schemas.microsoft.com/office/drawing/2014/main" id="{D75CB4C2-3B8A-4B2D-A4BA-DA3F452DECC8}"/>
              </a:ext>
            </a:extLst>
          </p:cNvPr>
          <p:cNvSpPr txBox="1"/>
          <p:nvPr/>
        </p:nvSpPr>
        <p:spPr>
          <a:xfrm>
            <a:off x="984023" y="5489812"/>
            <a:ext cx="6849792" cy="646331"/>
          </a:xfrm>
          <a:prstGeom prst="rect">
            <a:avLst/>
          </a:prstGeom>
          <a:noFill/>
        </p:spPr>
        <p:txBody>
          <a:bodyPr wrap="square" rtlCol="0">
            <a:spAutoFit/>
          </a:bodyPr>
          <a:lstStyle/>
          <a:p>
            <a:r>
              <a:rPr lang="zh-CN" altLang="en-US" sz="3600" b="1" dirty="0">
                <a:latin typeface="微软雅黑" panose="020B0503020204020204" pitchFamily="34" charset="-122"/>
                <a:ea typeface="微软雅黑" panose="020B0503020204020204" pitchFamily="34" charset="-122"/>
              </a:rPr>
              <a:t>讨论：契约精神对你有和启示？</a:t>
            </a:r>
          </a:p>
        </p:txBody>
      </p:sp>
    </p:spTree>
    <p:extLst>
      <p:ext uri="{BB962C8B-B14F-4D97-AF65-F5344CB8AC3E}">
        <p14:creationId xmlns:p14="http://schemas.microsoft.com/office/powerpoint/2010/main" xmlns="" val="2107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16156" y="1858908"/>
            <a:ext cx="8075509" cy="3140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896">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nvSpPr>
        <p:spPr>
          <a:xfrm>
            <a:off x="335" y="1858908"/>
            <a:ext cx="3979279" cy="3140185"/>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896">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p:cNvSpPr txBox="1"/>
          <p:nvPr/>
        </p:nvSpPr>
        <p:spPr>
          <a:xfrm>
            <a:off x="3761310" y="1956753"/>
            <a:ext cx="7115955" cy="1015663"/>
          </a:xfrm>
          <a:prstGeom prst="rect">
            <a:avLst/>
          </a:prstGeom>
          <a:noFill/>
        </p:spPr>
        <p:txBody>
          <a:bodyPr wrap="square" rtlCol="0">
            <a:spAutoFit/>
          </a:bodyPr>
          <a:lstStyle/>
          <a:p>
            <a:pPr algn="ctr" defTabSz="866943"/>
            <a:r>
              <a:rPr lang="zh-CN" altLang="en-US" sz="6000"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共同的决定要落实</a:t>
            </a:r>
          </a:p>
        </p:txBody>
      </p:sp>
      <p:sp>
        <p:nvSpPr>
          <p:cNvPr id="21" name="矩形 20"/>
          <p:cNvSpPr/>
          <p:nvPr/>
        </p:nvSpPr>
        <p:spPr>
          <a:xfrm>
            <a:off x="4375684" y="3000323"/>
            <a:ext cx="7634346" cy="1938992"/>
          </a:xfrm>
          <a:prstGeom prst="rect">
            <a:avLst/>
          </a:prstGeom>
        </p:spPr>
        <p:txBody>
          <a:bodyPr wrap="square" lIns="0" tIns="0" rIns="0" bIns="0">
            <a:spAutoFit/>
          </a:bodyPr>
          <a:lstStyle/>
          <a:p>
            <a:pPr defTabSz="866943">
              <a:lnSpc>
                <a:spcPct val="150000"/>
              </a:lnSpc>
            </a:pPr>
            <a:r>
              <a:rPr lang="zh-CN" altLang="en-US" sz="28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班级成员集体形成的最终决定在班级中具有约束力。每个成员都要遵守共同的决定，并落实在行动中。</a:t>
            </a:r>
          </a:p>
        </p:txBody>
      </p:sp>
      <p:cxnSp>
        <p:nvCxnSpPr>
          <p:cNvPr id="14" name="直接连接符 13"/>
          <p:cNvCxnSpPr/>
          <p:nvPr/>
        </p:nvCxnSpPr>
        <p:spPr>
          <a:xfrm>
            <a:off x="335" y="1653967"/>
            <a:ext cx="397927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116156" y="5157845"/>
            <a:ext cx="80755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38441690"/>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strVal val="4*#ppt_w"/>
                                          </p:val>
                                        </p:tav>
                                        <p:tav tm="100000">
                                          <p:val>
                                            <p:strVal val="#ppt_w"/>
                                          </p:val>
                                        </p:tav>
                                      </p:tavLst>
                                    </p:anim>
                                    <p:anim calcmode="lin" valueType="num">
                                      <p:cBhvr>
                                        <p:cTn id="36"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imgsa.baidu.com/timg?image&amp;quality=80&amp;size=b9999_10000&amp;sec=1563274114620&amp;di=b2ff16ead284f2a0bf29a1637dd17218&amp;imgtype=0&amp;src=http%3A%2F%2Fb-ssl.duitang.com%2Fuploads%2Fitem%2F201701%2F13%2F20170113190707_TYLsk.jpeg">
            <a:extLst>
              <a:ext uri="{FF2B5EF4-FFF2-40B4-BE49-F238E27FC236}">
                <a16:creationId xmlns="" xmlns:a16="http://schemas.microsoft.com/office/drawing/2014/main" id="{04D2B1B8-65DD-4D39-BED7-5B4370D3F55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6087"/>
          <a:stretch/>
        </p:blipFill>
        <p:spPr bwMode="auto">
          <a:xfrm>
            <a:off x="0" y="1643270"/>
            <a:ext cx="12192000" cy="489005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文本框 3">
            <a:extLst>
              <a:ext uri="{FF2B5EF4-FFF2-40B4-BE49-F238E27FC236}">
                <a16:creationId xmlns="" xmlns:a16="http://schemas.microsoft.com/office/drawing/2014/main" id="{6BC9EC2C-01E5-4EE7-8315-DBBF6DBEC666}"/>
              </a:ext>
            </a:extLst>
          </p:cNvPr>
          <p:cNvSpPr txBox="1"/>
          <p:nvPr/>
        </p:nvSpPr>
        <p:spPr>
          <a:xfrm>
            <a:off x="8707271" y="715221"/>
            <a:ext cx="3302759" cy="830997"/>
          </a:xfrm>
          <a:prstGeom prst="rect">
            <a:avLst/>
          </a:prstGeom>
          <a:noFill/>
        </p:spPr>
        <p:txBody>
          <a:bodyPr wrap="square" rtlCol="0">
            <a:spAutoFit/>
          </a:bodyPr>
          <a:lstStyle/>
          <a:p>
            <a:r>
              <a:rPr lang="zh-CN" altLang="en-US" sz="4800" b="1" dirty="0">
                <a:latin typeface="微软雅黑" panose="020B0503020204020204" pitchFamily="34" charset="-122"/>
                <a:ea typeface="微软雅黑" panose="020B0503020204020204" pitchFamily="34" charset="-122"/>
              </a:rPr>
              <a:t>班级小镜头</a:t>
            </a:r>
          </a:p>
        </p:txBody>
      </p:sp>
      <p:sp>
        <p:nvSpPr>
          <p:cNvPr id="2" name="矩形 1">
            <a:extLst>
              <a:ext uri="{FF2B5EF4-FFF2-40B4-BE49-F238E27FC236}">
                <a16:creationId xmlns="" xmlns:a16="http://schemas.microsoft.com/office/drawing/2014/main" id="{D03E6411-1FE5-4358-A637-30EED77F1EE7}"/>
              </a:ext>
            </a:extLst>
          </p:cNvPr>
          <p:cNvSpPr/>
          <p:nvPr/>
        </p:nvSpPr>
        <p:spPr>
          <a:xfrm>
            <a:off x="152073" y="2483891"/>
            <a:ext cx="7577258" cy="3936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A374CF24-C654-4A0B-A5F0-A6DC0EC2AB43}"/>
              </a:ext>
            </a:extLst>
          </p:cNvPr>
          <p:cNvSpPr txBox="1"/>
          <p:nvPr/>
        </p:nvSpPr>
        <p:spPr>
          <a:xfrm>
            <a:off x="246893" y="2597312"/>
            <a:ext cx="7309633" cy="3847207"/>
          </a:xfrm>
          <a:prstGeom prst="rect">
            <a:avLst/>
          </a:prstGeom>
          <a:no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五（</a:t>
            </a:r>
            <a:r>
              <a:rPr lang="en-US" altLang="zh-CN" sz="2800" b="1" dirty="0">
                <a:latin typeface="微软雅黑" panose="020B0503020204020204" pitchFamily="34" charset="-122"/>
                <a:ea typeface="微软雅黑" panose="020B0503020204020204" pitchFamily="34" charset="-122"/>
              </a:rPr>
              <a:t>4</a:t>
            </a:r>
            <a:r>
              <a:rPr lang="zh-CN" altLang="en-US" sz="2800" b="1" dirty="0">
                <a:latin typeface="微软雅黑" panose="020B0503020204020204" pitchFamily="34" charset="-122"/>
                <a:ea typeface="微软雅黑" panose="020B0503020204020204" pitchFamily="34" charset="-122"/>
              </a:rPr>
              <a:t>）班开展长跑月活动的决定</a:t>
            </a:r>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从下周开始，五（</a:t>
            </a: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）班开展为期一个月的长跑活动，要求全班同学在上学期间做到以下几点。</a:t>
            </a:r>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每天下午课外活动时间要准时参加长跑活动</a:t>
            </a:r>
            <a:r>
              <a:rPr lang="zh-CN" altLang="en-US" sz="2400" dirty="0" smtClean="0">
                <a:latin typeface="微软雅黑" panose="020B0503020204020204" pitchFamily="34" charset="-122"/>
                <a:ea typeface="微软雅黑" panose="020B0503020204020204" pitchFamily="34" charset="-122"/>
              </a:rPr>
              <a:t>。每次</a:t>
            </a:r>
            <a:r>
              <a:rPr lang="zh-CN" altLang="en-US" sz="2400" dirty="0">
                <a:latin typeface="微软雅黑" panose="020B0503020204020204" pitchFamily="34" charset="-122"/>
                <a:ea typeface="微软雅黑" panose="020B0503020204020204" pitchFamily="34" charset="-122"/>
              </a:rPr>
              <a:t>要绕操场跑</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圈。</a:t>
            </a:r>
          </a:p>
          <a:p>
            <a:pPr marL="342900" indent="-342900">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每天结束长跑后，到组长处登记。</a:t>
            </a:r>
          </a:p>
          <a:p>
            <a:pPr marL="342900" indent="-342900">
              <a:buFont typeface="Wingdings" panose="05000000000000000000" pitchFamily="2" charset="2"/>
              <a:buChar char="Ø"/>
            </a:pPr>
            <a:r>
              <a:rPr lang="en-US" altLang="zh-CN" sz="2400" dirty="0">
                <a:latin typeface="微软雅黑" panose="020B0503020204020204" pitchFamily="34" charset="-122"/>
                <a:ea typeface="微软雅黑" panose="020B0503020204020204" pitchFamily="34" charset="-122"/>
              </a:rPr>
              <a:t>.....</a:t>
            </a:r>
          </a:p>
          <a:p>
            <a:r>
              <a:rPr lang="zh-CN" altLang="en-US" sz="2400" dirty="0">
                <a:latin typeface="微软雅黑" panose="020B0503020204020204" pitchFamily="34" charset="-122"/>
                <a:ea typeface="微软雅黑" panose="020B0503020204020204" pitchFamily="34" charset="-122"/>
              </a:rPr>
              <a:t>说明：因天气、身体不适等原因，可暂停长跑。 </a:t>
            </a:r>
            <a:endParaRPr lang="en-US" altLang="zh-CN" sz="2400" dirty="0" smtClean="0">
              <a:latin typeface="微软雅黑" panose="020B0503020204020204" pitchFamily="34" charset="-122"/>
              <a:ea typeface="微软雅黑" panose="020B0503020204020204" pitchFamily="34" charset="-122"/>
            </a:endParaRPr>
          </a:p>
          <a:p>
            <a:pPr algn="r"/>
            <a:r>
              <a:rPr lang="zh-CN" altLang="en-US" sz="2400" dirty="0">
                <a:latin typeface="微软雅黑" panose="020B0503020204020204" pitchFamily="34" charset="-122"/>
                <a:ea typeface="微软雅黑" panose="020B0503020204020204" pitchFamily="34" charset="-122"/>
              </a:rPr>
              <a:t>五（</a:t>
            </a: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）班班委会</a:t>
            </a:r>
            <a:endParaRPr lang="en-US" altLang="zh-CN" sz="2400" dirty="0">
              <a:latin typeface="微软雅黑" panose="020B0503020204020204" pitchFamily="34" charset="-122"/>
              <a:ea typeface="微软雅黑" panose="020B0503020204020204" pitchFamily="34" charset="-122"/>
            </a:endParaRPr>
          </a:p>
          <a:p>
            <a:pPr algn="r"/>
            <a:r>
              <a:rPr lang="en-US" altLang="zh-CN" sz="2400" dirty="0">
                <a:latin typeface="微软雅黑" panose="020B0503020204020204" pitchFamily="34" charset="-122"/>
                <a:ea typeface="微软雅黑" panose="020B0503020204020204" pitchFamily="34" charset="-122"/>
              </a:rPr>
              <a:t>2017</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月</a:t>
            </a:r>
            <a:r>
              <a:rPr lang="en-US" altLang="zh-CN" sz="2400" dirty="0">
                <a:latin typeface="微软雅黑" panose="020B0503020204020204" pitchFamily="34" charset="-122"/>
                <a:ea typeface="微软雅黑" panose="020B0503020204020204" pitchFamily="34" charset="-122"/>
              </a:rPr>
              <a:t>12</a:t>
            </a:r>
            <a:r>
              <a:rPr lang="zh-CN" altLang="en-US" sz="2400" dirty="0" smtClean="0">
                <a:latin typeface="微软雅黑" panose="020B0503020204020204" pitchFamily="34" charset="-122"/>
                <a:ea typeface="微软雅黑" panose="020B0503020204020204" pitchFamily="34" charset="-122"/>
              </a:rPr>
              <a:t>日</a:t>
            </a:r>
            <a:endParaRPr lang="zh-CN" altLang="en-US" sz="2400"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 xmlns:a16="http://schemas.microsoft.com/office/drawing/2014/main" id="{445BC749-51B6-4C98-8E04-868B39395006}"/>
              </a:ext>
            </a:extLst>
          </p:cNvPr>
          <p:cNvSpPr/>
          <p:nvPr/>
        </p:nvSpPr>
        <p:spPr>
          <a:xfrm>
            <a:off x="125536" y="1633170"/>
            <a:ext cx="7885700" cy="830997"/>
          </a:xfrm>
          <a:prstGeom prst="rect">
            <a:avLst/>
          </a:prstGeom>
        </p:spPr>
        <p:txBody>
          <a:bodyPr wrap="square">
            <a:spAutoFit/>
          </a:bodyPr>
          <a:lstStyle/>
          <a:p>
            <a:r>
              <a:rPr lang="zh-CN" altLang="en-US" sz="2400" b="1" dirty="0">
                <a:latin typeface="微软雅黑" panose="020B0503020204020204" pitchFamily="34" charset="-122"/>
                <a:ea typeface="微软雅黑" panose="020B0503020204020204" pitchFamily="34" charset="-122"/>
              </a:rPr>
              <a:t>为增强同学们的身体素质，经班会讨论，全体同学致通过以下决定。</a:t>
            </a:r>
          </a:p>
        </p:txBody>
      </p:sp>
      <p:pic>
        <p:nvPicPr>
          <p:cNvPr id="5" name="图片 4"/>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311" b="95574" l="1311" r="90000">
                        <a14:foregroundMark x1="34262" y1="12459" x2="48525" y2="12295"/>
                        <a14:foregroundMark x1="39344" y1="16721" x2="49836" y2="19508"/>
                      </a14:backgroundRemoval>
                    </a14:imgEffect>
                  </a14:imgLayer>
                </a14:imgProps>
              </a:ext>
            </a:extLst>
          </a:blip>
          <a:stretch>
            <a:fillRect/>
          </a:stretch>
        </p:blipFill>
        <p:spPr>
          <a:xfrm>
            <a:off x="7913000" y="1801504"/>
            <a:ext cx="4901110" cy="4901110"/>
          </a:xfrm>
          <a:prstGeom prst="rect">
            <a:avLst/>
          </a:prstGeom>
        </p:spPr>
      </p:pic>
    </p:spTree>
    <p:extLst>
      <p:ext uri="{BB962C8B-B14F-4D97-AF65-F5344CB8AC3E}">
        <p14:creationId xmlns:p14="http://schemas.microsoft.com/office/powerpoint/2010/main" xmlns="" val="18528334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20227</TotalTime>
  <Words>2024</Words>
  <PresentationFormat>自定义</PresentationFormat>
  <Paragraphs>95</Paragraphs>
  <Slides>24</Slides>
  <Notes>3</Notes>
  <HiddenSlides>0</HiddenSlides>
  <MMClips>0</MMClips>
  <ScaleCrop>false</ScaleCrop>
  <HeadingPairs>
    <vt:vector size="4" baseType="variant">
      <vt:variant>
        <vt:lpstr>主题</vt:lpstr>
      </vt:variant>
      <vt:variant>
        <vt:i4>1</vt:i4>
      </vt:variant>
      <vt:variant>
        <vt:lpstr>幻灯片标题</vt:lpstr>
      </vt:variant>
      <vt:variant>
        <vt:i4>24</vt:i4>
      </vt:variant>
    </vt:vector>
  </HeadingPairs>
  <TitlesOfParts>
    <vt:vector size="25" baseType="lpstr">
      <vt:lpstr>2_Office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dz</dc:creator>
  <cp:keywords>dz</cp:keywords>
  <dcterms:created xsi:type="dcterms:W3CDTF">2017-11-13T08:28:00Z</dcterms:created>
  <dcterms:modified xsi:type="dcterms:W3CDTF">2019-09-23T13:48:01Z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