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9"/>
  </p:notesMasterIdLst>
  <p:handoutMasterIdLst>
    <p:handoutMasterId r:id="rId30"/>
  </p:handoutMasterIdLst>
  <p:sldIdLst>
    <p:sldId id="260" r:id="rId2"/>
    <p:sldId id="275" r:id="rId3"/>
    <p:sldId id="277" r:id="rId4"/>
    <p:sldId id="278" r:id="rId5"/>
    <p:sldId id="279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9" r:id="rId24"/>
    <p:sldId id="304" r:id="rId25"/>
    <p:sldId id="300" r:id="rId26"/>
    <p:sldId id="301" r:id="rId27"/>
    <p:sldId id="303" r:id="rId28"/>
  </p:sldIdLst>
  <p:sldSz cx="9144000" cy="5143500" type="screen16x9"/>
  <p:notesSz cx="6858000" cy="9144000"/>
  <p:defaultTextStyle>
    <a:defPPr>
      <a:defRPr lang="zh-CN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9311A"/>
    <a:srgbClr val="0E2D0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53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347F154-CD22-45F8-9866-077D0E5F6A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B83ECC-7932-4F62-B70A-BBA85D88CC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1504B0-F70D-4BE8-A05B-AB3180855575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A026AF-0D37-4AE6-9F01-390BBF0324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E8D490-7504-4AD9-8D55-A9E7EA6B90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49B917-A8EB-4FDC-8BA9-380329E2E8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99CBAB8-A4A4-495F-A027-EA982909C9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E2DBAC8-8F78-4ACE-B90A-24C93B8065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FDCD376-C008-4CD6-88C8-3B7C32EEA349}" type="datetimeFigureOut">
              <a:rPr lang="zh-CN" altLang="en-US"/>
              <a:pPr>
                <a:defRPr/>
              </a:pPr>
              <a:t>2023/2/12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FDB6F56-9FBC-4AD1-AF47-B4F5EFFDE4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A28DB71-4B92-41D7-BE23-DF80B22FE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2B5CB3-B810-4A42-94AC-DB3EA37827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4FDACD-9134-4799-8DD6-8933323FB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B1DDE338-AA82-4217-8F24-89D8848644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70073ED8-2205-45ED-9703-A272FEAAE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656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21709688-B7AA-4608-802D-A600BE0E9D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41F7DBE-DC8B-486D-AC95-AB72954BC1EA}"/>
              </a:ext>
            </a:extLst>
          </p:cNvPr>
          <p:cNvSpPr/>
          <p:nvPr userDrawn="1"/>
        </p:nvSpPr>
        <p:spPr>
          <a:xfrm>
            <a:off x="0" y="449263"/>
            <a:ext cx="9144000" cy="424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F170803-E637-42D8-99AA-19329DA48F5F}"/>
              </a:ext>
            </a:extLst>
          </p:cNvPr>
          <p:cNvSpPr/>
          <p:nvPr userDrawn="1"/>
        </p:nvSpPr>
        <p:spPr>
          <a:xfrm>
            <a:off x="0" y="449263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B3DC718-6EB3-475F-9F93-EC474360D003}"/>
              </a:ext>
            </a:extLst>
          </p:cNvPr>
          <p:cNvSpPr/>
          <p:nvPr userDrawn="1"/>
        </p:nvSpPr>
        <p:spPr>
          <a:xfrm>
            <a:off x="-3175" y="4654550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032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B30E2B5A-FEDC-4328-B8D5-18E13C586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8">
            <a:extLst>
              <a:ext uri="{FF2B5EF4-FFF2-40B4-BE49-F238E27FC236}">
                <a16:creationId xmlns:a16="http://schemas.microsoft.com/office/drawing/2014/main" id="{E7B8E8B8-DA45-485E-8274-988277A909E6}"/>
              </a:ext>
            </a:extLst>
          </p:cNvPr>
          <p:cNvSpPr/>
          <p:nvPr userDrawn="1"/>
        </p:nvSpPr>
        <p:spPr>
          <a:xfrm>
            <a:off x="196850" y="184150"/>
            <a:ext cx="8747125" cy="4773613"/>
          </a:xfrm>
          <a:prstGeom prst="roundRect">
            <a:avLst>
              <a:gd name="adj" fmla="val 8696"/>
            </a:avLst>
          </a:prstGeom>
          <a:solidFill>
            <a:schemeClr val="bg1"/>
          </a:solidFill>
          <a:ln w="38100">
            <a:solidFill>
              <a:srgbClr val="E9A6A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227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>
            <a:extLst>
              <a:ext uri="{FF2B5EF4-FFF2-40B4-BE49-F238E27FC236}">
                <a16:creationId xmlns:a16="http://schemas.microsoft.com/office/drawing/2014/main" id="{6D861559-6395-4B79-85A6-7423532EA0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DB348158-640C-4B35-8D52-3B2B35D5190F}"/>
              </a:ext>
            </a:extLst>
          </p:cNvPr>
          <p:cNvSpPr txBox="1">
            <a:spLocks/>
          </p:cNvSpPr>
          <p:nvPr userDrawn="1"/>
        </p:nvSpPr>
        <p:spPr>
          <a:xfrm>
            <a:off x="676275" y="798513"/>
            <a:ext cx="7772400" cy="14001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9pPr>
          </a:lstStyle>
          <a:p>
            <a:pPr defTabSz="914400">
              <a:defRPr/>
            </a:pPr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EC50AC64-4E81-41BB-BF2B-80E6FEEAEB5B}"/>
              </a:ext>
            </a:extLst>
          </p:cNvPr>
          <p:cNvSpPr txBox="1">
            <a:spLocks/>
          </p:cNvSpPr>
          <p:nvPr userDrawn="1"/>
        </p:nvSpPr>
        <p:spPr>
          <a:xfrm>
            <a:off x="1362075" y="2087563"/>
            <a:ext cx="6400800" cy="66516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zh-CN" altLang="en-US" noProof="1"/>
              <a:t>单击此处编辑母版副标题样式</a:t>
            </a:r>
          </a:p>
        </p:txBody>
      </p:sp>
      <p:pic>
        <p:nvPicPr>
          <p:cNvPr id="1029" name="图片 7">
            <a:extLst>
              <a:ext uri="{FF2B5EF4-FFF2-40B4-BE49-F238E27FC236}">
                <a16:creationId xmlns:a16="http://schemas.microsoft.com/office/drawing/2014/main" id="{E7188C3A-2FC1-4BE0-B806-6094A301AF8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75A02149-FB6A-44DA-9335-11AF8F7E44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31" name="图片 1">
            <a:extLst>
              <a:ext uri="{FF2B5EF4-FFF2-40B4-BE49-F238E27FC236}">
                <a16:creationId xmlns:a16="http://schemas.microsoft.com/office/drawing/2014/main" id="{AEF124C0-7968-4D53-B31F-65539FF08F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5">
            <a:extLst>
              <a:ext uri="{FF2B5EF4-FFF2-40B4-BE49-F238E27FC236}">
                <a16:creationId xmlns:a16="http://schemas.microsoft.com/office/drawing/2014/main" id="{D97B88A2-9794-440A-912D-69D967F3E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1711325"/>
            <a:ext cx="3775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zh-CN" altLang="en-US" sz="4400" b="1"/>
              <a:t>练习八</a:t>
            </a:r>
          </a:p>
        </p:txBody>
      </p:sp>
      <p:sp>
        <p:nvSpPr>
          <p:cNvPr id="10243" name="标题 5">
            <a:extLst>
              <a:ext uri="{FF2B5EF4-FFF2-40B4-BE49-F238E27FC236}">
                <a16:creationId xmlns:a16="http://schemas.microsoft.com/office/drawing/2014/main" id="{D4DF1095-558E-4A91-A2A7-0F72A679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511425"/>
            <a:ext cx="4467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P41-P42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练习八）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1">
            <a:extLst>
              <a:ext uri="{FF2B5EF4-FFF2-40B4-BE49-F238E27FC236}">
                <a16:creationId xmlns:a16="http://schemas.microsoft.com/office/drawing/2014/main" id="{1DA9C244-D1A6-4C3C-BF6C-8CFAF3C5D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61988"/>
            <a:ext cx="4921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/>
              <a:t>6.</a:t>
            </a:r>
            <a:endParaRPr lang="zh-CN" altLang="en-US" sz="3200" b="1"/>
          </a:p>
        </p:txBody>
      </p:sp>
      <p:sp>
        <p:nvSpPr>
          <p:cNvPr id="20484" name="文本框 5">
            <a:extLst>
              <a:ext uri="{FF2B5EF4-FFF2-40B4-BE49-F238E27FC236}">
                <a16:creationId xmlns:a16="http://schemas.microsoft.com/office/drawing/2014/main" id="{58BF5250-73F9-46C1-9569-79DEA100F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642" y="3939926"/>
            <a:ext cx="30686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/>
              <a:t>小红说得对吗？</a:t>
            </a:r>
            <a:endParaRPr lang="zh-CN" altLang="en-US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8BA5A8-CE53-4BEB-98D1-EB38647BE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55" y="-107045"/>
            <a:ext cx="5143500" cy="0"/>
          </a:xfrm>
          <a:prstGeom prst="rect">
            <a:avLst/>
          </a:prstGeom>
          <a:solidFill>
            <a:srgbClr val="F5F6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Source Han Sans CN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AE662A-BE49-4749-B95B-C157404CA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42" y="1938606"/>
            <a:ext cx="2887799" cy="228855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F7FABDA-7FA9-4827-B69E-9A6508121906}"/>
              </a:ext>
            </a:extLst>
          </p:cNvPr>
          <p:cNvGrpSpPr/>
          <p:nvPr/>
        </p:nvGrpSpPr>
        <p:grpSpPr>
          <a:xfrm>
            <a:off x="546538" y="1427464"/>
            <a:ext cx="2974427" cy="1103588"/>
            <a:chOff x="388883" y="1534509"/>
            <a:chExt cx="2974427" cy="1103588"/>
          </a:xfrm>
        </p:grpSpPr>
        <p:sp>
          <p:nvSpPr>
            <p:cNvPr id="8" name="对话气泡: 圆角矩形 7">
              <a:extLst>
                <a:ext uri="{FF2B5EF4-FFF2-40B4-BE49-F238E27FC236}">
                  <a16:creationId xmlns:a16="http://schemas.microsoft.com/office/drawing/2014/main" id="{0013068C-3A0E-456A-8C61-7DF5CA482B75}"/>
                </a:ext>
              </a:extLst>
            </p:cNvPr>
            <p:cNvSpPr/>
            <p:nvPr/>
          </p:nvSpPr>
          <p:spPr bwMode="auto">
            <a:xfrm>
              <a:off x="388883" y="1534509"/>
              <a:ext cx="2837794" cy="1103588"/>
            </a:xfrm>
            <a:prstGeom prst="wedgeRoundRectCallout">
              <a:avLst>
                <a:gd name="adj1" fmla="val 47685"/>
                <a:gd name="adj2" fmla="val 74881"/>
                <a:gd name="adj3" fmla="val 16667"/>
              </a:avLst>
            </a:prstGeom>
            <a:solidFill>
              <a:srgbClr val="FFFFFF"/>
            </a:solidFill>
            <a:ln w="19050">
              <a:solidFill>
                <a:schemeClr val="accent6"/>
              </a:solidFill>
              <a:miter lim="800000"/>
            </a:ln>
          </p:spPr>
          <p:txBody>
            <a:bodyPr rtlCol="0"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" name="文本框 5">
              <a:extLst>
                <a:ext uri="{FF2B5EF4-FFF2-40B4-BE49-F238E27FC236}">
                  <a16:creationId xmlns:a16="http://schemas.microsoft.com/office/drawing/2014/main" id="{AE6145A2-6196-4FF6-A4DF-43BA2F8BF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607" y="1538998"/>
              <a:ext cx="2888703" cy="105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我不运动时心脏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45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秒跳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54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次。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2261F52-F3F5-477B-8781-D9520308EC55}"/>
              </a:ext>
            </a:extLst>
          </p:cNvPr>
          <p:cNvGrpSpPr/>
          <p:nvPr/>
        </p:nvGrpSpPr>
        <p:grpSpPr>
          <a:xfrm>
            <a:off x="5607268" y="1179157"/>
            <a:ext cx="3294994" cy="637191"/>
            <a:chOff x="388882" y="1534509"/>
            <a:chExt cx="3294994" cy="637191"/>
          </a:xfrm>
        </p:grpSpPr>
        <p:sp>
          <p:nvSpPr>
            <p:cNvPr id="12" name="对话气泡: 圆角矩形 11">
              <a:extLst>
                <a:ext uri="{FF2B5EF4-FFF2-40B4-BE49-F238E27FC236}">
                  <a16:creationId xmlns:a16="http://schemas.microsoft.com/office/drawing/2014/main" id="{7E448669-1368-4625-B2FF-45BB8167C4AD}"/>
                </a:ext>
              </a:extLst>
            </p:cNvPr>
            <p:cNvSpPr/>
            <p:nvPr/>
          </p:nvSpPr>
          <p:spPr bwMode="auto">
            <a:xfrm>
              <a:off x="388882" y="1534509"/>
              <a:ext cx="3000703" cy="637191"/>
            </a:xfrm>
            <a:prstGeom prst="wedgeRoundRectCallout">
              <a:avLst>
                <a:gd name="adj1" fmla="val -28322"/>
                <a:gd name="adj2" fmla="val 76530"/>
                <a:gd name="adj3" fmla="val 16667"/>
              </a:avLst>
            </a:prstGeom>
            <a:solidFill>
              <a:srgbClr val="FFFFFF"/>
            </a:solidFill>
            <a:ln w="19050">
              <a:solidFill>
                <a:schemeClr val="accent6"/>
              </a:solidFill>
              <a:miter lim="800000"/>
            </a:ln>
          </p:spPr>
          <p:txBody>
            <a:bodyPr rtlCol="0"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3" name="文本框 5">
              <a:extLst>
                <a:ext uri="{FF2B5EF4-FFF2-40B4-BE49-F238E27FC236}">
                  <a16:creationId xmlns:a16="http://schemas.microsoft.com/office/drawing/2014/main" id="{195114B4-751B-4D55-A145-6C32189A3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607" y="1538998"/>
              <a:ext cx="3209269" cy="54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那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分钟跳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72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次。</a:t>
              </a:r>
            </a:p>
          </p:txBody>
        </p:sp>
      </p:grpSp>
      <p:sp>
        <p:nvSpPr>
          <p:cNvPr id="14" name="文本框 5">
            <a:extLst>
              <a:ext uri="{FF2B5EF4-FFF2-40B4-BE49-F238E27FC236}">
                <a16:creationId xmlns:a16="http://schemas.microsoft.com/office/drawing/2014/main" id="{13B18240-D86A-474B-BE2F-F15173C1C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076" y="3679853"/>
            <a:ext cx="1291131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小红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FB8A477-38CB-9A70-D417-87739463E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2024063"/>
            <a:ext cx="20716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EF41172-95D1-2D26-5CFD-CCC0E1E08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024063"/>
            <a:ext cx="207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8D2DF97-DF83-E516-D97E-61615A647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2605088"/>
            <a:ext cx="67675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两个比的比值相同，说明心跳的速度没有变，所以小红说得对。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E60E00A1-5599-547B-9106-7364B05E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1463675"/>
            <a:ext cx="267493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>
            <a:extLst>
              <a:ext uri="{FF2B5EF4-FFF2-40B4-BE49-F238E27FC236}">
                <a16:creationId xmlns:a16="http://schemas.microsoft.com/office/drawing/2014/main" id="{6049D0D2-75BD-4055-AA08-E2B036C89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20" y="1171575"/>
            <a:ext cx="8288475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/>
              <a:t>7.</a:t>
            </a:r>
            <a:r>
              <a:rPr lang="zh-CN" altLang="en-US" sz="3200" b="1"/>
              <a:t>已知</a:t>
            </a:r>
            <a:r>
              <a:rPr lang="en-US" altLang="zh-CN" sz="3200" b="1"/>
              <a:t>24×3=8×9</a:t>
            </a:r>
            <a:r>
              <a:rPr lang="zh-CN" altLang="en-US" sz="3200" b="1"/>
              <a:t>，你能写出比例吗？你能写几个？</a:t>
            </a:r>
          </a:p>
        </p:txBody>
      </p:sp>
      <p:sp>
        <p:nvSpPr>
          <p:cNvPr id="15363" name="文本框 2">
            <a:extLst>
              <a:ext uri="{FF2B5EF4-FFF2-40B4-BE49-F238E27FC236}">
                <a16:creationId xmlns:a16="http://schemas.microsoft.com/office/drawing/2014/main" id="{F4795A27-CC49-4E30-8306-3E00EC87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363788"/>
            <a:ext cx="22685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24∶8=9∶3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5364" name="文本框 3">
            <a:extLst>
              <a:ext uri="{FF2B5EF4-FFF2-40B4-BE49-F238E27FC236}">
                <a16:creationId xmlns:a16="http://schemas.microsoft.com/office/drawing/2014/main" id="{32291589-FE64-4525-B7DC-F7622CA44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897188"/>
            <a:ext cx="22685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24∶9=8∶3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68136BEF-FCDE-44B9-85E8-A2479BCEF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432175"/>
            <a:ext cx="22685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3∶8=9∶24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450F16E4-6A2D-47FD-97AC-735EE9E28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940175"/>
            <a:ext cx="22685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3∶9=8∶24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78C914DC-1639-4446-A832-0AFA2B949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838" y="2363788"/>
            <a:ext cx="22685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8∶24=3∶9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1EC1139E-E651-4FCE-AC13-0D5D8E2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838" y="2897188"/>
            <a:ext cx="22685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8∶3=24∶9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96928879-D31B-4367-9FB0-9352EE13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838" y="3432175"/>
            <a:ext cx="226853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9∶24=3∶8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1" name="文本框 3">
            <a:extLst>
              <a:ext uri="{FF2B5EF4-FFF2-40B4-BE49-F238E27FC236}">
                <a16:creationId xmlns:a16="http://schemas.microsoft.com/office/drawing/2014/main" id="{2419B898-C487-427A-A5B2-A726325CE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838" y="3940175"/>
            <a:ext cx="226853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9∶3=24∶8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60ACD85A-79DB-B736-89D8-5BDE463DB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883205"/>
            <a:ext cx="2074863" cy="64611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solidFill>
                  <a:prstClr val="black"/>
                </a:solidFill>
                <a:latin typeface="Times New Roman"/>
                <a:ea typeface="黑体" panose="02010609060101010101" pitchFamily="49" charset="-122"/>
                <a:sym typeface="Times New Roman" panose="02020603050405020304" pitchFamily="18" charset="0"/>
              </a:rPr>
              <a:t>8.</a:t>
            </a:r>
            <a:r>
              <a:rPr lang="zh-CN" altLang="en-US" sz="3600" b="1" dirty="0">
                <a:solidFill>
                  <a:prstClr val="black"/>
                </a:solidFill>
                <a:latin typeface="Times New Roman"/>
                <a:ea typeface="黑体" panose="02010609060101010101" pitchFamily="49" charset="-122"/>
                <a:sym typeface="Times New Roman" panose="02020603050405020304" pitchFamily="18" charset="0"/>
              </a:rPr>
              <a:t>解比例。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7721CA-DCEB-4682-A137-075129F5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542018"/>
            <a:ext cx="12144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88B3EA3F-4D9B-C1B6-E93B-6D7FF2F50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444438"/>
              </p:ext>
            </p:extLst>
          </p:nvPr>
        </p:nvGraphicFramePr>
        <p:xfrm>
          <a:off x="2303463" y="1357868"/>
          <a:ext cx="19621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4" imgH="393529" progId="Equation.DSMT4">
                  <p:embed/>
                </p:oleObj>
              </mc:Choice>
              <mc:Fallback>
                <p:oleObj name="Equation" r:id="rId2" imgW="774364" imgH="393529" progId="Equation.DSMT4">
                  <p:embed/>
                  <p:pic>
                    <p:nvPicPr>
                      <p:cNvPr id="18436" name="对象 3">
                        <a:extLst>
                          <a:ext uri="{FF2B5EF4-FFF2-40B4-BE49-F238E27FC236}">
                            <a16:creationId xmlns:a16="http://schemas.microsoft.com/office/drawing/2014/main" id="{677C7240-D60B-4C5D-A6C2-24D3CA8354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1357868"/>
                        <a:ext cx="19621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33A92A84-4FF5-3DEE-56CF-06E8D698B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146" y="2419905"/>
            <a:ext cx="10096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5AB39047-890D-477A-2E0B-B7CF8A8BF4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588838"/>
              </p:ext>
            </p:extLst>
          </p:nvPr>
        </p:nvGraphicFramePr>
        <p:xfrm>
          <a:off x="2528888" y="2297668"/>
          <a:ext cx="17367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93700" progId="Equation.DSMT4">
                  <p:embed/>
                </p:oleObj>
              </mc:Choice>
              <mc:Fallback>
                <p:oleObj name="Equation" r:id="rId4" imgW="685800" imgH="393700" progId="Equation.DSMT4">
                  <p:embed/>
                  <p:pic>
                    <p:nvPicPr>
                      <p:cNvPr id="7" name="对象 5">
                        <a:extLst>
                          <a:ext uri="{FF2B5EF4-FFF2-40B4-BE49-F238E27FC236}">
                            <a16:creationId xmlns:a16="http://schemas.microsoft.com/office/drawing/2014/main" id="{1567145D-838C-448C-8D70-7D91992055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2297668"/>
                        <a:ext cx="17367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022D9111-FD39-9337-D8E1-740F8F8FA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48949"/>
              </p:ext>
            </p:extLst>
          </p:nvPr>
        </p:nvGraphicFramePr>
        <p:xfrm>
          <a:off x="2830038" y="3221593"/>
          <a:ext cx="86836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393529" progId="Equation.DSMT4">
                  <p:embed/>
                </p:oleObj>
              </mc:Choice>
              <mc:Fallback>
                <p:oleObj name="Equation" r:id="rId6" imgW="342751" imgH="393529" progId="Equation.DSMT4">
                  <p:embed/>
                  <p:pic>
                    <p:nvPicPr>
                      <p:cNvPr id="8" name="对象 6">
                        <a:extLst>
                          <a:ext uri="{FF2B5EF4-FFF2-40B4-BE49-F238E27FC236}">
                            <a16:creationId xmlns:a16="http://schemas.microsoft.com/office/drawing/2014/main" id="{CA9984FC-8607-4CD7-80E7-5D34B769C1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038" y="3221593"/>
                        <a:ext cx="868362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13E13BD6-DF38-8E06-0D8D-375CFFAD26F0}"/>
              </a:ext>
            </a:extLst>
          </p:cNvPr>
          <p:cNvSpPr txBox="1"/>
          <p:nvPr/>
        </p:nvSpPr>
        <p:spPr>
          <a:xfrm>
            <a:off x="4537075" y="1595993"/>
            <a:ext cx="3400425" cy="627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</a:rPr>
              <a:t>2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</a:rPr>
              <a:t>）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</a:rPr>
              <a:t>0.8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∶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</a:rPr>
              <a:t>4=</a:t>
            </a: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</a:rPr>
              <a:t>x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∶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</a:rPr>
              <a:t>8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panose="02010600030101010101" pitchFamily="2" charset="-122"/>
            </a:endParaRP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956385D3-448A-3E2D-3F9E-0F9A3C38F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234" y="2418318"/>
            <a:ext cx="29019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=0.8×8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74A83CAE-52BC-E3DA-5BA9-804481DB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304" y="3045380"/>
            <a:ext cx="1373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=1.6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D01B177-BC06-09B5-648B-A8165F957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466850"/>
            <a:ext cx="12144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FEFCB704-7E42-7FA4-B0A2-B77240E32F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1281113"/>
          <a:ext cx="20605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447" imgH="393529" progId="Equation.DSMT4">
                  <p:embed/>
                </p:oleObj>
              </mc:Choice>
              <mc:Fallback>
                <p:oleObj name="Equation" r:id="rId2" imgW="812447" imgH="393529" progId="Equation.DSMT4">
                  <p:embed/>
                  <p:pic>
                    <p:nvPicPr>
                      <p:cNvPr id="19459" name="对象 2">
                        <a:extLst>
                          <a:ext uri="{FF2B5EF4-FFF2-40B4-BE49-F238E27FC236}">
                            <a16:creationId xmlns:a16="http://schemas.microsoft.com/office/drawing/2014/main" id="{D2D81CF1-0094-4D1C-909D-598B775684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1281113"/>
                        <a:ext cx="206057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C952BB75-49D0-3923-0FBC-0E5BB0522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239" y="2391145"/>
            <a:ext cx="10080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C1048BE4-0EFC-92E8-4F6F-E9E4427AC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937737"/>
              </p:ext>
            </p:extLst>
          </p:nvPr>
        </p:nvGraphicFramePr>
        <p:xfrm>
          <a:off x="2097987" y="2278063"/>
          <a:ext cx="186531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280" imgH="393529" progId="Equation.DSMT4">
                  <p:embed/>
                </p:oleObj>
              </mc:Choice>
              <mc:Fallback>
                <p:oleObj name="Equation" r:id="rId4" imgW="736280" imgH="393529" progId="Equation.DSMT4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9B3F84CA-3A68-4D97-BE7C-AAAF87B3E2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987" y="2278063"/>
                        <a:ext cx="1865312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12883131-F8DE-0F96-15D3-47E0593F3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072" y="3117745"/>
            <a:ext cx="11128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C202EE-6209-BADC-C557-D070BBA45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1462088"/>
            <a:ext cx="12144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14E971FA-66C4-72CE-58E7-63A02C8EDC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0450" y="1281113"/>
          <a:ext cx="106203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8918" imgH="393529" progId="Equation.DSMT4">
                  <p:embed/>
                </p:oleObj>
              </mc:Choice>
              <mc:Fallback>
                <p:oleObj name="Equation" r:id="rId6" imgW="418918" imgH="393529" progId="Equation.DSMT4">
                  <p:embed/>
                  <p:pic>
                    <p:nvPicPr>
                      <p:cNvPr id="19464" name="对象 7">
                        <a:extLst>
                          <a:ext uri="{FF2B5EF4-FFF2-40B4-BE49-F238E27FC236}">
                            <a16:creationId xmlns:a16="http://schemas.microsoft.com/office/drawing/2014/main" id="{EA701196-831A-4118-A75F-5D3F3B2B2F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50" y="1281113"/>
                        <a:ext cx="1062038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A50B4C4-4EC1-ABA6-2DED-17C5E98E6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655" y="2391145"/>
            <a:ext cx="24749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=8×9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B3EFED6-6487-5819-C4FC-AF6C16C8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655" y="3131290"/>
            <a:ext cx="16335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=36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>
            <a:extLst>
              <a:ext uri="{FF2B5EF4-FFF2-40B4-BE49-F238E27FC236}">
                <a16:creationId xmlns:a16="http://schemas.microsoft.com/office/drawing/2014/main" id="{C135DC66-5244-FFFE-F78C-5AF6077A7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41755"/>
            <a:ext cx="63055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解：设化成水后的体积是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graphicFrame>
        <p:nvGraphicFramePr>
          <p:cNvPr id="5" name="对象 3">
            <a:extLst>
              <a:ext uri="{FF2B5EF4-FFF2-40B4-BE49-F238E27FC236}">
                <a16:creationId xmlns:a16="http://schemas.microsoft.com/office/drawing/2014/main" id="{305BC916-E9F3-4AFB-61A4-E2777AE27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121897"/>
              </p:ext>
            </p:extLst>
          </p:nvPr>
        </p:nvGraphicFramePr>
        <p:xfrm>
          <a:off x="2252663" y="2581493"/>
          <a:ext cx="138271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863" imgH="393529" progId="Equation.DSMT4">
                  <p:embed/>
                </p:oleObj>
              </mc:Choice>
              <mc:Fallback>
                <p:oleObj name="Equation" r:id="rId2" imgW="545863" imgH="393529" progId="Equation.DSMT4">
                  <p:embed/>
                  <p:pic>
                    <p:nvPicPr>
                      <p:cNvPr id="7" name="对象 3">
                        <a:extLst>
                          <a:ext uri="{FF2B5EF4-FFF2-40B4-BE49-F238E27FC236}">
                            <a16:creationId xmlns:a16="http://schemas.microsoft.com/office/drawing/2014/main" id="{14AEA584-C765-4C26-98D8-BA345E9B26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2581493"/>
                        <a:ext cx="1382712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4">
            <a:extLst>
              <a:ext uri="{FF2B5EF4-FFF2-40B4-BE49-F238E27FC236}">
                <a16:creationId xmlns:a16="http://schemas.microsoft.com/office/drawing/2014/main" id="{4F80ADC1-4B7F-6FA0-5B7D-C53E0A78E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3526055"/>
            <a:ext cx="16335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=45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41D056CA-BBD4-7053-CFD9-4395AFA9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951505"/>
            <a:ext cx="52212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答：化成水后的体积是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45 dm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D072F255-BC94-BCCB-431D-2BDBA3E57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068605"/>
            <a:ext cx="8647113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9.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相同质量的水和冰的体积之比是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9∶10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。一块体积是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50 dm</a:t>
            </a:r>
            <a:r>
              <a:rPr lang="en-US" altLang="zh-CN" sz="28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的冰，化成水后的体积是多少？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F4AC6A4-5FCE-75E1-AEF3-BFD15D31E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414" y="2373530"/>
            <a:ext cx="2501071" cy="180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>
            <a:extLst>
              <a:ext uri="{FF2B5EF4-FFF2-40B4-BE49-F238E27FC236}">
                <a16:creationId xmlns:a16="http://schemas.microsoft.com/office/drawing/2014/main" id="{7B3DD958-D4B4-43F6-B2DC-43ECECC60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200150"/>
            <a:ext cx="81137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/>
              <a:t>10.</a:t>
            </a:r>
            <a:r>
              <a:rPr lang="zh-CN" altLang="en-US" sz="3200" b="1"/>
              <a:t>按照下面的条件列出比例，并且解比例。</a:t>
            </a:r>
          </a:p>
        </p:txBody>
      </p:sp>
      <p:sp>
        <p:nvSpPr>
          <p:cNvPr id="26627" name="文本框 2">
            <a:extLst>
              <a:ext uri="{FF2B5EF4-FFF2-40B4-BE49-F238E27FC236}">
                <a16:creationId xmlns:a16="http://schemas.microsoft.com/office/drawing/2014/main" id="{38C6BD79-34B5-4DD5-84A0-EB13B7BD8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2054225"/>
            <a:ext cx="59467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</a:t>
            </a:r>
            <a:r>
              <a:rPr lang="en-US" altLang="zh-CN" sz="3200" b="1"/>
              <a:t>5</a:t>
            </a:r>
            <a:r>
              <a:rPr lang="zh-CN" altLang="en-US" sz="3200" b="1"/>
              <a:t>与</a:t>
            </a:r>
            <a:r>
              <a:rPr lang="en-US" altLang="zh-CN" sz="3200" b="1"/>
              <a:t>8</a:t>
            </a:r>
            <a:r>
              <a:rPr lang="zh-CN" altLang="en-US" sz="3200" b="1"/>
              <a:t>的比等于</a:t>
            </a:r>
            <a:r>
              <a:rPr lang="en-US" altLang="zh-CN" sz="3200" b="1"/>
              <a:t>40</a:t>
            </a:r>
            <a:r>
              <a:rPr lang="zh-CN" altLang="en-US" sz="3200" b="1"/>
              <a:t>与</a:t>
            </a:r>
            <a:r>
              <a:rPr lang="en-US" altLang="zh-CN" sz="3200" b="1" i="1"/>
              <a:t>x</a:t>
            </a:r>
            <a:r>
              <a:rPr lang="zh-CN" altLang="en-US" sz="3200" b="1"/>
              <a:t>的比。</a:t>
            </a:r>
          </a:p>
        </p:txBody>
      </p:sp>
      <p:sp>
        <p:nvSpPr>
          <p:cNvPr id="19460" name="文本框 3">
            <a:extLst>
              <a:ext uri="{FF2B5EF4-FFF2-40B4-BE49-F238E27FC236}">
                <a16:creationId xmlns:a16="http://schemas.microsoft.com/office/drawing/2014/main" id="{A8CDEC76-5AD4-4367-81CF-A303AC25A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2908300"/>
            <a:ext cx="22685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5∶8=40∶</a:t>
            </a:r>
            <a:r>
              <a:rPr lang="en-US" altLang="zh-CN" sz="3200" b="1" i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461" name="文本框 4">
            <a:extLst>
              <a:ext uri="{FF2B5EF4-FFF2-40B4-BE49-F238E27FC236}">
                <a16:creationId xmlns:a16="http://schemas.microsoft.com/office/drawing/2014/main" id="{D75BFFBB-18E2-4893-8089-86E95E1D1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3535363"/>
            <a:ext cx="15541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=64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5">
            <a:extLst>
              <a:ext uri="{FF2B5EF4-FFF2-40B4-BE49-F238E27FC236}">
                <a16:creationId xmlns:a16="http://schemas.microsoft.com/office/drawing/2014/main" id="{59277026-182B-4592-B227-A59D379C78CE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963613"/>
            <a:ext cx="6357938" cy="1023937"/>
            <a:chOff x="734190" y="115888"/>
            <a:chExt cx="6357725" cy="1024569"/>
          </a:xfrm>
        </p:grpSpPr>
        <p:sp>
          <p:nvSpPr>
            <p:cNvPr id="27653" name="文本框 1">
              <a:extLst>
                <a:ext uri="{FF2B5EF4-FFF2-40B4-BE49-F238E27FC236}">
                  <a16:creationId xmlns:a16="http://schemas.microsoft.com/office/drawing/2014/main" id="{A3ACBC07-1CD6-4CA9-A882-0C2BE15F2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190" y="300151"/>
              <a:ext cx="6357725" cy="62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/>
                <a:t>（</a:t>
              </a:r>
              <a:r>
                <a:rPr lang="en-US" altLang="zh-CN" sz="3200" b="1"/>
                <a:t>2</a:t>
              </a:r>
              <a:r>
                <a:rPr lang="zh-CN" altLang="en-US" sz="3200" b="1"/>
                <a:t>）</a:t>
              </a:r>
              <a:r>
                <a:rPr lang="en-US" altLang="zh-CN" sz="3200" b="1" i="1"/>
                <a:t>x</a:t>
              </a:r>
              <a:r>
                <a:rPr lang="zh-CN" altLang="en-US" sz="3200" b="1"/>
                <a:t>与    的比等于    与    的比。</a:t>
              </a:r>
            </a:p>
          </p:txBody>
        </p:sp>
        <p:graphicFrame>
          <p:nvGraphicFramePr>
            <p:cNvPr id="27654" name="对象 2">
              <a:extLst>
                <a:ext uri="{FF2B5EF4-FFF2-40B4-BE49-F238E27FC236}">
                  <a16:creationId xmlns:a16="http://schemas.microsoft.com/office/drawing/2014/main" id="{E0CE6854-EACA-4324-AE69-B1D30A9344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93755" y="143507"/>
            <a:ext cx="385762" cy="99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334" imgH="393529" progId="Equation.DSMT4">
                    <p:embed/>
                  </p:oleObj>
                </mc:Choice>
                <mc:Fallback>
                  <p:oleObj name="Equation" r:id="rId2" imgW="152334" imgH="393529" progId="Equation.DSMT4">
                    <p:embed/>
                    <p:pic>
                      <p:nvPicPr>
                        <p:cNvPr id="0" name="对象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3755" y="143507"/>
                          <a:ext cx="385762" cy="996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5" name="对象 3">
              <a:extLst>
                <a:ext uri="{FF2B5EF4-FFF2-40B4-BE49-F238E27FC236}">
                  <a16:creationId xmlns:a16="http://schemas.microsoft.com/office/drawing/2014/main" id="{8CC9DD84-7A5F-4A52-B139-77DDF09253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25963" y="115888"/>
            <a:ext cx="354012" cy="99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9639" imgH="393529" progId="Equation.DSMT4">
                    <p:embed/>
                  </p:oleObj>
                </mc:Choice>
                <mc:Fallback>
                  <p:oleObj name="Equation" r:id="rId4" imgW="139639" imgH="393529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5963" y="115888"/>
                          <a:ext cx="354012" cy="996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6" name="对象 4">
              <a:extLst>
                <a:ext uri="{FF2B5EF4-FFF2-40B4-BE49-F238E27FC236}">
                  <a16:creationId xmlns:a16="http://schemas.microsoft.com/office/drawing/2014/main" id="{1C6D64C1-FE89-4B1A-8DAE-9E11ACDC43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45113" y="115888"/>
            <a:ext cx="385762" cy="99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334" imgH="393529" progId="Equation.DSMT4">
                    <p:embed/>
                  </p:oleObj>
                </mc:Choice>
                <mc:Fallback>
                  <p:oleObj name="Equation" r:id="rId6" imgW="152334" imgH="393529" progId="Equation.DSMT4">
                    <p:embed/>
                    <p:pic>
                      <p:nvPicPr>
                        <p:cNvPr id="0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5113" y="115888"/>
                          <a:ext cx="385762" cy="996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483" name="对象 6">
            <a:extLst>
              <a:ext uri="{FF2B5EF4-FFF2-40B4-BE49-F238E27FC236}">
                <a16:creationId xmlns:a16="http://schemas.microsoft.com/office/drawing/2014/main" id="{0D3B82C7-1E2A-44AD-BF4B-BB205864DF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2171700"/>
          <a:ext cx="2078038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058" imgH="393529" progId="Equation.DSMT4">
                  <p:embed/>
                </p:oleObj>
              </mc:Choice>
              <mc:Fallback>
                <p:oleObj name="Equation" r:id="rId8" imgW="787058" imgH="393529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171700"/>
                        <a:ext cx="2078038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对象 7">
            <a:extLst>
              <a:ext uri="{FF2B5EF4-FFF2-40B4-BE49-F238E27FC236}">
                <a16:creationId xmlns:a16="http://schemas.microsoft.com/office/drawing/2014/main" id="{61472BF2-BFAD-4A13-A387-DE9E9C7A7E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6788" y="3297238"/>
          <a:ext cx="1039812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529" imgH="393529" progId="Equation.DSMT4">
                  <p:embed/>
                </p:oleObj>
              </mc:Choice>
              <mc:Fallback>
                <p:oleObj name="Equation" r:id="rId10" imgW="393529" imgH="393529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3297238"/>
                        <a:ext cx="1039812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4C27700-E748-6ED6-B3B1-ECB1EE480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64905"/>
            <a:ext cx="8196262" cy="1273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）比例的两个内项分别是</a:t>
            </a:r>
            <a:r>
              <a:rPr lang="en-US" altLang="zh-CN" sz="3200" b="1" dirty="0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和</a:t>
            </a:r>
            <a:r>
              <a:rPr lang="en-US" altLang="zh-CN" sz="3200" b="1" dirty="0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，两个外项分别是</a:t>
            </a:r>
            <a:r>
              <a:rPr lang="en-US" altLang="zh-CN" sz="3200" b="1" i="1" dirty="0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和</a:t>
            </a:r>
            <a:r>
              <a:rPr lang="en-US" altLang="zh-CN" sz="3200" b="1" dirty="0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2.5</a:t>
            </a:r>
            <a:r>
              <a:rPr lang="zh-CN" altLang="en-US" sz="3200" b="1" dirty="0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A58126-8A8B-A010-A24F-EF5EB1D8E2A3}"/>
              </a:ext>
            </a:extLst>
          </p:cNvPr>
          <p:cNvSpPr txBox="1"/>
          <p:nvPr/>
        </p:nvSpPr>
        <p:spPr>
          <a:xfrm>
            <a:off x="1749426" y="2247440"/>
            <a:ext cx="2533650" cy="628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2.5</a:t>
            </a:r>
            <a:endParaRPr lang="zh-CN" altLang="en-US" sz="3200" b="1" dirty="0">
              <a:solidFill>
                <a:srgbClr val="FF0000"/>
              </a:solidFill>
              <a:latin typeface="Times New Roman"/>
              <a:ea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784AC1-E77C-7913-85F7-04A09439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7" y="2763376"/>
            <a:ext cx="1006475" cy="627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黑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黑体" panose="02010609060101010101" pitchFamily="49" charset="-122"/>
              </a:rPr>
              <a:t>4</a:t>
            </a:r>
            <a:endParaRPr lang="zh-CN" altLang="en-US" sz="3200" b="1" dirty="0">
              <a:solidFill>
                <a:srgbClr val="FF0000"/>
              </a:solidFill>
              <a:latin typeface="Times New Roman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5CE8E7-5ACD-E671-0A29-D67508B003EA}"/>
              </a:ext>
            </a:extLst>
          </p:cNvPr>
          <p:cNvSpPr txBox="1"/>
          <p:nvPr/>
        </p:nvSpPr>
        <p:spPr>
          <a:xfrm>
            <a:off x="4675188" y="2247440"/>
            <a:ext cx="2533650" cy="628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2.5</a:t>
            </a:r>
            <a:endParaRPr lang="zh-CN" altLang="en-US" sz="3200" b="1" dirty="0">
              <a:solidFill>
                <a:srgbClr val="FF0000"/>
              </a:solidFill>
              <a:latin typeface="Times New Roman"/>
              <a:ea typeface="宋体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9D1F74-7F81-3865-9753-230FE5469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334" y="2763377"/>
            <a:ext cx="1006475" cy="627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defRPr/>
            </a:pPr>
            <a:r>
              <a:rPr lang="en-US" altLang="zh-CN" sz="3200" b="1" i="1">
                <a:solidFill>
                  <a:srgbClr val="FF0000"/>
                </a:solidFill>
                <a:latin typeface="Times New Roman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/>
                <a:ea typeface="黑体" panose="02010609060101010101" pitchFamily="49" charset="-122"/>
              </a:rPr>
              <a:t>4</a:t>
            </a:r>
            <a:endParaRPr lang="zh-CN" altLang="en-US" sz="3200" b="1">
              <a:solidFill>
                <a:srgbClr val="FF0000"/>
              </a:solidFill>
              <a:latin typeface="Times New Roman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8D18F6E-3AE2-0F76-AC5F-A24898763860}"/>
              </a:ext>
            </a:extLst>
          </p:cNvPr>
          <p:cNvSpPr txBox="1"/>
          <p:nvPr/>
        </p:nvSpPr>
        <p:spPr>
          <a:xfrm>
            <a:off x="1431213" y="3362017"/>
            <a:ext cx="2549525" cy="627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2.5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∶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x</a:t>
            </a:r>
            <a:endParaRPr lang="zh-CN" altLang="en-US" sz="3200" b="1" i="1" dirty="0">
              <a:solidFill>
                <a:srgbClr val="FF0000"/>
              </a:solidFill>
              <a:latin typeface="Times New Roman"/>
              <a:ea typeface="宋体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04D9C23-EEB4-BD97-D554-C1B263ECE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7" y="3881560"/>
            <a:ext cx="1006475" cy="627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defRPr/>
            </a:pPr>
            <a:r>
              <a:rPr lang="en-US" altLang="zh-CN" sz="3200" b="1" i="1">
                <a:solidFill>
                  <a:srgbClr val="FF0000"/>
                </a:solidFill>
                <a:latin typeface="Times New Roman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/>
                <a:ea typeface="黑体" panose="02010609060101010101" pitchFamily="49" charset="-122"/>
              </a:rPr>
              <a:t>4</a:t>
            </a:r>
            <a:endParaRPr lang="zh-CN" altLang="en-US" sz="3200" b="1">
              <a:solidFill>
                <a:srgbClr val="FF0000"/>
              </a:solidFill>
              <a:latin typeface="Times New Roman"/>
              <a:ea typeface="黑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32F28F2-2206-A1CE-484A-BD075B7D0A36}"/>
              </a:ext>
            </a:extLst>
          </p:cNvPr>
          <p:cNvSpPr txBox="1"/>
          <p:nvPr/>
        </p:nvSpPr>
        <p:spPr>
          <a:xfrm>
            <a:off x="4367513" y="3363623"/>
            <a:ext cx="2549525" cy="627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2.5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∶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/>
                <a:ea typeface="宋体" panose="02010600030101010101" pitchFamily="2" charset="-122"/>
              </a:rPr>
              <a:t>x</a:t>
            </a:r>
            <a:endParaRPr lang="zh-CN" altLang="en-US" sz="3200" b="1" i="1" dirty="0">
              <a:solidFill>
                <a:srgbClr val="FF0000"/>
              </a:solidFill>
              <a:latin typeface="Times New Roman"/>
              <a:ea typeface="宋体" panose="0201060003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C925BC1-5ABC-5C19-78A3-5CB1CA72B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334" y="3877972"/>
            <a:ext cx="1006475" cy="627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defRPr/>
            </a:pPr>
            <a:r>
              <a:rPr lang="en-US" altLang="zh-CN" sz="3200" b="1" i="1">
                <a:solidFill>
                  <a:srgbClr val="FF0000"/>
                </a:solidFill>
                <a:latin typeface="Times New Roman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/>
                <a:ea typeface="黑体" panose="02010609060101010101" pitchFamily="49" charset="-122"/>
              </a:rPr>
              <a:t>4</a:t>
            </a:r>
            <a:endParaRPr lang="zh-CN" altLang="en-US" sz="3200" b="1">
              <a:solidFill>
                <a:srgbClr val="FF0000"/>
              </a:solidFill>
              <a:latin typeface="Times New Roman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A7BE293-F245-D940-BF3A-0C5EE8884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025203"/>
            <a:ext cx="8801100" cy="114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914400">
              <a:lnSpc>
                <a:spcPct val="120000"/>
              </a:lnSpc>
            </a:pPr>
            <a:r>
              <a:rPr lang="en-US" altLang="zh-CN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11.</a:t>
            </a:r>
            <a:r>
              <a:rPr lang="zh-CN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汽车厂按</a:t>
            </a:r>
            <a:r>
              <a:rPr lang="en-US" altLang="zh-CN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的比生产了一批汽车模型。</a:t>
            </a:r>
            <a:endParaRPr lang="en-US" altLang="zh-CN" sz="30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 defTabSz="914400">
              <a:lnSpc>
                <a:spcPct val="120000"/>
              </a:lnSpc>
            </a:pPr>
            <a:r>
              <a:rPr lang="zh-CN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）轿车模型长</a:t>
            </a:r>
            <a:r>
              <a:rPr lang="en-US" altLang="zh-CN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24.3cm</a:t>
            </a:r>
            <a:r>
              <a:rPr lang="zh-CN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，轿车的实际长度是多少？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D8BCEDF-635C-A607-663E-C4DF05670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161853"/>
            <a:ext cx="56975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解：设轿车的实际长度是 </a:t>
            </a:r>
            <a:r>
              <a:rPr lang="en-US" altLang="zh-CN" sz="3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655A8E-2EA4-B061-8EEB-89DB5E281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2701603"/>
            <a:ext cx="29591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1∶20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24.3∶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067E041-0D8C-ACE3-A8EE-AE8E298B1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134990"/>
            <a:ext cx="14176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486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13B229-F93C-8EE0-7EF7-317423867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09665"/>
            <a:ext cx="59832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答：轿车的实际长度是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486cm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>
            <a:extLst>
              <a:ext uri="{FF2B5EF4-FFF2-40B4-BE49-F238E27FC236}">
                <a16:creationId xmlns:a16="http://schemas.microsoft.com/office/drawing/2014/main" id="{C25ADE8A-B8AD-4887-AB03-2F8EE3E3A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1273175"/>
            <a:ext cx="81788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b="1"/>
              <a:t>1.</a:t>
            </a:r>
            <a:r>
              <a:rPr lang="zh-CN" altLang="en-US" sz="3200" b="1"/>
              <a:t>下面各表中相对应的两个量的比能否组成比例？如果能，把组成的比例写出来。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C5AA853-4DE7-4382-B31D-DBC48066C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3581400"/>
            <a:ext cx="10080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不能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4BDB99-427D-489D-A11E-CF42F461D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63" y="3608388"/>
            <a:ext cx="35036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能，</a:t>
            </a:r>
            <a:r>
              <a:rPr lang="en-US" altLang="zh-CN" sz="3200" b="1">
                <a:solidFill>
                  <a:srgbClr val="FF0000"/>
                </a:solidFill>
              </a:rPr>
              <a:t>2</a:t>
            </a:r>
            <a:r>
              <a:rPr lang="zh-CN" altLang="en-US" sz="3200" b="1">
                <a:solidFill>
                  <a:srgbClr val="FF0000"/>
                </a:solidFill>
              </a:rPr>
              <a:t>∶</a:t>
            </a:r>
            <a:r>
              <a:rPr lang="en-US" altLang="zh-CN" sz="3200" b="1">
                <a:solidFill>
                  <a:srgbClr val="FF0000"/>
                </a:solidFill>
              </a:rPr>
              <a:t>30=8</a:t>
            </a:r>
            <a:r>
              <a:rPr lang="zh-CN" altLang="en-US" sz="3200" b="1">
                <a:solidFill>
                  <a:srgbClr val="FF0000"/>
                </a:solidFill>
              </a:rPr>
              <a:t>∶</a:t>
            </a:r>
            <a:r>
              <a:rPr lang="en-US" altLang="zh-CN" sz="3200" b="1">
                <a:solidFill>
                  <a:srgbClr val="FF0000"/>
                </a:solidFill>
              </a:rPr>
              <a:t>120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graphicFrame>
        <p:nvGraphicFramePr>
          <p:cNvPr id="6" name="表格 2">
            <a:extLst>
              <a:ext uri="{FF2B5EF4-FFF2-40B4-BE49-F238E27FC236}">
                <a16:creationId xmlns:a16="http://schemas.microsoft.com/office/drawing/2014/main" id="{EE4EF691-E47D-4918-877C-08687653F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406866"/>
              </p:ext>
            </p:extLst>
          </p:nvPr>
        </p:nvGraphicFramePr>
        <p:xfrm>
          <a:off x="792163" y="2695713"/>
          <a:ext cx="3127374" cy="7397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2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年龄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岁</a:t>
                      </a:r>
                    </a:p>
                  </a:txBody>
                  <a:tcPr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身高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/m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1.4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1.6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格 2">
            <a:extLst>
              <a:ext uri="{FF2B5EF4-FFF2-40B4-BE49-F238E27FC236}">
                <a16:creationId xmlns:a16="http://schemas.microsoft.com/office/drawing/2014/main" id="{77AE10AE-EBA4-46EA-BF67-5B112E8F1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699"/>
              </p:ext>
            </p:extLst>
          </p:nvPr>
        </p:nvGraphicFramePr>
        <p:xfrm>
          <a:off x="5187950" y="2695713"/>
          <a:ext cx="3030538" cy="7397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箱子数量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个</a:t>
                      </a:r>
                    </a:p>
                  </a:txBody>
                  <a:tcPr marL="91450" marR="91450"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50" marR="91450"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50" marR="91450"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质量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/kg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50" marR="91450"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50" marR="91450"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50" marR="91450"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:a16="http://schemas.microsoft.com/office/drawing/2014/main" id="{92426C1B-1EAD-C842-5591-9A050B6D8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" y="689325"/>
            <a:ext cx="7103533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）公共汽车长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11.76m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，公共汽车模型的长度是多少？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73E74A-4978-4444-6B9E-F46152EC7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15" y="1948570"/>
            <a:ext cx="6704079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解：设公共汽车模型的长度是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9014FDC-822B-7975-0F2F-B11C4421E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2551291"/>
            <a:ext cx="314166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1∶20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∶11.76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D06EE07-D165-7EE4-907D-A59B26B57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202166"/>
            <a:ext cx="172561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0.588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E5152D9-1E14-2C4F-DE2B-7BFAE8052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15" y="3853041"/>
            <a:ext cx="7103532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答：公共汽车模型的长度是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0.588m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4726558-0C55-343D-D19C-9FDCD262C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35" y="2409415"/>
            <a:ext cx="71913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解：设这个高级军吏俑的实际高度是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F882B5A-9B0E-5758-165A-E46AB4C40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260" y="2934877"/>
            <a:ext cx="24574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1∶10=19.6∶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endParaRPr lang="zh-CN" altLang="en-US" sz="28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020288F-FA90-CA8A-62C6-88B1E5729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585" y="3428590"/>
            <a:ext cx="11080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x=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196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320A360-D1A9-F190-2F4A-DA3BD4DC6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35" y="3946115"/>
            <a:ext cx="7191375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答：这个高级军吏俑的实际高度是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196cm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4468F515-1829-4B39-D335-6612648E8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81" y="633525"/>
            <a:ext cx="745155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12.</a:t>
            </a:r>
            <a:r>
              <a:rPr kumimoji="0" lang="zh-CN" altLang="en-US" sz="3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一个秦代高级军吏俑模型的高度与实际高度的比是</a:t>
            </a:r>
            <a:r>
              <a:rPr kumimoji="0" lang="en-US" altLang="zh-CN" sz="3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1∶10</a:t>
            </a:r>
            <a:r>
              <a:rPr kumimoji="0" lang="zh-CN" altLang="en-US" sz="3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。模型高度是</a:t>
            </a:r>
            <a:r>
              <a:rPr kumimoji="0" lang="en-US" altLang="zh-CN" sz="3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19.6cm</a:t>
            </a:r>
            <a:r>
              <a:rPr kumimoji="0" lang="zh-CN" altLang="en-US" sz="3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。这个高级军吏俑的实际高度是多少？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>
            <a:extLst>
              <a:ext uri="{FF2B5EF4-FFF2-40B4-BE49-F238E27FC236}">
                <a16:creationId xmlns:a16="http://schemas.microsoft.com/office/drawing/2014/main" id="{F6C832D9-D059-6315-AC6B-E7D038227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854" y="1895474"/>
            <a:ext cx="52387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解：设模型的高度是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EEF9A58B-8E9A-960E-7377-0A88B2B6C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630" y="2435225"/>
            <a:ext cx="3369833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50∶1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3500∶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B1019246-A8ED-A2F3-60AC-B5DE6B90D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454" y="2935288"/>
            <a:ext cx="22717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3500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53C2D3A3-6BA0-D19F-F49D-8390C8862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854" y="3925859"/>
            <a:ext cx="5109875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答：模型的高度是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70cm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2" name="文本框 3">
            <a:extLst>
              <a:ext uri="{FF2B5EF4-FFF2-40B4-BE49-F238E27FC236}">
                <a16:creationId xmlns:a16="http://schemas.microsoft.com/office/drawing/2014/main" id="{7A1DF40D-7A67-0B6A-F69A-DA1FF8285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372" y="3446463"/>
            <a:ext cx="1375693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44699A3-88F1-DA31-65E0-C654EE444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26" y="2324700"/>
            <a:ext cx="2349914" cy="2243526"/>
          </a:xfrm>
          <a:prstGeom prst="rect">
            <a:avLst/>
          </a:prstGeom>
        </p:spPr>
      </p:pic>
      <p:sp>
        <p:nvSpPr>
          <p:cNvPr id="14" name="文本框 1">
            <a:extLst>
              <a:ext uri="{FF2B5EF4-FFF2-40B4-BE49-F238E27FC236}">
                <a16:creationId xmlns:a16="http://schemas.microsoft.com/office/drawing/2014/main" id="{6BC2BB00-5988-540C-33F4-7B165E84F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51" y="725261"/>
            <a:ext cx="8396898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13.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某小区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号楼的实际高度是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35m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，与模型高度的比是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50∶1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。模型的高度是多少厘米？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FE92F3CC-7873-700D-8B77-9FDBBD13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730645"/>
            <a:ext cx="56419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14.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把下面的等式改写成比例。</a:t>
            </a: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6AD17C66-D067-D967-90B3-788D10BF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395807"/>
            <a:ext cx="350361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3×40=8×15</a:t>
            </a:r>
            <a:endParaRPr lang="zh-CN" altLang="en-US" sz="32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FD39C93-DC9F-5FC3-B4CF-9AD7DDE5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2075257"/>
            <a:ext cx="2473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8=15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48A0FB8-A743-53D3-6D24-C4300123D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2699145"/>
            <a:ext cx="2473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15=8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7EE1C1-8E77-81A5-D73B-A6B035D5B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3323032"/>
            <a:ext cx="2473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8=15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0F93240-8121-C232-3B2F-31BFE32AD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3946920"/>
            <a:ext cx="2473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15=8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2945203-A099-85D4-59C6-107224780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075257"/>
            <a:ext cx="2473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3=40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FAA462E-F136-54CB-0D63-11AFE535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699145"/>
            <a:ext cx="2473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40=3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600B8F2-52A5-9C92-A259-1BE015637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323032"/>
            <a:ext cx="25763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3=40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7C72775-D0B6-E7CA-0B7B-78ACD1471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946920"/>
            <a:ext cx="2473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40=3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id="{E8C2A7E0-F1DE-22E1-C9F4-5266707DB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40163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2.5×0.4=0.5×2</a:t>
            </a:r>
            <a:endParaRPr lang="zh-CN" altLang="en-US" sz="32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6212E8-0A40-B84D-2DCD-187E327A6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1716088"/>
            <a:ext cx="2986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2.5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0.5=2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0.4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BF1E9D-CE75-E1CD-33FB-E5E56C2FF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2398713"/>
            <a:ext cx="2986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2.5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2=0.5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0.4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E7680D-BAE9-F989-A636-0B613A311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3079750"/>
            <a:ext cx="2986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0.4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0.5=2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657483-D1FB-73C5-135D-CC86AA1A7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3760788"/>
            <a:ext cx="2986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0.4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2=0.5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03A496-2613-A4CC-8034-FE9D2DB49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1716088"/>
            <a:ext cx="2986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2.5=0.4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551482F-2843-F070-E373-160D737EF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2398713"/>
            <a:ext cx="2986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0.4=2.5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096451-AAF6-E97B-D595-0F5F56CB2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3079750"/>
            <a:ext cx="3089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2.5=0.4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51A620-C716-01B8-66A0-2F65CDE76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3760788"/>
            <a:ext cx="2986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0.4=2.5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407AF94-D989-44BB-D173-8978639BD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1076357"/>
            <a:ext cx="86661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15.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李老师买了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个足球和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个篮球，买两种球所花钱数相等。</a:t>
            </a:r>
            <a:endParaRPr lang="en-US" altLang="zh-CN" sz="32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914400"/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）足球与篮球的单价之比是多少？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3DAAA69-8A35-CD14-9C88-3B0E26D69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55882"/>
            <a:ext cx="5476875" cy="819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黑体"/>
                <a:sym typeface="Times New Roman" panose="02020603050405020304" pitchFamily="18" charset="0"/>
              </a:rPr>
              <a:t>6×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黑体"/>
                <a:sym typeface="Times New Roman" panose="02020603050405020304" pitchFamily="18" charset="0"/>
              </a:rPr>
              <a:t>足球的单价＝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ea typeface="黑体"/>
                <a:sym typeface="Times New Roman" panose="02020603050405020304" pitchFamily="18" charset="0"/>
              </a:rPr>
              <a:t>8×</a:t>
            </a:r>
            <a:r>
              <a:rPr lang="zh-CN" altLang="en-US" sz="2800" b="1" dirty="0">
                <a:solidFill>
                  <a:srgbClr val="FF0000"/>
                </a:solidFill>
                <a:latin typeface="Times New Roman"/>
                <a:ea typeface="黑体"/>
                <a:sym typeface="Times New Roman" panose="02020603050405020304" pitchFamily="18" charset="0"/>
              </a:rPr>
              <a:t>篮球的单价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07D2DC7-F40C-5241-D82E-2E0418A01ACB}"/>
              </a:ext>
            </a:extLst>
          </p:cNvPr>
          <p:cNvGrpSpPr>
            <a:grpSpLocks/>
          </p:cNvGrpSpPr>
          <p:nvPr/>
        </p:nvGrpSpPr>
        <p:grpSpPr bwMode="auto">
          <a:xfrm>
            <a:off x="2146300" y="2984532"/>
            <a:ext cx="1998663" cy="1360487"/>
            <a:chOff x="2368232" y="3106717"/>
            <a:chExt cx="1998664" cy="1360309"/>
          </a:xfrm>
        </p:grpSpPr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735D4B15-FD50-C68C-0AC7-689CD7FE4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232" y="3106717"/>
              <a:ext cx="1998664" cy="8174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黑体"/>
                  <a:ea typeface="黑体"/>
                  <a:sym typeface="Times New Roman" panose="02020603050405020304" pitchFamily="18" charset="0"/>
                </a:rPr>
                <a:t>足球的单价</a:t>
              </a:r>
            </a:p>
          </p:txBody>
        </p:sp>
        <p:grpSp>
          <p:nvGrpSpPr>
            <p:cNvPr id="6" name="组合 11">
              <a:extLst>
                <a:ext uri="{FF2B5EF4-FFF2-40B4-BE49-F238E27FC236}">
                  <a16:creationId xmlns:a16="http://schemas.microsoft.com/office/drawing/2014/main" id="{D99A3F78-8BFA-2B04-B14C-0376827F9F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8232" y="3649014"/>
              <a:ext cx="1998663" cy="818012"/>
              <a:chOff x="2397443" y="3624450"/>
              <a:chExt cx="1998663" cy="818012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41AB5601-5793-BF6C-28C0-76A9BD252B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7443" y="3625007"/>
                <a:ext cx="1998664" cy="817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20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黑体"/>
                    <a:ea typeface="黑体"/>
                    <a:sym typeface="Times New Roman" panose="02020603050405020304" pitchFamily="18" charset="0"/>
                  </a:rPr>
                  <a:t>篮球的单价</a:t>
                </a:r>
              </a:p>
            </p:txBody>
          </p:sp>
          <p:cxnSp>
            <p:nvCxnSpPr>
              <p:cNvPr id="8" name="直接连接符 9">
                <a:extLst>
                  <a:ext uri="{FF2B5EF4-FFF2-40B4-BE49-F238E27FC236}">
                    <a16:creationId xmlns:a16="http://schemas.microsoft.com/office/drawing/2014/main" id="{C50DD229-4E7B-6F36-06D0-16F0E05D95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74856" y="3900165"/>
                <a:ext cx="1779514" cy="0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FB97A27-60D9-423E-7F2A-FF603967B4AE}"/>
              </a:ext>
            </a:extLst>
          </p:cNvPr>
          <p:cNvGrpSpPr>
            <a:grpSpLocks/>
          </p:cNvGrpSpPr>
          <p:nvPr/>
        </p:nvGrpSpPr>
        <p:grpSpPr bwMode="auto">
          <a:xfrm>
            <a:off x="3783013" y="2990882"/>
            <a:ext cx="1998662" cy="1350962"/>
            <a:chOff x="3456358" y="3091404"/>
            <a:chExt cx="1998663" cy="1350925"/>
          </a:xfrm>
        </p:grpSpPr>
        <p:grpSp>
          <p:nvGrpSpPr>
            <p:cNvPr id="10" name="组合 13">
              <a:extLst>
                <a:ext uri="{FF2B5EF4-FFF2-40B4-BE49-F238E27FC236}">
                  <a16:creationId xmlns:a16="http://schemas.microsoft.com/office/drawing/2014/main" id="{A3E739C3-96FB-63BD-2285-F7AA37DD4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358" y="3091404"/>
              <a:ext cx="1998663" cy="1350925"/>
              <a:chOff x="1888173" y="3133533"/>
              <a:chExt cx="1998663" cy="1350925"/>
            </a:xfrm>
          </p:grpSpPr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1780FCA3-D37B-0D5B-7A7F-6826ADA20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8173" y="3133533"/>
                <a:ext cx="1998663" cy="822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sym typeface="Times New Roman" panose="02020603050405020304" pitchFamily="18" charset="0"/>
                  </a:rPr>
                  <a:t>8</a:t>
                </a: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3" name="组合 15">
                <a:extLst>
                  <a:ext uri="{FF2B5EF4-FFF2-40B4-BE49-F238E27FC236}">
                    <a16:creationId xmlns:a16="http://schemas.microsoft.com/office/drawing/2014/main" id="{F27A1B8C-473B-0B8B-8133-7F88191EF6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8173" y="3661915"/>
                <a:ext cx="1998663" cy="822543"/>
                <a:chOff x="1917384" y="3637351"/>
                <a:chExt cx="1998663" cy="822543"/>
              </a:xfrm>
            </p:grpSpPr>
            <p:sp>
              <p:nvSpPr>
                <p:cNvPr id="14" name="TextBox 7">
                  <a:extLst>
                    <a:ext uri="{FF2B5EF4-FFF2-40B4-BE49-F238E27FC236}">
                      <a16:creationId xmlns:a16="http://schemas.microsoft.com/office/drawing/2014/main" id="{050251B1-7638-C87D-BF80-FD5DFBC909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17384" y="3637351"/>
                  <a:ext cx="1998663" cy="822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45720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sym typeface="Times New Roman" panose="02020603050405020304" pitchFamily="18" charset="0"/>
                    </a:rPr>
                    <a:t>6</a:t>
                  </a:r>
                  <a:endParaRPr kumimoji="0" lang="zh-CN" alt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sym typeface="Times New Roman" panose="02020603050405020304" pitchFamily="18" charset="0"/>
                  </a:endParaRPr>
                </a:p>
              </p:txBody>
            </p:sp>
            <p:cxnSp>
              <p:nvCxnSpPr>
                <p:cNvPr id="15" name="直接连接符 17">
                  <a:extLst>
                    <a:ext uri="{FF2B5EF4-FFF2-40B4-BE49-F238E27FC236}">
                      <a16:creationId xmlns:a16="http://schemas.microsoft.com/office/drawing/2014/main" id="{3F99464A-EBB8-18CC-D81F-99F883A8E54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576305" y="3900165"/>
                  <a:ext cx="639601" cy="3600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1" name="矩形 18">
              <a:extLst>
                <a:ext uri="{FF2B5EF4-FFF2-40B4-BE49-F238E27FC236}">
                  <a16:creationId xmlns:a16="http://schemas.microsoft.com/office/drawing/2014/main" id="{2B26BE8A-0D94-65B5-9E39-E23A8E023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571" y="3632231"/>
              <a:ext cx="51969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＝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DCB01D3-807D-2127-56DD-DEA45EE29EF8}"/>
              </a:ext>
            </a:extLst>
          </p:cNvPr>
          <p:cNvGrpSpPr>
            <a:grpSpLocks/>
          </p:cNvGrpSpPr>
          <p:nvPr/>
        </p:nvGrpSpPr>
        <p:grpSpPr bwMode="auto">
          <a:xfrm>
            <a:off x="4879975" y="2960719"/>
            <a:ext cx="2014538" cy="1397000"/>
            <a:chOff x="3456358" y="3091404"/>
            <a:chExt cx="2013903" cy="1396460"/>
          </a:xfrm>
        </p:grpSpPr>
        <p:grpSp>
          <p:nvGrpSpPr>
            <p:cNvPr id="17" name="组合 22">
              <a:extLst>
                <a:ext uri="{FF2B5EF4-FFF2-40B4-BE49-F238E27FC236}">
                  <a16:creationId xmlns:a16="http://schemas.microsoft.com/office/drawing/2014/main" id="{343970E0-8974-5BEF-2C39-35A02B1C6B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358" y="3091404"/>
              <a:ext cx="2013903" cy="1396460"/>
              <a:chOff x="1888173" y="3133533"/>
              <a:chExt cx="2013903" cy="1396460"/>
            </a:xfrm>
          </p:grpSpPr>
          <p:sp>
            <p:nvSpPr>
              <p:cNvPr id="19" name="TextBox 6">
                <a:extLst>
                  <a:ext uri="{FF2B5EF4-FFF2-40B4-BE49-F238E27FC236}">
                    <a16:creationId xmlns:a16="http://schemas.microsoft.com/office/drawing/2014/main" id="{BDEC6EFD-C031-591F-8B64-4DB73BC7ED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8173" y="3133533"/>
                <a:ext cx="1998663" cy="822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sym typeface="Times New Roman" panose="02020603050405020304" pitchFamily="18" charset="0"/>
                  </a:rPr>
                  <a:t>4</a:t>
                </a: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20" name="组合 25">
                <a:extLst>
                  <a:ext uri="{FF2B5EF4-FFF2-40B4-BE49-F238E27FC236}">
                    <a16:creationId xmlns:a16="http://schemas.microsoft.com/office/drawing/2014/main" id="{E046DFEA-1067-E7C0-0100-1295E1092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3413" y="3707636"/>
                <a:ext cx="1998663" cy="822357"/>
                <a:chOff x="1932624" y="3683072"/>
                <a:chExt cx="1998663" cy="822357"/>
              </a:xfrm>
            </p:grpSpPr>
            <p:sp>
              <p:nvSpPr>
                <p:cNvPr id="21" name="TextBox 7">
                  <a:extLst>
                    <a:ext uri="{FF2B5EF4-FFF2-40B4-BE49-F238E27FC236}">
                      <a16:creationId xmlns:a16="http://schemas.microsoft.com/office/drawing/2014/main" id="{2716CB40-9802-A786-B78A-46D83AC265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32624" y="3683072"/>
                  <a:ext cx="1998663" cy="822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45720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zh-CN" sz="2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sym typeface="Times New Roman" panose="02020603050405020304" pitchFamily="18" charset="0"/>
                    </a:rPr>
                    <a:t>3</a:t>
                  </a:r>
                  <a:endParaRPr kumimoji="0" lang="zh-CN" alt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sym typeface="Times New Roman" panose="02020603050405020304" pitchFamily="18" charset="0"/>
                  </a:endParaRPr>
                </a:p>
              </p:txBody>
            </p:sp>
            <p:cxnSp>
              <p:nvCxnSpPr>
                <p:cNvPr id="22" name="直接连接符 27">
                  <a:extLst>
                    <a:ext uri="{FF2B5EF4-FFF2-40B4-BE49-F238E27FC236}">
                      <a16:creationId xmlns:a16="http://schemas.microsoft.com/office/drawing/2014/main" id="{71041BD4-35CC-A1C4-EC04-795CB2BE011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46022" y="3926852"/>
                  <a:ext cx="639601" cy="3600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8" name="矩形 23">
              <a:extLst>
                <a:ext uri="{FF2B5EF4-FFF2-40B4-BE49-F238E27FC236}">
                  <a16:creationId xmlns:a16="http://schemas.microsoft.com/office/drawing/2014/main" id="{53865402-95CA-9F10-BE33-27688DF16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571" y="3632231"/>
              <a:ext cx="51969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6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＝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1">
            <a:extLst>
              <a:ext uri="{FF2B5EF4-FFF2-40B4-BE49-F238E27FC236}">
                <a16:creationId xmlns:a16="http://schemas.microsoft.com/office/drawing/2014/main" id="{A3D4C32F-2A5D-4CDD-A404-1514A9156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206500"/>
            <a:ext cx="86280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）足球的单价是</a:t>
            </a:r>
            <a:r>
              <a:rPr lang="en-US" altLang="zh-CN" sz="3200" b="1"/>
              <a:t>40</a:t>
            </a:r>
            <a:r>
              <a:rPr lang="zh-CN" altLang="en-US" sz="3200" b="1"/>
              <a:t>元，篮球的单价是多少？</a:t>
            </a:r>
          </a:p>
        </p:txBody>
      </p:sp>
      <p:sp>
        <p:nvSpPr>
          <p:cNvPr id="29699" name="文本框 2">
            <a:extLst>
              <a:ext uri="{FF2B5EF4-FFF2-40B4-BE49-F238E27FC236}">
                <a16:creationId xmlns:a16="http://schemas.microsoft.com/office/drawing/2014/main" id="{8526C4DA-D9E7-4443-AAFA-018E001E9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930400"/>
            <a:ext cx="4921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解：设篮球的单价是</a:t>
            </a: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zh-CN" altLang="en-US" sz="3200" b="1">
                <a:solidFill>
                  <a:srgbClr val="FF0000"/>
                </a:solidFill>
              </a:rPr>
              <a:t>元。</a:t>
            </a:r>
          </a:p>
        </p:txBody>
      </p:sp>
      <p:sp>
        <p:nvSpPr>
          <p:cNvPr id="29700" name="文本框 3">
            <a:extLst>
              <a:ext uri="{FF2B5EF4-FFF2-40B4-BE49-F238E27FC236}">
                <a16:creationId xmlns:a16="http://schemas.microsoft.com/office/drawing/2014/main" id="{AAA182B5-ADB7-45B4-9A5F-D4B9E27AC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2555875"/>
            <a:ext cx="226853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40∶</a:t>
            </a: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en-US" altLang="zh-CN" sz="3200" b="1">
                <a:solidFill>
                  <a:srgbClr val="FF0000"/>
                </a:solidFill>
              </a:rPr>
              <a:t>=4∶3</a:t>
            </a:r>
            <a:endParaRPr lang="zh-CN" altLang="en-US" sz="3200" b="1" i="1">
              <a:solidFill>
                <a:srgbClr val="FF0000"/>
              </a:solidFill>
            </a:endParaRPr>
          </a:p>
        </p:txBody>
      </p:sp>
      <p:sp>
        <p:nvSpPr>
          <p:cNvPr id="29701" name="文本框 4">
            <a:extLst>
              <a:ext uri="{FF2B5EF4-FFF2-40B4-BE49-F238E27FC236}">
                <a16:creationId xmlns:a16="http://schemas.microsoft.com/office/drawing/2014/main" id="{6E64CED7-A77C-4109-B0DD-5BC48523C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13" y="3108325"/>
            <a:ext cx="10350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</a:rPr>
              <a:t>x=</a:t>
            </a:r>
            <a:r>
              <a:rPr lang="en-US" altLang="zh-CN" sz="3200" b="1">
                <a:solidFill>
                  <a:srgbClr val="FF0000"/>
                </a:solidFill>
              </a:rPr>
              <a:t>30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9702" name="文本框 5">
            <a:extLst>
              <a:ext uri="{FF2B5EF4-FFF2-40B4-BE49-F238E27FC236}">
                <a16:creationId xmlns:a16="http://schemas.microsoft.com/office/drawing/2014/main" id="{4775078D-2631-4D52-86E5-2A1516A58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733800"/>
            <a:ext cx="598328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答：篮球的单价是</a:t>
            </a:r>
            <a:r>
              <a:rPr lang="en-US" altLang="zh-CN" sz="3200" b="1">
                <a:solidFill>
                  <a:srgbClr val="FF0000"/>
                </a:solidFill>
              </a:rPr>
              <a:t>30</a:t>
            </a:r>
            <a:r>
              <a:rPr lang="zh-CN" altLang="en-US" sz="3200" b="1">
                <a:solidFill>
                  <a:srgbClr val="FF0000"/>
                </a:solidFill>
              </a:rPr>
              <a:t>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1">
            <a:extLst>
              <a:ext uri="{FF2B5EF4-FFF2-40B4-BE49-F238E27FC236}">
                <a16:creationId xmlns:a16="http://schemas.microsoft.com/office/drawing/2014/main" id="{77629BC2-4454-453F-B148-0F0179898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013" y="739775"/>
            <a:ext cx="73929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</a:rPr>
              <a:t>（</a:t>
            </a:r>
            <a:r>
              <a:rPr lang="en-US" altLang="zh-CN" sz="3200" b="1">
                <a:solidFill>
                  <a:srgbClr val="000000"/>
                </a:solidFill>
              </a:rPr>
              <a:t>3</a:t>
            </a:r>
            <a:r>
              <a:rPr lang="zh-CN" altLang="en-US" sz="3200" b="1">
                <a:solidFill>
                  <a:srgbClr val="000000"/>
                </a:solidFill>
              </a:rPr>
              <a:t>）你能提出其他数学问题并解答吗？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2DDF627-8E14-470B-8204-F310EFE70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2109788"/>
            <a:ext cx="49212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解：设足球的单价是</a:t>
            </a: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zh-CN" altLang="en-US" sz="3200" b="1">
                <a:solidFill>
                  <a:srgbClr val="FF0000"/>
                </a:solidFill>
              </a:rPr>
              <a:t>元。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584D34E-FB00-4FE6-8F18-FCA83B269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2755900"/>
            <a:ext cx="24463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zh-CN" altLang="en-US" sz="3200" b="1">
                <a:solidFill>
                  <a:srgbClr val="FF0000"/>
                </a:solidFill>
              </a:rPr>
              <a:t>∶</a:t>
            </a:r>
            <a:r>
              <a:rPr lang="en-US" altLang="zh-CN" sz="3200" b="1">
                <a:solidFill>
                  <a:srgbClr val="FF0000"/>
                </a:solidFill>
              </a:rPr>
              <a:t>30</a:t>
            </a:r>
            <a:r>
              <a:rPr lang="zh-CN" altLang="en-US" sz="3200" b="1">
                <a:solidFill>
                  <a:srgbClr val="FF0000"/>
                </a:solidFill>
              </a:rPr>
              <a:t>＝</a:t>
            </a:r>
            <a:r>
              <a:rPr lang="en-US" altLang="zh-CN" sz="3200" b="1">
                <a:solidFill>
                  <a:srgbClr val="FF0000"/>
                </a:solidFill>
              </a:rPr>
              <a:t>4</a:t>
            </a:r>
            <a:r>
              <a:rPr lang="zh-CN" altLang="en-US" sz="3200" b="1">
                <a:solidFill>
                  <a:srgbClr val="FF0000"/>
                </a:solidFill>
              </a:rPr>
              <a:t>∶</a:t>
            </a:r>
            <a:r>
              <a:rPr lang="en-US" altLang="zh-CN" sz="3200" b="1">
                <a:solidFill>
                  <a:srgbClr val="FF0000"/>
                </a:solidFill>
              </a:rPr>
              <a:t>3</a:t>
            </a:r>
            <a:endParaRPr lang="zh-CN" altLang="en-US" sz="3200" b="1" i="1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05A436C-027B-4889-AB29-E9D913F30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3327400"/>
            <a:ext cx="12128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</a:rPr>
              <a:t>x</a:t>
            </a:r>
            <a:r>
              <a:rPr lang="zh-CN" altLang="en-US" sz="3200" b="1">
                <a:solidFill>
                  <a:srgbClr val="FF0000"/>
                </a:solidFill>
              </a:rPr>
              <a:t>＝</a:t>
            </a:r>
            <a:r>
              <a:rPr lang="en-US" altLang="zh-CN" sz="3200" b="1">
                <a:solidFill>
                  <a:srgbClr val="FF0000"/>
                </a:solidFill>
              </a:rPr>
              <a:t>40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9414235-84C2-49C6-A32D-4B2A97F9B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3933825"/>
            <a:ext cx="47180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答：足球的单价是</a:t>
            </a:r>
            <a:r>
              <a:rPr lang="en-US" altLang="zh-CN" sz="3200" b="1">
                <a:solidFill>
                  <a:srgbClr val="FF0000"/>
                </a:solidFill>
              </a:rPr>
              <a:t>40</a:t>
            </a:r>
            <a:r>
              <a:rPr lang="zh-CN" altLang="en-US" sz="3200" b="1">
                <a:solidFill>
                  <a:srgbClr val="FF0000"/>
                </a:solidFill>
              </a:rPr>
              <a:t>元。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16641B-159A-4D35-8435-5D79FE3E0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1500012"/>
            <a:ext cx="801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4400"/>
            <a:r>
              <a:rPr lang="zh-CN" altLang="zh-CN" sz="3200" b="1">
                <a:solidFill>
                  <a:srgbClr val="0070C0"/>
                </a:solidFill>
              </a:rPr>
              <a:t>篮球的单价是</a:t>
            </a:r>
            <a:r>
              <a:rPr lang="en-US" altLang="zh-CN" sz="3200" b="1">
                <a:solidFill>
                  <a:srgbClr val="0070C0"/>
                </a:solidFill>
              </a:rPr>
              <a:t>30</a:t>
            </a:r>
            <a:r>
              <a:rPr lang="zh-CN" altLang="zh-CN" sz="3200" b="1">
                <a:solidFill>
                  <a:srgbClr val="0070C0"/>
                </a:solidFill>
              </a:rPr>
              <a:t>元，足球的单价是多少元？</a:t>
            </a:r>
            <a:endParaRPr lang="zh-CN" altLang="en-US" sz="32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B775250-AD3C-4E01-A399-BEC64375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2732088"/>
            <a:ext cx="100806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不能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3A7896-D1AF-409E-9F98-4A4708ECC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33675"/>
            <a:ext cx="39131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能，</a:t>
            </a:r>
            <a:r>
              <a:rPr lang="en-US" altLang="zh-CN" sz="3200" b="1">
                <a:solidFill>
                  <a:srgbClr val="FF0000"/>
                </a:solidFill>
              </a:rPr>
              <a:t>5</a:t>
            </a:r>
            <a:r>
              <a:rPr lang="zh-CN" altLang="en-US" sz="3200" b="1">
                <a:solidFill>
                  <a:srgbClr val="FF0000"/>
                </a:solidFill>
              </a:rPr>
              <a:t>∶</a:t>
            </a:r>
            <a:r>
              <a:rPr lang="en-US" altLang="zh-CN" sz="3200" b="1">
                <a:solidFill>
                  <a:srgbClr val="FF0000"/>
                </a:solidFill>
              </a:rPr>
              <a:t>400=10</a:t>
            </a:r>
            <a:r>
              <a:rPr lang="zh-CN" altLang="en-US" sz="3200" b="1">
                <a:solidFill>
                  <a:srgbClr val="FF0000"/>
                </a:solidFill>
              </a:rPr>
              <a:t>∶</a:t>
            </a:r>
            <a:r>
              <a:rPr lang="en-US" altLang="zh-CN" sz="3200" b="1">
                <a:solidFill>
                  <a:srgbClr val="FF0000"/>
                </a:solidFill>
              </a:rPr>
              <a:t>800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graphicFrame>
        <p:nvGraphicFramePr>
          <p:cNvPr id="8" name="表格 2">
            <a:extLst>
              <a:ext uri="{FF2B5EF4-FFF2-40B4-BE49-F238E27FC236}">
                <a16:creationId xmlns:a16="http://schemas.microsoft.com/office/drawing/2014/main" id="{AEA8F891-5239-401C-AACF-61D871DC9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010291"/>
              </p:ext>
            </p:extLst>
          </p:nvPr>
        </p:nvGraphicFramePr>
        <p:xfrm>
          <a:off x="792163" y="1762263"/>
          <a:ext cx="3127374" cy="7397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2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时间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时</a:t>
                      </a:r>
                    </a:p>
                  </a:txBody>
                  <a:tcPr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路程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/km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表格 2">
            <a:extLst>
              <a:ext uri="{FF2B5EF4-FFF2-40B4-BE49-F238E27FC236}">
                <a16:creationId xmlns:a16="http://schemas.microsoft.com/office/drawing/2014/main" id="{F33421F1-4DF1-4D0D-BAB2-107D7FB3C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0293"/>
              </p:ext>
            </p:extLst>
          </p:nvPr>
        </p:nvGraphicFramePr>
        <p:xfrm>
          <a:off x="5180013" y="1755913"/>
          <a:ext cx="3030537" cy="7397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衣服数量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件</a:t>
                      </a:r>
                    </a:p>
                  </a:txBody>
                  <a:tcPr marL="91450" marR="91450"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50" marR="91450"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50" marR="91450"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总价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元</a:t>
                      </a:r>
                    </a:p>
                  </a:txBody>
                  <a:tcPr marL="91450" marR="91450"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50" marR="91450"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50" marR="91450" marT="45659" marB="45659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id="{A2ED02CA-FCD8-5FE8-C64C-0A6BACEA9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92" y="1279525"/>
            <a:ext cx="8553417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下面哪组中的四个数可以组成比例？把组成的比例写出来。</a:t>
            </a: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B557D3EC-8C4C-6B06-28DA-FDCCA96E6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2614613"/>
            <a:ext cx="36814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endParaRPr lang="zh-CN" altLang="en-US" sz="32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1B0283BB-BD92-DCA8-7281-3D16444B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2614613"/>
            <a:ext cx="32702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endParaRPr lang="zh-CN" altLang="en-US" sz="32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C9E2E1-FCD4-E0DC-3CD7-989A8F783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03588"/>
            <a:ext cx="26558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不能组成比例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6ADA28-AA9E-8747-884C-575F3688D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3303588"/>
            <a:ext cx="24733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5=12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>
            <a:extLst>
              <a:ext uri="{FF2B5EF4-FFF2-40B4-BE49-F238E27FC236}">
                <a16:creationId xmlns:a16="http://schemas.microsoft.com/office/drawing/2014/main" id="{AA9DA106-0F3B-43CE-91F8-F185874DA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1506538"/>
            <a:ext cx="38862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3</a:t>
            </a:r>
            <a:r>
              <a:rPr lang="zh-CN" altLang="en-US" sz="3200" b="1"/>
              <a:t>）</a:t>
            </a:r>
            <a:r>
              <a:rPr lang="en-US" altLang="zh-CN" sz="3200" b="1"/>
              <a:t>1.6</a:t>
            </a:r>
            <a:r>
              <a:rPr lang="zh-CN" altLang="en-US" sz="3200" b="1"/>
              <a:t>，</a:t>
            </a:r>
            <a:r>
              <a:rPr lang="en-US" altLang="zh-CN" sz="3200" b="1"/>
              <a:t>6.4</a:t>
            </a:r>
            <a:r>
              <a:rPr lang="zh-CN" altLang="en-US" sz="3200" b="1"/>
              <a:t>，</a:t>
            </a:r>
            <a:r>
              <a:rPr lang="en-US" altLang="zh-CN" sz="3200" b="1"/>
              <a:t>2</a:t>
            </a:r>
            <a:r>
              <a:rPr lang="zh-CN" altLang="en-US" sz="3200" b="1"/>
              <a:t>和</a:t>
            </a:r>
            <a:r>
              <a:rPr lang="en-US" altLang="zh-CN" sz="3200" b="1"/>
              <a:t>5</a:t>
            </a:r>
            <a:endParaRPr lang="zh-CN" altLang="en-US" sz="3200" b="1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B171B45-B026-4A41-9419-4751DA20C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238" y="1506538"/>
            <a:ext cx="26574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不能组成比例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7FFAA082-5AD4-4F9B-A5C0-71B0F9519B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388" y="2571750"/>
          <a:ext cx="433863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500" imgH="393700" progId="Equation.DSMT4">
                  <p:embed/>
                </p:oleObj>
              </mc:Choice>
              <mc:Fallback>
                <p:oleObj name="Equation" r:id="rId2" imgW="1714500" imgH="3937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2571750"/>
                        <a:ext cx="433863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5A41931D-3670-4A2F-94F5-A781D46F10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1738" y="2571750"/>
          <a:ext cx="18319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586" imgH="393529" progId="Equation.DSMT4">
                  <p:embed/>
                </p:oleObj>
              </mc:Choice>
              <mc:Fallback>
                <p:oleObj name="Equation" r:id="rId4" imgW="723586" imgH="39352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2571750"/>
                        <a:ext cx="183197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CC1BD59-3EDC-F5E6-68F9-1795BFD7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49388"/>
            <a:ext cx="76168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写出比值是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的两个比，并组成比例。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CD5B25B-3883-C18E-F596-1A504514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59013"/>
            <a:ext cx="24733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2=20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227CDE-541B-B49B-604E-33EF15204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2259013"/>
            <a:ext cx="12128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D70DBFF-8DCF-66F9-8362-8F60572EC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2259013"/>
            <a:ext cx="12112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21CA6E9-C41D-BABD-CC0B-B4B37B3D6D51}"/>
              </a:ext>
            </a:extLst>
          </p:cNvPr>
          <p:cNvSpPr/>
          <p:nvPr/>
        </p:nvSpPr>
        <p:spPr>
          <a:xfrm>
            <a:off x="4611688" y="3141663"/>
            <a:ext cx="2658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3200" b="1">
                <a:solidFill>
                  <a:srgbClr val="FF0000"/>
                </a:solidFill>
                <a:latin typeface="黑体"/>
                <a:ea typeface="黑体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黑体"/>
                <a:ea typeface="黑体"/>
              </a:rPr>
              <a:t>答案不唯一</a:t>
            </a:r>
            <a:r>
              <a:rPr lang="en-US" altLang="zh-CN" sz="3200" b="1">
                <a:solidFill>
                  <a:srgbClr val="FF0000"/>
                </a:solidFill>
                <a:latin typeface="黑体"/>
                <a:ea typeface="黑体"/>
              </a:rPr>
              <a:t>)</a:t>
            </a:r>
            <a:endParaRPr lang="zh-CN" altLang="en-US" sz="3200" b="1" dirty="0">
              <a:solidFill>
                <a:srgbClr val="FF0000"/>
              </a:solidFill>
              <a:latin typeface="黑体"/>
              <a:ea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>
            <a:extLst>
              <a:ext uri="{FF2B5EF4-FFF2-40B4-BE49-F238E27FC236}">
                <a16:creationId xmlns:a16="http://schemas.microsoft.com/office/drawing/2014/main" id="{F03FDDE4-692C-4063-9967-A40F9B73C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663299"/>
            <a:ext cx="8294688" cy="336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000" b="1"/>
              <a:t>4.</a:t>
            </a:r>
            <a:r>
              <a:rPr lang="zh-CN" altLang="en-US" sz="3000" b="1"/>
              <a:t>李叔叔承包了两块水稻田，面积分别为</a:t>
            </a:r>
            <a:r>
              <a:rPr lang="en-US" altLang="zh-CN" sz="3000" b="1"/>
              <a:t>0.5</a:t>
            </a:r>
            <a:r>
              <a:rPr lang="zh-CN" altLang="en-US" sz="3000" b="1"/>
              <a:t>公顷和</a:t>
            </a:r>
            <a:r>
              <a:rPr lang="en-US" altLang="zh-CN" sz="3000" b="1"/>
              <a:t>0.8</a:t>
            </a:r>
            <a:r>
              <a:rPr lang="zh-CN" altLang="en-US" sz="3000" b="1"/>
              <a:t>公顷。秋收时，两块水稻田的产量分别为</a:t>
            </a:r>
            <a:r>
              <a:rPr lang="en-US" altLang="zh-CN" sz="3000" b="1"/>
              <a:t>3.75t</a:t>
            </a:r>
            <a:r>
              <a:rPr lang="zh-CN" altLang="en-US" sz="3000" b="1"/>
              <a:t>和</a:t>
            </a:r>
            <a:r>
              <a:rPr lang="en-US" altLang="zh-CN" sz="3000" b="1"/>
              <a:t>6t</a:t>
            </a:r>
            <a:r>
              <a:rPr lang="zh-CN" altLang="en-US" sz="3000" b="1"/>
              <a:t>。两块水稻田的产量与面积之比，是否可以组成比例？如果可以组成比例，指出比例的内项和外项。</a:t>
            </a:r>
          </a:p>
          <a:p>
            <a:pPr algn="just">
              <a:lnSpc>
                <a:spcPct val="120000"/>
              </a:lnSpc>
            </a:pPr>
            <a:endParaRPr lang="zh-CN" altLang="en-US" sz="3000" b="1"/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4579ACDA-1E55-49FB-984F-4DBE61DD0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87" y="3464547"/>
            <a:ext cx="8880200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</a:rPr>
              <a:t>可以组成比例，</a:t>
            </a:r>
            <a:r>
              <a:rPr lang="en-US" altLang="zh-CN" sz="2800" b="1">
                <a:solidFill>
                  <a:srgbClr val="FF0000"/>
                </a:solidFill>
              </a:rPr>
              <a:t>3.75∶0.5=6∶0.8</a:t>
            </a:r>
            <a:r>
              <a:rPr lang="zh-CN" altLang="en-US" sz="2800" b="1">
                <a:solidFill>
                  <a:srgbClr val="FF0000"/>
                </a:solidFill>
              </a:rPr>
              <a:t>（此题答案不唯一）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63A3B22F-CB2E-49C3-A14F-5EBFF8225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87" y="4031077"/>
            <a:ext cx="8880200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0.5</a:t>
            </a:r>
            <a:r>
              <a:rPr lang="zh-CN" altLang="en-US" sz="2800" b="1">
                <a:solidFill>
                  <a:srgbClr val="FF0000"/>
                </a:solidFill>
              </a:rPr>
              <a:t>和</a:t>
            </a:r>
            <a:r>
              <a:rPr lang="en-US" altLang="zh-CN" sz="2800" b="1">
                <a:solidFill>
                  <a:srgbClr val="FF0000"/>
                </a:solidFill>
              </a:rPr>
              <a:t>6</a:t>
            </a:r>
            <a:r>
              <a:rPr lang="zh-CN" altLang="en-US" sz="2800" b="1">
                <a:solidFill>
                  <a:srgbClr val="FF0000"/>
                </a:solidFill>
              </a:rPr>
              <a:t>是内项，</a:t>
            </a:r>
            <a:r>
              <a:rPr lang="en-US" altLang="zh-CN" sz="2800" b="1">
                <a:solidFill>
                  <a:srgbClr val="FF0000"/>
                </a:solidFill>
              </a:rPr>
              <a:t>3.75</a:t>
            </a:r>
            <a:r>
              <a:rPr lang="zh-CN" altLang="en-US" sz="2800" b="1">
                <a:solidFill>
                  <a:srgbClr val="FF0000"/>
                </a:solidFill>
              </a:rPr>
              <a:t>和</a:t>
            </a:r>
            <a:r>
              <a:rPr lang="en-US" altLang="zh-CN" sz="2800" b="1">
                <a:solidFill>
                  <a:srgbClr val="FF0000"/>
                </a:solidFill>
              </a:rPr>
              <a:t>0.8</a:t>
            </a:r>
            <a:r>
              <a:rPr lang="zh-CN" altLang="en-US" sz="2800" b="1">
                <a:solidFill>
                  <a:srgbClr val="FF0000"/>
                </a:solidFill>
              </a:rPr>
              <a:t>是外项。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">
            <a:extLst>
              <a:ext uri="{FF2B5EF4-FFF2-40B4-BE49-F238E27FC236}">
                <a16:creationId xmlns:a16="http://schemas.microsoft.com/office/drawing/2014/main" id="{9B61F34E-BA01-415C-B5A0-8FD519EB2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20" y="1504882"/>
            <a:ext cx="8258175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/>
              <a:t>5.</a:t>
            </a:r>
            <a:r>
              <a:rPr lang="zh-CN" altLang="en-US" sz="3200" b="1"/>
              <a:t> 判断下面哪组中的两个比可以组成比例。</a:t>
            </a:r>
          </a:p>
        </p:txBody>
      </p:sp>
      <p:sp>
        <p:nvSpPr>
          <p:cNvPr id="18435" name="文本框 2">
            <a:extLst>
              <a:ext uri="{FF2B5EF4-FFF2-40B4-BE49-F238E27FC236}">
                <a16:creationId xmlns:a16="http://schemas.microsoft.com/office/drawing/2014/main" id="{2D56E8B3-F3D5-4848-83A7-80DD1B552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163" y="2391811"/>
            <a:ext cx="39878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</a:t>
            </a:r>
            <a:r>
              <a:rPr lang="en-US" altLang="zh-CN" sz="3200" b="1"/>
              <a:t>1.4∶2</a:t>
            </a:r>
            <a:r>
              <a:rPr lang="zh-CN" altLang="en-US" sz="3200" b="1"/>
              <a:t>和</a:t>
            </a:r>
            <a:r>
              <a:rPr lang="en-US" altLang="zh-CN" sz="3200" b="1"/>
              <a:t>28∶40</a:t>
            </a:r>
            <a:endParaRPr lang="zh-CN" altLang="en-US" sz="3200" b="1"/>
          </a:p>
        </p:txBody>
      </p:sp>
      <p:sp>
        <p:nvSpPr>
          <p:cNvPr id="18436" name="文本框 3">
            <a:extLst>
              <a:ext uri="{FF2B5EF4-FFF2-40B4-BE49-F238E27FC236}">
                <a16:creationId xmlns:a16="http://schemas.microsoft.com/office/drawing/2014/main" id="{B1E9DBC2-0361-494C-9AF9-318CCB20E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391811"/>
            <a:ext cx="34750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</a:t>
            </a:r>
            <a:r>
              <a:rPr lang="en-US" altLang="zh-CN" sz="3200" b="1"/>
              <a:t>6∶9</a:t>
            </a:r>
            <a:r>
              <a:rPr lang="zh-CN" altLang="en-US" sz="3200" b="1"/>
              <a:t>和</a:t>
            </a:r>
            <a:r>
              <a:rPr lang="en-US" altLang="zh-CN" sz="3200" b="1"/>
              <a:t>9∶12</a:t>
            </a:r>
            <a:endParaRPr lang="zh-CN" altLang="en-US" sz="3200" b="1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5C0FB7-0338-43B8-9885-510518384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3117298"/>
            <a:ext cx="26558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不能组成比例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BB98C9A-18DC-4A03-9DB1-92567148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3117298"/>
            <a:ext cx="22447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能组成比例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>
            <a:extLst>
              <a:ext uri="{FF2B5EF4-FFF2-40B4-BE49-F238E27FC236}">
                <a16:creationId xmlns:a16="http://schemas.microsoft.com/office/drawing/2014/main" id="{631FF38D-8297-4353-8DAD-180919B8CC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675" y="1619250"/>
          <a:ext cx="24749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476" imgH="393529" progId="Equation.DSMT4">
                  <p:embed/>
                </p:oleObj>
              </mc:Choice>
              <mc:Fallback>
                <p:oleObj name="Equation" r:id="rId2" imgW="977476" imgH="393529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1619250"/>
                        <a:ext cx="2474913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文本框 2">
            <a:extLst>
              <a:ext uri="{FF2B5EF4-FFF2-40B4-BE49-F238E27FC236}">
                <a16:creationId xmlns:a16="http://schemas.microsoft.com/office/drawing/2014/main" id="{45A9A8BA-1171-4359-84A0-030DFD500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757363"/>
            <a:ext cx="447198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/>
              <a:t>（</a:t>
            </a:r>
            <a:r>
              <a:rPr lang="en-US" altLang="zh-CN" sz="3200" b="1"/>
              <a:t>4</a:t>
            </a:r>
            <a:r>
              <a:rPr lang="zh-CN" altLang="en-US" sz="3200" b="1"/>
              <a:t>）</a:t>
            </a:r>
            <a:r>
              <a:rPr lang="en-US" altLang="zh-CN" sz="3200" b="1"/>
              <a:t>7.5∶1.3</a:t>
            </a:r>
            <a:r>
              <a:rPr lang="zh-CN" altLang="en-US" sz="3200" b="1"/>
              <a:t>和</a:t>
            </a:r>
            <a:r>
              <a:rPr lang="en-US" altLang="zh-CN" sz="3200" b="1"/>
              <a:t>5.7∶3.1</a:t>
            </a:r>
            <a:endParaRPr lang="zh-CN" altLang="en-US" sz="3200" b="1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EFE7991-1ED2-4EB1-8B92-4C841A963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2847975"/>
            <a:ext cx="265588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不能组成比例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5E4888-E4E9-4285-90C9-BF6444239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2847975"/>
            <a:ext cx="22447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能组成比例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1171</Words>
  <Application>Microsoft Office PowerPoint</Application>
  <PresentationFormat>全屏显示(16:9)</PresentationFormat>
  <Paragraphs>166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等线</vt:lpstr>
      <vt:lpstr>黑体</vt:lpstr>
      <vt:lpstr>楷体</vt:lpstr>
      <vt:lpstr>楷体_GB2312</vt:lpstr>
      <vt:lpstr>宋体</vt:lpstr>
      <vt:lpstr>Arial</vt:lpstr>
      <vt:lpstr>Times New Roman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状元成才路;lenovo</dc:creator>
  <cp:keywords>状元成才路</cp:keywords>
  <dc:description>状元成才路</dc:description>
  <cp:lastModifiedBy>魏洲 许</cp:lastModifiedBy>
  <cp:revision>41</cp:revision>
  <dcterms:created xsi:type="dcterms:W3CDTF">2014-04-24T10:36:34Z</dcterms:created>
  <dcterms:modified xsi:type="dcterms:W3CDTF">2023-02-12T15:10:26Z</dcterms:modified>
  <cp:category>状元成才路</cp:category>
  <cp:contentStatus>状元成才路</cp:contentStatus>
  <cp:version>状元成才路</cp:version>
</cp:coreProperties>
</file>