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4"/>
  </p:notesMasterIdLst>
  <p:sldIdLst>
    <p:sldId id="353" r:id="rId2"/>
    <p:sldId id="256" r:id="rId3"/>
    <p:sldId id="344" r:id="rId4"/>
    <p:sldId id="354" r:id="rId5"/>
    <p:sldId id="346" r:id="rId6"/>
    <p:sldId id="347" r:id="rId7"/>
    <p:sldId id="350" r:id="rId8"/>
    <p:sldId id="348" r:id="rId9"/>
    <p:sldId id="349" r:id="rId10"/>
    <p:sldId id="328" r:id="rId11"/>
    <p:sldId id="351" r:id="rId12"/>
    <p:sldId id="352" r:id="rId13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29F"/>
    <a:srgbClr val="01A0E9"/>
    <a:srgbClr val="E7F8FF"/>
    <a:srgbClr val="ECFBFE"/>
    <a:srgbClr val="6AD0FE"/>
    <a:srgbClr val="3FC6E1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874" y="72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77BA96B-503C-4D83-B8EE-77FBB1FD4A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4DF757A-1A80-490E-9644-CA6832BA47B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FFED1711-7DD4-43B5-AF25-6E4966F8F8B6}" type="datetimeFigureOut">
              <a:rPr lang="zh-CN" altLang="en-US"/>
              <a:pPr>
                <a:defRPr/>
              </a:pPr>
              <a:t>2023/2/13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C1165C76-46A9-484A-B19F-C9512E87D4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DA7BD004-9DB8-487F-A1E6-7E609352C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3DABFB-9DAA-418F-8F6F-83970A4729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3BF179-F75A-454F-BA2B-C54D6FCD4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65D73ED8-2DBA-4A66-9626-CB7AF31769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>
            <a:extLst>
              <a:ext uri="{FF2B5EF4-FFF2-40B4-BE49-F238E27FC236}">
                <a16:creationId xmlns:a16="http://schemas.microsoft.com/office/drawing/2014/main" id="{6FF0FC02-4AE7-47E0-A176-F2DE517D1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>
            <a:extLst>
              <a:ext uri="{FF2B5EF4-FFF2-40B4-BE49-F238E27FC236}">
                <a16:creationId xmlns:a16="http://schemas.microsoft.com/office/drawing/2014/main" id="{5F15DBC8-1DB6-435E-BD61-3A74B4EEB8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01FF3A41-813B-4FD7-BF1D-C8289C9B2E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CF060BE-FFDF-4DD2-B385-19BC80862E1E}" type="slidenum">
              <a:rPr lang="zh-CN" altLang="en-US" smtClean="0">
                <a:ea typeface="黑体" panose="02010609060101010101" pitchFamily="49" charset="-122"/>
              </a:rPr>
              <a:pPr/>
              <a:t>4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E83D58DB-BC01-4DDA-899B-EEF9D3564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99182E9D-5436-463E-99C5-F65CDB6B4F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166B85BC-559E-430E-B266-92412ED4E3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9B2EFE4-FBFD-4BB9-ABAC-5B95B60250DC}" type="slidenum">
              <a:rPr lang="zh-CN" altLang="en-US" smtClean="0">
                <a:ea typeface="黑体" panose="02010609060101010101" pitchFamily="49" charset="-122"/>
              </a:rPr>
              <a:pPr/>
              <a:t>7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8d1ba530156bdf9c51fb826bc00bde75">
            <a:extLst>
              <a:ext uri="{FF2B5EF4-FFF2-40B4-BE49-F238E27FC236}">
                <a16:creationId xmlns:a16="http://schemas.microsoft.com/office/drawing/2014/main" id="{32D3FDD0-3D65-4AC2-B671-D4D66FB7B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238F991-5742-4418-8185-D4EF58F67A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86125" y="1431925"/>
            <a:ext cx="1855788" cy="2081213"/>
          </a:xfrm>
          <a:prstGeom prst="rect">
            <a:avLst/>
          </a:prstGeom>
          <a:solidFill>
            <a:srgbClr val="FFFFFF"/>
          </a:solidFill>
          <a:ln w="57150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393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8d1ba530156bdf9c51fb826bc00bde75">
            <a:extLst>
              <a:ext uri="{FF2B5EF4-FFF2-40B4-BE49-F238E27FC236}">
                <a16:creationId xmlns:a16="http://schemas.microsoft.com/office/drawing/2014/main" id="{03DDD53C-4565-4D17-8C4B-C001708E6C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E0BCE53-93A6-495C-9BD1-89A46D7D27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30213"/>
            <a:ext cx="9144000" cy="4283075"/>
          </a:xfrm>
          <a:prstGeom prst="rect">
            <a:avLst/>
          </a:prstGeom>
          <a:solidFill>
            <a:srgbClr val="FFFFFF"/>
          </a:solidFill>
          <a:ln w="57150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C50C47-AFC9-4060-B59F-FAA2A85F76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30213"/>
            <a:ext cx="9144000" cy="87312"/>
          </a:xfrm>
          <a:prstGeom prst="rect">
            <a:avLst/>
          </a:prstGeom>
          <a:solidFill>
            <a:srgbClr val="C2E29F"/>
          </a:solidFill>
          <a:ln w="57150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635F909-488E-49AC-A000-F0416EDB18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625975"/>
            <a:ext cx="9144000" cy="87313"/>
          </a:xfrm>
          <a:prstGeom prst="rect">
            <a:avLst/>
          </a:prstGeom>
          <a:solidFill>
            <a:srgbClr val="C2E29F"/>
          </a:solidFill>
          <a:ln w="57150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3172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8d1ba530156bdf9c51fb826bc00bde75">
            <a:extLst>
              <a:ext uri="{FF2B5EF4-FFF2-40B4-BE49-F238E27FC236}">
                <a16:creationId xmlns:a16="http://schemas.microsoft.com/office/drawing/2014/main" id="{1DEF1742-6AD0-413B-A6E7-61AA02121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5">
            <a:extLst>
              <a:ext uri="{FF2B5EF4-FFF2-40B4-BE49-F238E27FC236}">
                <a16:creationId xmlns:a16="http://schemas.microsoft.com/office/drawing/2014/main" id="{16FD8177-E22D-447E-B626-C70B57671F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8763" y="187325"/>
            <a:ext cx="8626475" cy="4768850"/>
          </a:xfrm>
          <a:prstGeom prst="roundRect">
            <a:avLst>
              <a:gd name="adj" fmla="val 4602"/>
            </a:avLst>
          </a:prstGeom>
          <a:solidFill>
            <a:schemeClr val="bg1"/>
          </a:solidFill>
          <a:ln w="50800">
            <a:solidFill>
              <a:srgbClr val="C2E29F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07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>
            <a:extLst>
              <a:ext uri="{FF2B5EF4-FFF2-40B4-BE49-F238E27FC236}">
                <a16:creationId xmlns:a16="http://schemas.microsoft.com/office/drawing/2014/main" id="{C86178ED-F3E2-4247-8C5B-5E96F4FC6F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矩形 6">
            <a:extLst>
              <a:ext uri="{FF2B5EF4-FFF2-40B4-BE49-F238E27FC236}">
                <a16:creationId xmlns:a16="http://schemas.microsoft.com/office/drawing/2014/main" id="{19718378-ADFA-4CDA-BD9E-A0CF97AD0F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1028" name="图片 1">
            <a:extLst>
              <a:ext uri="{FF2B5EF4-FFF2-40B4-BE49-F238E27FC236}">
                <a16:creationId xmlns:a16="http://schemas.microsoft.com/office/drawing/2014/main" id="{65755A4A-3DEF-4FB4-9DF9-6F2B486C7E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23634" r="3419" b="23878"/>
          <a:stretch>
            <a:fillRect/>
          </a:stretch>
        </p:blipFill>
        <p:spPr bwMode="auto">
          <a:xfrm>
            <a:off x="-9525" y="-9525"/>
            <a:ext cx="91630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">
            <a:extLst>
              <a:ext uri="{FF2B5EF4-FFF2-40B4-BE49-F238E27FC236}">
                <a16:creationId xmlns:a16="http://schemas.microsoft.com/office/drawing/2014/main" id="{44CF9DC4-4D11-4D63-9814-58CB16362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" y="2606675"/>
            <a:ext cx="157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可能性</a:t>
            </a:r>
            <a:endParaRPr lang="zh-CN" altLang="en-US" sz="2000"/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CDBC24E9-89F6-499C-99E1-FBAFB958DF4A}"/>
              </a:ext>
            </a:extLst>
          </p:cNvPr>
          <p:cNvSpPr/>
          <p:nvPr/>
        </p:nvSpPr>
        <p:spPr>
          <a:xfrm>
            <a:off x="2619375" y="1717675"/>
            <a:ext cx="296863" cy="2362200"/>
          </a:xfrm>
          <a:prstGeom prst="leftBrace">
            <a:avLst>
              <a:gd name="adj1" fmla="val 68164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9220" name="矩形 3">
            <a:extLst>
              <a:ext uri="{FF2B5EF4-FFF2-40B4-BE49-F238E27FC236}">
                <a16:creationId xmlns:a16="http://schemas.microsoft.com/office/drawing/2014/main" id="{FD534035-18B7-4069-A7BE-C0358D20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614488"/>
            <a:ext cx="2801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确定现象与不确定现象</a:t>
            </a:r>
            <a:endParaRPr lang="zh-CN" altLang="en-US" sz="2000"/>
          </a:p>
        </p:txBody>
      </p:sp>
      <p:sp>
        <p:nvSpPr>
          <p:cNvPr id="9221" name="矩形 4">
            <a:extLst>
              <a:ext uri="{FF2B5EF4-FFF2-40B4-BE49-F238E27FC236}">
                <a16:creationId xmlns:a16="http://schemas.microsoft.com/office/drawing/2014/main" id="{62FAE574-18BF-4444-A329-05BCED53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3525838"/>
            <a:ext cx="2963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可能性的大小</a:t>
            </a:r>
            <a:endParaRPr lang="zh-CN" altLang="en-US" sz="2000"/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8DE04D53-BE25-48C2-B825-4AA5E16B6F34}"/>
              </a:ext>
            </a:extLst>
          </p:cNvPr>
          <p:cNvSpPr/>
          <p:nvPr/>
        </p:nvSpPr>
        <p:spPr>
          <a:xfrm>
            <a:off x="5570538" y="1033463"/>
            <a:ext cx="295275" cy="2362200"/>
          </a:xfrm>
          <a:prstGeom prst="leftBrace">
            <a:avLst>
              <a:gd name="adj1" fmla="val 68164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9223" name="矩形 10">
            <a:extLst>
              <a:ext uri="{FF2B5EF4-FFF2-40B4-BE49-F238E27FC236}">
                <a16:creationId xmlns:a16="http://schemas.microsoft.com/office/drawing/2014/main" id="{FAF2986B-A5D7-4127-A022-6669219B5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969963"/>
            <a:ext cx="1192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一定</a:t>
            </a:r>
            <a:endParaRPr lang="zh-CN" altLang="en-US" sz="2000"/>
          </a:p>
        </p:txBody>
      </p:sp>
      <p:sp>
        <p:nvSpPr>
          <p:cNvPr id="9224" name="矩形 11">
            <a:extLst>
              <a:ext uri="{FF2B5EF4-FFF2-40B4-BE49-F238E27FC236}">
                <a16:creationId xmlns:a16="http://schemas.microsoft.com/office/drawing/2014/main" id="{F6F75729-AE7A-4E28-A7B7-0AB9232A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1930400"/>
            <a:ext cx="1192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可能</a:t>
            </a:r>
            <a:endParaRPr lang="zh-CN" altLang="en-US" sz="2000"/>
          </a:p>
        </p:txBody>
      </p:sp>
      <p:sp>
        <p:nvSpPr>
          <p:cNvPr id="9225" name="矩形 12">
            <a:extLst>
              <a:ext uri="{FF2B5EF4-FFF2-40B4-BE49-F238E27FC236}">
                <a16:creationId xmlns:a16="http://schemas.microsoft.com/office/drawing/2014/main" id="{D5048192-304E-468B-A5F4-2207E1CD7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038" y="2889250"/>
            <a:ext cx="1631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不可能</a:t>
            </a:r>
            <a:endParaRPr lang="zh-CN" altLang="en-US" sz="2000"/>
          </a:p>
        </p:txBody>
      </p:sp>
      <p:grpSp>
        <p:nvGrpSpPr>
          <p:cNvPr id="9226" name="组合 1">
            <a:extLst>
              <a:ext uri="{FF2B5EF4-FFF2-40B4-BE49-F238E27FC236}">
                <a16:creationId xmlns:a16="http://schemas.microsoft.com/office/drawing/2014/main" id="{7CA9E467-54A9-45A4-8EF0-5EF8273BDA3D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611188"/>
            <a:ext cx="2041525" cy="584200"/>
            <a:chOff x="100994" y="610494"/>
            <a:chExt cx="2041474" cy="584775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F0E01814-5F27-4509-AA71-B342ABE783D5}"/>
                </a:ext>
              </a:extLst>
            </p:cNvPr>
            <p:cNvSpPr/>
            <p:nvPr/>
          </p:nvSpPr>
          <p:spPr>
            <a:xfrm>
              <a:off x="100994" y="610494"/>
              <a:ext cx="2041474" cy="584775"/>
            </a:xfrm>
            <a:prstGeom prst="roundRect">
              <a:avLst>
                <a:gd name="adj" fmla="val 23465"/>
              </a:avLst>
            </a:prstGeom>
            <a:solidFill>
              <a:srgbClr val="FF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2F952EA-84E1-4CF4-A96D-1D30572EFFF4}"/>
                </a:ext>
              </a:extLst>
            </p:cNvPr>
            <p:cNvSpPr/>
            <p:nvPr/>
          </p:nvSpPr>
          <p:spPr>
            <a:xfrm>
              <a:off x="208660" y="610494"/>
              <a:ext cx="1826141" cy="58477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复习旧知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1">
            <a:extLst>
              <a:ext uri="{FF2B5EF4-FFF2-40B4-BE49-F238E27FC236}">
                <a16:creationId xmlns:a16="http://schemas.microsoft.com/office/drawing/2014/main" id="{B283E039-30D7-497B-A0F4-2C22AC4CD3EA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611188"/>
            <a:ext cx="2041525" cy="584200"/>
            <a:chOff x="100994" y="610494"/>
            <a:chExt cx="2041474" cy="584775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A3847BF1-C61D-443B-918D-5D0C49209A69}"/>
                </a:ext>
              </a:extLst>
            </p:cNvPr>
            <p:cNvSpPr/>
            <p:nvPr/>
          </p:nvSpPr>
          <p:spPr>
            <a:xfrm>
              <a:off x="100994" y="610494"/>
              <a:ext cx="2041474" cy="584775"/>
            </a:xfrm>
            <a:prstGeom prst="roundRect">
              <a:avLst>
                <a:gd name="adj" fmla="val 23465"/>
              </a:avLst>
            </a:prstGeom>
            <a:solidFill>
              <a:srgbClr val="FF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2A148A5-37D4-4071-A4A9-E59D750EB47B}"/>
                </a:ext>
              </a:extLst>
            </p:cNvPr>
            <p:cNvSpPr/>
            <p:nvPr/>
          </p:nvSpPr>
          <p:spPr>
            <a:xfrm>
              <a:off x="208660" y="610494"/>
              <a:ext cx="1826141" cy="58477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课堂小结</a:t>
              </a:r>
            </a:p>
          </p:txBody>
        </p:sp>
      </p:grpSp>
      <p:grpSp>
        <p:nvGrpSpPr>
          <p:cNvPr id="20483" name="组合 8">
            <a:extLst>
              <a:ext uri="{FF2B5EF4-FFF2-40B4-BE49-F238E27FC236}">
                <a16:creationId xmlns:a16="http://schemas.microsoft.com/office/drawing/2014/main" id="{54A823E0-8769-4FFA-8572-B6544DC3528E}"/>
              </a:ext>
            </a:extLst>
          </p:cNvPr>
          <p:cNvGrpSpPr>
            <a:grpSpLocks/>
          </p:cNvGrpSpPr>
          <p:nvPr/>
        </p:nvGrpSpPr>
        <p:grpSpPr bwMode="auto">
          <a:xfrm>
            <a:off x="808038" y="598488"/>
            <a:ext cx="7645400" cy="3554412"/>
            <a:chOff x="619562" y="677303"/>
            <a:chExt cx="7645526" cy="3553943"/>
          </a:xfrm>
        </p:grpSpPr>
        <p:pic>
          <p:nvPicPr>
            <p:cNvPr id="20485" name="图片 9">
              <a:extLst>
                <a:ext uri="{FF2B5EF4-FFF2-40B4-BE49-F238E27FC236}">
                  <a16:creationId xmlns:a16="http://schemas.microsoft.com/office/drawing/2014/main" id="{49D55658-FB8D-4953-A750-F83A4821F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4" t="23866" r="10719" b="22557"/>
            <a:stretch>
              <a:fillRect/>
            </a:stretch>
          </p:blipFill>
          <p:spPr bwMode="auto">
            <a:xfrm>
              <a:off x="619562" y="677303"/>
              <a:ext cx="7645526" cy="35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矩形 2">
              <a:extLst>
                <a:ext uri="{FF2B5EF4-FFF2-40B4-BE49-F238E27FC236}">
                  <a16:creationId xmlns:a16="http://schemas.microsoft.com/office/drawing/2014/main" id="{D8FDB7CC-FDC4-4EA2-AE34-C75732E35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766" y="1551336"/>
              <a:ext cx="522876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同学们，今天的数学课你们有哪些收获呢？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484A209A-B2F9-4771-8F3D-A1D0B6E0E467}"/>
              </a:ext>
            </a:extLst>
          </p:cNvPr>
          <p:cNvSpPr/>
          <p:nvPr/>
        </p:nvSpPr>
        <p:spPr>
          <a:xfrm>
            <a:off x="785813" y="1263650"/>
            <a:ext cx="8040687" cy="2989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+mn-lt"/>
                <a:ea typeface="+mn-ea"/>
              </a:rPr>
              <a:t>1.</a:t>
            </a:r>
            <a:r>
              <a:rPr lang="zh-CN" altLang="en-US" sz="3200" b="1" dirty="0">
                <a:latin typeface="+mn-lt"/>
                <a:ea typeface="+mn-ea"/>
              </a:rPr>
              <a:t>用“一定”“可能”“不可能”填空。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+mn-lt"/>
                <a:ea typeface="+mn-ea"/>
              </a:rPr>
              <a:t>(1)</a:t>
            </a:r>
            <a:r>
              <a:rPr lang="zh-CN" altLang="en-US" sz="3200" b="1" dirty="0">
                <a:latin typeface="+mn-lt"/>
                <a:ea typeface="+mn-ea"/>
              </a:rPr>
              <a:t>明天</a:t>
            </a:r>
            <a:r>
              <a:rPr lang="en-US" altLang="zh-CN" sz="3200" b="1" dirty="0">
                <a:latin typeface="+mn-lt"/>
                <a:ea typeface="+mn-ea"/>
              </a:rPr>
              <a:t>(        )</a:t>
            </a:r>
            <a:r>
              <a:rPr lang="zh-CN" altLang="en-US" sz="3200" b="1" dirty="0">
                <a:latin typeface="+mn-lt"/>
                <a:ea typeface="+mn-ea"/>
              </a:rPr>
              <a:t>是晴天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+mn-lt"/>
                <a:ea typeface="+mn-ea"/>
              </a:rPr>
              <a:t>(2)</a:t>
            </a:r>
            <a:r>
              <a:rPr lang="zh-CN" altLang="en-US" sz="3200" b="1" dirty="0">
                <a:latin typeface="+mn-lt"/>
                <a:ea typeface="+mn-ea"/>
              </a:rPr>
              <a:t>打开电视，正在播放的</a:t>
            </a:r>
            <a:r>
              <a:rPr lang="en-US" altLang="zh-CN" sz="3200" b="1" dirty="0">
                <a:latin typeface="+mn-lt"/>
                <a:ea typeface="+mn-ea"/>
              </a:rPr>
              <a:t>(        )</a:t>
            </a:r>
            <a:r>
              <a:rPr lang="zh-CN" altLang="en-US" sz="3200" b="1" dirty="0">
                <a:latin typeface="+mn-lt"/>
                <a:ea typeface="+mn-ea"/>
              </a:rPr>
              <a:t>是动画片。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+mn-lt"/>
                <a:ea typeface="+mn-ea"/>
              </a:rPr>
              <a:t>(3)</a:t>
            </a:r>
            <a:r>
              <a:rPr lang="zh-CN" altLang="en-US" sz="3200" b="1" dirty="0">
                <a:latin typeface="+mn-lt"/>
                <a:ea typeface="+mn-ea"/>
              </a:rPr>
              <a:t>两个奇数的和</a:t>
            </a:r>
            <a:r>
              <a:rPr lang="en-US" altLang="zh-CN" sz="3200" b="1" dirty="0">
                <a:latin typeface="+mn-lt"/>
                <a:ea typeface="+mn-ea"/>
              </a:rPr>
              <a:t>(        )</a:t>
            </a:r>
            <a:r>
              <a:rPr lang="zh-CN" altLang="en-US" sz="3200" b="1" dirty="0">
                <a:latin typeface="+mn-lt"/>
                <a:ea typeface="+mn-ea"/>
              </a:rPr>
              <a:t>是偶数。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+mn-lt"/>
                <a:ea typeface="+mn-ea"/>
              </a:rPr>
              <a:t>(4)</a:t>
            </a:r>
            <a:r>
              <a:rPr lang="zh-CN" altLang="en-US" sz="3200" b="1" dirty="0">
                <a:latin typeface="+mn-lt"/>
                <a:ea typeface="+mn-ea"/>
              </a:rPr>
              <a:t>西西的妹妹</a:t>
            </a:r>
            <a:r>
              <a:rPr lang="en-US" altLang="zh-CN" sz="3200" b="1" dirty="0">
                <a:latin typeface="+mn-lt"/>
                <a:ea typeface="+mn-ea"/>
              </a:rPr>
              <a:t>(              )</a:t>
            </a:r>
            <a:r>
              <a:rPr lang="zh-CN" altLang="en-US" sz="3200" b="1" dirty="0">
                <a:latin typeface="+mn-lt"/>
                <a:ea typeface="+mn-ea"/>
              </a:rPr>
              <a:t>比西西大。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DD5A94-4E39-4CE5-80FD-3DB02316B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1941513"/>
            <a:ext cx="100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可能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774D707-05DA-4438-A1E9-8B1D56CBC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2525713"/>
            <a:ext cx="10080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可能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23E5610-B048-40CA-89D3-B525C5061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463" y="3098800"/>
            <a:ext cx="1008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一定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596B2C-9036-4813-BEEB-138AABECF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3705225"/>
            <a:ext cx="14208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不可能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B4BBB3A-A6E8-4B5C-A810-31EF2B78B464}"/>
              </a:ext>
            </a:extLst>
          </p:cNvPr>
          <p:cNvSpPr/>
          <p:nvPr/>
        </p:nvSpPr>
        <p:spPr>
          <a:xfrm>
            <a:off x="1725613" y="4419600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1512" name="组合 1">
            <a:extLst>
              <a:ext uri="{FF2B5EF4-FFF2-40B4-BE49-F238E27FC236}">
                <a16:creationId xmlns:a16="http://schemas.microsoft.com/office/drawing/2014/main" id="{6E180952-2940-4228-BE83-328BB21CBE4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611188"/>
            <a:ext cx="2041525" cy="584200"/>
            <a:chOff x="100994" y="610494"/>
            <a:chExt cx="2041474" cy="584775"/>
          </a:xfrm>
        </p:grpSpPr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C1D6A0E-01A1-45E2-95A5-8B01D2545B13}"/>
                </a:ext>
              </a:extLst>
            </p:cNvPr>
            <p:cNvSpPr/>
            <p:nvPr/>
          </p:nvSpPr>
          <p:spPr>
            <a:xfrm>
              <a:off x="100994" y="610494"/>
              <a:ext cx="2041474" cy="584775"/>
            </a:xfrm>
            <a:prstGeom prst="roundRect">
              <a:avLst>
                <a:gd name="adj" fmla="val 23465"/>
              </a:avLst>
            </a:prstGeom>
            <a:solidFill>
              <a:srgbClr val="FF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4225994-C4BA-45F7-90C1-20866280D862}"/>
                </a:ext>
              </a:extLst>
            </p:cNvPr>
            <p:cNvSpPr/>
            <p:nvPr/>
          </p:nvSpPr>
          <p:spPr>
            <a:xfrm>
              <a:off x="208660" y="610494"/>
              <a:ext cx="1826141" cy="58477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巩固练习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1C58C5C-38CB-4859-8BB9-841523A4228E}"/>
              </a:ext>
            </a:extLst>
          </p:cNvPr>
          <p:cNvSpPr/>
          <p:nvPr/>
        </p:nvSpPr>
        <p:spPr>
          <a:xfrm>
            <a:off x="198438" y="501650"/>
            <a:ext cx="8737600" cy="3887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2800" b="1" dirty="0">
                <a:latin typeface="+mn-lt"/>
                <a:ea typeface="+mn-ea"/>
              </a:rPr>
              <a:t>2.</a:t>
            </a:r>
            <a:r>
              <a:rPr lang="zh-CN" altLang="en-US" sz="2800" b="1" dirty="0">
                <a:latin typeface="+mn-lt"/>
                <a:ea typeface="+mn-ea"/>
              </a:rPr>
              <a:t>我会填。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zh-CN" sz="2800" b="1" dirty="0">
                <a:latin typeface="+mn-lt"/>
                <a:ea typeface="+mn-ea"/>
              </a:rPr>
              <a:t>(1)</a:t>
            </a:r>
            <a:r>
              <a:rPr lang="zh-CN" altLang="en-US" sz="2800" b="1" dirty="0">
                <a:latin typeface="+mn-lt"/>
                <a:ea typeface="+mn-ea"/>
              </a:rPr>
              <a:t>状状玩摸球游戏，每次从袋中摸出一个球，再放入袋中，一共摸了</a:t>
            </a:r>
            <a:r>
              <a:rPr lang="en-US" altLang="zh-CN" sz="2800" b="1" dirty="0">
                <a:latin typeface="+mn-lt"/>
                <a:ea typeface="+mn-ea"/>
              </a:rPr>
              <a:t>30</a:t>
            </a:r>
            <a:r>
              <a:rPr lang="zh-CN" altLang="en-US" sz="2800" b="1" dirty="0">
                <a:latin typeface="+mn-lt"/>
                <a:ea typeface="+mn-ea"/>
              </a:rPr>
              <a:t>次，其中白球摸到</a:t>
            </a:r>
            <a:r>
              <a:rPr lang="en-US" altLang="zh-CN" sz="2800" b="1" dirty="0">
                <a:latin typeface="+mn-lt"/>
                <a:ea typeface="+mn-ea"/>
              </a:rPr>
              <a:t>24</a:t>
            </a:r>
            <a:r>
              <a:rPr lang="zh-CN" altLang="en-US" sz="2800" b="1" dirty="0">
                <a:latin typeface="+mn-lt"/>
                <a:ea typeface="+mn-ea"/>
              </a:rPr>
              <a:t>次，黑球摸到</a:t>
            </a:r>
            <a:r>
              <a:rPr lang="en-US" altLang="zh-CN" sz="2800" b="1" dirty="0">
                <a:latin typeface="+mn-lt"/>
                <a:ea typeface="+mn-ea"/>
              </a:rPr>
              <a:t>6</a:t>
            </a:r>
            <a:r>
              <a:rPr lang="zh-CN" altLang="en-US" sz="2800" b="1" dirty="0">
                <a:latin typeface="+mn-lt"/>
                <a:ea typeface="+mn-ea"/>
              </a:rPr>
              <a:t>次。由此推测，袋子中</a:t>
            </a:r>
            <a:r>
              <a:rPr lang="en-US" altLang="zh-CN" sz="2800" b="1" dirty="0">
                <a:latin typeface="+mn-lt"/>
                <a:ea typeface="+mn-ea"/>
              </a:rPr>
              <a:t>(      )</a:t>
            </a:r>
            <a:r>
              <a:rPr lang="zh-CN" altLang="en-US" sz="2800" b="1" dirty="0">
                <a:latin typeface="+mn-lt"/>
                <a:ea typeface="+mn-ea"/>
              </a:rPr>
              <a:t>球可能多。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zh-CN" sz="2800" b="1" dirty="0">
                <a:latin typeface="+mn-lt"/>
                <a:ea typeface="+mn-ea"/>
              </a:rPr>
              <a:t>(2)</a:t>
            </a:r>
            <a:r>
              <a:rPr lang="zh-CN" altLang="en-US" sz="2800" b="1" dirty="0">
                <a:latin typeface="+mn-lt"/>
                <a:ea typeface="+mn-ea"/>
              </a:rPr>
              <a:t>一副扑克牌共</a:t>
            </a:r>
            <a:r>
              <a:rPr lang="en-US" altLang="zh-CN" sz="2800" b="1" dirty="0">
                <a:latin typeface="+mn-lt"/>
                <a:ea typeface="+mn-ea"/>
              </a:rPr>
              <a:t>54</a:t>
            </a:r>
            <a:r>
              <a:rPr lang="zh-CN" altLang="en-US" sz="2800" b="1" dirty="0">
                <a:latin typeface="+mn-lt"/>
                <a:ea typeface="+mn-ea"/>
              </a:rPr>
              <a:t>张，从中任意摸出一张，摸到</a:t>
            </a:r>
            <a:r>
              <a:rPr lang="en-US" altLang="zh-CN" sz="2800" b="1" dirty="0">
                <a:latin typeface="+mn-lt"/>
                <a:ea typeface="+mn-ea"/>
              </a:rPr>
              <a:t>8</a:t>
            </a:r>
            <a:r>
              <a:rPr lang="zh-CN" altLang="en-US" sz="2800" b="1" dirty="0">
                <a:latin typeface="+mn-lt"/>
                <a:ea typeface="+mn-ea"/>
              </a:rPr>
              <a:t>的可能性比摸到红桃</a:t>
            </a:r>
            <a:r>
              <a:rPr lang="en-US" altLang="zh-CN" sz="2800" b="1" dirty="0">
                <a:latin typeface="+mn-lt"/>
                <a:ea typeface="+mn-ea"/>
              </a:rPr>
              <a:t>A</a:t>
            </a:r>
            <a:r>
              <a:rPr lang="zh-CN" altLang="en-US" sz="2800" b="1" dirty="0">
                <a:latin typeface="+mn-lt"/>
                <a:ea typeface="+mn-ea"/>
              </a:rPr>
              <a:t>的可能性</a:t>
            </a:r>
            <a:r>
              <a:rPr lang="en-US" altLang="zh-CN" sz="2800" b="1" dirty="0">
                <a:latin typeface="+mn-lt"/>
                <a:ea typeface="+mn-ea"/>
              </a:rPr>
              <a:t>(      )</a:t>
            </a:r>
            <a:r>
              <a:rPr lang="zh-CN" altLang="en-US" sz="2800" b="1" dirty="0">
                <a:latin typeface="+mn-lt"/>
                <a:ea typeface="+mn-ea"/>
              </a:rPr>
              <a:t>。</a:t>
            </a:r>
            <a:r>
              <a:rPr lang="en-US" altLang="zh-CN" sz="2800" b="1" dirty="0">
                <a:latin typeface="+mn-lt"/>
                <a:ea typeface="+mn-ea"/>
              </a:rPr>
              <a:t>(</a:t>
            </a:r>
            <a:r>
              <a:rPr lang="zh-CN" altLang="en-US" sz="2800" b="1" dirty="0">
                <a:latin typeface="+mn-lt"/>
                <a:ea typeface="+mn-ea"/>
              </a:rPr>
              <a:t>填“大”或“小”</a:t>
            </a:r>
            <a:r>
              <a:rPr lang="en-US" altLang="zh-CN" sz="2800" b="1" dirty="0">
                <a:latin typeface="+mn-lt"/>
                <a:ea typeface="+mn-ea"/>
              </a:rPr>
              <a:t>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ED11E33-38D1-4401-94DC-212C5C7F1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555875"/>
            <a:ext cx="54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白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8457EC-7EC5-4743-9979-453BDA168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163" y="3836988"/>
            <a:ext cx="546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大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4F5B117-2F76-40DC-B944-F99F05B2936E}"/>
              </a:ext>
            </a:extLst>
          </p:cNvPr>
          <p:cNvSpPr/>
          <p:nvPr/>
        </p:nvSpPr>
        <p:spPr>
          <a:xfrm>
            <a:off x="1725613" y="4419600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7D7A41B-628A-466E-A48B-347F4A66158B}"/>
              </a:ext>
            </a:extLst>
          </p:cNvPr>
          <p:cNvCxnSpPr>
            <a:cxnSpLocks/>
          </p:cNvCxnSpPr>
          <p:nvPr/>
        </p:nvCxnSpPr>
        <p:spPr>
          <a:xfrm>
            <a:off x="2660650" y="2781300"/>
            <a:ext cx="37211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副标题 6">
            <a:extLst>
              <a:ext uri="{FF2B5EF4-FFF2-40B4-BE49-F238E27FC236}">
                <a16:creationId xmlns:a16="http://schemas.microsoft.com/office/drawing/2014/main" id="{B0462285-36D1-42FC-ABE4-FA96CE4CA08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322638" y="2781300"/>
            <a:ext cx="2349500" cy="5000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 dirty="0">
                <a:ea typeface="楷体" panose="02010609060101010101" pitchFamily="49" charset="-122"/>
              </a:rPr>
              <a:t>R</a:t>
            </a:r>
            <a:r>
              <a:rPr lang="zh-CN" altLang="en-US" dirty="0">
                <a:latin typeface="+mn-ea"/>
              </a:rPr>
              <a:t>·</a:t>
            </a:r>
            <a:r>
              <a:rPr lang="zh-CN" altLang="en-US" dirty="0">
                <a:ea typeface="楷体" panose="02010609060101010101" pitchFamily="49" charset="-122"/>
              </a:rPr>
              <a:t>六年级下册</a:t>
            </a:r>
          </a:p>
        </p:txBody>
      </p:sp>
      <p:sp>
        <p:nvSpPr>
          <p:cNvPr id="10245" name="标题 5">
            <a:extLst>
              <a:ext uri="{FF2B5EF4-FFF2-40B4-BE49-F238E27FC236}">
                <a16:creationId xmlns:a16="http://schemas.microsoft.com/office/drawing/2014/main" id="{2ABCAB0F-BAD5-4C5F-B863-8570E3DB97D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475038" y="1862138"/>
            <a:ext cx="2622550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4800">
                <a:latin typeface="幼圆" panose="02010509060101010101" pitchFamily="49" charset="-122"/>
                <a:ea typeface="幼圆" panose="02010509060101010101" pitchFamily="49" charset="-122"/>
              </a:rPr>
              <a:t>可能性</a:t>
            </a:r>
          </a:p>
        </p:txBody>
      </p:sp>
      <p:pic>
        <p:nvPicPr>
          <p:cNvPr id="6" name="Picture 10" descr="https://docimg5.docs.qq.com/image/AgAABsfO-eVuNsLQ97NFJo9kPCW4F0eR.png?w=904&amp;h=912">
            <a:extLst>
              <a:ext uri="{FF2B5EF4-FFF2-40B4-BE49-F238E27FC236}">
                <a16:creationId xmlns:a16="http://schemas.microsoft.com/office/drawing/2014/main" id="{9420932D-5B29-4818-88D2-D0DC0042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81" y="1774964"/>
            <a:ext cx="1057778" cy="10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9C710ABD-1136-47E2-BA1D-19EB007133CA}"/>
              </a:ext>
            </a:extLst>
          </p:cNvPr>
          <p:cNvSpPr/>
          <p:nvPr/>
        </p:nvSpPr>
        <p:spPr>
          <a:xfrm>
            <a:off x="158750" y="1547813"/>
            <a:ext cx="8985250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zh-CN" sz="3000" b="1" dirty="0">
                <a:latin typeface="+mj-lt"/>
                <a:ea typeface="+mj-ea"/>
              </a:rPr>
              <a:t>在下面的括号里填“一定”“可能”或“不可能”。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000" b="1" dirty="0">
                <a:latin typeface="+mj-lt"/>
                <a:ea typeface="+mj-ea"/>
              </a:rPr>
              <a:t>        </a:t>
            </a:r>
            <a:r>
              <a:rPr lang="zh-CN" altLang="zh-CN" sz="3000" b="1" dirty="0">
                <a:latin typeface="+mj-lt"/>
                <a:ea typeface="+mj-ea"/>
              </a:rPr>
              <a:t>太阳（</a:t>
            </a:r>
            <a:r>
              <a:rPr lang="en-US" altLang="zh-CN" sz="3000" b="1" dirty="0">
                <a:latin typeface="+mj-lt"/>
                <a:ea typeface="+mj-ea"/>
              </a:rPr>
              <a:t>                </a:t>
            </a:r>
            <a:r>
              <a:rPr lang="zh-CN" altLang="zh-CN" sz="3000" b="1" dirty="0">
                <a:latin typeface="+mj-lt"/>
                <a:ea typeface="+mj-ea"/>
              </a:rPr>
              <a:t>）从西边升起。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000" b="1" dirty="0">
                <a:latin typeface="+mj-lt"/>
                <a:ea typeface="+mj-ea"/>
              </a:rPr>
              <a:t>        </a:t>
            </a:r>
            <a:r>
              <a:rPr lang="zh-CN" altLang="zh-CN" sz="3000" b="1" dirty="0">
                <a:latin typeface="+mj-lt"/>
                <a:ea typeface="+mj-ea"/>
              </a:rPr>
              <a:t>明天（</a:t>
            </a:r>
            <a:r>
              <a:rPr lang="en-US" altLang="zh-CN" sz="3000" b="1" dirty="0">
                <a:latin typeface="+mj-lt"/>
                <a:ea typeface="+mj-ea"/>
              </a:rPr>
              <a:t>          </a:t>
            </a:r>
            <a:r>
              <a:rPr lang="zh-CN" altLang="zh-CN" sz="3000" b="1" dirty="0">
                <a:latin typeface="+mj-lt"/>
                <a:ea typeface="+mj-ea"/>
              </a:rPr>
              <a:t>）是晴天。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000" b="1" dirty="0">
                <a:latin typeface="+mj-lt"/>
                <a:ea typeface="+mj-ea"/>
              </a:rPr>
              <a:t>        </a:t>
            </a:r>
            <a:r>
              <a:rPr lang="zh-CN" altLang="zh-CN" sz="3000" b="1" dirty="0">
                <a:latin typeface="+mj-lt"/>
                <a:ea typeface="+mj-ea"/>
              </a:rPr>
              <a:t>世界上（</a:t>
            </a:r>
            <a:r>
              <a:rPr lang="en-US" altLang="zh-CN" sz="3000" b="1" dirty="0">
                <a:latin typeface="+mj-lt"/>
                <a:ea typeface="+mj-ea"/>
              </a:rPr>
              <a:t>          </a:t>
            </a:r>
            <a:r>
              <a:rPr lang="zh-CN" altLang="zh-CN" sz="3000" b="1" dirty="0">
                <a:latin typeface="+mj-lt"/>
                <a:ea typeface="+mj-ea"/>
              </a:rPr>
              <a:t>）每天都有人出生。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000" b="1" dirty="0">
                <a:latin typeface="+mj-lt"/>
                <a:ea typeface="+mj-ea"/>
              </a:rPr>
              <a:t>        </a:t>
            </a:r>
            <a:r>
              <a:rPr lang="zh-CN" altLang="en-US" sz="3000" b="1" dirty="0">
                <a:latin typeface="+mj-lt"/>
                <a:ea typeface="+mj-ea"/>
              </a:rPr>
              <a:t>人的身高（              ）有</a:t>
            </a:r>
            <a:r>
              <a:rPr lang="en-US" altLang="zh-CN" sz="3000" b="1" dirty="0">
                <a:latin typeface="+mj-lt"/>
                <a:ea typeface="+mj-ea"/>
              </a:rPr>
              <a:t>10m</a:t>
            </a:r>
            <a:endParaRPr lang="zh-CN" altLang="en-US" sz="3000" b="1" dirty="0">
              <a:latin typeface="+mj-lt"/>
              <a:ea typeface="+mj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12C2B4D-618A-40F1-A39B-97D2A5EEA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2100263"/>
            <a:ext cx="13446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不可能</a:t>
            </a:r>
            <a:endParaRPr lang="zh-CN" altLang="en-US" sz="3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9C0895E-C5B3-480E-9413-C3837B242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363" y="2659063"/>
            <a:ext cx="9572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可能</a:t>
            </a:r>
            <a:endParaRPr lang="zh-CN" altLang="en-US" sz="3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5C2D7F6-6DD0-4695-841D-A50E0565A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763" y="3195638"/>
            <a:ext cx="9572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一定</a:t>
            </a:r>
            <a:endParaRPr lang="zh-CN" altLang="en-US" sz="3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E201F10-81C0-4EDD-A9C9-6F8B702D0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3754438"/>
            <a:ext cx="13446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不可能</a:t>
            </a:r>
            <a:endParaRPr lang="zh-CN" altLang="en-US" sz="30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3975551-C096-4C29-945D-82F0776FEE23}"/>
              </a:ext>
            </a:extLst>
          </p:cNvPr>
          <p:cNvSpPr/>
          <p:nvPr/>
        </p:nvSpPr>
        <p:spPr>
          <a:xfrm>
            <a:off x="2116138" y="714375"/>
            <a:ext cx="43053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确定现象和不确定现象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FB0D8E-506D-AB4C-BA18-FEB9FFF3E6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147" y="1495316"/>
            <a:ext cx="5677705" cy="1349371"/>
          </a:xfrm>
          <a:prstGeom prst="rect">
            <a:avLst/>
          </a:prstGeom>
        </p:spPr>
      </p:pic>
      <p:grpSp>
        <p:nvGrpSpPr>
          <p:cNvPr id="12291" name="组合 3">
            <a:extLst>
              <a:ext uri="{FF2B5EF4-FFF2-40B4-BE49-F238E27FC236}">
                <a16:creationId xmlns:a16="http://schemas.microsoft.com/office/drawing/2014/main" id="{EA8C1D9A-E6A7-4034-8D7C-F7492B72E6D2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650875"/>
            <a:ext cx="2905125" cy="723900"/>
            <a:chOff x="159418" y="558179"/>
            <a:chExt cx="2903996" cy="723694"/>
          </a:xfrm>
        </p:grpSpPr>
        <p:pic>
          <p:nvPicPr>
            <p:cNvPr id="12293" name="图片 2">
              <a:extLst>
                <a:ext uri="{FF2B5EF4-FFF2-40B4-BE49-F238E27FC236}">
                  <a16:creationId xmlns:a16="http://schemas.microsoft.com/office/drawing/2014/main" id="{BBD01974-9347-40EB-91EA-242C2CC7E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5" t="34525" r="9291" b="42802"/>
            <a:stretch>
              <a:fillRect/>
            </a:stretch>
          </p:blipFill>
          <p:spPr bwMode="auto">
            <a:xfrm>
              <a:off x="159418" y="558179"/>
              <a:ext cx="2903996" cy="72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8FEB105-F99D-4A85-81CF-C1B813083A10}"/>
                </a:ext>
              </a:extLst>
            </p:cNvPr>
            <p:cNvSpPr/>
            <p:nvPr/>
          </p:nvSpPr>
          <p:spPr>
            <a:xfrm>
              <a:off x="216546" y="558179"/>
              <a:ext cx="2656442" cy="5856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latin typeface="+mn-ea"/>
                  <a:ea typeface="+mn-ea"/>
                </a:rPr>
                <a:t>可能性的大小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BB211051-00EE-E07D-DC2F-24C8736E37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5441" y="3013931"/>
            <a:ext cx="3733118" cy="135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不完整圆 47">
            <a:extLst>
              <a:ext uri="{FF2B5EF4-FFF2-40B4-BE49-F238E27FC236}">
                <a16:creationId xmlns:a16="http://schemas.microsoft.com/office/drawing/2014/main" id="{337F5526-A270-461C-803F-F9DD787C46D1}"/>
              </a:ext>
            </a:extLst>
          </p:cNvPr>
          <p:cNvSpPr/>
          <p:nvPr/>
        </p:nvSpPr>
        <p:spPr bwMode="auto">
          <a:xfrm rot="10800000">
            <a:off x="6164263" y="2289175"/>
            <a:ext cx="1435100" cy="1435100"/>
          </a:xfrm>
          <a:prstGeom prst="pie">
            <a:avLst>
              <a:gd name="adj1" fmla="val 5295224"/>
              <a:gd name="adj2" fmla="val 12804418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49" name="不完整圆 48">
            <a:extLst>
              <a:ext uri="{FF2B5EF4-FFF2-40B4-BE49-F238E27FC236}">
                <a16:creationId xmlns:a16="http://schemas.microsoft.com/office/drawing/2014/main" id="{C4C6FC80-A6A1-4F90-8D71-972D0491C613}"/>
              </a:ext>
            </a:extLst>
          </p:cNvPr>
          <p:cNvSpPr/>
          <p:nvPr/>
        </p:nvSpPr>
        <p:spPr bwMode="auto">
          <a:xfrm rot="10605928" flipH="1">
            <a:off x="6156325" y="2289175"/>
            <a:ext cx="1435100" cy="1435100"/>
          </a:xfrm>
          <a:prstGeom prst="pie">
            <a:avLst>
              <a:gd name="adj1" fmla="val 5295224"/>
              <a:gd name="adj2" fmla="val 12543456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50" name="不完整圆 49">
            <a:extLst>
              <a:ext uri="{FF2B5EF4-FFF2-40B4-BE49-F238E27FC236}">
                <a16:creationId xmlns:a16="http://schemas.microsoft.com/office/drawing/2014/main" id="{507451E9-5E00-46C7-86F4-3684D2777878}"/>
              </a:ext>
            </a:extLst>
          </p:cNvPr>
          <p:cNvSpPr/>
          <p:nvPr/>
        </p:nvSpPr>
        <p:spPr bwMode="auto">
          <a:xfrm rot="3384966" flipH="1">
            <a:off x="6161882" y="2289968"/>
            <a:ext cx="1435100" cy="1433513"/>
          </a:xfrm>
          <a:prstGeom prst="pie">
            <a:avLst>
              <a:gd name="adj1" fmla="val 5295224"/>
              <a:gd name="adj2" fmla="val 12126687"/>
            </a:avLst>
          </a:prstGeom>
          <a:solidFill>
            <a:srgbClr val="01A0E9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7" name="不完整圆 36">
            <a:extLst>
              <a:ext uri="{FF2B5EF4-FFF2-40B4-BE49-F238E27FC236}">
                <a16:creationId xmlns:a16="http://schemas.microsoft.com/office/drawing/2014/main" id="{235DD90D-5E73-48EB-9EDE-341319784899}"/>
              </a:ext>
            </a:extLst>
          </p:cNvPr>
          <p:cNvSpPr/>
          <p:nvPr/>
        </p:nvSpPr>
        <p:spPr bwMode="auto">
          <a:xfrm rot="10800000">
            <a:off x="3787775" y="2289175"/>
            <a:ext cx="1435100" cy="1435100"/>
          </a:xfrm>
          <a:prstGeom prst="pie">
            <a:avLst>
              <a:gd name="adj1" fmla="val 5295224"/>
              <a:gd name="adj2" fmla="val 9530789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8" name="不完整圆 37">
            <a:extLst>
              <a:ext uri="{FF2B5EF4-FFF2-40B4-BE49-F238E27FC236}">
                <a16:creationId xmlns:a16="http://schemas.microsoft.com/office/drawing/2014/main" id="{E04CEC17-4666-4FAE-A251-AEA467190E95}"/>
              </a:ext>
            </a:extLst>
          </p:cNvPr>
          <p:cNvSpPr/>
          <p:nvPr/>
        </p:nvSpPr>
        <p:spPr bwMode="auto">
          <a:xfrm rot="10800000" flipH="1">
            <a:off x="3775075" y="2287588"/>
            <a:ext cx="1435100" cy="1435100"/>
          </a:xfrm>
          <a:prstGeom prst="pie">
            <a:avLst>
              <a:gd name="adj1" fmla="val 5295224"/>
              <a:gd name="adj2" fmla="val 1078423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9" name="不完整圆 38">
            <a:extLst>
              <a:ext uri="{FF2B5EF4-FFF2-40B4-BE49-F238E27FC236}">
                <a16:creationId xmlns:a16="http://schemas.microsoft.com/office/drawing/2014/main" id="{8F8B7F85-DB6A-4E1E-8DEE-15634BA004E4}"/>
              </a:ext>
            </a:extLst>
          </p:cNvPr>
          <p:cNvSpPr/>
          <p:nvPr/>
        </p:nvSpPr>
        <p:spPr bwMode="auto">
          <a:xfrm rot="5400000" flipH="1">
            <a:off x="3775075" y="2300288"/>
            <a:ext cx="1435100" cy="1435100"/>
          </a:xfrm>
          <a:prstGeom prst="pie">
            <a:avLst>
              <a:gd name="adj1" fmla="val 5295224"/>
              <a:gd name="adj2" fmla="val 17434141"/>
            </a:avLst>
          </a:prstGeom>
          <a:solidFill>
            <a:srgbClr val="01A0E9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不完整圆 1">
            <a:extLst>
              <a:ext uri="{FF2B5EF4-FFF2-40B4-BE49-F238E27FC236}">
                <a16:creationId xmlns:a16="http://schemas.microsoft.com/office/drawing/2014/main" id="{4A1E198D-DE95-456B-BF42-7229A1BECA44}"/>
              </a:ext>
            </a:extLst>
          </p:cNvPr>
          <p:cNvSpPr/>
          <p:nvPr/>
        </p:nvSpPr>
        <p:spPr bwMode="auto">
          <a:xfrm rot="10968674">
            <a:off x="1379538" y="2286000"/>
            <a:ext cx="1435100" cy="1435100"/>
          </a:xfrm>
          <a:prstGeom prst="pie">
            <a:avLst>
              <a:gd name="adj1" fmla="val 5295224"/>
              <a:gd name="adj2" fmla="val 16200000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5" name="不完整圆 34">
            <a:extLst>
              <a:ext uri="{FF2B5EF4-FFF2-40B4-BE49-F238E27FC236}">
                <a16:creationId xmlns:a16="http://schemas.microsoft.com/office/drawing/2014/main" id="{8A57D198-62E8-426D-B842-D0F4F0C82F83}"/>
              </a:ext>
            </a:extLst>
          </p:cNvPr>
          <p:cNvSpPr/>
          <p:nvPr/>
        </p:nvSpPr>
        <p:spPr bwMode="auto">
          <a:xfrm rot="10800000" flipH="1">
            <a:off x="1365250" y="2293938"/>
            <a:ext cx="1435100" cy="1435100"/>
          </a:xfrm>
          <a:prstGeom prst="pie">
            <a:avLst>
              <a:gd name="adj1" fmla="val 5295224"/>
              <a:gd name="adj2" fmla="val 9845804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36" name="不完整圆 35">
            <a:extLst>
              <a:ext uri="{FF2B5EF4-FFF2-40B4-BE49-F238E27FC236}">
                <a16:creationId xmlns:a16="http://schemas.microsoft.com/office/drawing/2014/main" id="{6C7655FC-46E1-4E1F-BCDA-328EBAF3B05D}"/>
              </a:ext>
            </a:extLst>
          </p:cNvPr>
          <p:cNvSpPr/>
          <p:nvPr/>
        </p:nvSpPr>
        <p:spPr bwMode="auto">
          <a:xfrm rot="6198771" flipH="1">
            <a:off x="1371600" y="2293938"/>
            <a:ext cx="1435100" cy="1435100"/>
          </a:xfrm>
          <a:prstGeom prst="pie">
            <a:avLst>
              <a:gd name="adj1" fmla="val 5295224"/>
              <a:gd name="adj2" fmla="val 11542843"/>
            </a:avLst>
          </a:prstGeom>
          <a:solidFill>
            <a:srgbClr val="01A0E9"/>
          </a:solidFill>
          <a:ln w="1905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grpSp>
        <p:nvGrpSpPr>
          <p:cNvPr id="14347" name="组合 17">
            <a:extLst>
              <a:ext uri="{FF2B5EF4-FFF2-40B4-BE49-F238E27FC236}">
                <a16:creationId xmlns:a16="http://schemas.microsoft.com/office/drawing/2014/main" id="{6BD1F914-B2D7-4315-A41F-6A5E38374C55}"/>
              </a:ext>
            </a:extLst>
          </p:cNvPr>
          <p:cNvGrpSpPr>
            <a:grpSpLocks/>
          </p:cNvGrpSpPr>
          <p:nvPr/>
        </p:nvGrpSpPr>
        <p:grpSpPr bwMode="auto">
          <a:xfrm>
            <a:off x="1368425" y="2281238"/>
            <a:ext cx="1468438" cy="1439862"/>
            <a:chOff x="1176618" y="2212040"/>
            <a:chExt cx="1468405" cy="1440000"/>
          </a:xfrm>
        </p:grpSpPr>
        <p:sp>
          <p:nvSpPr>
            <p:cNvPr id="14363" name="椭圆 1">
              <a:extLst>
                <a:ext uri="{FF2B5EF4-FFF2-40B4-BE49-F238E27FC236}">
                  <a16:creationId xmlns:a16="http://schemas.microsoft.com/office/drawing/2014/main" id="{FEF7C8E8-8316-448A-8D9B-67BC5BE04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618" y="2212040"/>
              <a:ext cx="1440000" cy="1440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32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40A9350F-5CA5-4DE6-8178-6F210A51116E}"/>
                </a:ext>
              </a:extLst>
            </p:cNvPr>
            <p:cNvCxnSpPr>
              <a:stCxn id="14363" idx="0"/>
              <a:endCxn id="14363" idx="4"/>
            </p:cNvCxnSpPr>
            <p:nvPr/>
          </p:nvCxnSpPr>
          <p:spPr>
            <a:xfrm>
              <a:off x="1897327" y="2212040"/>
              <a:ext cx="0" cy="144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B381FE3F-370C-43DF-A0F2-F2EC253284D1}"/>
                </a:ext>
              </a:extLst>
            </p:cNvPr>
            <p:cNvCxnSpPr>
              <a:cxnSpLocks/>
            </p:cNvCxnSpPr>
            <p:nvPr/>
          </p:nvCxnSpPr>
          <p:spPr>
            <a:xfrm>
              <a:off x="1205192" y="2735965"/>
              <a:ext cx="692134" cy="198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D1B91A4B-5F80-4B57-AD87-CF6B3C63A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915" y="2750254"/>
              <a:ext cx="476239" cy="19210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C4EEE7E-B51B-4060-AF3F-2FB8AFF0EB80}"/>
                </a:ext>
              </a:extLst>
            </p:cNvPr>
            <p:cNvSpPr/>
            <p:nvPr/>
          </p:nvSpPr>
          <p:spPr>
            <a:xfrm>
              <a:off x="1392513" y="2283484"/>
              <a:ext cx="625461" cy="4937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latin typeface="+mj-lt"/>
                  <a:ea typeface="黑体" pitchFamily="2" charset="-122"/>
                </a:rPr>
                <a:t>黄</a:t>
              </a:r>
              <a:endParaRPr lang="zh-CN" altLang="zh-CN" sz="2400" b="1" dirty="0">
                <a:latin typeface="+mj-lt"/>
                <a:ea typeface="黑体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D6B0682-77CD-485B-AA93-9094E1344D33}"/>
                </a:ext>
              </a:extLst>
            </p:cNvPr>
            <p:cNvSpPr/>
            <p:nvPr/>
          </p:nvSpPr>
          <p:spPr>
            <a:xfrm>
              <a:off x="2017974" y="2804234"/>
              <a:ext cx="627049" cy="4921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latin typeface="+mj-lt"/>
                  <a:ea typeface="黑体" pitchFamily="2" charset="-122"/>
                </a:rPr>
                <a:t>红</a:t>
              </a:r>
              <a:endParaRPr lang="zh-CN" altLang="zh-CN" sz="2400" b="1" dirty="0">
                <a:latin typeface="+mj-lt"/>
                <a:ea typeface="黑体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FCDA7FB-0247-4E29-8E7D-37C8994CBD18}"/>
                </a:ext>
              </a:extLst>
            </p:cNvPr>
            <p:cNvSpPr/>
            <p:nvPr/>
          </p:nvSpPr>
          <p:spPr>
            <a:xfrm>
              <a:off x="1389338" y="2932834"/>
              <a:ext cx="625461" cy="4921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latin typeface="+mj-lt"/>
                  <a:ea typeface="黑体" pitchFamily="2" charset="-122"/>
                </a:rPr>
                <a:t>蓝</a:t>
              </a:r>
              <a:endParaRPr lang="zh-CN" altLang="zh-CN" sz="2400" b="1" dirty="0">
                <a:latin typeface="+mj-lt"/>
                <a:ea typeface="黑体" pitchFamily="2" charset="-122"/>
              </a:endParaRPr>
            </a:p>
          </p:txBody>
        </p:sp>
      </p:grpSp>
      <p:grpSp>
        <p:nvGrpSpPr>
          <p:cNvPr id="12291" name="组合 47">
            <a:extLst>
              <a:ext uri="{FF2B5EF4-FFF2-40B4-BE49-F238E27FC236}">
                <a16:creationId xmlns:a16="http://schemas.microsoft.com/office/drawing/2014/main" id="{8BC7956D-EF8D-49E3-BBA7-5B0B6AE7C693}"/>
              </a:ext>
            </a:extLst>
          </p:cNvPr>
          <p:cNvGrpSpPr>
            <a:grpSpLocks/>
          </p:cNvGrpSpPr>
          <p:nvPr/>
        </p:nvGrpSpPr>
        <p:grpSpPr bwMode="auto">
          <a:xfrm>
            <a:off x="6141299" y="2281017"/>
            <a:ext cx="1560512" cy="1439862"/>
            <a:chOff x="3363381" y="2265204"/>
            <a:chExt cx="1560478" cy="1440000"/>
          </a:xfrm>
          <a:noFill/>
        </p:grpSpPr>
        <p:grpSp>
          <p:nvGrpSpPr>
            <p:cNvPr id="12306" name="组合 18">
              <a:extLst>
                <a:ext uri="{FF2B5EF4-FFF2-40B4-BE49-F238E27FC236}">
                  <a16:creationId xmlns:a16="http://schemas.microsoft.com/office/drawing/2014/main" id="{3E540A82-C86F-4BA7-8800-DFD77AD3AC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3381" y="2265204"/>
              <a:ext cx="1560478" cy="1440000"/>
              <a:chOff x="1176618" y="2212040"/>
              <a:chExt cx="1560478" cy="1440000"/>
            </a:xfrm>
            <a:grpFill/>
          </p:grpSpPr>
          <p:sp>
            <p:nvSpPr>
              <p:cNvPr id="12308" name="椭圆 19">
                <a:extLst>
                  <a:ext uri="{FF2B5EF4-FFF2-40B4-BE49-F238E27FC236}">
                    <a16:creationId xmlns:a16="http://schemas.microsoft.com/office/drawing/2014/main" id="{3FC77FB8-E793-4A5F-BEE5-102A50DFE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618" y="2212040"/>
                <a:ext cx="1440000" cy="1440000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defRPr/>
                </a:pPr>
                <a:endPara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843A328F-EB8C-4E28-A1A9-19812209845B}"/>
                  </a:ext>
                </a:extLst>
              </p:cNvPr>
              <p:cNvCxnSpPr>
                <a:cxnSpLocks/>
                <a:stCxn id="12308" idx="0"/>
              </p:cNvCxnSpPr>
              <p:nvPr/>
            </p:nvCxnSpPr>
            <p:spPr>
              <a:xfrm flipH="1">
                <a:off x="1897327" y="2212040"/>
                <a:ext cx="0" cy="73032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68997A2C-ADAB-4236-B2D2-E0B94E3152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5677" y="2934421"/>
                <a:ext cx="601650" cy="40167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02F233AD-CA5E-4B38-989A-703C80FE45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8914" y="2626417"/>
                <a:ext cx="379405" cy="315943"/>
              </a:xfrm>
              <a:prstGeom prst="straightConnector1">
                <a:avLst/>
              </a:prstGeom>
              <a:grpFill/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F9829A6-6771-450B-9D97-15C46A44E980}"/>
                  </a:ext>
                </a:extLst>
              </p:cNvPr>
              <p:cNvSpPr/>
              <p:nvPr/>
            </p:nvSpPr>
            <p:spPr>
              <a:xfrm>
                <a:off x="1263928" y="2481941"/>
                <a:ext cx="627049" cy="49375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黄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E537E6-061F-4200-8137-2816E0129468}"/>
                  </a:ext>
                </a:extLst>
              </p:cNvPr>
              <p:cNvSpPr/>
              <p:nvPr/>
            </p:nvSpPr>
            <p:spPr>
              <a:xfrm>
                <a:off x="2110048" y="2604190"/>
                <a:ext cx="627048" cy="493760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红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A807C13-47BA-47D9-8591-900BB4C33CC6}"/>
                  </a:ext>
                </a:extLst>
              </p:cNvPr>
              <p:cNvSpPr/>
              <p:nvPr/>
            </p:nvSpPr>
            <p:spPr>
              <a:xfrm>
                <a:off x="1630633" y="3090011"/>
                <a:ext cx="625461" cy="493760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蓝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E431B17-4149-4D7B-8E19-95274BD84B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7265" y="2984410"/>
              <a:ext cx="590537" cy="3889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49" name="组合 48">
            <a:extLst>
              <a:ext uri="{FF2B5EF4-FFF2-40B4-BE49-F238E27FC236}">
                <a16:creationId xmlns:a16="http://schemas.microsoft.com/office/drawing/2014/main" id="{9291BA87-F40E-4270-8C2A-3AC054AB0F41}"/>
              </a:ext>
            </a:extLst>
          </p:cNvPr>
          <p:cNvGrpSpPr>
            <a:grpSpLocks/>
          </p:cNvGrpSpPr>
          <p:nvPr/>
        </p:nvGrpSpPr>
        <p:grpSpPr bwMode="auto">
          <a:xfrm>
            <a:off x="3784600" y="2281238"/>
            <a:ext cx="1439863" cy="1439862"/>
            <a:chOff x="5669253" y="2308638"/>
            <a:chExt cx="1440000" cy="1440000"/>
          </a:xfrm>
        </p:grpSpPr>
        <p:grpSp>
          <p:nvGrpSpPr>
            <p:cNvPr id="14354" name="组合 35">
              <a:extLst>
                <a:ext uri="{FF2B5EF4-FFF2-40B4-BE49-F238E27FC236}">
                  <a16:creationId xmlns:a16="http://schemas.microsoft.com/office/drawing/2014/main" id="{EB2EFCE7-A749-4383-B02C-849EE196B6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69253" y="2308638"/>
              <a:ext cx="1440000" cy="1440000"/>
              <a:chOff x="1176618" y="2212040"/>
              <a:chExt cx="1440000" cy="1440000"/>
            </a:xfrm>
          </p:grpSpPr>
          <p:sp>
            <p:nvSpPr>
              <p:cNvPr id="14356" name="椭圆 36">
                <a:extLst>
                  <a:ext uri="{FF2B5EF4-FFF2-40B4-BE49-F238E27FC236}">
                    <a16:creationId xmlns:a16="http://schemas.microsoft.com/office/drawing/2014/main" id="{164BE1E8-1E3C-4AC0-B11B-2D549B2E1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618" y="2212040"/>
                <a:ext cx="1440000" cy="14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62BA9C6F-DE09-4E6A-A882-7908E0094811}"/>
                  </a:ext>
                </a:extLst>
              </p:cNvPr>
              <p:cNvCxnSpPr>
                <a:cxnSpLocks/>
                <a:stCxn id="14356" idx="0"/>
              </p:cNvCxnSpPr>
              <p:nvPr/>
            </p:nvCxnSpPr>
            <p:spPr>
              <a:xfrm flipH="1">
                <a:off x="1895824" y="2212040"/>
                <a:ext cx="1587" cy="7303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A6D5E004-CC3E-433E-91C7-D036311F347D}"/>
                  </a:ext>
                </a:extLst>
              </p:cNvPr>
              <p:cNvCxnSpPr>
                <a:cxnSpLocks/>
                <a:stCxn id="14356" idx="2"/>
              </p:cNvCxnSpPr>
              <p:nvPr/>
            </p:nvCxnSpPr>
            <p:spPr>
              <a:xfrm>
                <a:off x="1176618" y="2932834"/>
                <a:ext cx="719206" cy="15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8A651077-BDA1-4D7B-A204-09718DD94E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9000" y="2626417"/>
                <a:ext cx="379448" cy="31594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79769756-9AF4-42E7-A93E-E08E47FAF4BC}"/>
                  </a:ext>
                </a:extLst>
              </p:cNvPr>
              <p:cNvSpPr/>
              <p:nvPr/>
            </p:nvSpPr>
            <p:spPr>
              <a:xfrm>
                <a:off x="1263939" y="2481941"/>
                <a:ext cx="627122" cy="4937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黄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5DF4D9F0-A125-4E01-B210-3715E485109F}"/>
                  </a:ext>
                </a:extLst>
              </p:cNvPr>
              <p:cNvSpPr/>
              <p:nvPr/>
            </p:nvSpPr>
            <p:spPr>
              <a:xfrm>
                <a:off x="1868834" y="2221566"/>
                <a:ext cx="625535" cy="4937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红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8AEC6E1-B8FD-43E2-B66D-F824F7214F63}"/>
                  </a:ext>
                </a:extLst>
              </p:cNvPr>
              <p:cNvSpPr/>
              <p:nvPr/>
            </p:nvSpPr>
            <p:spPr>
              <a:xfrm>
                <a:off x="1652913" y="3031269"/>
                <a:ext cx="625535" cy="4921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蓝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</p:grp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53B5934-EDB4-4116-B817-8CE36DB623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3696" y="2776995"/>
              <a:ext cx="692216" cy="2556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01FDBC45-8493-4FDD-A90D-9F5142028F67}"/>
              </a:ext>
            </a:extLst>
          </p:cNvPr>
          <p:cNvSpPr txBox="1"/>
          <p:nvPr/>
        </p:nvSpPr>
        <p:spPr>
          <a:xfrm>
            <a:off x="120650" y="1033463"/>
            <a:ext cx="8720138" cy="1162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900" b="1" dirty="0">
                <a:latin typeface="+mj-lt"/>
                <a:ea typeface="黑体" panose="02010600030101010101" pitchFamily="49" charset="-122"/>
              </a:rPr>
              <a:t>        每个转盘中的指针转到红色区域的可能性都是一样的吗？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EB6B74D7-DF57-4BF9-BEAF-21CFB9EBA9B1}"/>
              </a:ext>
            </a:extLst>
          </p:cNvPr>
          <p:cNvGrpSpPr>
            <a:grpSpLocks/>
          </p:cNvGrpSpPr>
          <p:nvPr/>
        </p:nvGrpSpPr>
        <p:grpSpPr bwMode="auto">
          <a:xfrm>
            <a:off x="2947988" y="3854450"/>
            <a:ext cx="3089275" cy="587375"/>
            <a:chOff x="2200275" y="2519390"/>
            <a:chExt cx="3088686" cy="587249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654B52C3-9D5D-44EC-B96B-6C68AAAE4691}"/>
                </a:ext>
              </a:extLst>
            </p:cNvPr>
            <p:cNvSpPr/>
            <p:nvPr/>
          </p:nvSpPr>
          <p:spPr bwMode="auto">
            <a:xfrm>
              <a:off x="2200275" y="2549547"/>
              <a:ext cx="3068052" cy="557092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3399FF"/>
              </a:solidFill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1FF6813-E735-4542-AFEF-413124A1A933}"/>
                </a:ext>
              </a:extLst>
            </p:cNvPr>
            <p:cNvSpPr/>
            <p:nvPr/>
          </p:nvSpPr>
          <p:spPr>
            <a:xfrm>
              <a:off x="2220908" y="2519390"/>
              <a:ext cx="3068053" cy="5840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latin typeface="+mn-ea"/>
                  <a:ea typeface="+mn-ea"/>
                </a:rPr>
                <a:t>扇形面积的大小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732442E-D829-4719-885E-29F7CCD584C4}"/>
              </a:ext>
            </a:extLst>
          </p:cNvPr>
          <p:cNvSpPr txBox="1"/>
          <p:nvPr/>
        </p:nvSpPr>
        <p:spPr>
          <a:xfrm>
            <a:off x="101600" y="1195388"/>
            <a:ext cx="5257800" cy="2400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zh-CN" sz="3000" b="1" dirty="0">
                <a:latin typeface="+mj-lt"/>
                <a:ea typeface="黑体" panose="02010600030101010101" pitchFamily="49" charset="-122"/>
              </a:rPr>
              <a:t>1.</a:t>
            </a:r>
            <a:r>
              <a:rPr lang="zh-CN" altLang="en-US" sz="3000" b="1" dirty="0">
                <a:latin typeface="+mj-lt"/>
                <a:ea typeface="黑体" panose="02010600030101010101" pitchFamily="49" charset="-122"/>
              </a:rPr>
              <a:t>甲、乙两个足球队之间近期</a:t>
            </a:r>
            <a:r>
              <a:rPr lang="en-US" altLang="zh-CN" sz="3000" b="1" dirty="0">
                <a:latin typeface="+mj-lt"/>
                <a:ea typeface="黑体" panose="02010600030101010101" pitchFamily="49" charset="-122"/>
              </a:rPr>
              <a:t>5</a:t>
            </a:r>
            <a:r>
              <a:rPr lang="zh-CN" altLang="en-US" sz="3000" b="1" dirty="0">
                <a:latin typeface="+mj-lt"/>
                <a:ea typeface="黑体" panose="02010600030101010101" pitchFamily="49" charset="-122"/>
              </a:rPr>
              <a:t>场比赛的进球数如右表。如果两个队现在进行一场比赛，请预测一下哪个队获胜的可能性大。为什么？</a:t>
            </a:r>
          </a:p>
        </p:txBody>
      </p:sp>
      <p:pic>
        <p:nvPicPr>
          <p:cNvPr id="15363" name="图片 2">
            <a:extLst>
              <a:ext uri="{FF2B5EF4-FFF2-40B4-BE49-F238E27FC236}">
                <a16:creationId xmlns:a16="http://schemas.microsoft.com/office/drawing/2014/main" id="{7E908DE2-5BDB-4C70-B717-9FE28419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3083" y="1398930"/>
            <a:ext cx="3279458" cy="194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58F2F1C-CB20-4267-B7C8-0AB474D194FB}"/>
              </a:ext>
            </a:extLst>
          </p:cNvPr>
          <p:cNvSpPr txBox="1"/>
          <p:nvPr/>
        </p:nvSpPr>
        <p:spPr>
          <a:xfrm>
            <a:off x="101600" y="3549650"/>
            <a:ext cx="8777288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0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        乙队获胜的可能性稍大点。因为乙队的成绩呈上升趋势。</a:t>
            </a:r>
          </a:p>
        </p:txBody>
      </p:sp>
      <p:grpSp>
        <p:nvGrpSpPr>
          <p:cNvPr id="15365" name="组合 1">
            <a:extLst>
              <a:ext uri="{FF2B5EF4-FFF2-40B4-BE49-F238E27FC236}">
                <a16:creationId xmlns:a16="http://schemas.microsoft.com/office/drawing/2014/main" id="{F0A104F9-FFD1-415F-899E-1E3096FE540E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611188"/>
            <a:ext cx="2041525" cy="584200"/>
            <a:chOff x="100994" y="610494"/>
            <a:chExt cx="2041474" cy="584775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55A1CA17-9FEB-4867-83FE-CFEE7680778C}"/>
                </a:ext>
              </a:extLst>
            </p:cNvPr>
            <p:cNvSpPr/>
            <p:nvPr/>
          </p:nvSpPr>
          <p:spPr>
            <a:xfrm>
              <a:off x="100994" y="610494"/>
              <a:ext cx="2041474" cy="584775"/>
            </a:xfrm>
            <a:prstGeom prst="roundRect">
              <a:avLst>
                <a:gd name="adj" fmla="val 23465"/>
              </a:avLst>
            </a:prstGeom>
            <a:solidFill>
              <a:srgbClr val="FF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3F0A3AF-7C69-4014-B442-B38E1D40763F}"/>
                </a:ext>
              </a:extLst>
            </p:cNvPr>
            <p:cNvSpPr/>
            <p:nvPr/>
          </p:nvSpPr>
          <p:spPr>
            <a:xfrm>
              <a:off x="208660" y="610494"/>
              <a:ext cx="1826141" cy="58477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>
                <a:buFont typeface="Arial" panose="020B0604020202020204" pitchFamily="34" charset="0"/>
                <a:buNone/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随堂练习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44">
            <a:extLst>
              <a:ext uri="{FF2B5EF4-FFF2-40B4-BE49-F238E27FC236}">
                <a16:creationId xmlns:a16="http://schemas.microsoft.com/office/drawing/2014/main" id="{6DE3F88C-6CEA-443B-B6EB-4FF21FCB832C}"/>
              </a:ext>
            </a:extLst>
          </p:cNvPr>
          <p:cNvGrpSpPr>
            <a:grpSpLocks/>
          </p:cNvGrpSpPr>
          <p:nvPr/>
        </p:nvGrpSpPr>
        <p:grpSpPr bwMode="auto">
          <a:xfrm>
            <a:off x="2870200" y="500063"/>
            <a:ext cx="5786438" cy="2695575"/>
            <a:chOff x="1831856" y="302911"/>
            <a:chExt cx="5529551" cy="2694666"/>
          </a:xfrm>
        </p:grpSpPr>
        <p:pic>
          <p:nvPicPr>
            <p:cNvPr id="16418" name="图片 37">
              <a:extLst>
                <a:ext uri="{FF2B5EF4-FFF2-40B4-BE49-F238E27FC236}">
                  <a16:creationId xmlns:a16="http://schemas.microsoft.com/office/drawing/2014/main" id="{50C9D0D3-2AEC-4C38-846C-C57E03C91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856" y="302911"/>
              <a:ext cx="5529551" cy="269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9" name="图片 39">
              <a:extLst>
                <a:ext uri="{FF2B5EF4-FFF2-40B4-BE49-F238E27FC236}">
                  <a16:creationId xmlns:a16="http://schemas.microsoft.com/office/drawing/2014/main" id="{402ABEAB-64A3-457C-BC29-BF1D28073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2279" y="1482615"/>
              <a:ext cx="561964" cy="97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0" name="图片 41">
              <a:extLst>
                <a:ext uri="{FF2B5EF4-FFF2-40B4-BE49-F238E27FC236}">
                  <a16:creationId xmlns:a16="http://schemas.microsoft.com/office/drawing/2014/main" id="{0687EB0B-B903-4FD2-A881-C2FE85DF7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36856" y="1194236"/>
              <a:ext cx="812727" cy="101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1" name="图片 43">
              <a:extLst>
                <a:ext uri="{FF2B5EF4-FFF2-40B4-BE49-F238E27FC236}">
                  <a16:creationId xmlns:a16="http://schemas.microsoft.com/office/drawing/2014/main" id="{AE7B0998-F473-4917-BDCE-5BDA68CDF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427891" y="1426878"/>
              <a:ext cx="758090" cy="108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9AD1771A-6A4B-4A97-8E7D-3CB905265A25}"/>
              </a:ext>
            </a:extLst>
          </p:cNvPr>
          <p:cNvGrpSpPr>
            <a:grpSpLocks/>
          </p:cNvGrpSpPr>
          <p:nvPr/>
        </p:nvGrpSpPr>
        <p:grpSpPr bwMode="auto">
          <a:xfrm>
            <a:off x="452438" y="3359150"/>
            <a:ext cx="1468437" cy="1439863"/>
            <a:chOff x="1176618" y="2212040"/>
            <a:chExt cx="1468405" cy="1440000"/>
          </a:xfrm>
        </p:grpSpPr>
        <p:sp>
          <p:nvSpPr>
            <p:cNvPr id="16411" name="椭圆 1">
              <a:extLst>
                <a:ext uri="{FF2B5EF4-FFF2-40B4-BE49-F238E27FC236}">
                  <a16:creationId xmlns:a16="http://schemas.microsoft.com/office/drawing/2014/main" id="{02F8C3A1-89D7-49C4-992B-7DB9C9A54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618" y="2212040"/>
              <a:ext cx="1440000" cy="144000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32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60CA462F-B17D-4582-BEA7-FEB65A4F8A9D}"/>
                </a:ext>
              </a:extLst>
            </p:cNvPr>
            <p:cNvCxnSpPr>
              <a:stCxn id="16411" idx="0"/>
              <a:endCxn id="16411" idx="4"/>
            </p:cNvCxnSpPr>
            <p:nvPr/>
          </p:nvCxnSpPr>
          <p:spPr>
            <a:xfrm>
              <a:off x="1897327" y="2212040"/>
              <a:ext cx="0" cy="144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F0FCFAE8-07F5-466C-96C2-B9D7CEE5A4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5192" y="2735965"/>
              <a:ext cx="692135" cy="1984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DE835910-091E-449C-9D1C-9BB70AF0B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914" y="2750254"/>
              <a:ext cx="476240" cy="19210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37F2790-9EE0-4FEF-8928-370E32ED04A8}"/>
                </a:ext>
              </a:extLst>
            </p:cNvPr>
            <p:cNvSpPr/>
            <p:nvPr/>
          </p:nvSpPr>
          <p:spPr>
            <a:xfrm>
              <a:off x="1392513" y="2283485"/>
              <a:ext cx="625461" cy="49375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latin typeface="+mj-lt"/>
                  <a:ea typeface="黑体" pitchFamily="2" charset="-122"/>
                </a:rPr>
                <a:t>黄</a:t>
              </a:r>
              <a:endParaRPr lang="zh-CN" altLang="zh-CN" sz="2400" b="1" dirty="0">
                <a:latin typeface="+mj-lt"/>
                <a:ea typeface="黑体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9470472-AE42-457F-B8BD-43A576CD5F14}"/>
                </a:ext>
              </a:extLst>
            </p:cNvPr>
            <p:cNvSpPr/>
            <p:nvPr/>
          </p:nvSpPr>
          <p:spPr>
            <a:xfrm>
              <a:off x="2017975" y="2804234"/>
              <a:ext cx="627048" cy="4921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latin typeface="+mj-lt"/>
                  <a:ea typeface="黑体" pitchFamily="2" charset="-122"/>
                </a:rPr>
                <a:t>红</a:t>
              </a:r>
              <a:endParaRPr lang="zh-CN" altLang="zh-CN" sz="2400" b="1" dirty="0">
                <a:latin typeface="+mj-lt"/>
                <a:ea typeface="黑体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22D59EA-3127-4EDE-9F66-052AB5E4A6D9}"/>
                </a:ext>
              </a:extLst>
            </p:cNvPr>
            <p:cNvSpPr/>
            <p:nvPr/>
          </p:nvSpPr>
          <p:spPr>
            <a:xfrm>
              <a:off x="1389338" y="2932834"/>
              <a:ext cx="625461" cy="4921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latin typeface="+mj-lt"/>
                  <a:ea typeface="黑体" pitchFamily="2" charset="-122"/>
                </a:rPr>
                <a:t>蓝</a:t>
              </a:r>
              <a:endParaRPr lang="zh-CN" altLang="zh-CN" sz="2400" b="1" dirty="0">
                <a:latin typeface="+mj-lt"/>
                <a:ea typeface="黑体" pitchFamily="2" charset="-122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BE880742-D586-45F7-A484-4C84A45339D8}"/>
              </a:ext>
            </a:extLst>
          </p:cNvPr>
          <p:cNvGrpSpPr>
            <a:grpSpLocks/>
          </p:cNvGrpSpPr>
          <p:nvPr/>
        </p:nvGrpSpPr>
        <p:grpSpPr bwMode="auto">
          <a:xfrm>
            <a:off x="5226050" y="3359150"/>
            <a:ext cx="1560513" cy="1439863"/>
            <a:chOff x="3363381" y="2265204"/>
            <a:chExt cx="1560478" cy="1440000"/>
          </a:xfrm>
        </p:grpSpPr>
        <p:grpSp>
          <p:nvGrpSpPr>
            <p:cNvPr id="16402" name="组合 18">
              <a:extLst>
                <a:ext uri="{FF2B5EF4-FFF2-40B4-BE49-F238E27FC236}">
                  <a16:creationId xmlns:a16="http://schemas.microsoft.com/office/drawing/2014/main" id="{BD2A3D28-E536-4505-9902-3EEEEB2D62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3381" y="2265204"/>
              <a:ext cx="1560478" cy="1440000"/>
              <a:chOff x="1176618" y="2212040"/>
              <a:chExt cx="1560478" cy="1440000"/>
            </a:xfrm>
          </p:grpSpPr>
          <p:sp>
            <p:nvSpPr>
              <p:cNvPr id="16404" name="椭圆 19">
                <a:extLst>
                  <a:ext uri="{FF2B5EF4-FFF2-40B4-BE49-F238E27FC236}">
                    <a16:creationId xmlns:a16="http://schemas.microsoft.com/office/drawing/2014/main" id="{553FEE5F-CBBF-421A-B422-7FBB02B1C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618" y="2212040"/>
                <a:ext cx="1440000" cy="144000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A028D78A-6328-4B40-9560-029B69339417}"/>
                  </a:ext>
                </a:extLst>
              </p:cNvPr>
              <p:cNvCxnSpPr>
                <a:cxnSpLocks/>
                <a:stCxn id="16404" idx="0"/>
              </p:cNvCxnSpPr>
              <p:nvPr/>
            </p:nvCxnSpPr>
            <p:spPr>
              <a:xfrm flipH="1">
                <a:off x="1897327" y="2212040"/>
                <a:ext cx="0" cy="730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797AAC1B-8380-4FB1-B2C4-10B0B71519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5678" y="2934422"/>
                <a:ext cx="601649" cy="4016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2DE37AA7-AD60-4C94-B598-0D09C1FBF8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8915" y="2626417"/>
                <a:ext cx="379403" cy="315942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E65D76A2-C10E-4D84-AF32-CEC99B07F524}"/>
                  </a:ext>
                </a:extLst>
              </p:cNvPr>
              <p:cNvSpPr/>
              <p:nvPr/>
            </p:nvSpPr>
            <p:spPr>
              <a:xfrm>
                <a:off x="1263929" y="2481941"/>
                <a:ext cx="627048" cy="4937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黄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34AA6180-F722-40CC-BB94-6BDEA7C7C3E0}"/>
                  </a:ext>
                </a:extLst>
              </p:cNvPr>
              <p:cNvSpPr/>
              <p:nvPr/>
            </p:nvSpPr>
            <p:spPr>
              <a:xfrm>
                <a:off x="2110047" y="2604190"/>
                <a:ext cx="627049" cy="4937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红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A9C5B2E-970D-4206-BDC5-32C9668AD994}"/>
                  </a:ext>
                </a:extLst>
              </p:cNvPr>
              <p:cNvSpPr/>
              <p:nvPr/>
            </p:nvSpPr>
            <p:spPr>
              <a:xfrm>
                <a:off x="1630633" y="3090012"/>
                <a:ext cx="625461" cy="4937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蓝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</p:grp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5E7E7F1-250D-42CE-AFA5-2A70C65574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7265" y="2984410"/>
              <a:ext cx="590537" cy="3889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48">
            <a:extLst>
              <a:ext uri="{FF2B5EF4-FFF2-40B4-BE49-F238E27FC236}">
                <a16:creationId xmlns:a16="http://schemas.microsoft.com/office/drawing/2014/main" id="{F626BAEE-FCA0-42CE-AC47-8915173866E5}"/>
              </a:ext>
            </a:extLst>
          </p:cNvPr>
          <p:cNvGrpSpPr>
            <a:grpSpLocks/>
          </p:cNvGrpSpPr>
          <p:nvPr/>
        </p:nvGrpSpPr>
        <p:grpSpPr bwMode="auto">
          <a:xfrm>
            <a:off x="2868613" y="3359150"/>
            <a:ext cx="1439862" cy="1439863"/>
            <a:chOff x="5669253" y="2308638"/>
            <a:chExt cx="1440000" cy="1440000"/>
          </a:xfrm>
        </p:grpSpPr>
        <p:grpSp>
          <p:nvGrpSpPr>
            <p:cNvPr id="16393" name="组合 35">
              <a:extLst>
                <a:ext uri="{FF2B5EF4-FFF2-40B4-BE49-F238E27FC236}">
                  <a16:creationId xmlns:a16="http://schemas.microsoft.com/office/drawing/2014/main" id="{04BF24FA-6A97-4102-AFEB-BDF9FA9330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69253" y="2308638"/>
              <a:ext cx="1440000" cy="1440000"/>
              <a:chOff x="1176618" y="2212040"/>
              <a:chExt cx="1440000" cy="1440000"/>
            </a:xfrm>
          </p:grpSpPr>
          <p:sp>
            <p:nvSpPr>
              <p:cNvPr id="16395" name="椭圆 36">
                <a:extLst>
                  <a:ext uri="{FF2B5EF4-FFF2-40B4-BE49-F238E27FC236}">
                    <a16:creationId xmlns:a16="http://schemas.microsoft.com/office/drawing/2014/main" id="{1B9A872B-06BB-4DB8-AB4F-DED9947E3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618" y="2212040"/>
                <a:ext cx="1440000" cy="144000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9761AE3C-8A44-43A9-B140-12B7075D488C}"/>
                  </a:ext>
                </a:extLst>
              </p:cNvPr>
              <p:cNvCxnSpPr>
                <a:cxnSpLocks/>
                <a:stCxn id="16395" idx="0"/>
              </p:cNvCxnSpPr>
              <p:nvPr/>
            </p:nvCxnSpPr>
            <p:spPr>
              <a:xfrm flipH="1">
                <a:off x="1895824" y="2212040"/>
                <a:ext cx="1588" cy="7303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83205A08-DABE-4A06-83D9-575CFD7F1C38}"/>
                  </a:ext>
                </a:extLst>
              </p:cNvPr>
              <p:cNvCxnSpPr>
                <a:cxnSpLocks/>
                <a:stCxn id="16395" idx="2"/>
              </p:cNvCxnSpPr>
              <p:nvPr/>
            </p:nvCxnSpPr>
            <p:spPr>
              <a:xfrm>
                <a:off x="1176618" y="2932834"/>
                <a:ext cx="719206" cy="1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>
                <a:extLst>
                  <a:ext uri="{FF2B5EF4-FFF2-40B4-BE49-F238E27FC236}">
                    <a16:creationId xmlns:a16="http://schemas.microsoft.com/office/drawing/2014/main" id="{D8E91126-9458-454A-AC47-3A933F7B32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8999" y="2626417"/>
                <a:ext cx="379449" cy="315942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4ADD0A96-143E-4872-9B82-2DCEE33A1802}"/>
                  </a:ext>
                </a:extLst>
              </p:cNvPr>
              <p:cNvSpPr/>
              <p:nvPr/>
            </p:nvSpPr>
            <p:spPr>
              <a:xfrm>
                <a:off x="1263938" y="2481941"/>
                <a:ext cx="627123" cy="4937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黄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EF1832AC-070E-4081-93B4-626149C92859}"/>
                  </a:ext>
                </a:extLst>
              </p:cNvPr>
              <p:cNvSpPr/>
              <p:nvPr/>
            </p:nvSpPr>
            <p:spPr>
              <a:xfrm>
                <a:off x="1868834" y="2221566"/>
                <a:ext cx="625535" cy="4937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红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3042D747-928E-453B-85FD-ABEDB6C4C9AB}"/>
                  </a:ext>
                </a:extLst>
              </p:cNvPr>
              <p:cNvSpPr/>
              <p:nvPr/>
            </p:nvSpPr>
            <p:spPr>
              <a:xfrm>
                <a:off x="1652914" y="3031268"/>
                <a:ext cx="625535" cy="4921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zh-CN" altLang="en-US" sz="2400" b="1" dirty="0">
                    <a:latin typeface="+mj-lt"/>
                    <a:ea typeface="黑体" pitchFamily="2" charset="-122"/>
                  </a:rPr>
                  <a:t>蓝</a:t>
                </a:r>
                <a:endParaRPr lang="zh-CN" altLang="zh-CN" sz="2400" b="1" dirty="0">
                  <a:latin typeface="+mj-lt"/>
                  <a:ea typeface="黑体" pitchFamily="2" charset="-122"/>
                </a:endParaRPr>
              </a:p>
            </p:txBody>
          </p:sp>
        </p:grp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D0E76E2A-C191-4689-9F92-667CD3A7F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3696" y="2776996"/>
              <a:ext cx="692216" cy="255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6AC02B73-F00A-4063-990B-2CF5EA18BA9F}"/>
              </a:ext>
            </a:extLst>
          </p:cNvPr>
          <p:cNvSpPr/>
          <p:nvPr/>
        </p:nvSpPr>
        <p:spPr>
          <a:xfrm>
            <a:off x="420688" y="2630488"/>
            <a:ext cx="5884862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+mn-ea"/>
                <a:ea typeface="+mn-ea"/>
              </a:rPr>
              <a:t>你认为选哪个转盘比较公平呢</a:t>
            </a:r>
            <a:r>
              <a:rPr lang="en-US" altLang="zh-CN" sz="3200" b="1" dirty="0">
                <a:latin typeface="+mn-ea"/>
                <a:ea typeface="+mn-ea"/>
              </a:rPr>
              <a:t>?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3947E442-4BF3-4C93-BB78-0DEEFC943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361950"/>
            <a:ext cx="2144712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latin typeface="+mj-lt"/>
                <a:ea typeface="+mj-ea"/>
              </a:rPr>
              <a:t>2.</a:t>
            </a:r>
            <a:r>
              <a:rPr lang="zh-CN" altLang="en-US" sz="3200" dirty="0">
                <a:latin typeface="+mj-lt"/>
                <a:ea typeface="+mj-ea"/>
              </a:rPr>
              <a:t>小裁判。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6C350D6-BCD5-43A4-B4FD-1884173BD3E5}"/>
              </a:ext>
            </a:extLst>
          </p:cNvPr>
          <p:cNvSpPr/>
          <p:nvPr/>
        </p:nvSpPr>
        <p:spPr>
          <a:xfrm>
            <a:off x="6875463" y="3773488"/>
            <a:ext cx="2011362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+mn-ea"/>
                <a:ea typeface="+mn-ea"/>
              </a:rPr>
              <a:t>等可能性</a:t>
            </a:r>
            <a:endParaRPr lang="en-US" altLang="zh-CN" sz="32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A20778F-A5CA-4AE2-98DC-21897CB63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244725"/>
            <a:ext cx="8556625" cy="22637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+mj-lt"/>
                <a:ea typeface="+mj-ea"/>
              </a:rPr>
              <a:t>问题：如果把全班同学编号，随意抽取一名学生，该生体重在</a:t>
            </a:r>
            <a:r>
              <a:rPr lang="en-US" altLang="zh-CN" sz="3200" b="1" dirty="0">
                <a:latin typeface="+mj-lt"/>
                <a:ea typeface="+mj-ea"/>
              </a:rPr>
              <a:t>36kg</a:t>
            </a:r>
            <a:r>
              <a:rPr lang="zh-CN" altLang="en-US" sz="3200" b="1" dirty="0">
                <a:latin typeface="+mj-lt"/>
                <a:ea typeface="+mj-ea"/>
              </a:rPr>
              <a:t>及以下的可能性大，还是在</a:t>
            </a:r>
            <a:r>
              <a:rPr lang="en-US" altLang="zh-CN" sz="3200" b="1" dirty="0">
                <a:latin typeface="+mj-lt"/>
                <a:ea typeface="+mj-ea"/>
              </a:rPr>
              <a:t>39kg</a:t>
            </a:r>
            <a:r>
              <a:rPr lang="zh-CN" altLang="en-US" sz="3200" b="1" dirty="0">
                <a:latin typeface="+mj-lt"/>
                <a:ea typeface="+mj-ea"/>
              </a:rPr>
              <a:t>及以上的可能性大？为什么？</a:t>
            </a:r>
          </a:p>
        </p:txBody>
      </p:sp>
      <p:pic>
        <p:nvPicPr>
          <p:cNvPr id="18435" name="Picture 16" descr="未标题-1">
            <a:extLst>
              <a:ext uri="{FF2B5EF4-FFF2-40B4-BE49-F238E27FC236}">
                <a16:creationId xmlns:a16="http://schemas.microsoft.com/office/drawing/2014/main" id="{27DA5BF8-2832-4CBC-84C2-57D7B391E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463675"/>
            <a:ext cx="69326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5A764D17-CDD0-4FB6-AAAB-1BC1B84EE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781050"/>
            <a:ext cx="817496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dirty="0">
                <a:latin typeface="+mj-lt"/>
                <a:ea typeface="+mj-ea"/>
              </a:rPr>
              <a:t>3. </a:t>
            </a:r>
            <a:r>
              <a:rPr lang="zh-CN" altLang="en-US" sz="3200" dirty="0">
                <a:latin typeface="+mj-lt"/>
                <a:ea typeface="+mj-ea"/>
              </a:rPr>
              <a:t>六（</a:t>
            </a:r>
            <a:r>
              <a:rPr lang="en-US" altLang="zh-CN" sz="3200" dirty="0">
                <a:latin typeface="+mj-lt"/>
                <a:ea typeface="+mj-ea"/>
              </a:rPr>
              <a:t>1</a:t>
            </a:r>
            <a:r>
              <a:rPr lang="zh-CN" altLang="en-US" sz="3200" dirty="0">
                <a:latin typeface="+mj-lt"/>
                <a:ea typeface="+mj-ea"/>
              </a:rPr>
              <a:t>）班同学的体重情况如下表。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2D77D3-BE59-4834-9483-FD5330A7C0A8}"/>
              </a:ext>
            </a:extLst>
          </p:cNvPr>
          <p:cNvSpPr/>
          <p:nvPr/>
        </p:nvSpPr>
        <p:spPr>
          <a:xfrm>
            <a:off x="2308225" y="827088"/>
            <a:ext cx="39116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atin typeface="+mj-lt"/>
                <a:ea typeface="+mj-ea"/>
              </a:rPr>
              <a:t>36kg</a:t>
            </a:r>
            <a:r>
              <a:rPr lang="zh-CN" altLang="en-US" sz="3200" b="1" dirty="0">
                <a:latin typeface="+mj-lt"/>
                <a:ea typeface="+mj-ea"/>
              </a:rPr>
              <a:t>及以下的人数有</a:t>
            </a:r>
            <a:endParaRPr lang="zh-CN" altLang="en-US" sz="3200" dirty="0">
              <a:latin typeface="+mj-lt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8015C-2203-4E9C-AA4B-86FB22E0C68E}"/>
              </a:ext>
            </a:extLst>
          </p:cNvPr>
          <p:cNvSpPr txBox="1"/>
          <p:nvPr/>
        </p:nvSpPr>
        <p:spPr>
          <a:xfrm>
            <a:off x="2614613" y="1303338"/>
            <a:ext cx="32988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latin typeface="+mj-lt"/>
                <a:ea typeface="黑体" pitchFamily="2" charset="-122"/>
              </a:rPr>
              <a:t>2 + 4 + 5 = 11</a:t>
            </a:r>
            <a:r>
              <a:rPr lang="zh-CN" altLang="en-US" sz="2800" b="1" dirty="0">
                <a:latin typeface="+mj-lt"/>
                <a:ea typeface="黑体" pitchFamily="2" charset="-122"/>
              </a:rPr>
              <a:t>（人）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6423718-CB40-4400-9EB7-D3B9B1CC7E4D}"/>
              </a:ext>
            </a:extLst>
          </p:cNvPr>
          <p:cNvSpPr/>
          <p:nvPr/>
        </p:nvSpPr>
        <p:spPr>
          <a:xfrm>
            <a:off x="2312988" y="1949450"/>
            <a:ext cx="3911600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atin typeface="+mj-lt"/>
                <a:ea typeface="+mj-ea"/>
              </a:rPr>
              <a:t>39kg</a:t>
            </a:r>
            <a:r>
              <a:rPr lang="zh-CN" altLang="en-US" sz="3200" b="1" dirty="0">
                <a:latin typeface="+mj-lt"/>
                <a:ea typeface="+mj-ea"/>
              </a:rPr>
              <a:t>及以上的人数有</a:t>
            </a:r>
            <a:endParaRPr lang="zh-CN" altLang="en-US" sz="3200" dirty="0">
              <a:latin typeface="+mj-lt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51FC2-02B1-45A8-8389-70F8101C872A}"/>
              </a:ext>
            </a:extLst>
          </p:cNvPr>
          <p:cNvSpPr txBox="1"/>
          <p:nvPr/>
        </p:nvSpPr>
        <p:spPr>
          <a:xfrm>
            <a:off x="2308225" y="2489200"/>
            <a:ext cx="4241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latin typeface="+mj-lt"/>
                <a:ea typeface="黑体" pitchFamily="2" charset="-122"/>
              </a:rPr>
              <a:t>12 + 10 + 4 + 3 = 29</a:t>
            </a:r>
            <a:r>
              <a:rPr lang="zh-CN" altLang="en-US" sz="2800" b="1" dirty="0">
                <a:latin typeface="+mj-lt"/>
                <a:ea typeface="黑体" pitchFamily="2" charset="-122"/>
              </a:rPr>
              <a:t>（人）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93D62-3CAA-40D7-AFB5-81472346DD21}"/>
              </a:ext>
            </a:extLst>
          </p:cNvPr>
          <p:cNvSpPr txBox="1"/>
          <p:nvPr/>
        </p:nvSpPr>
        <p:spPr>
          <a:xfrm>
            <a:off x="3552825" y="3092450"/>
            <a:ext cx="14224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atin typeface="+mj-lt"/>
                <a:ea typeface="黑体" pitchFamily="2" charset="-122"/>
              </a:rPr>
              <a:t>29 &gt; 11</a:t>
            </a:r>
            <a:endParaRPr lang="zh-CN" altLang="en-US" sz="3200" b="1" dirty="0">
              <a:latin typeface="+mj-lt"/>
              <a:ea typeface="黑体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A13471-5A3C-41D8-833F-4C1E02331899}"/>
              </a:ext>
            </a:extLst>
          </p:cNvPr>
          <p:cNvSpPr/>
          <p:nvPr/>
        </p:nvSpPr>
        <p:spPr>
          <a:xfrm>
            <a:off x="1743075" y="3757613"/>
            <a:ext cx="53736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+mj-lt"/>
                <a:ea typeface="+mj-ea"/>
              </a:rPr>
              <a:t>抽取</a:t>
            </a:r>
            <a:r>
              <a:rPr lang="en-US" altLang="zh-CN" sz="3200" b="1" dirty="0">
                <a:latin typeface="+mj-lt"/>
                <a:ea typeface="+mj-ea"/>
              </a:rPr>
              <a:t>39kg</a:t>
            </a:r>
            <a:r>
              <a:rPr lang="zh-CN" altLang="en-US" sz="3200" b="1" dirty="0">
                <a:latin typeface="+mj-lt"/>
                <a:ea typeface="+mj-ea"/>
              </a:rPr>
              <a:t>及以上的可能性大。</a:t>
            </a:r>
            <a:endParaRPr lang="zh-CN" altLang="en-US" sz="3200" dirty="0">
              <a:latin typeface="+mj-lt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19050">
          <a:solidFill>
            <a:srgbClr val="3399FF"/>
          </a:solidFill>
          <a:miter lim="800000"/>
        </a:ln>
      </a:spPr>
      <a:bodyPr anchor="ctr"/>
      <a:lstStyle>
        <a:defPPr eaLnBrk="1" fontAlgn="auto" hangingPunct="1">
          <a:lnSpc>
            <a:spcPct val="120000"/>
          </a:lnSpc>
          <a:spcBef>
            <a:spcPts val="0"/>
          </a:spcBef>
          <a:spcAft>
            <a:spcPts val="0"/>
          </a:spcAft>
          <a:defRPr sz="3200" b="1" kern="0" dirty="0">
            <a:solidFill>
              <a:srgbClr val="1C1C1C"/>
            </a:solidFill>
            <a:latin typeface="宋体" panose="02010600030101010101" pitchFamily="2" charset="-122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3200" b="1" dirty="0" smtClean="0">
            <a:latin typeface="+mj-lt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2399</TotalTime>
  <Pages>0</Pages>
  <Words>482</Words>
  <Characters>0</Characters>
  <Application>Microsoft Office PowerPoint</Application>
  <DocSecurity>0</DocSecurity>
  <PresentationFormat>全屏显示(16:9)</PresentationFormat>
  <Lines>0</Lines>
  <Paragraphs>75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等线</vt:lpstr>
      <vt:lpstr>黑体</vt:lpstr>
      <vt:lpstr>楷体</vt:lpstr>
      <vt:lpstr>宋体</vt:lpstr>
      <vt:lpstr>微软雅黑</vt:lpstr>
      <vt:lpstr>幼圆</vt:lpstr>
      <vt:lpstr>Arial</vt:lpstr>
      <vt:lpstr>Times New Roman</vt:lpstr>
      <vt:lpstr>1_Office 主题​​</vt:lpstr>
      <vt:lpstr>PowerPoint 演示文稿</vt:lpstr>
      <vt:lpstr>可能性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User</dc:creator>
  <cp:keywords/>
  <dc:description/>
  <cp:lastModifiedBy>魏洲 许</cp:lastModifiedBy>
  <cp:revision>343</cp:revision>
  <dcterms:created xsi:type="dcterms:W3CDTF">2016-01-14T07:05:12Z</dcterms:created>
  <dcterms:modified xsi:type="dcterms:W3CDTF">2023-02-12T16:08:44Z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