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5"/>
  </p:notesMasterIdLst>
  <p:sldIdLst>
    <p:sldId id="326" r:id="rId4"/>
    <p:sldId id="404" r:id="rId6"/>
    <p:sldId id="285" r:id="rId7"/>
    <p:sldId id="405" r:id="rId8"/>
    <p:sldId id="356" r:id="rId9"/>
    <p:sldId id="392" r:id="rId10"/>
    <p:sldId id="365" r:id="rId11"/>
    <p:sldId id="402" r:id="rId12"/>
    <p:sldId id="419" r:id="rId13"/>
    <p:sldId id="398" r:id="rId14"/>
    <p:sldId id="399" r:id="rId15"/>
    <p:sldId id="409" r:id="rId16"/>
    <p:sldId id="410" r:id="rId17"/>
    <p:sldId id="411" r:id="rId18"/>
    <p:sldId id="412" r:id="rId19"/>
    <p:sldId id="414" r:id="rId20"/>
    <p:sldId id="420" r:id="rId21"/>
    <p:sldId id="413" r:id="rId22"/>
    <p:sldId id="408" r:id="rId23"/>
    <p:sldId id="403" r:id="rId24"/>
    <p:sldId id="416" r:id="rId25"/>
    <p:sldId id="421" r:id="rId26"/>
    <p:sldId id="422" r:id="rId27"/>
    <p:sldId id="264" r:id="rId28"/>
    <p:sldId id="415" r:id="rId29"/>
    <p:sldId id="417" r:id="rId30"/>
    <p:sldId id="265" r:id="rId31"/>
    <p:sldId id="418" r:id="rId32"/>
    <p:sldId id="331" r:id="rId33"/>
    <p:sldId id="259" r:id="rId34"/>
    <p:sldId id="258" r:id="rId3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E8C"/>
    <a:srgbClr val="2540B0"/>
    <a:srgbClr val="EFDBEA"/>
    <a:srgbClr val="FF9D4B"/>
    <a:srgbClr val="0000FF"/>
    <a:srgbClr val="5C2E1F"/>
    <a:srgbClr val="EDACA9"/>
    <a:srgbClr val="F7EEF5"/>
    <a:srgbClr val="E5D4E6"/>
    <a:srgbClr val="00A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2" autoAdjust="0"/>
    <p:restoredTop sz="62920" autoAdjust="0"/>
  </p:normalViewPr>
  <p:slideViewPr>
    <p:cSldViewPr snapToGrid="0" showGuides="1">
      <p:cViewPr varScale="1">
        <p:scale>
          <a:sx n="94" d="100"/>
          <a:sy n="94" d="100"/>
        </p:scale>
        <p:origin x="2226" y="90"/>
      </p:cViewPr>
      <p:guideLst>
        <p:guide orient="horz" pos="1620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26987" y="-38100"/>
            <a:ext cx="9197975" cy="5197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5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声  明</a:t>
            </a: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 本文件仅用于个人学习、研究或欣赏，以及其他非商业性或非盈利性用途，但同时应遵守著作权法及其他相关法律的规定，不得侵犯本司及相关权利人的合法权利。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 除此以外，将本文件任何内容用于其他用途时，应获得授权，如发现未经授权用于商业或盈利用途将追究侵权者的法律责任。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0" marR="0" lvl="0" indent="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武汉天成贵龙文化传播有限公司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  <a:sym typeface="+mn-ea"/>
            </a:endParaRPr>
          </a:p>
          <a:p>
            <a:pPr marL="0" marR="0" lvl="0" indent="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  <a:sym typeface="+mn-ea"/>
              </a:rPr>
              <a:t>湖北山河律师事务所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pic>
        <p:nvPicPr>
          <p:cNvPr id="6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57909" y="267884"/>
            <a:ext cx="8828183" cy="4607733"/>
            <a:chOff x="4851721" y="1819155"/>
            <a:chExt cx="6148183" cy="3822273"/>
          </a:xfrm>
        </p:grpSpPr>
        <p:sp>
          <p:nvSpPr>
            <p:cNvPr id="12" name="矩形 11"/>
            <p:cNvSpPr/>
            <p:nvPr/>
          </p:nvSpPr>
          <p:spPr>
            <a:xfrm>
              <a:off x="4851721" y="1819155"/>
              <a:ext cx="5856790" cy="3576577"/>
            </a:xfrm>
            <a:prstGeom prst="rect">
              <a:avLst/>
            </a:prstGeom>
            <a:solidFill>
              <a:srgbClr val="8E5F2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981838" y="1933069"/>
              <a:ext cx="6018066" cy="37083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 rot="19524300">
            <a:off x="3474046" y="2340917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>
                    <a:lumMod val="75000"/>
                    <a:alpha val="3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400" dirty="0">
              <a:solidFill>
                <a:schemeClr val="bg1">
                  <a:lumMod val="75000"/>
                  <a:alpha val="3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1963" y="53975"/>
            <a:ext cx="1014412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408580"/>
            <a:ext cx="9144001" cy="451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408580"/>
            <a:ext cx="9144001" cy="0"/>
          </a:xfrm>
          <a:prstGeom prst="line">
            <a:avLst/>
          </a:prstGeom>
          <a:ln w="38100">
            <a:solidFill>
              <a:srgbClr val="5C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0" y="4915394"/>
            <a:ext cx="9144001" cy="0"/>
          </a:xfrm>
          <a:prstGeom prst="line">
            <a:avLst/>
          </a:prstGeom>
          <a:ln w="38100">
            <a:solidFill>
              <a:srgbClr val="5C2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18" descr="C:\Users\nk\Desktop\状元成才路.png状元成才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454390" y="58420"/>
            <a:ext cx="643890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img2.baidu.com/image_search/src=http%3A%2F%2Fcrawl.nosdn.127.net%2Ff2c6a95368bf98054aaaf27b8c82d67e.jpg&amp;refer=http%3A%2F%2Fcrawl.nosdn.127.net&amp;app=2002&amp;size=f9999,10000&amp;q=a80&amp;n=0&amp;g=0n&amp;fmt=jpeg?sec=1633767525&amp;t=17c26b9fbd5311e58889d79923126f8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823" y="0"/>
            <a:ext cx="1353177" cy="72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hyperlink" Target="1.jpg" TargetMode="Externa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hyperlink" Target="&#28207;&#29664;&#28595;&#22823;&#26725;&#31616;&#20171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&#36164;&#26009;.docx" TargetMode="Externa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0" y="0"/>
            <a:ext cx="2201779" cy="401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教科版六年级下册</a:t>
            </a:r>
            <a:endParaRPr kumimoji="0" lang="zh-CN" altLang="en-US" b="1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1" t="58813" r="3398" b="23414"/>
          <a:stretch>
            <a:fillRect/>
          </a:stretch>
        </p:blipFill>
        <p:spPr>
          <a:xfrm>
            <a:off x="1518329" y="1819623"/>
            <a:ext cx="6107342" cy="150425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29671" y="2098537"/>
            <a:ext cx="388465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认识工程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738" y="522165"/>
            <a:ext cx="497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大桥的建造经历了哪些主要过程？</a:t>
            </a:r>
            <a:endParaRPr lang="zh-CN" altLang="en-US" sz="2400" b="1" dirty="0">
              <a:solidFill>
                <a:srgbClr val="2540B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298" y="1010922"/>
            <a:ext cx="8071405" cy="2296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2015年9月6日</a:t>
            </a: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，主体工程220座墩台全线完工。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2016年6月29日，港珠澳大桥主体桥梁合龙。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2016年9月27日，港珠澳大桥主体桥梁全线贯通。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2017年7月7日，港珠澳大桥海底隧道正式贯通。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2018年2月，港珠澳大桥主体工程通过交工验收，具备通车试运营条件。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gimg2.baidu.com/image_search/src=http%3A%2F%2Finews.gtimg.com%2Fnewsapp_bt%2F0%2F13363371572%2F1000.jpg&amp;refer=http%3A%2F%2Finews.gtimg.com&amp;app=2002&amp;size=f9999,10000&amp;q=a80&amp;n=0&amp;g=0n&amp;fmt=jpeg?sec=1637561989&amp;t=d26fafa71e53484e89b78593e514ed1b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29" y="2962204"/>
            <a:ext cx="2414483" cy="18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img2.baidu.com/image_search/src=http%3A%2F%2F5b0988e595225.cdn.sohucs.com%2Fimages%2F20190116%2Ff24d15edeb5449aea874401fa79dd569.jpeg&amp;refer=http%3A%2F%2F5b0988e595225.cdn.sohucs.com&amp;app=2002&amp;size=f9999,10000&amp;q=a80&amp;n=0&amp;g=0n&amp;fmt=jpeg?sec=1637562058&amp;t=87230c4c2ac3e02e9f2b60a8378e8a6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15325"/>
          <a:stretch>
            <a:fillRect/>
          </a:stretch>
        </p:blipFill>
        <p:spPr bwMode="auto">
          <a:xfrm>
            <a:off x="4258017" y="2962204"/>
            <a:ext cx="1810863" cy="18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c.rmb.bdstatic.com/d93395129998cd7971becade1d9bff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85" y="3122691"/>
            <a:ext cx="2630296" cy="14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6327" y="540293"/>
            <a:ext cx="3713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工程师建设的步骤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3400" y="1173093"/>
            <a:ext cx="7197200" cy="3505205"/>
            <a:chOff x="880005" y="1173093"/>
            <a:chExt cx="7197200" cy="350520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880005" y="1173093"/>
              <a:ext cx="3505205" cy="3505205"/>
            </a:xfrm>
            <a:prstGeom prst="rect">
              <a:avLst/>
            </a:prstGeom>
            <a:ln w="19050">
              <a:solidFill>
                <a:srgbClr val="FF9D4B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r="14385"/>
            <a:stretch>
              <a:fillRect/>
            </a:stretch>
          </p:blipFill>
          <p:spPr>
            <a:xfrm>
              <a:off x="4572000" y="1173093"/>
              <a:ext cx="3505205" cy="3505205"/>
            </a:xfrm>
            <a:prstGeom prst="rect">
              <a:avLst/>
            </a:prstGeom>
            <a:ln w="19050">
              <a:solidFill>
                <a:srgbClr val="FF9D4B"/>
              </a:solidFill>
            </a:ln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3101622" y="3851567"/>
            <a:ext cx="4156490" cy="745290"/>
          </a:xfrm>
          <a:prstGeom prst="wedgeRoundRectCallout">
            <a:avLst>
              <a:gd name="adj1" fmla="val 55914"/>
              <a:gd name="adj2" fmla="val -37697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+mn-lt"/>
                <a:ea typeface="楷体" panose="02010609060101010101" pitchFamily="49" charset="-122"/>
              </a:rPr>
              <a:t>对比住房建造工程与港珠澳大桥建造工程，讨论两个工程的相同点。</a:t>
            </a:r>
            <a:endParaRPr lang="zh-CN" altLang="en-US" sz="2000" b="1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8547" y="555246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明确一个要解决的问题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8547" y="1481165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在限制条件下进行设计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6939" y="2407084"/>
            <a:ext cx="4613967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制作一个模型（画或写解决方案）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38547" y="3333003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测试这个模型，评估并改进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8234" y="4258919"/>
            <a:ext cx="1771376" cy="536712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实施建设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663922" y="1154040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663922" y="2079959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663922" y="3005878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663922" y="3931797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764391" y="1738162"/>
            <a:ext cx="948638" cy="1876576"/>
            <a:chOff x="7300841" y="1738162"/>
            <a:chExt cx="948638" cy="1876576"/>
          </a:xfrm>
        </p:grpSpPr>
        <p:cxnSp>
          <p:nvCxnSpPr>
            <p:cNvPr id="25" name="直接箭头连接符 24"/>
            <p:cNvCxnSpPr/>
            <p:nvPr/>
          </p:nvCxnSpPr>
          <p:spPr>
            <a:xfrm flipH="1">
              <a:off x="7300841" y="1749521"/>
              <a:ext cx="94863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7300841" y="3601593"/>
              <a:ext cx="94863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8249479" y="1738162"/>
              <a:ext cx="0" cy="187657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圆角矩形标注 7"/>
          <p:cNvSpPr/>
          <p:nvPr/>
        </p:nvSpPr>
        <p:spPr bwMode="auto">
          <a:xfrm>
            <a:off x="430970" y="2180337"/>
            <a:ext cx="2528503" cy="1152666"/>
          </a:xfrm>
          <a:prstGeom prst="wedgeRoundRectCallout">
            <a:avLst>
              <a:gd name="adj1" fmla="val 60002"/>
              <a:gd name="adj2" fmla="val -33775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15875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归纳工程建设的基本步骤，填写在右侧流程图中。</a:t>
            </a:r>
            <a:endParaRPr lang="zh-CN" altLang="en-US" sz="2000" b="1" kern="0" noProof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5140" y="623603"/>
            <a:ext cx="3214660" cy="400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5140" y="1543198"/>
            <a:ext cx="3214660" cy="41260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9977" y="2481397"/>
            <a:ext cx="4244413" cy="41260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3816" y="3395058"/>
            <a:ext cx="3550934" cy="41260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4339924"/>
            <a:ext cx="1498600" cy="412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8547" y="555246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明确一个要解决的问题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8547" y="1481165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在限制条件下进行设计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6939" y="2407084"/>
            <a:ext cx="4613967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制作一个模型（画或写解决方案）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8547" y="3333003"/>
            <a:ext cx="4050750" cy="536713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测试这个模型，评估并改进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8234" y="4258919"/>
            <a:ext cx="1771376" cy="536712"/>
          </a:xfrm>
          <a:prstGeom prst="rect">
            <a:avLst/>
          </a:prstGeom>
          <a:solidFill>
            <a:srgbClr val="B92E8C"/>
          </a:solidFill>
          <a:ln>
            <a:solidFill>
              <a:srgbClr val="B9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实施建设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663922" y="1154040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663922" y="2079959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663922" y="3005878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663922" y="3931797"/>
            <a:ext cx="0" cy="265044"/>
          </a:xfrm>
          <a:prstGeom prst="straightConnector1">
            <a:avLst/>
          </a:prstGeom>
          <a:ln w="28575">
            <a:solidFill>
              <a:srgbClr val="B92E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764391" y="1738162"/>
            <a:ext cx="948638" cy="1876576"/>
            <a:chOff x="7300841" y="1738162"/>
            <a:chExt cx="948638" cy="1876576"/>
          </a:xfrm>
        </p:grpSpPr>
        <p:cxnSp>
          <p:nvCxnSpPr>
            <p:cNvPr id="12" name="直接箭头连接符 11"/>
            <p:cNvCxnSpPr/>
            <p:nvPr/>
          </p:nvCxnSpPr>
          <p:spPr>
            <a:xfrm flipH="1">
              <a:off x="7300841" y="1749521"/>
              <a:ext cx="94863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7300841" y="3601593"/>
              <a:ext cx="948637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8249479" y="1738162"/>
              <a:ext cx="0" cy="187657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256897" y="1154040"/>
            <a:ext cx="3223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2540B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思考：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当遇到困难问题时，应该怎样做？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897" y="2129578"/>
            <a:ext cx="294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当设计完成后，可以马上就建造吗？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6897" y="3105116"/>
            <a:ext cx="2949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绿色箭头的代表的含义？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327" y="540293"/>
            <a:ext cx="7015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了解这些宏大工程与科技进步的关系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7568" y="1183004"/>
            <a:ext cx="4735857" cy="3160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469" y="1468120"/>
            <a:ext cx="3728963" cy="2513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8906" y="4375063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2540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中国天眼</a:t>
            </a:r>
            <a:endParaRPr lang="zh-CN" altLang="en-US" sz="2200" b="1" dirty="0">
              <a:solidFill>
                <a:srgbClr val="2540B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5885" y="4006306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2540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鸟巢</a:t>
            </a:r>
            <a:endParaRPr lang="zh-CN" altLang="en-US" sz="2200" b="1" dirty="0">
              <a:solidFill>
                <a:srgbClr val="2540B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063" y="1329888"/>
            <a:ext cx="3661865" cy="2519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875346"/>
            <a:ext cx="4551937" cy="3428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55930" y="3872619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2540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高铁</a:t>
            </a:r>
            <a:endParaRPr lang="zh-CN" altLang="en-US" sz="2200" b="1" dirty="0">
              <a:solidFill>
                <a:srgbClr val="2540B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9037" y="4335256"/>
            <a:ext cx="103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2540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空间站</a:t>
            </a:r>
            <a:endParaRPr lang="zh-CN" altLang="en-US" sz="2200" b="1" dirty="0">
              <a:solidFill>
                <a:srgbClr val="2540B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73400" y="1173093"/>
            <a:ext cx="7197200" cy="3505205"/>
            <a:chOff x="880005" y="1173093"/>
            <a:chExt cx="7197200" cy="35052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880005" y="1173093"/>
              <a:ext cx="3505205" cy="3505205"/>
            </a:xfrm>
            <a:prstGeom prst="rect">
              <a:avLst/>
            </a:prstGeom>
            <a:ln w="19050">
              <a:solidFill>
                <a:srgbClr val="FF9D4B"/>
              </a:solidFill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5" r="14385"/>
            <a:stretch>
              <a:fillRect/>
            </a:stretch>
          </p:blipFill>
          <p:spPr>
            <a:xfrm>
              <a:off x="4572000" y="1173093"/>
              <a:ext cx="3505205" cy="3505205"/>
            </a:xfrm>
            <a:prstGeom prst="rect">
              <a:avLst/>
            </a:prstGeom>
            <a:ln w="19050">
              <a:solidFill>
                <a:srgbClr val="FF9D4B"/>
              </a:solidFill>
            </a:ln>
          </p:spPr>
        </p:pic>
      </p:grpSp>
      <p:sp>
        <p:nvSpPr>
          <p:cNvPr id="6" name="矩形 5"/>
          <p:cNvSpPr/>
          <p:nvPr/>
        </p:nvSpPr>
        <p:spPr>
          <a:xfrm>
            <a:off x="425440" y="577892"/>
            <a:ext cx="699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房屋和港珠澳大桥的建造工程中用到了哪些技术？</a:t>
            </a:r>
            <a:endParaRPr lang="zh-CN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07" y="2875034"/>
            <a:ext cx="1038469" cy="1936800"/>
          </a:xfrm>
          <a:prstGeom prst="rect">
            <a:avLst/>
          </a:prstGeom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327400" y="3689350"/>
            <a:ext cx="4434712" cy="683622"/>
          </a:xfrm>
          <a:prstGeom prst="wedgeRoundRectCallout">
            <a:avLst>
              <a:gd name="adj1" fmla="val 55627"/>
              <a:gd name="adj2" fmla="val -30351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2540B0"/>
                </a:solidFill>
                <a:latin typeface="+mn-lt"/>
                <a:ea typeface="楷体" panose="02010609060101010101" pitchFamily="49" charset="-122"/>
              </a:rPr>
              <a:t>运输、制造、冶炼、力学、建筑、电子、燃料、机械、通信等技术。</a:t>
            </a:r>
            <a:endParaRPr lang="zh-CN" altLang="en-US" sz="2000" b="1" dirty="0">
              <a:solidFill>
                <a:srgbClr val="2540B0"/>
              </a:solidFill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895" y="692192"/>
            <a:ext cx="845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中国“天眼”、高铁、“鸟巢”体育场、“天宫”空间站这些工程分别采用了哪些技术？这说明什么？</a:t>
            </a:r>
            <a:endParaRPr lang="zh-CN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gimg2.baidu.com/image_search/src=http%3A%2F%2Fpic.vjshi.com%2F2018-03-31%2F2d74d78607af9bbefe6771051448d1ad%2F00003.jpg%3Fx-oss-process%3Dstyle%2Fwatermark&amp;refer=http%3A%2F%2Fpic.vjshi.com&amp;app=2002&amp;size=f9999,10000&amp;q=a80&amp;n=0&amp;g=0n&amp;fmt=jpeg?sec=1633756640&amp;t=83699feaa85da4d2c5ae81cfac68eb2b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xfrm>
            <a:off x="565150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6300" r="16300"/>
          <a:stretch>
            <a:fillRect/>
          </a:stretch>
        </p:blipFill>
        <p:spPr>
          <a:xfrm>
            <a:off x="2592655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7454" r="23755"/>
          <a:stretch>
            <a:fillRect/>
          </a:stretch>
        </p:blipFill>
        <p:spPr>
          <a:xfrm>
            <a:off x="4620160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 l="20295" r="4393"/>
          <a:stretch>
            <a:fillRect/>
          </a:stretch>
        </p:blipFill>
        <p:spPr>
          <a:xfrm>
            <a:off x="6647664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156" y="2875153"/>
            <a:ext cx="1028244" cy="1902251"/>
          </a:xfrm>
          <a:prstGeom prst="rect">
            <a:avLst/>
          </a:prstGeom>
        </p:spPr>
      </p:pic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635622" y="3696223"/>
            <a:ext cx="5265761" cy="755085"/>
          </a:xfrm>
          <a:prstGeom prst="wedgeRoundRectCallout">
            <a:avLst>
              <a:gd name="adj1" fmla="val -54818"/>
              <a:gd name="adj2" fmla="val -35912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>
                <a:latin typeface="+mn-lt"/>
                <a:ea typeface="楷体" panose="02010609060101010101" pitchFamily="49" charset="-122"/>
              </a:rPr>
              <a:t>鸟巢使用了运输、制造、冶炼、力学、建筑、机械等技术，还利用了仿生学的原理。</a:t>
            </a:r>
            <a:endParaRPr lang="zh-CN" altLang="en-US" sz="2000" b="1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895" y="692192"/>
            <a:ext cx="845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中国“天眼”、高铁、“鸟巢”体育场、“天宫”空间站这些工程分别采用了哪些技术？这说明什么？</a:t>
            </a:r>
            <a:endParaRPr lang="zh-CN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gimg2.baidu.com/image_search/src=http%3A%2F%2Fpic.vjshi.com%2F2018-03-31%2F2d74d78607af9bbefe6771051448d1ad%2F00003.jpg%3Fx-oss-process%3Dstyle%2Fwatermark&amp;refer=http%3A%2F%2Fpic.vjshi.com&amp;app=2002&amp;size=f9999,10000&amp;q=a80&amp;n=0&amp;g=0n&amp;fmt=jpeg?sec=1633756640&amp;t=83699feaa85da4d2c5ae81cfac68eb2b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xfrm>
            <a:off x="565150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6300" r="16300"/>
          <a:stretch>
            <a:fillRect/>
          </a:stretch>
        </p:blipFill>
        <p:spPr>
          <a:xfrm>
            <a:off x="2592655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l="7454" r="23755"/>
          <a:stretch>
            <a:fillRect/>
          </a:stretch>
        </p:blipFill>
        <p:spPr>
          <a:xfrm>
            <a:off x="4620160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 l="20295" r="4393"/>
          <a:stretch>
            <a:fillRect/>
          </a:stretch>
        </p:blipFill>
        <p:spPr>
          <a:xfrm>
            <a:off x="6647664" y="1611819"/>
            <a:ext cx="1931186" cy="1931186"/>
          </a:xfrm>
          <a:prstGeom prst="rect">
            <a:avLst/>
          </a:prstGeom>
          <a:ln w="19050">
            <a:solidFill>
              <a:srgbClr val="FF9D4B"/>
            </a:solidFill>
          </a:ln>
        </p:spPr>
      </p:pic>
      <p:sp>
        <p:nvSpPr>
          <p:cNvPr id="8" name="矩形 7"/>
          <p:cNvSpPr/>
          <p:nvPr/>
        </p:nvSpPr>
        <p:spPr>
          <a:xfrm>
            <a:off x="869668" y="3759731"/>
            <a:ext cx="740466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558A5"/>
            </a:solidFill>
            <a:prstDash val="sysDash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每一项工程的建设过程，应用了大量的科学原理和科学技术。</a:t>
            </a:r>
            <a:endParaRPr lang="zh-CN" altLang="en-US" sz="2400" b="1" dirty="0">
              <a:solidFill>
                <a:srgbClr val="2540B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6" y="870532"/>
            <a:ext cx="948122" cy="1759365"/>
          </a:xfrm>
          <a:prstGeom prst="rect">
            <a:avLst/>
          </a:prstGeom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1402016" y="1066801"/>
            <a:ext cx="3817684" cy="476250"/>
          </a:xfrm>
          <a:prstGeom prst="wedgeRoundRectCallout">
            <a:avLst>
              <a:gd name="adj1" fmla="val -54790"/>
              <a:gd name="adj2" fmla="val 33557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+mn-lt"/>
                <a:ea typeface="楷体" panose="02010609060101010101" pitchFamily="49" charset="-122"/>
              </a:rPr>
              <a:t>技术与工程的关系又是怎样的？</a:t>
            </a:r>
            <a:endParaRPr lang="zh-CN" altLang="en-US" sz="20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402016" y="1927079"/>
            <a:ext cx="6989032" cy="1822743"/>
          </a:xfrm>
          <a:prstGeom prst="rect">
            <a:avLst/>
          </a:prstGeom>
          <a:solidFill>
            <a:srgbClr val="F6CB50"/>
          </a:solidFill>
          <a:ln w="25400">
            <a:solidFill>
              <a:srgbClr val="DDDDDD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小结：</a:t>
            </a:r>
            <a:r>
              <a:rPr lang="zh-CN" altLang="en-US" sz="2400" b="1" kern="0" dirty="0">
                <a:solidFill>
                  <a:srgbClr val="0000FF"/>
                </a:solidFill>
                <a:latin typeface="楷体" panose="02010609060101010101" pitchFamily="49" charset="-122"/>
                <a:ea typeface="黑体" panose="02010609060101010101" pitchFamily="49" charset="-122"/>
              </a:rPr>
              <a:t>“工程的关键是技术”。“技术的核心是发明”。科学技术进步支持工程的实施，工程的实施也推动着科学技术不断发展，科学技术与工程是相辅相成的关系。</a:t>
            </a:r>
            <a:endParaRPr lang="zh-CN" altLang="en-US" sz="2400" b="1" kern="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054087" y="561565"/>
            <a:ext cx="5035827" cy="36772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564835" y="3687562"/>
            <a:ext cx="3921877" cy="467129"/>
          </a:xfrm>
          <a:prstGeom prst="wedgeRoundRectCallout">
            <a:avLst>
              <a:gd name="adj1" fmla="val 55914"/>
              <a:gd name="adj2" fmla="val -37697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+mn-lt"/>
                <a:ea typeface="楷体" panose="02010609060101010101" pitchFamily="49" charset="-122"/>
              </a:rPr>
              <a:t>住房主要的结构和系统有哪些？</a:t>
            </a:r>
            <a:endParaRPr lang="zh-CN" altLang="en-US" sz="20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6" name="圆角矩形标注 7"/>
          <p:cNvSpPr/>
          <p:nvPr/>
        </p:nvSpPr>
        <p:spPr bwMode="auto">
          <a:xfrm>
            <a:off x="5275637" y="722333"/>
            <a:ext cx="3534254" cy="826848"/>
          </a:xfrm>
          <a:prstGeom prst="wedgeRoundRectCallout">
            <a:avLst>
              <a:gd name="adj1" fmla="val -59288"/>
              <a:gd name="adj2" fmla="val 36189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15875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住房的基本结构包括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门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窗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承重梁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墙体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楼板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zh-CN" altLang="en-US" sz="2000" b="1" kern="0" noProof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标注 7"/>
          <p:cNvSpPr/>
          <p:nvPr/>
        </p:nvSpPr>
        <p:spPr bwMode="auto">
          <a:xfrm>
            <a:off x="299959" y="2723742"/>
            <a:ext cx="2714658" cy="1099713"/>
          </a:xfrm>
          <a:prstGeom prst="wedgeRoundRectCallout">
            <a:avLst>
              <a:gd name="adj1" fmla="val 59052"/>
              <a:gd name="adj2" fmla="val -39977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15875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住房建造由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供水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供暖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采光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0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电路</a:t>
            </a:r>
            <a:r>
              <a:rPr lang="zh-CN" altLang="en-US" sz="2000" b="1" kern="0" noProof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等多个系统组成。</a:t>
            </a:r>
            <a:endParaRPr lang="zh-CN" altLang="en-US" sz="2000" b="1" kern="0" noProof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23045" y="56750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297" y="1126206"/>
            <a:ext cx="8071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通过两节课的学习，我们对工程有了哪些认识？这些认识的依据是什么？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6297" y="1992685"/>
            <a:ext cx="8071406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在工程中的设计往往是有限制条件的，比如材料、环境等。像港珠澳大桥建造时就要考虑没有可用的岛屿进行连接。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297" y="2822936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完成一项工程要经历哪些重要的工作阶段？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297" y="3323160"/>
            <a:ext cx="807140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明确要解决的问题，在限制条件下进行设计，制作一个模型（解决方案），测试模型，评估改进，重新进行设计，实施建设</a:t>
            </a:r>
            <a:r>
              <a:rPr lang="en-US" altLang="zh-CN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045" y="567504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297" y="1126206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工程与技术的关系是怎样的？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297" y="1623353"/>
            <a:ext cx="807140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“工程的关键是技术”，“技术的核心是发明”。科学技术进步支持工程的实施，工程的实施也推动着科学技术不断发展，科学技术与工程是相辅相成的关系。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297" y="2822936"/>
            <a:ext cx="8071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假如让我们做一名小小的工程师，我们都要完成哪些工作呢？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297" y="3689415"/>
            <a:ext cx="8071406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在限制条件下进行设计、制作模型测试、评估、改进、修改设计，不断循环往复。</a:t>
            </a:r>
            <a:endParaRPr lang="zh-CN" altLang="en-US" sz="2200" b="1" dirty="0">
              <a:solidFill>
                <a:srgbClr val="D2322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3" name="组合 2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3538159" y="19866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随堂练习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1904" y="794311"/>
            <a:ext cx="8280192" cy="29030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三、选择题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港珠澳大桥的桥梁和隧道需要用岛屿连接，但这片海域上没有任何可用的岛屿，面对如此限制，最后的解决办法是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(        )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索塔吊装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B.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修建人工岛</a:t>
            </a:r>
            <a:endParaRPr lang="en-US" altLang="zh-CN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C.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用圆钢筒围岛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66" y="2229053"/>
            <a:ext cx="3580956" cy="2387303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54643" y="2031590"/>
            <a:ext cx="63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431904" y="1418273"/>
            <a:ext cx="8280192" cy="2306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2.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2023</a:t>
            </a:r>
            <a:r>
              <a:rPr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年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9</a:t>
            </a:r>
            <a:r>
              <a:rPr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月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21</a:t>
            </a:r>
            <a:r>
              <a:rPr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日</a:t>
            </a:r>
            <a:r>
              <a:rPr 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，</a:t>
            </a:r>
            <a:r>
              <a:rPr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神舟十六号航天员在中国空间站进行的第四次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,</a:t>
            </a:r>
            <a:r>
              <a:rPr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太空授课活动取得圆满成功</a:t>
            </a:r>
            <a:r>
              <a:rPr 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r>
              <a:rPr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中国空间站的名称是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(        )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。</a:t>
            </a:r>
            <a:endParaRPr lang="zh-CN" altLang="en-US" sz="2400" b="1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A.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天眼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			B.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天问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			C.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</a:rPr>
              <a:t>天宫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732101" y="2684577"/>
            <a:ext cx="63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22" name="组合 21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4020136" y="198661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拓展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146" name="Picture 2" descr="https://gimg2.baidu.com/image_search/src=http%3A%2F%2Fimg13.51tietu.net%2Fpic%2F20200113%2Fbmwyhpjtrjgbmwyhpjtrjg.jpg&amp;refer=http%3A%2F%2Fimg13.51tietu.net&amp;app=2002&amp;size=f9999,10000&amp;q=a80&amp;n=0&amp;g=0n&amp;fmt=jpeg?sec=1633774048&amp;t=dccf27ab057ad0d7ceecfd5e4b1a17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9" y="859661"/>
            <a:ext cx="2634810" cy="35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56125" y="442595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宋体" panose="02010600030101010101" pitchFamily="2" charset="-122"/>
              </a:rPr>
              <a:t>迪拜塔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6148" name="Picture 4" descr="https://gimg2.baidu.com/image_search/src=http%3A%2F%2Fyouimg1.c-ctrip.com%2Ftarget%2Ftg%2F957%2F488%2F627%2Fb59c0498bb7744cd9cadab9f79ed48e8_jupiter.jpg&amp;refer=http%3A%2F%2Fyouimg1.c-ctrip.com&amp;app=2002&amp;size=f9999,10000&amp;q=a80&amp;n=0&amp;g=0n&amp;fmt=jpeg?sec=1633774122&amp;t=aa7f357a4bbaa7369e68f81f21ae81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78" y="859661"/>
            <a:ext cx="2338800" cy="35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980836" y="442595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宋体" panose="02010600030101010101" pitchFamily="2" charset="-122"/>
              </a:rPr>
              <a:t>东京晴空塔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6150" name="Picture 6" descr="https://gimg2.baidu.com/image_search/src=http%3A%2F%2Fpic4.zhimg.com%2F50%2Fv2-d7b19f90482a8aa9b78e9c776cfddefe_hd.jpg&amp;refer=http%3A%2F%2Fpic4.zhimg.com&amp;app=2002&amp;size=f9999,10000&amp;q=a80&amp;n=0&amp;g=0n&amp;fmt=jpeg?sec=1633774183&amp;t=4ce83964b1af15b2a2c88eeb71cd011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67" y="859661"/>
            <a:ext cx="2342054" cy="35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6875336" y="4425950"/>
            <a:ext cx="958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宋体" panose="02010600030101010101" pitchFamily="2" charset="-122"/>
              </a:rPr>
              <a:t>广州塔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8437" y="4406582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宋体" panose="02010600030101010101" pitchFamily="2" charset="-122"/>
              </a:rPr>
              <a:t>奥斯坦金诺电视塔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9"/>
          <a:stretch>
            <a:fillRect/>
          </a:stretch>
        </p:blipFill>
        <p:spPr>
          <a:xfrm>
            <a:off x="618179" y="673417"/>
            <a:ext cx="2609850" cy="3669665"/>
          </a:xfrm>
          <a:prstGeom prst="rect">
            <a:avLst/>
          </a:prstGeom>
        </p:spPr>
      </p:pic>
      <p:pic>
        <p:nvPicPr>
          <p:cNvPr id="15362" name="Picture 2" descr="https://img2.baidu.com/it/u=493539414,1333960427&amp;fm=26&amp;fmt=auto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45" y="673417"/>
            <a:ext cx="2751116" cy="36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977032" y="4406582"/>
            <a:ext cx="13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宋体" panose="02010600030101010101" pitchFamily="2" charset="-122"/>
              </a:rPr>
              <a:t>默德塔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10" name="Picture 4" descr="https://gimg2.baidu.com/image_search/src=http%3A%2F%2Fdingyue.ws.126.net%2F2020%2F0514%2F1f79791fj00qaakzr004nd200u00190g00i900rd.jpg&amp;refer=http%3A%2F%2Fdingyue.ws.126.net&amp;app=2002&amp;size=f9999,10000&amp;q=a80&amp;n=0&amp;g=0n&amp;fmt=jpeg?sec=1633774288&amp;t=a26eadca542a6bbb916487113f7d21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77" y="673417"/>
            <a:ext cx="2446444" cy="36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929037" y="4406582"/>
            <a:ext cx="274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宋体" panose="02010600030101010101" pitchFamily="2" charset="-122"/>
              </a:rPr>
              <a:t>东方明珠广播电视塔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gimg2.baidu.com/image_search/src=http%3A%2F%2Fup.enterdesk.com%2Fedpic_source%2Fae%2F19%2F09%2Fae19098781d2e138582857c9daf1bad0.jpg&amp;refer=http%3A%2F%2Fup.enterdesk.com&amp;app=2002&amp;size=f9999,10000&amp;q=a80&amp;n=0&amp;g=0n&amp;fmt=jpeg?sec=1633774730&amp;t=b623f84f118e5d35dae8f74354bcaaa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3" y="573342"/>
            <a:ext cx="2391746" cy="42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805495" y="1103646"/>
            <a:ext cx="5998472" cy="741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2540B0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000" b="1" dirty="0">
                <a:solidFill>
                  <a:srgbClr val="B92E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世界上著名的埃菲尔铁塔于</a:t>
            </a:r>
            <a:r>
              <a:rPr lang="en-US" altLang="zh-CN" sz="2000" b="1" dirty="0">
                <a:solidFill>
                  <a:srgbClr val="B92E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1889</a:t>
            </a:r>
            <a:r>
              <a:rPr lang="zh-CN" altLang="en-US" sz="2000" b="1" dirty="0">
                <a:solidFill>
                  <a:srgbClr val="B92E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年建成，距今已有一百多年。</a:t>
            </a:r>
            <a:endParaRPr lang="zh-CN" altLang="en-US" sz="2000" b="1" dirty="0">
              <a:solidFill>
                <a:srgbClr val="B92E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05493" y="2015613"/>
            <a:ext cx="5998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课后请同学们收集埃菲尔铁塔的图片与资料并思考：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5493" y="2922474"/>
            <a:ext cx="5998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540B0"/>
                </a:solidFill>
                <a:latin typeface="Calibri" panose="020F0502020204030204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2540B0"/>
                </a:solidFill>
                <a:latin typeface="Calibri" panose="020F0502020204030204"/>
                <a:ea typeface="楷体" panose="02010609060101010101" pitchFamily="49" charset="-122"/>
              </a:rPr>
              <a:t>经历了风吹雨打的埃菲尔铁塔为什么如此牢固稳定？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05493" y="3829335"/>
            <a:ext cx="364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2540B0"/>
                </a:solidFill>
                <a:latin typeface="Calibri" panose="020F0502020204030204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2540B0"/>
                </a:solidFill>
                <a:latin typeface="Calibri" panose="020F0502020204030204"/>
                <a:ea typeface="楷体" panose="02010609060101010101" pitchFamily="49" charset="-122"/>
              </a:rPr>
              <a:t>它的结构有什么特点？</a:t>
            </a:r>
            <a:endParaRPr lang="zh-CN" altLang="en-US" sz="2400" b="1" dirty="0">
              <a:solidFill>
                <a:srgbClr val="2540B0"/>
              </a:solidFill>
              <a:latin typeface="Calibri" panose="020F05020202040302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2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24" name="组合 23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3538159" y="19866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课堂小结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8784" y="4457623"/>
            <a:ext cx="1415772" cy="38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1600" b="1" dirty="0">
                <a:latin typeface="+mn-lt"/>
                <a:ea typeface="+mn-ea"/>
                <a:hlinkClick r:id="rId5" action="ppaction://hlinkfile"/>
              </a:rPr>
              <a:t>点击放大观看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4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04" y="825063"/>
            <a:ext cx="3975873" cy="40077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637" y="988717"/>
            <a:ext cx="8312727" cy="31660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/>
        </p:nvSpPr>
        <p:spPr bwMode="auto">
          <a:xfrm>
            <a:off x="1524207" y="2253779"/>
            <a:ext cx="6095586" cy="635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完成练习册本课时的习题。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1509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11" name="组合 10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3538159" y="19866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课后作业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92447" y="1483516"/>
            <a:ext cx="2809307" cy="280930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3" name="组合 2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020136" y="198661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聚焦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1242" y="892705"/>
            <a:ext cx="632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我们已经了解了住房和它的建造过程。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32216" y="1483516"/>
            <a:ext cx="2384449" cy="2533071"/>
            <a:chOff x="3661856" y="1483516"/>
            <a:chExt cx="2384449" cy="2533071"/>
          </a:xfrm>
        </p:grpSpPr>
        <p:sp>
          <p:nvSpPr>
            <p:cNvPr id="5" name="对话气泡: 矩形 4"/>
            <p:cNvSpPr/>
            <p:nvPr/>
          </p:nvSpPr>
          <p:spPr>
            <a:xfrm>
              <a:off x="3661856" y="1483516"/>
              <a:ext cx="2384449" cy="2533071"/>
            </a:xfrm>
            <a:prstGeom prst="wedgeRectCallout">
              <a:avLst>
                <a:gd name="adj1" fmla="val -71721"/>
                <a:gd name="adj2" fmla="val -15346"/>
              </a:avLst>
            </a:prstGeom>
            <a:solidFill>
              <a:schemeClr val="bg1"/>
            </a:solidFill>
            <a:ln>
              <a:solidFill>
                <a:srgbClr val="2540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108" y="1550311"/>
              <a:ext cx="2215943" cy="239948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5870713" y="1965221"/>
            <a:ext cx="298084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558A5"/>
            </a:solidFill>
            <a:prstDash val="sysDash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住房建造需要经历的主要过程有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明确任务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选址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建造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验收</a:t>
            </a:r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等。</a:t>
            </a:r>
            <a:endParaRPr lang="zh-CN" altLang="en-US" sz="2400" b="1" dirty="0">
              <a:solidFill>
                <a:srgbClr val="2540B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 结束页2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913701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7" y="1"/>
            <a:ext cx="9153000" cy="5147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gimg2.baidu.com/image_search/src=http%3A%2F%2Fpic.vjshi.com%2F2018-03-31%2F2d74d78607af9bbefe6771051448d1ad%2F00003.jpg%3Fx-oss-process%3Dstyle%2Fwatermark&amp;refer=http%3A%2F%2Fpic.vjshi.com&amp;app=2002&amp;size=f9999,10000&amp;q=a80&amp;n=0&amp;g=0n&amp;fmt=jpeg?sec=1633756640&amp;t=83699feaa85da4d2c5ae81cfac68eb2b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xfrm>
            <a:off x="3167347" y="1483515"/>
            <a:ext cx="2809307" cy="28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gimg2.baidu.com/image_search/src=http%3A%2F%2Fpic.vjshi.com%2F2018-05-10%2F76f9c77890f15a6841096b30c2402f7a%2F00002.jpg%3Fx-oss-process%3Dstyle%2Fwatermark&amp;refer=http%3A%2F%2Fpic.vjshi.com&amp;app=2002&amp;size=f9999,10000&amp;q=a80&amp;n=0&amp;g=0n&amp;fmt=jpeg?sec=1633757070&amp;t=bbeb4d1eddcd4bf1a77bbe2ee10eb39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xfrm>
            <a:off x="6042247" y="1483515"/>
            <a:ext cx="2809307" cy="28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92447" y="1483516"/>
            <a:ext cx="2809307" cy="28093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6" y="603832"/>
            <a:ext cx="948122" cy="1759365"/>
          </a:xfrm>
          <a:prstGeom prst="rect">
            <a:avLst/>
          </a:prstGeom>
        </p:spPr>
      </p:pic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1402016" y="555220"/>
            <a:ext cx="4346260" cy="755085"/>
          </a:xfrm>
          <a:prstGeom prst="wedgeRoundRectCallout">
            <a:avLst>
              <a:gd name="adj1" fmla="val -55959"/>
              <a:gd name="adj2" fmla="val 34802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+mn-lt"/>
                <a:ea typeface="楷体" panose="02010609060101010101" pitchFamily="49" charset="-122"/>
              </a:rPr>
              <a:t>从住宅工程到其他各式的工程，它们在建设过程中有什么共同特点？</a:t>
            </a:r>
            <a:endParaRPr lang="zh-CN" altLang="en-US" sz="2000" b="1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组合 158"/>
          <p:cNvGrpSpPr/>
          <p:nvPr/>
        </p:nvGrpSpPr>
        <p:grpSpPr>
          <a:xfrm>
            <a:off x="3252989" y="55776"/>
            <a:ext cx="2793316" cy="707783"/>
            <a:chOff x="3252989" y="137157"/>
            <a:chExt cx="2793316" cy="707783"/>
          </a:xfrm>
        </p:grpSpPr>
        <p:grpSp>
          <p:nvGrpSpPr>
            <p:cNvPr id="160" name="组合 159"/>
            <p:cNvGrpSpPr/>
            <p:nvPr/>
          </p:nvGrpSpPr>
          <p:grpSpPr>
            <a:xfrm>
              <a:off x="3252989" y="137157"/>
              <a:ext cx="2793316" cy="707783"/>
              <a:chOff x="3901440" y="-1466324"/>
              <a:chExt cx="2793316" cy="707783"/>
            </a:xfrm>
          </p:grpSpPr>
          <p:pic>
            <p:nvPicPr>
              <p:cNvPr id="162" name="图片 161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34760" r="34867" b="37114"/>
              <a:stretch>
                <a:fillRect/>
              </a:stretch>
            </p:blipFill>
            <p:spPr>
              <a:xfrm>
                <a:off x="3901440" y="-1466324"/>
                <a:ext cx="1271452" cy="707783"/>
              </a:xfrm>
              <a:prstGeom prst="rect">
                <a:avLst/>
              </a:prstGeom>
            </p:spPr>
          </p:pic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43" t="34760" r="7281" b="37114"/>
              <a:stretch>
                <a:fillRect/>
              </a:stretch>
            </p:blipFill>
            <p:spPr>
              <a:xfrm>
                <a:off x="5172892" y="-1466324"/>
                <a:ext cx="1521864" cy="707783"/>
              </a:xfrm>
              <a:prstGeom prst="rect">
                <a:avLst/>
              </a:prstGeom>
            </p:spPr>
          </p:pic>
        </p:grpSp>
        <p:sp>
          <p:nvSpPr>
            <p:cNvPr id="161" name="文本框 160"/>
            <p:cNvSpPr txBox="1"/>
            <p:nvPr/>
          </p:nvSpPr>
          <p:spPr>
            <a:xfrm>
              <a:off x="4020136" y="198661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探索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 flipH="1">
            <a:off x="201450" y="2698755"/>
            <a:ext cx="1953641" cy="2444745"/>
          </a:xfrm>
          <a:prstGeom prst="rect">
            <a:avLst/>
          </a:prstGeom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103129" y="3867772"/>
            <a:ext cx="4130809" cy="467129"/>
          </a:xfrm>
          <a:prstGeom prst="wedgeRoundRectCallout">
            <a:avLst>
              <a:gd name="adj1" fmla="val -54605"/>
              <a:gd name="adj2" fmla="val -33410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>
                <a:latin typeface="+mn-lt"/>
                <a:ea typeface="楷体" panose="02010609060101010101" pitchFamily="49" charset="-122"/>
              </a:rPr>
              <a:t>你知道这是哪儿吗？有什么感受？</a:t>
            </a:r>
            <a:endParaRPr lang="zh-CN" altLang="en-US" sz="2000" b="1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47333" y="4459202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1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16" name="图片 1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7" y="301989"/>
            <a:ext cx="7557025" cy="42035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5119" y="1660455"/>
            <a:ext cx="4637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为什么要建造港珠澳大桥？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5119" y="2217046"/>
            <a:ext cx="6129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大桥的建造曾面临哪些限制和挑战？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5119" y="2773637"/>
            <a:ext cx="6129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这些问题都是怎样解决的？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5119" y="3330228"/>
            <a:ext cx="6129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大桥的建造经历了哪些主要过程？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>
            <a:fillRect/>
          </a:stretch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9839" y="537502"/>
            <a:ext cx="3713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港珠澳大桥的建设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258" y="1129756"/>
            <a:ext cx="7681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阅读教材及以下资料，归纳、整体并思考下列问题：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258" y="4234001"/>
            <a:ext cx="1733168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>
                <a:solidFill>
                  <a:prstClr val="black"/>
                </a:solidFill>
                <a:latin typeface="Times New Roman" panose="02020603050405020304"/>
                <a:ea typeface="黑体" panose="02010609060101010101" pitchFamily="49" charset="-122"/>
                <a:hlinkClick r:id="rId2" action="ppaction://hlinkfile"/>
              </a:rPr>
              <a:t>点击阅读资料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6297" y="546230"/>
            <a:ext cx="8071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大桥的建造曾面临哪些限制和挑战？这些问题都是怎样解决的？</a:t>
            </a:r>
            <a:endParaRPr lang="zh-CN" altLang="en-US" dirty="0">
              <a:solidFill>
                <a:srgbClr val="2540B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6298" y="1403731"/>
          <a:ext cx="8071405" cy="3331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5670"/>
                <a:gridCol w="2975735"/>
              </a:tblGrid>
              <a:tr h="5277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限制和挑战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rgbClr val="B92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解决办法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rgbClr val="B92E8C"/>
                    </a:solidFill>
                  </a:tcPr>
                </a:tc>
              </a:tr>
              <a:tr h="898827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大桥要经过通向香港的唯一航道，桥面高度必须超过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米，桥塔高度超过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米，而香港机场不允许有超过</a:t>
                      </a: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米的建筑物出现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DB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在这片水域上修建六七千米长的海底隧道和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22.9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千米长的跨海大桥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DBEA"/>
                    </a:solidFill>
                  </a:tcPr>
                </a:tc>
              </a:tr>
              <a:tr h="898827"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桥梁和隧道需要用岛屿连接，但这片海域上没有任何可用的岛屿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DB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修建人工岛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DBEA"/>
                    </a:solidFill>
                  </a:tcPr>
                </a:tc>
              </a:tr>
              <a:tr h="898827"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建岛的海床上有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米深的淤泥，机械会滑出，移走淤泥又会对海洋造成毁灭性污染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DB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用圆钢筒围岛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DBEA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71" y="1962434"/>
            <a:ext cx="4925615" cy="936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4653" y="1962433"/>
            <a:ext cx="2861150" cy="93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70" y="3049016"/>
            <a:ext cx="4925615" cy="7062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4653" y="3056707"/>
            <a:ext cx="2861150" cy="6985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70" y="3905264"/>
            <a:ext cx="4925615" cy="7062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4653" y="3912956"/>
            <a:ext cx="2861150" cy="69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738" y="522165"/>
            <a:ext cx="4977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>
                <a:solidFill>
                  <a:srgbClr val="2540B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大桥的建造经历了哪些主要过程？</a:t>
            </a:r>
            <a:endParaRPr lang="zh-CN" altLang="en-US" sz="2400" b="1" dirty="0">
              <a:solidFill>
                <a:srgbClr val="2540B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298" y="1010922"/>
            <a:ext cx="8071405" cy="1551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eaLnBrk="1" fontAlgn="auto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2009年12月15日，港珠澳大桥正式开工建设。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2015年8月23日，江海直达船航道桥首个“海豚”塔成功吊装。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2015年2月23日，青州航道桥56号墩索塔“中国结”结形撑首个节段（J3节段）吊装</a:t>
            </a:r>
            <a:r>
              <a:rPr 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成功。</a:t>
            </a:r>
            <a:endParaRPr 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gimg2.baidu.com/image_search/src=http%3A%2F%2Fpic.123huodong.com%2Fcomment%2Fdoq1pumrgvt.jpg&amp;refer=http%3A%2F%2Fpic.123huodong.com&amp;app=2002&amp;size=f9999,10000&amp;q=a80&amp;n=0&amp;g=0n&amp;fmt=jpeg?sec=1637561850&amp;t=676c8facc57dd849b90441ccf37658b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8" y="2581000"/>
            <a:ext cx="3762443" cy="2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img2.baidu.com/image_search/src=http%3A%2F%2F5b0988e595225.cdn.sohucs.com%2Fimages%2F20180219%2F04f42fb4de4842a186d4886a194904d7.jpeg&amp;refer=http%3A%2F%2F5b0988e595225.cdn.sohucs.com&amp;app=2002&amp;size=f9999,10000&amp;q=a80&amp;n=0&amp;g=0n&amp;fmt=jpeg?sec=1637561931&amp;t=3da221a59ab1c54eca9dfe470fa478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10" y="2581000"/>
            <a:ext cx="2821626" cy="21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ADDREMOVEWATERMARK" val="vQPnBbQyLF"/>
</p:tagLst>
</file>

<file path=ppt/tags/tag2.xml><?xml version="1.0" encoding="utf-8"?>
<p:tagLst xmlns:p="http://schemas.openxmlformats.org/presentationml/2006/main">
  <p:tag name="ISLIDE.ADDREMOVEWATERMARK" val="vQPnBbQyLF"/>
</p:tagLst>
</file>

<file path=ppt/tags/tag3.xml><?xml version="1.0" encoding="utf-8"?>
<p:tagLst xmlns:p="http://schemas.openxmlformats.org/presentationml/2006/main">
  <p:tag name="ISLIDE.ADDREMOVEWATERMARK" val="vQPnBbQyLF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</Words>
  <Application>WPS 演示</Application>
  <PresentationFormat>全屏显示(16:9)</PresentationFormat>
  <Paragraphs>193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Calibri Light</vt:lpstr>
      <vt:lpstr>等线 Light</vt:lpstr>
      <vt:lpstr>黑体</vt:lpstr>
      <vt:lpstr>楷体</vt:lpstr>
      <vt:lpstr>Times New Roman</vt:lpstr>
      <vt:lpstr>Times New Roman</vt:lpstr>
      <vt:lpstr>微软雅黑</vt:lpstr>
      <vt:lpstr>Arial Unicode MS</vt:lpstr>
      <vt:lpstr>等线</vt:lpstr>
      <vt:lpstr>Calibri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nk</cp:lastModifiedBy>
  <cp:revision>704</cp:revision>
  <dcterms:created xsi:type="dcterms:W3CDTF">2016-01-14T07:05:00Z</dcterms:created>
  <dcterms:modified xsi:type="dcterms:W3CDTF">2023-11-24T08:39:33Z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2052-11.8.2.11734</vt:lpwstr>
  </property>
  <property fmtid="{D5CDD505-2E9C-101B-9397-08002B2CF9AE}" pid="3" name="ICV">
    <vt:lpwstr>4AB6E95F85234EB6847DA568952B64F2</vt:lpwstr>
  </property>
</Properties>
</file>