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7" r:id="rId3"/>
  </p:sldMasterIdLst>
  <p:notesMasterIdLst>
    <p:notesMasterId r:id="rId31"/>
  </p:notesMasterIdLst>
  <p:handoutMasterIdLst>
    <p:handoutMasterId r:id="rId32"/>
  </p:handoutMasterIdLst>
  <p:sldIdLst>
    <p:sldId id="613" r:id="rId4"/>
    <p:sldId id="568" r:id="rId5"/>
    <p:sldId id="588" r:id="rId6"/>
    <p:sldId id="615" r:id="rId7"/>
    <p:sldId id="635" r:id="rId8"/>
    <p:sldId id="636" r:id="rId9"/>
    <p:sldId id="616" r:id="rId10"/>
    <p:sldId id="637" r:id="rId11"/>
    <p:sldId id="638" r:id="rId12"/>
    <p:sldId id="639" r:id="rId13"/>
    <p:sldId id="640" r:id="rId14"/>
    <p:sldId id="617" r:id="rId15"/>
    <p:sldId id="686" r:id="rId16"/>
    <p:sldId id="687" r:id="rId17"/>
    <p:sldId id="666" r:id="rId18"/>
    <p:sldId id="618" r:id="rId19"/>
    <p:sldId id="688" r:id="rId20"/>
    <p:sldId id="689" r:id="rId21"/>
    <p:sldId id="580" r:id="rId22"/>
    <p:sldId id="641" r:id="rId23"/>
    <p:sldId id="642" r:id="rId24"/>
    <p:sldId id="643" r:id="rId25"/>
    <p:sldId id="658" r:id="rId26"/>
    <p:sldId id="659" r:id="rId27"/>
    <p:sldId id="660" r:id="rId28"/>
    <p:sldId id="680" r:id="rId29"/>
    <p:sldId id="655" r:id="rId30"/>
  </p:sldIdLst>
  <p:sldSz cx="9144000" cy="5143500"/>
  <p:notesSz cx="6858000" cy="9144000"/>
  <p:custDataLst>
    <p:tags r:id="rId3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1" clrIdx="2"/>
  <p:cmAuthor id="4" name="校对" initials="校" lastIdx="1" clrIdx="3"/>
  <p:cmAuthor id="5" name="HQ" initials="H" lastIdx="2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000"/>
    <a:srgbClr val="E0E0E0"/>
    <a:srgbClr val="338F87"/>
    <a:srgbClr val="45BDB5"/>
    <a:srgbClr val="0071C8"/>
    <a:srgbClr val="009ACC"/>
    <a:srgbClr val="003648"/>
    <a:srgbClr val="00658A"/>
    <a:srgbClr val="009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090"/>
        <p:guide pos="3143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7" Type="http://schemas.openxmlformats.org/officeDocument/2006/relationships/tags" Target="tags/tag41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2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2113"/>
            <a:ext cx="6858000" cy="1791427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626"/>
            <a:ext cx="6858000" cy="1242325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72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824"/>
            <a:ext cx="7886700" cy="2140421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3494"/>
            <a:ext cx="7886700" cy="112559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55"/>
            <a:ext cx="7886700" cy="994576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384"/>
            <a:ext cx="3868340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569"/>
            <a:ext cx="3868340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384"/>
            <a:ext cx="3887391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569"/>
            <a:ext cx="3887391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7250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62"/>
            <a:ext cx="2057400" cy="4390425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62"/>
            <a:ext cx="6052930" cy="4390425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9" Type="http://schemas.openxmlformats.org/officeDocument/2006/relationships/tags" Target="../tags/tag1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>
            <a:off x="387470" y="919482"/>
            <a:ext cx="8356667" cy="4052666"/>
          </a:xfrm>
          <a:custGeom>
            <a:avLst/>
            <a:gdLst>
              <a:gd name="connsiteX0" fmla="*/ 169173 w 11204391"/>
              <a:gd name="connsiteY0" fmla="*/ 69424 h 5403555"/>
              <a:gd name="connsiteX1" fmla="*/ 1261373 w 11204391"/>
              <a:gd name="connsiteY1" fmla="*/ 94824 h 5403555"/>
              <a:gd name="connsiteX2" fmla="*/ 2048773 w 11204391"/>
              <a:gd name="connsiteY2" fmla="*/ 5924 h 5403555"/>
              <a:gd name="connsiteX3" fmla="*/ 3280673 w 11204391"/>
              <a:gd name="connsiteY3" fmla="*/ 69424 h 5403555"/>
              <a:gd name="connsiteX4" fmla="*/ 4728473 w 11204391"/>
              <a:gd name="connsiteY4" fmla="*/ 31324 h 5403555"/>
              <a:gd name="connsiteX5" fmla="*/ 6188973 w 11204391"/>
              <a:gd name="connsiteY5" fmla="*/ 132924 h 5403555"/>
              <a:gd name="connsiteX6" fmla="*/ 7560573 w 11204391"/>
              <a:gd name="connsiteY6" fmla="*/ 69424 h 5403555"/>
              <a:gd name="connsiteX7" fmla="*/ 8932173 w 11204391"/>
              <a:gd name="connsiteY7" fmla="*/ 69424 h 5403555"/>
              <a:gd name="connsiteX8" fmla="*/ 9605273 w 11204391"/>
              <a:gd name="connsiteY8" fmla="*/ 132924 h 5403555"/>
              <a:gd name="connsiteX9" fmla="*/ 11002273 w 11204391"/>
              <a:gd name="connsiteY9" fmla="*/ 82124 h 5403555"/>
              <a:gd name="connsiteX10" fmla="*/ 11065773 w 11204391"/>
              <a:gd name="connsiteY10" fmla="*/ 1402924 h 5403555"/>
              <a:gd name="connsiteX11" fmla="*/ 11141973 w 11204391"/>
              <a:gd name="connsiteY11" fmla="*/ 2787224 h 5403555"/>
              <a:gd name="connsiteX12" fmla="*/ 11091173 w 11204391"/>
              <a:gd name="connsiteY12" fmla="*/ 3701624 h 5403555"/>
              <a:gd name="connsiteX13" fmla="*/ 11116573 w 11204391"/>
              <a:gd name="connsiteY13" fmla="*/ 4870024 h 5403555"/>
              <a:gd name="connsiteX14" fmla="*/ 11141973 w 11204391"/>
              <a:gd name="connsiteY14" fmla="*/ 5225624 h 5403555"/>
              <a:gd name="connsiteX15" fmla="*/ 10214873 w 11204391"/>
              <a:gd name="connsiteY15" fmla="*/ 5276424 h 5403555"/>
              <a:gd name="connsiteX16" fmla="*/ 8144773 w 11204391"/>
              <a:gd name="connsiteY16" fmla="*/ 5365324 h 5403555"/>
              <a:gd name="connsiteX17" fmla="*/ 6392173 w 11204391"/>
              <a:gd name="connsiteY17" fmla="*/ 5301824 h 5403555"/>
              <a:gd name="connsiteX18" fmla="*/ 4271273 w 11204391"/>
              <a:gd name="connsiteY18" fmla="*/ 5403424 h 5403555"/>
              <a:gd name="connsiteX19" fmla="*/ 2544073 w 11204391"/>
              <a:gd name="connsiteY19" fmla="*/ 5276424 h 5403555"/>
              <a:gd name="connsiteX20" fmla="*/ 575573 w 11204391"/>
              <a:gd name="connsiteY20" fmla="*/ 5352624 h 5403555"/>
              <a:gd name="connsiteX21" fmla="*/ 29473 w 11204391"/>
              <a:gd name="connsiteY21" fmla="*/ 5339924 h 5403555"/>
              <a:gd name="connsiteX22" fmla="*/ 67573 w 11204391"/>
              <a:gd name="connsiteY22" fmla="*/ 4679524 h 5403555"/>
              <a:gd name="connsiteX23" fmla="*/ 16773 w 11204391"/>
              <a:gd name="connsiteY23" fmla="*/ 3790524 h 5403555"/>
              <a:gd name="connsiteX24" fmla="*/ 67573 w 11204391"/>
              <a:gd name="connsiteY24" fmla="*/ 2406224 h 5403555"/>
              <a:gd name="connsiteX25" fmla="*/ 29473 w 11204391"/>
              <a:gd name="connsiteY25" fmla="*/ 1288624 h 5403555"/>
              <a:gd name="connsiteX26" fmla="*/ 92973 w 11204391"/>
              <a:gd name="connsiteY26" fmla="*/ 856824 h 5403555"/>
              <a:gd name="connsiteX27" fmla="*/ 29473 w 11204391"/>
              <a:gd name="connsiteY27" fmla="*/ 158324 h 5403555"/>
              <a:gd name="connsiteX28" fmla="*/ 169173 w 11204391"/>
              <a:gd name="connsiteY28" fmla="*/ 69424 h 5403555"/>
              <a:gd name="connsiteX0-1" fmla="*/ 169173 w 11204391"/>
              <a:gd name="connsiteY0-2" fmla="*/ 69424 h 5403555"/>
              <a:gd name="connsiteX1-3" fmla="*/ 1261373 w 11204391"/>
              <a:gd name="connsiteY1-4" fmla="*/ 94824 h 5403555"/>
              <a:gd name="connsiteX2-5" fmla="*/ 2048773 w 11204391"/>
              <a:gd name="connsiteY2-6" fmla="*/ 5924 h 5403555"/>
              <a:gd name="connsiteX3-7" fmla="*/ 3280673 w 11204391"/>
              <a:gd name="connsiteY3-8" fmla="*/ 69424 h 5403555"/>
              <a:gd name="connsiteX4-9" fmla="*/ 4728473 w 11204391"/>
              <a:gd name="connsiteY4-10" fmla="*/ 31324 h 5403555"/>
              <a:gd name="connsiteX5-11" fmla="*/ 6188973 w 11204391"/>
              <a:gd name="connsiteY5-12" fmla="*/ 132924 h 5403555"/>
              <a:gd name="connsiteX6-13" fmla="*/ 7560573 w 11204391"/>
              <a:gd name="connsiteY6-14" fmla="*/ 69424 h 5403555"/>
              <a:gd name="connsiteX7-15" fmla="*/ 8932173 w 11204391"/>
              <a:gd name="connsiteY7-16" fmla="*/ 69424 h 5403555"/>
              <a:gd name="connsiteX8-17" fmla="*/ 9605273 w 11204391"/>
              <a:gd name="connsiteY8-18" fmla="*/ 132924 h 5403555"/>
              <a:gd name="connsiteX9-19" fmla="*/ 11002273 w 11204391"/>
              <a:gd name="connsiteY9-20" fmla="*/ 82124 h 5403555"/>
              <a:gd name="connsiteX10-21" fmla="*/ 11065773 w 11204391"/>
              <a:gd name="connsiteY10-22" fmla="*/ 1402924 h 5403555"/>
              <a:gd name="connsiteX11-23" fmla="*/ 11141973 w 11204391"/>
              <a:gd name="connsiteY11-24" fmla="*/ 2787224 h 5403555"/>
              <a:gd name="connsiteX12-25" fmla="*/ 11091173 w 11204391"/>
              <a:gd name="connsiteY12-26" fmla="*/ 3701624 h 5403555"/>
              <a:gd name="connsiteX13-27" fmla="*/ 11116573 w 11204391"/>
              <a:gd name="connsiteY13-28" fmla="*/ 4870024 h 5403555"/>
              <a:gd name="connsiteX14-29" fmla="*/ 11141973 w 11204391"/>
              <a:gd name="connsiteY14-30" fmla="*/ 5225624 h 5403555"/>
              <a:gd name="connsiteX15-31" fmla="*/ 10214873 w 11204391"/>
              <a:gd name="connsiteY15-32" fmla="*/ 5276424 h 5403555"/>
              <a:gd name="connsiteX16-33" fmla="*/ 8144773 w 11204391"/>
              <a:gd name="connsiteY16-34" fmla="*/ 5365324 h 5403555"/>
              <a:gd name="connsiteX17-35" fmla="*/ 6392173 w 11204391"/>
              <a:gd name="connsiteY17-36" fmla="*/ 5301824 h 5403555"/>
              <a:gd name="connsiteX18-37" fmla="*/ 4271273 w 11204391"/>
              <a:gd name="connsiteY18-38" fmla="*/ 5403424 h 5403555"/>
              <a:gd name="connsiteX19-39" fmla="*/ 2544073 w 11204391"/>
              <a:gd name="connsiteY19-40" fmla="*/ 5276424 h 5403555"/>
              <a:gd name="connsiteX20-41" fmla="*/ 575573 w 11204391"/>
              <a:gd name="connsiteY20-42" fmla="*/ 5352624 h 5403555"/>
              <a:gd name="connsiteX21-43" fmla="*/ 29473 w 11204391"/>
              <a:gd name="connsiteY21-44" fmla="*/ 5339924 h 5403555"/>
              <a:gd name="connsiteX22-45" fmla="*/ 67573 w 11204391"/>
              <a:gd name="connsiteY22-46" fmla="*/ 4679524 h 5403555"/>
              <a:gd name="connsiteX23-47" fmla="*/ 16773 w 11204391"/>
              <a:gd name="connsiteY23-48" fmla="*/ 3790524 h 5403555"/>
              <a:gd name="connsiteX24-49" fmla="*/ 67573 w 11204391"/>
              <a:gd name="connsiteY24-50" fmla="*/ 2406224 h 5403555"/>
              <a:gd name="connsiteX25-51" fmla="*/ 29473 w 11204391"/>
              <a:gd name="connsiteY25-52" fmla="*/ 1288624 h 5403555"/>
              <a:gd name="connsiteX26-53" fmla="*/ 92973 w 11204391"/>
              <a:gd name="connsiteY26-54" fmla="*/ 856824 h 5403555"/>
              <a:gd name="connsiteX27-55" fmla="*/ 169173 w 11204391"/>
              <a:gd name="connsiteY27-56" fmla="*/ 69424 h 5403555"/>
              <a:gd name="connsiteX0-57" fmla="*/ 169173 w 11142223"/>
              <a:gd name="connsiteY0-58" fmla="*/ 69424 h 5403555"/>
              <a:gd name="connsiteX1-59" fmla="*/ 1261373 w 11142223"/>
              <a:gd name="connsiteY1-60" fmla="*/ 94824 h 5403555"/>
              <a:gd name="connsiteX2-61" fmla="*/ 2048773 w 11142223"/>
              <a:gd name="connsiteY2-62" fmla="*/ 5924 h 5403555"/>
              <a:gd name="connsiteX3-63" fmla="*/ 3280673 w 11142223"/>
              <a:gd name="connsiteY3-64" fmla="*/ 69424 h 5403555"/>
              <a:gd name="connsiteX4-65" fmla="*/ 4728473 w 11142223"/>
              <a:gd name="connsiteY4-66" fmla="*/ 31324 h 5403555"/>
              <a:gd name="connsiteX5-67" fmla="*/ 6188973 w 11142223"/>
              <a:gd name="connsiteY5-68" fmla="*/ 132924 h 5403555"/>
              <a:gd name="connsiteX6-69" fmla="*/ 7560573 w 11142223"/>
              <a:gd name="connsiteY6-70" fmla="*/ 69424 h 5403555"/>
              <a:gd name="connsiteX7-71" fmla="*/ 8932173 w 11142223"/>
              <a:gd name="connsiteY7-72" fmla="*/ 69424 h 5403555"/>
              <a:gd name="connsiteX8-73" fmla="*/ 9605273 w 11142223"/>
              <a:gd name="connsiteY8-74" fmla="*/ 132924 h 5403555"/>
              <a:gd name="connsiteX9-75" fmla="*/ 11002273 w 11142223"/>
              <a:gd name="connsiteY9-76" fmla="*/ 82124 h 5403555"/>
              <a:gd name="connsiteX10-77" fmla="*/ 11065773 w 11142223"/>
              <a:gd name="connsiteY10-78" fmla="*/ 1402924 h 5403555"/>
              <a:gd name="connsiteX11-79" fmla="*/ 11141973 w 11142223"/>
              <a:gd name="connsiteY11-80" fmla="*/ 2787224 h 5403555"/>
              <a:gd name="connsiteX12-81" fmla="*/ 11091173 w 11142223"/>
              <a:gd name="connsiteY12-82" fmla="*/ 3701624 h 5403555"/>
              <a:gd name="connsiteX13-83" fmla="*/ 11116573 w 11142223"/>
              <a:gd name="connsiteY13-84" fmla="*/ 4870024 h 5403555"/>
              <a:gd name="connsiteX14-85" fmla="*/ 11014973 w 11142223"/>
              <a:gd name="connsiteY14-86" fmla="*/ 5263724 h 5403555"/>
              <a:gd name="connsiteX15-87" fmla="*/ 10214873 w 11142223"/>
              <a:gd name="connsiteY15-88" fmla="*/ 5276424 h 5403555"/>
              <a:gd name="connsiteX16-89" fmla="*/ 8144773 w 11142223"/>
              <a:gd name="connsiteY16-90" fmla="*/ 5365324 h 5403555"/>
              <a:gd name="connsiteX17-91" fmla="*/ 6392173 w 11142223"/>
              <a:gd name="connsiteY17-92" fmla="*/ 5301824 h 5403555"/>
              <a:gd name="connsiteX18-93" fmla="*/ 4271273 w 11142223"/>
              <a:gd name="connsiteY18-94" fmla="*/ 5403424 h 5403555"/>
              <a:gd name="connsiteX19-95" fmla="*/ 2544073 w 11142223"/>
              <a:gd name="connsiteY19-96" fmla="*/ 5276424 h 5403555"/>
              <a:gd name="connsiteX20-97" fmla="*/ 575573 w 11142223"/>
              <a:gd name="connsiteY20-98" fmla="*/ 5352624 h 5403555"/>
              <a:gd name="connsiteX21-99" fmla="*/ 29473 w 11142223"/>
              <a:gd name="connsiteY21-100" fmla="*/ 5339924 h 5403555"/>
              <a:gd name="connsiteX22-101" fmla="*/ 67573 w 11142223"/>
              <a:gd name="connsiteY22-102" fmla="*/ 4679524 h 5403555"/>
              <a:gd name="connsiteX23-103" fmla="*/ 16773 w 11142223"/>
              <a:gd name="connsiteY23-104" fmla="*/ 3790524 h 5403555"/>
              <a:gd name="connsiteX24-105" fmla="*/ 67573 w 11142223"/>
              <a:gd name="connsiteY24-106" fmla="*/ 2406224 h 5403555"/>
              <a:gd name="connsiteX25-107" fmla="*/ 29473 w 11142223"/>
              <a:gd name="connsiteY25-108" fmla="*/ 1288624 h 5403555"/>
              <a:gd name="connsiteX26-109" fmla="*/ 92973 w 11142223"/>
              <a:gd name="connsiteY26-110" fmla="*/ 856824 h 5403555"/>
              <a:gd name="connsiteX27-111" fmla="*/ 169173 w 11142223"/>
              <a:gd name="connsiteY27-112" fmla="*/ 69424 h 5403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</a:cxnLst>
            <a:rect l="l" t="t" r="r" b="b"/>
            <a:pathLst>
              <a:path w="11142223" h="5403555">
                <a:moveTo>
                  <a:pt x="169173" y="69424"/>
                </a:moveTo>
                <a:cubicBezTo>
                  <a:pt x="363906" y="-57576"/>
                  <a:pt x="948106" y="105407"/>
                  <a:pt x="1261373" y="94824"/>
                </a:cubicBezTo>
                <a:cubicBezTo>
                  <a:pt x="1574640" y="84241"/>
                  <a:pt x="1712223" y="10157"/>
                  <a:pt x="2048773" y="5924"/>
                </a:cubicBezTo>
                <a:cubicBezTo>
                  <a:pt x="2385323" y="1691"/>
                  <a:pt x="2834056" y="65191"/>
                  <a:pt x="3280673" y="69424"/>
                </a:cubicBezTo>
                <a:cubicBezTo>
                  <a:pt x="3727290" y="73657"/>
                  <a:pt x="4243756" y="20741"/>
                  <a:pt x="4728473" y="31324"/>
                </a:cubicBezTo>
                <a:cubicBezTo>
                  <a:pt x="5213190" y="41907"/>
                  <a:pt x="5716956" y="126574"/>
                  <a:pt x="6188973" y="132924"/>
                </a:cubicBezTo>
                <a:cubicBezTo>
                  <a:pt x="6660990" y="139274"/>
                  <a:pt x="7103373" y="80007"/>
                  <a:pt x="7560573" y="69424"/>
                </a:cubicBezTo>
                <a:cubicBezTo>
                  <a:pt x="8017773" y="58841"/>
                  <a:pt x="8591390" y="58841"/>
                  <a:pt x="8932173" y="69424"/>
                </a:cubicBezTo>
                <a:cubicBezTo>
                  <a:pt x="9272956" y="80007"/>
                  <a:pt x="9260256" y="130807"/>
                  <a:pt x="9605273" y="132924"/>
                </a:cubicBezTo>
                <a:cubicBezTo>
                  <a:pt x="9950290" y="135041"/>
                  <a:pt x="10758856" y="-129543"/>
                  <a:pt x="11002273" y="82124"/>
                </a:cubicBezTo>
                <a:cubicBezTo>
                  <a:pt x="11245690" y="293791"/>
                  <a:pt x="11042490" y="952074"/>
                  <a:pt x="11065773" y="1402924"/>
                </a:cubicBezTo>
                <a:cubicBezTo>
                  <a:pt x="11089056" y="1853774"/>
                  <a:pt x="11137740" y="2404107"/>
                  <a:pt x="11141973" y="2787224"/>
                </a:cubicBezTo>
                <a:cubicBezTo>
                  <a:pt x="11146206" y="3170341"/>
                  <a:pt x="11095406" y="3354491"/>
                  <a:pt x="11091173" y="3701624"/>
                </a:cubicBezTo>
                <a:cubicBezTo>
                  <a:pt x="11086940" y="4048757"/>
                  <a:pt x="11129273" y="4609674"/>
                  <a:pt x="11116573" y="4870024"/>
                </a:cubicBezTo>
                <a:cubicBezTo>
                  <a:pt x="11103873" y="5130374"/>
                  <a:pt x="11165256" y="5195991"/>
                  <a:pt x="11014973" y="5263724"/>
                </a:cubicBezTo>
                <a:cubicBezTo>
                  <a:pt x="10864690" y="5331457"/>
                  <a:pt x="10693240" y="5259491"/>
                  <a:pt x="10214873" y="5276424"/>
                </a:cubicBezTo>
                <a:cubicBezTo>
                  <a:pt x="9736506" y="5293357"/>
                  <a:pt x="8781890" y="5361091"/>
                  <a:pt x="8144773" y="5365324"/>
                </a:cubicBezTo>
                <a:cubicBezTo>
                  <a:pt x="7507656" y="5369557"/>
                  <a:pt x="7037756" y="5295474"/>
                  <a:pt x="6392173" y="5301824"/>
                </a:cubicBezTo>
                <a:cubicBezTo>
                  <a:pt x="5746590" y="5308174"/>
                  <a:pt x="4912623" y="5407657"/>
                  <a:pt x="4271273" y="5403424"/>
                </a:cubicBezTo>
                <a:cubicBezTo>
                  <a:pt x="3629923" y="5399191"/>
                  <a:pt x="3160023" y="5284891"/>
                  <a:pt x="2544073" y="5276424"/>
                </a:cubicBezTo>
                <a:cubicBezTo>
                  <a:pt x="1928123" y="5267957"/>
                  <a:pt x="994673" y="5342041"/>
                  <a:pt x="575573" y="5352624"/>
                </a:cubicBezTo>
                <a:cubicBezTo>
                  <a:pt x="156473" y="5363207"/>
                  <a:pt x="114140" y="5452107"/>
                  <a:pt x="29473" y="5339924"/>
                </a:cubicBezTo>
                <a:cubicBezTo>
                  <a:pt x="-55194" y="5227741"/>
                  <a:pt x="69690" y="4937757"/>
                  <a:pt x="67573" y="4679524"/>
                </a:cubicBezTo>
                <a:cubicBezTo>
                  <a:pt x="65456" y="4421291"/>
                  <a:pt x="16773" y="4169407"/>
                  <a:pt x="16773" y="3790524"/>
                </a:cubicBezTo>
                <a:cubicBezTo>
                  <a:pt x="16773" y="3411641"/>
                  <a:pt x="65456" y="2823207"/>
                  <a:pt x="67573" y="2406224"/>
                </a:cubicBezTo>
                <a:cubicBezTo>
                  <a:pt x="69690" y="1989241"/>
                  <a:pt x="25240" y="1546857"/>
                  <a:pt x="29473" y="1288624"/>
                </a:cubicBezTo>
                <a:cubicBezTo>
                  <a:pt x="33706" y="1030391"/>
                  <a:pt x="92973" y="1045207"/>
                  <a:pt x="92973" y="856824"/>
                </a:cubicBezTo>
                <a:cubicBezTo>
                  <a:pt x="116256" y="653624"/>
                  <a:pt x="-25560" y="196424"/>
                  <a:pt x="169173" y="69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 userDrawn="1">
            <p:custDataLst>
              <p:tags r:id="rId29"/>
            </p:custDataLst>
          </p:nvPr>
        </p:nvSpPr>
        <p:spPr>
          <a:xfrm>
            <a:off x="0" y="954405"/>
            <a:ext cx="9144000" cy="3132296"/>
          </a:xfrm>
          <a:prstGeom prst="rect">
            <a:avLst/>
          </a:prstGeom>
          <a:solidFill>
            <a:srgbClr val="DEFDF8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00" dirty="0" smtClean="0"/>
          </a:p>
          <a:p>
            <a:pPr algn="ctr"/>
            <a:endParaRPr lang="zh-CN" altLang="en-US" sz="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9" name="文本框 1"/>
          <p:cNvSpPr txBox="1"/>
          <p:nvPr userDrawn="1"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0" name="文本框 1"/>
          <p:cNvSpPr txBox="1"/>
          <p:nvPr userDrawn="1"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1" name="文本框 1"/>
          <p:cNvSpPr txBox="1"/>
          <p:nvPr userDrawn="1"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2" name="文本框 1"/>
          <p:cNvSpPr txBox="1"/>
          <p:nvPr userDrawn="1"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3" name="文本框 1"/>
          <p:cNvSpPr txBox="1"/>
          <p:nvPr userDrawn="1"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4" name="文本框 1"/>
          <p:cNvSpPr txBox="1"/>
          <p:nvPr userDrawn="1"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5" name="文本框 1"/>
          <p:cNvSpPr txBox="1"/>
          <p:nvPr userDrawn="1"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6" name="文本框 1"/>
          <p:cNvSpPr txBox="1"/>
          <p:nvPr userDrawn="1"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7" name="文本框 1"/>
          <p:cNvSpPr txBox="1"/>
          <p:nvPr userDrawn="1"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220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30120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3020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920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035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157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447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wmf"/><Relationship Id="rId1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9.png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6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image" Target="../media/image5.png"/><Relationship Id="rId1" Type="http://schemas.openxmlformats.org/officeDocument/2006/relationships/tags" Target="../tags/tag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0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1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12.png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5.png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 hidden="1"/>
          <p:cNvSpPr/>
          <p:nvPr/>
        </p:nvSpPr>
        <p:spPr>
          <a:xfrm>
            <a:off x="0" y="0"/>
            <a:ext cx="9143365" cy="5162550"/>
          </a:xfrm>
          <a:prstGeom prst="rect">
            <a:avLst/>
          </a:prstGeom>
          <a:solidFill>
            <a:srgbClr val="009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561965" y="393065"/>
            <a:ext cx="35814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609590" y="427355"/>
            <a:ext cx="323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义务教育人教版六年级下册</a:t>
            </a:r>
            <a:endParaRPr lang="zh-CN" altLang="en-US" sz="200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858895" y="3016250"/>
            <a:ext cx="5256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5105400" y="3028950"/>
            <a:ext cx="2494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3600" b="1">
                <a:uFillTx/>
                <a:latin typeface="+mn-ea"/>
                <a:ea typeface="+mn-ea"/>
                <a:sym typeface="+mn-ea"/>
              </a:rPr>
              <a:t>整理和复习</a:t>
            </a:r>
            <a:endParaRPr lang="zh-CN" sz="3600" b="1">
              <a:solidFill>
                <a:schemeClr val="tx1"/>
              </a:solidFill>
              <a:uFillTx/>
              <a:latin typeface="+mn-ea"/>
              <a:ea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95800" y="2343150"/>
            <a:ext cx="178879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第</a:t>
            </a:r>
            <a:r>
              <a:rPr lang="en-US" altLang="zh-CN" sz="36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lang="zh-CN" altLang="en-US" sz="36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单元</a:t>
            </a:r>
            <a:endParaRPr lang="zh-CN" altLang="en-US" sz="36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53200" y="2343150"/>
            <a:ext cx="16725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比 </a:t>
            </a:r>
            <a:r>
              <a:rPr lang="en-US" altLang="zh-CN" sz="36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</a:t>
            </a:r>
            <a:r>
              <a:rPr lang="zh-CN" altLang="en-US" sz="36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例</a:t>
            </a:r>
            <a:endParaRPr lang="zh-CN" altLang="en-US" sz="36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80683" y="592773"/>
            <a:ext cx="8458200" cy="565150"/>
          </a:xfrm>
          <a:prstGeom prst="rect">
            <a:avLst/>
          </a:prstGeom>
        </p:spPr>
        <p:txBody>
          <a:bodyPr>
            <a:spAutoFit/>
          </a:bodyPr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）圆锥的高是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30cm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，它的体积与底面积如下表。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69963" y="1520508"/>
          <a:ext cx="6964363" cy="1397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93421"/>
                <a:gridCol w="754188"/>
                <a:gridCol w="754188"/>
                <a:gridCol w="754188"/>
                <a:gridCol w="754188"/>
                <a:gridCol w="754188"/>
              </a:tblGrid>
              <a:tr h="698500">
                <a:tc>
                  <a:txBody>
                    <a:bodyPr/>
                    <a:p>
                      <a:pPr algn="ctr"/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底面积</a:t>
                      </a:r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/cm</a:t>
                      </a:r>
                      <a:r>
                        <a:rPr lang="en-US" altLang="zh-CN" sz="2800" b="1" baseline="300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2800" b="1" baseline="300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500">
                <a:tc>
                  <a:txBody>
                    <a:bodyPr/>
                    <a:p>
                      <a:pPr algn="ctr"/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体积</a:t>
                      </a:r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/cm</a:t>
                      </a:r>
                      <a:r>
                        <a:rPr lang="en-US" altLang="zh-CN" sz="2800" b="1" baseline="300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160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200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2209800" y="3076575"/>
            <a:ext cx="4381500" cy="853440"/>
            <a:chOff x="2280" y="5321"/>
            <a:chExt cx="6900" cy="1344"/>
          </a:xfrm>
        </p:grpSpPr>
        <p:sp>
          <p:nvSpPr>
            <p:cNvPr id="4" name="文本框 3"/>
            <p:cNvSpPr txBox="1"/>
            <p:nvPr/>
          </p:nvSpPr>
          <p:spPr>
            <a:xfrm>
              <a:off x="2280" y="5360"/>
              <a:ext cx="6901" cy="11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p>
              <a:pPr marR="0" defTabSz="914400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kumimoji="0" lang="zh-CN" altLang="en-US" sz="2800" b="1" kern="1200" cap="none" spc="0" normalizeH="0" baseline="0" noProof="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圆锥的体积</a:t>
              </a:r>
              <a:r>
                <a:rPr kumimoji="0" lang="en-US" altLang="zh-CN" sz="2800" b="1" kern="1200" cap="none" spc="0" normalizeH="0" baseline="0" noProof="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÷</a:t>
              </a:r>
              <a:r>
                <a:rPr kumimoji="0" lang="zh-CN" altLang="en-US" sz="2800" b="1" kern="1200" cap="none" spc="0" normalizeH="0" baseline="0" noProof="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底面积</a:t>
              </a:r>
              <a:r>
                <a:rPr kumimoji="0" lang="en-US" altLang="zh-CN" sz="2800" b="1" kern="1200" cap="none" spc="0" normalizeH="0" baseline="0" noProof="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＝   </a:t>
              </a:r>
              <a:r>
                <a:rPr kumimoji="0" lang="zh-CN" altLang="en-US" sz="2800" b="1" kern="1200" cap="none" spc="0" normalizeH="0" baseline="0" noProof="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高</a:t>
              </a:r>
              <a:endPara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7435" name="对象 4"/>
            <p:cNvGraphicFramePr>
              <a:graphicFrameLocks noChangeAspect="1"/>
            </p:cNvGraphicFramePr>
            <p:nvPr/>
          </p:nvGraphicFramePr>
          <p:xfrm>
            <a:off x="8072" y="5321"/>
            <a:ext cx="520" cy="1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" r:id="rId2" imgW="152400" imgH="393700" progId="Equation.DSMT4">
                    <p:embed/>
                  </p:oleObj>
                </mc:Choice>
                <mc:Fallback>
                  <p:oleObj name="" r:id="rId2" imgW="152400" imgH="393700" progId="Equation.DSMT4">
                    <p:embed/>
                    <p:pic>
                      <p:nvPicPr>
                        <p:cNvPr id="0" name="图片 3080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8072" y="5321"/>
                          <a:ext cx="520" cy="134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文本框 5"/>
          <p:cNvSpPr txBox="1"/>
          <p:nvPr/>
        </p:nvSpPr>
        <p:spPr>
          <a:xfrm>
            <a:off x="2057400" y="3869373"/>
            <a:ext cx="5187950" cy="737235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2800" b="1" noProof="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sym typeface="+mn-ea"/>
              </a:rPr>
              <a:t>圆锥的体积与底面积</a:t>
            </a:r>
            <a:r>
              <a:rPr lang="zh-CN" altLang="en-US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sym typeface="+mn-ea"/>
              </a:rPr>
              <a:t>成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+mn-cs"/>
              </a:rPr>
              <a:t>正比例</a:t>
            </a:r>
            <a:r>
              <a:rPr lang="zh-CN" altLang="en-US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sym typeface="+mn-ea"/>
              </a:rPr>
              <a:t>。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547688" y="731838"/>
            <a:ext cx="8048625" cy="565150"/>
          </a:xfrm>
          <a:prstGeom prst="rect">
            <a:avLst/>
          </a:prstGeom>
        </p:spPr>
        <p:txBody>
          <a:bodyPr>
            <a:spAutoFit/>
          </a:bodyPr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）圆的半径与圆的面积如下表。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41705" y="1412240"/>
          <a:ext cx="7031990" cy="132270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08225"/>
                <a:gridCol w="774700"/>
                <a:gridCol w="774700"/>
                <a:gridCol w="774700"/>
                <a:gridCol w="1071880"/>
                <a:gridCol w="1327785"/>
              </a:tblGrid>
              <a:tr h="661194">
                <a:tc>
                  <a:txBody>
                    <a:bodyPr/>
                    <a:p>
                      <a:pPr algn="ctr"/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半径</a:t>
                      </a:r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/cm</a:t>
                      </a:r>
                      <a:endParaRPr lang="zh-CN" altLang="en-US" sz="2800" b="1" baseline="300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46" marB="457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46" marB="457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46" marB="457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46" marB="457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46" marB="457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46" marB="457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194">
                <a:tc>
                  <a:txBody>
                    <a:bodyPr/>
                    <a:p>
                      <a:pPr algn="ctr"/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面积</a:t>
                      </a:r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/cm</a:t>
                      </a:r>
                      <a:r>
                        <a:rPr lang="en-US" altLang="zh-CN" sz="2800" b="1" baseline="300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46" marB="457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π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46" marB="457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4π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46" marB="457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9π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46" marB="457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16π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46" marB="457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25π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46" marB="457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2156460" y="3943350"/>
            <a:ext cx="5187950" cy="737235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圆的半径与圆的面积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不成比例</a:t>
            </a:r>
            <a:r>
              <a:rPr lang="zh-CN" altLang="en-US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sym typeface="+mn-ea"/>
              </a:rPr>
              <a:t>。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540000" y="2876550"/>
            <a:ext cx="4183380" cy="904240"/>
            <a:chOff x="2280" y="5068"/>
            <a:chExt cx="6588" cy="1424"/>
          </a:xfrm>
        </p:grpSpPr>
        <p:sp>
          <p:nvSpPr>
            <p:cNvPr id="4" name="文本框 3"/>
            <p:cNvSpPr txBox="1"/>
            <p:nvPr/>
          </p:nvSpPr>
          <p:spPr>
            <a:xfrm>
              <a:off x="4640" y="5068"/>
              <a:ext cx="4229" cy="11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p>
              <a:pPr marR="0" defTabSz="914400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kumimoji="0" lang="zh-CN" altLang="en-US" sz="2800" b="1" kern="1200" cap="none" spc="0" normalizeH="0" baseline="0" noProof="0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＝圆周率</a:t>
              </a:r>
              <a:r>
                <a:rPr kumimoji="0" lang="en-US" altLang="zh-CN" sz="2800" b="1" kern="1200" cap="none" spc="0" normalizeH="0" baseline="0" noProof="0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×</a:t>
              </a:r>
              <a:r>
                <a:rPr kumimoji="0" lang="zh-CN" altLang="en-US" sz="2800" b="1" kern="1200" cap="none" spc="0" normalizeH="0" baseline="0" noProof="0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半径</a:t>
              </a:r>
              <a:endPara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280" y="5130"/>
              <a:ext cx="2673" cy="1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zh-CN" altLang="en-US" sz="2800" b="1" u="sng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圆的面积</a:t>
              </a:r>
              <a:endParaRPr lang="zh-CN" altLang="en-US" sz="2800" b="1" u="sng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pPr>
                <a:lnSpc>
                  <a:spcPct val="90000"/>
                </a:lnSpc>
              </a:pPr>
              <a:r>
                <a:rPr lang="en-US" altLang="zh-CN" sz="28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  </a:t>
              </a:r>
              <a:r>
                <a:rPr lang="zh-CN" altLang="en-US" sz="28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半径</a:t>
              </a:r>
              <a:endPara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9"/>
          <p:cNvSpPr/>
          <p:nvPr/>
        </p:nvSpPr>
        <p:spPr>
          <a:xfrm>
            <a:off x="195917" y="366861"/>
            <a:ext cx="1970405" cy="521970"/>
          </a:xfrm>
          <a:prstGeom prst="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比例的应用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685483" y="1118553"/>
            <a:ext cx="702786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公式：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图上距离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∶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实际距离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＝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比例尺</a:t>
            </a:r>
            <a:endParaRPr lang="zh-CN" altLang="en-US" sz="28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aphicFrame>
        <p:nvGraphicFramePr>
          <p:cNvPr id="4" name="对象 1"/>
          <p:cNvGraphicFramePr>
            <a:graphicFrameLocks noChangeAspect="1"/>
          </p:cNvGraphicFramePr>
          <p:nvPr/>
        </p:nvGraphicFramePr>
        <p:xfrm>
          <a:off x="2819400" y="2001520"/>
          <a:ext cx="318643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" imgW="1231265" imgH="419100" progId="Equation.DSMT4">
                  <p:embed/>
                </p:oleObj>
              </mc:Choice>
              <mc:Fallback>
                <p:oleObj name="" r:id="rId1" imgW="1231265" imgH="419100" progId="Equation.DSMT4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19400" y="2001520"/>
                        <a:ext cx="3186430" cy="1082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下箭头 25"/>
          <p:cNvSpPr>
            <a:spLocks noChangeArrowheads="1"/>
          </p:cNvSpPr>
          <p:nvPr/>
        </p:nvSpPr>
        <p:spPr bwMode="auto">
          <a:xfrm rot="16200000">
            <a:off x="2104390" y="2219960"/>
            <a:ext cx="412750" cy="659130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4F81BD"/>
          </a:solidFill>
          <a:ln>
            <a:noFill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cs typeface="+mn-cs"/>
            </a:endParaRPr>
          </a:p>
        </p:txBody>
      </p:sp>
      <p:sp>
        <p:nvSpPr>
          <p:cNvPr id="12" name="TextBox 5"/>
          <p:cNvSpPr txBox="1"/>
          <p:nvPr/>
        </p:nvSpPr>
        <p:spPr>
          <a:xfrm>
            <a:off x="1524000" y="3562350"/>
            <a:ext cx="54413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分类：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数值比例尺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线段比例尺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ldLvl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1371600" y="628650"/>
            <a:ext cx="5277485" cy="1637030"/>
            <a:chOff x="1181" y="990"/>
            <a:chExt cx="8311" cy="2578"/>
          </a:xfrm>
        </p:grpSpPr>
        <p:pic>
          <p:nvPicPr>
            <p:cNvPr id="6" name="图片 5" descr="熊01 拷贝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 flipH="1">
              <a:off x="1181" y="1280"/>
              <a:ext cx="1817" cy="2288"/>
            </a:xfrm>
            <a:prstGeom prst="rect">
              <a:avLst/>
            </a:prstGeom>
          </p:spPr>
        </p:pic>
        <p:sp>
          <p:nvSpPr>
            <p:cNvPr id="7" name="圆角矩形标注 6"/>
            <p:cNvSpPr/>
            <p:nvPr>
              <p:custDataLst>
                <p:tags r:id="rId3"/>
              </p:custDataLst>
            </p:nvPr>
          </p:nvSpPr>
          <p:spPr>
            <a:xfrm>
              <a:off x="3351" y="990"/>
              <a:ext cx="6141" cy="1691"/>
            </a:xfrm>
            <a:prstGeom prst="wedgeRoundRectCallout">
              <a:avLst>
                <a:gd name="adj1" fmla="val -58391"/>
                <a:gd name="adj2" fmla="val 27000"/>
                <a:gd name="adj3" fmla="val 16667"/>
              </a:avLst>
            </a:prstGeom>
            <a:noFill/>
            <a:ln w="19050" cap="flat" cmpd="sng" algn="ctr">
              <a:solidFill>
                <a:srgbClr val="0787FF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进行图形的放大与缩小时要注意什么？</a:t>
              </a:r>
              <a:endPara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609600" y="2343150"/>
            <a:ext cx="81483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图形的放大与缩小是将图形的各边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按一定的比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进行放大与缩小。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609600" y="3346450"/>
            <a:ext cx="78098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放大与缩小后，图形的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形状不变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大小变了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838200" y="590550"/>
            <a:ext cx="58788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用比例知识解决问题的步骤有哪些？</a:t>
            </a:r>
            <a:endParaRPr lang="zh-CN" altLang="en-US" sz="2800" b="1"/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1015365" y="1361440"/>
            <a:ext cx="457200" cy="457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dist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547495" y="1270635"/>
            <a:ext cx="649795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分析题意，找到两种相关联的量，判断它们是否成比例，成什么比例；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圆角矩形 5"/>
          <p:cNvSpPr/>
          <p:nvPr>
            <p:custDataLst>
              <p:tags r:id="rId4"/>
            </p:custDataLst>
          </p:nvPr>
        </p:nvSpPr>
        <p:spPr>
          <a:xfrm>
            <a:off x="1015365" y="2526665"/>
            <a:ext cx="457200" cy="457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dist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7495" y="2442845"/>
            <a:ext cx="6497955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依据正比例或反比例的意义列出比例；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圆角矩形 7"/>
          <p:cNvSpPr/>
          <p:nvPr>
            <p:custDataLst>
              <p:tags r:id="rId6"/>
            </p:custDataLst>
          </p:nvPr>
        </p:nvSpPr>
        <p:spPr>
          <a:xfrm>
            <a:off x="1015365" y="3293110"/>
            <a:ext cx="457200" cy="457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dist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1547495" y="3198495"/>
            <a:ext cx="5076825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解比例（求解后检验），写答。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6" grpId="0" bldLvl="0" animBg="1"/>
      <p:bldP spid="7" grpId="0"/>
      <p:bldP spid="8" grpId="0" bldLvl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文本框 1"/>
          <p:cNvSpPr txBox="1"/>
          <p:nvPr/>
        </p:nvSpPr>
        <p:spPr>
          <a:xfrm>
            <a:off x="381000" y="895350"/>
            <a:ext cx="8322310" cy="19862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1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在一幅比例尺是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的地图上，量得甲、乙两个城市之间高速公路的距离是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5.5cm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。在另一幅比例尺是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5000000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的地图上，这条公路的图上距离是多少？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6430" y="2632393"/>
            <a:ext cx="599757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解：设这条公路的实际距离是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x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8"/>
          <p:cNvGrpSpPr/>
          <p:nvPr/>
        </p:nvGrpSpPr>
        <p:grpSpPr>
          <a:xfrm>
            <a:off x="2906713" y="3155309"/>
            <a:ext cx="2978150" cy="1021715"/>
            <a:chOff x="949325" y="1636863"/>
            <a:chExt cx="2978148" cy="1022687"/>
          </a:xfrm>
        </p:grpSpPr>
        <p:sp>
          <p:nvSpPr>
            <p:cNvPr id="19" name="TextBox 15"/>
            <p:cNvSpPr txBox="1">
              <a:spLocks noChangeArrowheads="1"/>
            </p:cNvSpPr>
            <p:nvPr/>
          </p:nvSpPr>
          <p:spPr bwMode="auto">
            <a:xfrm>
              <a:off x="3252469" y="2205729"/>
              <a:ext cx="393700" cy="42077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x</a:t>
              </a:r>
              <a:endPara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1"/>
            <p:cNvSpPr txBox="1">
              <a:spLocks noChangeArrowheads="1"/>
            </p:cNvSpPr>
            <p:nvPr/>
          </p:nvSpPr>
          <p:spPr bwMode="auto">
            <a:xfrm>
              <a:off x="949325" y="2051277"/>
              <a:ext cx="1591309" cy="6082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2000000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9"/>
            <p:cNvSpPr txBox="1">
              <a:spLocks noChangeArrowheads="1"/>
            </p:cNvSpPr>
            <p:nvPr/>
          </p:nvSpPr>
          <p:spPr bwMode="auto">
            <a:xfrm>
              <a:off x="1428432" y="1637181"/>
              <a:ext cx="436563" cy="6082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1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949325" y="2170776"/>
              <a:ext cx="155574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12"/>
            <p:cNvSpPr txBox="1">
              <a:spLocks noChangeArrowheads="1"/>
            </p:cNvSpPr>
            <p:nvPr/>
          </p:nvSpPr>
          <p:spPr bwMode="auto">
            <a:xfrm>
              <a:off x="2462211" y="1803397"/>
              <a:ext cx="600075" cy="60827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+mn-cs"/>
                </a:rPr>
                <a:t>＝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+mn-cs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2957511" y="2161879"/>
              <a:ext cx="96996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14"/>
            <p:cNvSpPr txBox="1">
              <a:spLocks noChangeArrowheads="1"/>
            </p:cNvSpPr>
            <p:nvPr/>
          </p:nvSpPr>
          <p:spPr bwMode="auto">
            <a:xfrm>
              <a:off x="3103879" y="1636863"/>
              <a:ext cx="662940" cy="6082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5.5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4271645" y="4162108"/>
            <a:ext cx="2120900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11000000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28600" y="133350"/>
            <a:ext cx="2418080" cy="894080"/>
            <a:chOff x="342900" y="1866900"/>
            <a:chExt cx="3224107" cy="1371600"/>
          </a:xfrm>
        </p:grpSpPr>
        <p:pic>
          <p:nvPicPr>
            <p:cNvPr id="32775" name="图片 5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rcRect t="25595" b="31548"/>
            <a:stretch>
              <a:fillRect/>
            </a:stretch>
          </p:blipFill>
          <p:spPr>
            <a:xfrm>
              <a:off x="342900" y="1866900"/>
              <a:ext cx="3224107" cy="13716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776" name="矩形 39"/>
            <p:cNvSpPr/>
            <p:nvPr>
              <p:custDataLst>
                <p:tags r:id="rId3"/>
              </p:custDataLst>
            </p:nvPr>
          </p:nvSpPr>
          <p:spPr>
            <a:xfrm>
              <a:off x="723053" y="1957746"/>
              <a:ext cx="2480733" cy="12732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 defTabSz="1219200">
                <a:lnSpc>
                  <a:spcPct val="150000"/>
                </a:lnSpc>
                <a:spcBef>
                  <a:spcPts val="1000"/>
                </a:spcBef>
              </a:pPr>
              <a:r>
                <a:rPr lang="zh-CN" altLang="en-US" sz="3200" b="1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练一练</a:t>
              </a:r>
              <a:endParaRPr lang="zh-CN" altLang="en-US" sz="32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2976880" y="133350"/>
            <a:ext cx="287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P64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练习十二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T3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" name="文本框 26"/>
          <p:cNvSpPr txBox="1"/>
          <p:nvPr/>
        </p:nvSpPr>
        <p:spPr>
          <a:xfrm>
            <a:off x="552450" y="2038350"/>
            <a:ext cx="8397875" cy="9531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lnSpc>
                <a:spcPct val="1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解：设在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比例尺是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5000000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的地图上，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这条公路的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图上距离是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y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28" name="组合 8"/>
          <p:cNvGrpSpPr/>
          <p:nvPr/>
        </p:nvGrpSpPr>
        <p:grpSpPr>
          <a:xfrm>
            <a:off x="2286000" y="2800341"/>
            <a:ext cx="4032249" cy="946786"/>
            <a:chOff x="949325" y="1704527"/>
            <a:chExt cx="4032374" cy="947589"/>
          </a:xfrm>
        </p:grpSpPr>
        <p:sp>
          <p:nvSpPr>
            <p:cNvPr id="29" name="TextBox 15"/>
            <p:cNvSpPr txBox="1">
              <a:spLocks noChangeArrowheads="1"/>
            </p:cNvSpPr>
            <p:nvPr/>
          </p:nvSpPr>
          <p:spPr bwMode="auto">
            <a:xfrm>
              <a:off x="3703408" y="1704527"/>
              <a:ext cx="495315" cy="43598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y</a:t>
              </a:r>
              <a:endPara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11"/>
            <p:cNvSpPr txBox="1">
              <a:spLocks noChangeArrowheads="1"/>
            </p:cNvSpPr>
            <p:nvPr/>
          </p:nvSpPr>
          <p:spPr bwMode="auto">
            <a:xfrm>
              <a:off x="998857" y="2043905"/>
              <a:ext cx="1472611" cy="6082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5000000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9"/>
            <p:cNvSpPr txBox="1">
              <a:spLocks noChangeArrowheads="1"/>
            </p:cNvSpPr>
            <p:nvPr/>
          </p:nvSpPr>
          <p:spPr bwMode="auto">
            <a:xfrm>
              <a:off x="1509412" y="1704527"/>
              <a:ext cx="436258" cy="48428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1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949325" y="2140833"/>
              <a:ext cx="155579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57" name="TextBox 12"/>
            <p:cNvSpPr txBox="1"/>
            <p:nvPr/>
          </p:nvSpPr>
          <p:spPr>
            <a:xfrm>
              <a:off x="2459533" y="1849122"/>
              <a:ext cx="600093" cy="60821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</a:rPr>
                <a:t>＝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2957575" y="2140833"/>
              <a:ext cx="174154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14"/>
            <p:cNvSpPr txBox="1">
              <a:spLocks noChangeArrowheads="1"/>
            </p:cNvSpPr>
            <p:nvPr/>
          </p:nvSpPr>
          <p:spPr bwMode="auto">
            <a:xfrm>
              <a:off x="3059495" y="2043269"/>
              <a:ext cx="1922204" cy="6082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11000000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3657600" y="3552825"/>
            <a:ext cx="1317625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y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2.2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52450" y="4160520"/>
            <a:ext cx="7856220" cy="8655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答：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在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比例尺是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5000000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的地图上，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这条公路的图上距离是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2.2cm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1"/>
          <p:cNvSpPr txBox="1"/>
          <p:nvPr>
            <p:custDataLst>
              <p:tags r:id="rId1"/>
            </p:custDataLst>
          </p:nvPr>
        </p:nvSpPr>
        <p:spPr>
          <a:xfrm>
            <a:off x="381000" y="306705"/>
            <a:ext cx="811339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0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在一幅比例尺是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的地图上，量得甲、乙两个城市之间高速公路的距离是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5.5cm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。在另一幅比例尺是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5000000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的地图上，这条公路的图上距离是多少？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314" name="TextBox 4"/>
          <p:cNvSpPr txBox="1"/>
          <p:nvPr/>
        </p:nvSpPr>
        <p:spPr>
          <a:xfrm>
            <a:off x="304800" y="361633"/>
            <a:ext cx="8151813" cy="8655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9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下面的每个方格表示</a:t>
            </a:r>
            <a:r>
              <a:rPr lang="en-US" altLang="zh-CN" sz="2800" b="1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1cm</a:t>
            </a:r>
            <a:r>
              <a:rPr lang="en-US" altLang="zh-CN" sz="2800" b="1" baseline="300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。先按要求将图形放大</a:t>
            </a:r>
            <a:endParaRPr lang="en-US" altLang="zh-CN" sz="2800" b="1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或缩小，再回答问题。</a:t>
            </a:r>
            <a:endParaRPr lang="en-US" altLang="zh-CN" sz="2800" b="1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315" name="TextBox 4"/>
          <p:cNvSpPr txBox="1"/>
          <p:nvPr/>
        </p:nvSpPr>
        <p:spPr>
          <a:xfrm>
            <a:off x="228283" y="1152525"/>
            <a:ext cx="8151812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00000"/>
              </a:lnSpc>
            </a:pPr>
            <a:r>
              <a:rPr lang="zh-CN" sz="2800" b="1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）将下面的正方形缩小，使缩小后的图形与原图形对应线段长的比为</a:t>
            </a:r>
            <a:r>
              <a:rPr lang="en-US" altLang="zh-CN" sz="2800" b="1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800" b="1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3316" name="Picture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7933" y="2077085"/>
            <a:ext cx="2905125" cy="2114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TextBox 6"/>
          <p:cNvSpPr txBox="1"/>
          <p:nvPr/>
        </p:nvSpPr>
        <p:spPr>
          <a:xfrm>
            <a:off x="340995" y="4171950"/>
            <a:ext cx="8592820" cy="565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想一想，缩小后的图形与原图形的面积比也是</a:t>
            </a:r>
            <a:r>
              <a:rPr lang="en-US" altLang="zh-CN" sz="2800" b="1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吗？</a:t>
            </a:r>
            <a:endParaRPr lang="en-US" altLang="zh-CN" sz="2800" b="1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83125" y="3015615"/>
            <a:ext cx="466725" cy="468313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3600" y="2495550"/>
            <a:ext cx="274891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答：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缩小后的图形与原图形的面积比是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9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7" grpId="0"/>
      <p:bldP spid="133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339" name="TextBox 4"/>
          <p:cNvSpPr txBox="1"/>
          <p:nvPr/>
        </p:nvSpPr>
        <p:spPr>
          <a:xfrm>
            <a:off x="380683" y="361950"/>
            <a:ext cx="8151812" cy="10388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（2）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将下面的长方形放大，使放大后的图形与原图形对应线段长的比为2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1。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TextBox 6"/>
          <p:cNvSpPr txBox="1"/>
          <p:nvPr/>
        </p:nvSpPr>
        <p:spPr>
          <a:xfrm>
            <a:off x="-381000" y="3505200"/>
            <a:ext cx="9356090" cy="565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想一想，放大后的图形与原图形的面积比也是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吗？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1" name="Picture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0" y="1504950"/>
            <a:ext cx="2781300" cy="2000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3743325" y="1760538"/>
            <a:ext cx="1368425" cy="86360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2640" y="4171950"/>
            <a:ext cx="75895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答：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放大后的图形与原图形的面积比是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4" grpId="0"/>
      <p:bldP spid="143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1905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26670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巩固运用</a:t>
            </a:r>
            <a:endParaRPr lang="en-US" altLang="zh-CN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76880" y="133350"/>
            <a:ext cx="287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P64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练习十二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T2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1" name="矩形 1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666750"/>
            <a:ext cx="8538210" cy="11245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13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下面各题中的两种量之间是否有比例关系？如果有，成什么比例关系？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2098" y="1791018"/>
            <a:ext cx="7524750" cy="6076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13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）比例尺一定，两地的实际距离和图上距离。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4"/>
          <p:cNvSpPr/>
          <p:nvPr>
            <p:custDataLst>
              <p:tags r:id="rId4"/>
            </p:custDataLst>
          </p:nvPr>
        </p:nvSpPr>
        <p:spPr>
          <a:xfrm>
            <a:off x="2634298" y="2416175"/>
            <a:ext cx="19704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正比例关系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矩形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4325" y="2955290"/>
            <a:ext cx="7770495" cy="6076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13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）积（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除外）一定，一个因数和另一个因数。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5"/>
          <p:cNvSpPr/>
          <p:nvPr>
            <p:custDataLst>
              <p:tags r:id="rId6"/>
            </p:custDataLst>
          </p:nvPr>
        </p:nvSpPr>
        <p:spPr>
          <a:xfrm>
            <a:off x="2786698" y="3635375"/>
            <a:ext cx="19704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反比例关系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谈话导入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14400" y="1618615"/>
            <a:ext cx="6947727" cy="1723390"/>
            <a:chOff x="1440" y="1949"/>
            <a:chExt cx="11100" cy="2714"/>
          </a:xfrm>
        </p:grpSpPr>
        <p:sp>
          <p:nvSpPr>
            <p:cNvPr id="11" name="AutoShape 27"/>
            <p:cNvSpPr>
              <a:spLocks noChangeArrowheads="1"/>
            </p:cNvSpPr>
            <p:nvPr/>
          </p:nvSpPr>
          <p:spPr bwMode="auto">
            <a:xfrm>
              <a:off x="3572" y="1949"/>
              <a:ext cx="8968" cy="2415"/>
            </a:xfrm>
            <a:prstGeom prst="wedgeRoundRectCallout">
              <a:avLst>
                <a:gd name="adj1" fmla="val -56315"/>
                <a:gd name="adj2" fmla="val 36248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wrap="square"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</a:rPr>
                <a:t>这一单元，我们学习了有关比例的知识，今天我们一起来对这个单元的知识进行整理和复习。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endParaRPr>
            </a:p>
          </p:txBody>
        </p:sp>
        <p:pic>
          <p:nvPicPr>
            <p:cNvPr id="12" name="图片 11" descr="F:\ppt素材\新画人物图\书本02 拷贝.png书本02 拷贝"/>
            <p:cNvPicPr>
              <a:picLocks noChangeAspect="1"/>
            </p:cNvPicPr>
            <p:nvPr/>
          </p:nvPicPr>
          <p:blipFill>
            <a:blip r:embed="rId2">
              <a:lum bright="6000"/>
            </a:blip>
            <a:srcRect/>
            <a:stretch>
              <a:fillRect/>
            </a:stretch>
          </p:blipFill>
          <p:spPr>
            <a:xfrm>
              <a:off x="1440" y="2236"/>
              <a:ext cx="1929" cy="2427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1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23888" y="830263"/>
            <a:ext cx="7918450" cy="6076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13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）梯形的上底和下底不变，梯形的面积和高。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14"/>
          <p:cNvSpPr/>
          <p:nvPr>
            <p:custDataLst>
              <p:tags r:id="rId2"/>
            </p:custDataLst>
          </p:nvPr>
        </p:nvSpPr>
        <p:spPr>
          <a:xfrm>
            <a:off x="2051050" y="1565593"/>
            <a:ext cx="19704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正比例关系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矩形 1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24205" y="2227580"/>
            <a:ext cx="4377690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）如果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14"/>
          <p:cNvSpPr/>
          <p:nvPr>
            <p:custDataLst>
              <p:tags r:id="rId4"/>
            </p:custDataLst>
          </p:nvPr>
        </p:nvSpPr>
        <p:spPr>
          <a:xfrm>
            <a:off x="2051050" y="2887663"/>
            <a:ext cx="19704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正比例关系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文本框 1"/>
          <p:cNvSpPr txBox="1"/>
          <p:nvPr/>
        </p:nvSpPr>
        <p:spPr>
          <a:xfrm>
            <a:off x="244475" y="451485"/>
            <a:ext cx="8655050" cy="16414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）李叔叔开车从甲地到乙地，前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小时行了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100km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。照这样的速度，从甲地到乙地一共要用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小时，甲乙两地相距多远？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92643" y="1961833"/>
            <a:ext cx="442912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解：设甲乙两地相距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km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200083" y="2465705"/>
            <a:ext cx="2084832" cy="1043397"/>
            <a:chOff x="1787669" y="1490971"/>
            <a:chExt cx="2084419" cy="1043193"/>
          </a:xfrm>
        </p:grpSpPr>
        <p:sp>
          <p:nvSpPr>
            <p:cNvPr id="21512" name="文本框 4"/>
            <p:cNvSpPr txBox="1"/>
            <p:nvPr/>
          </p:nvSpPr>
          <p:spPr>
            <a:xfrm>
              <a:off x="1874879" y="2098558"/>
              <a:ext cx="360609" cy="4355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>
                <a:lnSpc>
                  <a:spcPct val="80000"/>
                </a:lnSpc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3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1787669" y="2053788"/>
              <a:ext cx="45711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14" name="文本框 6"/>
            <p:cNvSpPr txBox="1"/>
            <p:nvPr/>
          </p:nvSpPr>
          <p:spPr>
            <a:xfrm>
              <a:off x="1863854" y="1655730"/>
              <a:ext cx="360609" cy="4425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noAutofit/>
            </a:bodyPr>
            <a:p>
              <a:pPr>
                <a:lnSpc>
                  <a:spcPct val="70000"/>
                </a:lnSpc>
              </a:pPr>
              <a:r>
                <a:rPr lang="en-US" altLang="zh-CN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x</a:t>
              </a:r>
              <a:endPara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515" name="文本框 7"/>
            <p:cNvSpPr txBox="1"/>
            <p:nvPr/>
          </p:nvSpPr>
          <p:spPr>
            <a:xfrm>
              <a:off x="2520534" y="1701101"/>
              <a:ext cx="540278" cy="60757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</a:rPr>
                <a:t>＝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</a:endParaRPr>
            </a:p>
          </p:txBody>
        </p:sp>
        <p:sp>
          <p:nvSpPr>
            <p:cNvPr id="21516" name="文本框 8"/>
            <p:cNvSpPr txBox="1"/>
            <p:nvPr/>
          </p:nvSpPr>
          <p:spPr>
            <a:xfrm>
              <a:off x="3155950" y="1490971"/>
              <a:ext cx="716138" cy="60757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>
                <a:lnSpc>
                  <a:spcPct val="120000"/>
                </a:lnSpc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100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3159314" y="2053788"/>
              <a:ext cx="68566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18" name="文本框 10"/>
            <p:cNvSpPr txBox="1"/>
            <p:nvPr/>
          </p:nvSpPr>
          <p:spPr>
            <a:xfrm>
              <a:off x="3311878" y="2098639"/>
              <a:ext cx="360609" cy="4355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>
                <a:lnSpc>
                  <a:spcPct val="80000"/>
                </a:lnSpc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659505" y="3451225"/>
            <a:ext cx="1625600" cy="6076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x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150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36483" y="4225608"/>
            <a:ext cx="4298950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答：甲乙两地相距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150km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44165" y="151765"/>
            <a:ext cx="3387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P63 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整理和复习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T4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文本框 1"/>
          <p:cNvSpPr txBox="1"/>
          <p:nvPr/>
        </p:nvSpPr>
        <p:spPr>
          <a:xfrm>
            <a:off x="324803" y="389573"/>
            <a:ext cx="8131175" cy="1641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2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）李叔叔开车从甲地到乙地一共用了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小时，每小时行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50km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。原路返回每小时行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60km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，返回时用了多长时间？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05380" y="1843405"/>
            <a:ext cx="429323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解：设返回时用了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小时。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76955" y="2450783"/>
            <a:ext cx="2641600" cy="6076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60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3×50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96055" y="3028950"/>
            <a:ext cx="1416685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2.5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21280" y="3714433"/>
            <a:ext cx="4251960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答：返回时用了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2.5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小时。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24"/>
          <p:cNvSpPr>
            <a:spLocks noChangeArrowheads="1"/>
          </p:cNvSpPr>
          <p:nvPr/>
        </p:nvSpPr>
        <p:spPr bwMode="auto">
          <a:xfrm>
            <a:off x="304800" y="438150"/>
            <a:ext cx="8710295" cy="6076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719455" indent="-71945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13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*一个服装店的所有服装都按同样的折扣销售。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4"/>
          <p:cNvSpPr>
            <a:spLocks noChangeArrowheads="1"/>
          </p:cNvSpPr>
          <p:nvPr/>
        </p:nvSpPr>
        <p:spPr bwMode="auto">
          <a:xfrm>
            <a:off x="304483" y="1065848"/>
            <a:ext cx="8372475" cy="112458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719455" indent="-71945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13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）李阿姨买了一件上衣，原价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元，现价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元。李阿姨还想买一条裤子，原价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元，现价多少钱？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514600" y="2275840"/>
            <a:ext cx="2969260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解：设现价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x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元。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253105" y="2724150"/>
            <a:ext cx="2012315" cy="989965"/>
            <a:chOff x="4961" y="4414"/>
            <a:chExt cx="3169" cy="1559"/>
          </a:xfrm>
        </p:grpSpPr>
        <p:sp>
          <p:nvSpPr>
            <p:cNvPr id="25610" name="TextBox 15"/>
            <p:cNvSpPr txBox="1">
              <a:spLocks noChangeArrowheads="1"/>
            </p:cNvSpPr>
            <p:nvPr/>
          </p:nvSpPr>
          <p:spPr bwMode="auto">
            <a:xfrm>
              <a:off x="6840" y="5010"/>
              <a:ext cx="1290" cy="8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180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5606" name="TextBox 11"/>
            <p:cNvSpPr txBox="1">
              <a:spLocks noChangeArrowheads="1"/>
            </p:cNvSpPr>
            <p:nvPr/>
          </p:nvSpPr>
          <p:spPr bwMode="auto">
            <a:xfrm>
              <a:off x="4961" y="5017"/>
              <a:ext cx="1635" cy="95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250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5604" name="TextBox 9"/>
            <p:cNvSpPr txBox="1">
              <a:spLocks noChangeArrowheads="1"/>
            </p:cNvSpPr>
            <p:nvPr/>
          </p:nvSpPr>
          <p:spPr bwMode="auto">
            <a:xfrm>
              <a:off x="4961" y="4420"/>
              <a:ext cx="1223" cy="9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150</a:t>
              </a:r>
              <a:endPara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040" y="5250"/>
              <a:ext cx="99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07" name="TextBox 12"/>
            <p:cNvSpPr txBox="1">
              <a:spLocks noChangeArrowheads="1"/>
            </p:cNvSpPr>
            <p:nvPr/>
          </p:nvSpPr>
          <p:spPr bwMode="auto">
            <a:xfrm>
              <a:off x="6039" y="4772"/>
              <a:ext cx="945" cy="95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＝</a:t>
              </a:r>
              <a:endPara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7020" y="5192"/>
              <a:ext cx="84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09" name="TextBox 14"/>
            <p:cNvSpPr txBox="1">
              <a:spLocks noChangeArrowheads="1"/>
            </p:cNvSpPr>
            <p:nvPr/>
          </p:nvSpPr>
          <p:spPr bwMode="auto">
            <a:xfrm>
              <a:off x="7158" y="4414"/>
              <a:ext cx="669" cy="7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x</a:t>
              </a:r>
              <a:endPara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矩形 18"/>
          <p:cNvSpPr>
            <a:spLocks noChangeArrowheads="1"/>
          </p:cNvSpPr>
          <p:nvPr/>
        </p:nvSpPr>
        <p:spPr bwMode="auto">
          <a:xfrm>
            <a:off x="3733800" y="3638550"/>
            <a:ext cx="1251585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x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＝108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667000" y="4324350"/>
            <a:ext cx="3254375" cy="52197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答：现价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108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元。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2976880" y="133350"/>
            <a:ext cx="287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P64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练习十二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T4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矩形 24"/>
          <p:cNvSpPr>
            <a:spLocks noChangeArrowheads="1"/>
          </p:cNvSpPr>
          <p:nvPr/>
        </p:nvSpPr>
        <p:spPr bwMode="auto">
          <a:xfrm>
            <a:off x="323850" y="382588"/>
            <a:ext cx="8372475" cy="1641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719455" indent="-71945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13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）张叔叔带的钱，如果买现价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元一件的衬衫，正好可以买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件。如果买原价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元一件的夹克衫，能买多少件？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866390" y="1690370"/>
            <a:ext cx="2976245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解：设能买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x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件。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895600" y="2114550"/>
            <a:ext cx="3935730" cy="1122680"/>
            <a:chOff x="4560" y="3330"/>
            <a:chExt cx="6198" cy="1768"/>
          </a:xfrm>
        </p:grpSpPr>
        <p:sp>
          <p:nvSpPr>
            <p:cNvPr id="26628" name="TextBox 16"/>
            <p:cNvSpPr txBox="1">
              <a:spLocks noChangeArrowheads="1"/>
            </p:cNvSpPr>
            <p:nvPr/>
          </p:nvSpPr>
          <p:spPr bwMode="auto">
            <a:xfrm>
              <a:off x="4560" y="3701"/>
              <a:ext cx="4110" cy="95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90×4 ＝ 200×</a:t>
              </a:r>
              <a:endPara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9461" name="组合 8"/>
            <p:cNvGrpSpPr/>
            <p:nvPr/>
          </p:nvGrpSpPr>
          <p:grpSpPr>
            <a:xfrm rot="0">
              <a:off x="8206" y="3330"/>
              <a:ext cx="2552" cy="1768"/>
              <a:chOff x="1674495" y="1574162"/>
              <a:chExt cx="1620520" cy="1122291"/>
            </a:xfrm>
          </p:grpSpPr>
          <p:sp>
            <p:nvSpPr>
              <p:cNvPr id="26632" name="TextBox 11"/>
              <p:cNvSpPr txBox="1">
                <a:spLocks noChangeArrowheads="1"/>
              </p:cNvSpPr>
              <p:nvPr/>
            </p:nvSpPr>
            <p:spPr bwMode="auto">
              <a:xfrm>
                <a:off x="1674495" y="2082099"/>
                <a:ext cx="781050" cy="6143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313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250</a:t>
                </a:r>
                <a:endPara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30" name="TextBox 9"/>
              <p:cNvSpPr txBox="1">
                <a:spLocks noChangeArrowheads="1"/>
              </p:cNvSpPr>
              <p:nvPr/>
            </p:nvSpPr>
            <p:spPr bwMode="auto">
              <a:xfrm>
                <a:off x="1674495" y="1574162"/>
                <a:ext cx="751205" cy="6076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313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150</a:t>
                </a:r>
                <a:endPara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>
                <a:off x="1750695" y="2162281"/>
                <a:ext cx="6096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33" name="TextBox 14"/>
              <p:cNvSpPr txBox="1">
                <a:spLocks noChangeArrowheads="1"/>
              </p:cNvSpPr>
              <p:nvPr/>
            </p:nvSpPr>
            <p:spPr bwMode="auto">
              <a:xfrm>
                <a:off x="2360295" y="1857337"/>
                <a:ext cx="934720" cy="6076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313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× </a:t>
                </a:r>
                <a:r>
                  <a:rPr kumimoji="0" lang="en-US" altLang="zh-CN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x</a:t>
                </a:r>
                <a:endParaRPr kumimoji="0" lang="zh-CN" alt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6634" name="TextBox 16"/>
          <p:cNvSpPr txBox="1">
            <a:spLocks noChangeArrowheads="1"/>
          </p:cNvSpPr>
          <p:nvPr/>
        </p:nvSpPr>
        <p:spPr bwMode="auto">
          <a:xfrm>
            <a:off x="3048000" y="2988945"/>
            <a:ext cx="2190750" cy="6076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13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120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x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 360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6635" name="矩形 18"/>
          <p:cNvSpPr>
            <a:spLocks noChangeArrowheads="1"/>
          </p:cNvSpPr>
          <p:nvPr/>
        </p:nvSpPr>
        <p:spPr bwMode="auto">
          <a:xfrm>
            <a:off x="3581400" y="3628390"/>
            <a:ext cx="1073785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x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 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791460" y="4247833"/>
            <a:ext cx="2817813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答：能买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件。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26634" grpId="0"/>
      <p:bldP spid="266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矩形 24"/>
          <p:cNvSpPr>
            <a:spLocks noChangeArrowheads="1"/>
          </p:cNvSpPr>
          <p:nvPr/>
        </p:nvSpPr>
        <p:spPr bwMode="auto">
          <a:xfrm>
            <a:off x="990283" y="1580833"/>
            <a:ext cx="7791450" cy="15557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719455" indent="-71945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130" rtl="0" eaLnBrk="1" fontAlgn="base" latinLnBrk="0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）如果用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表示原价，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表示现价，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的关系式为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kumimoji="0" lang="zh-CN" altLang="en-US" sz="28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kumimoji="0" lang="zh-CN" altLang="en-US" sz="28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649855" y="2038350"/>
            <a:ext cx="1306830" cy="1045845"/>
            <a:chOff x="2947" y="2222"/>
            <a:chExt cx="2058" cy="1647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3070" y="2222"/>
              <a:ext cx="680" cy="9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006" y="2912"/>
              <a:ext cx="568" cy="95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altLang="zh-CN" sz="2800" b="1" i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x</a:t>
              </a:r>
              <a:endParaRPr lang="en-US" altLang="zh-CN" sz="2800" b="1" i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2947" y="3182"/>
              <a:ext cx="64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3454" y="2656"/>
              <a:ext cx="1551" cy="95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＝</a:t>
              </a:r>
              <a:r>
                <a:rPr lang="en-US" altLang="zh-CN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0.6</a:t>
              </a:r>
              <a:endPara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3365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课堂总结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457200" y="1484630"/>
            <a:ext cx="8173720" cy="1320165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/>
            <a:r>
              <a:rPr lang="zh-CN" altLang="en-US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等线" panose="02010600030101010101" pitchFamily="2" charset="-122"/>
              </a:rPr>
              <a:t>通过这节课的学习，你有什么收获</a:t>
            </a:r>
            <a:r>
              <a:rPr lang="en-US" altLang="zh-CN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?</a:t>
            </a:r>
            <a:endParaRPr lang="en-US" altLang="zh-CN" sz="3600" b="1">
              <a:solidFill>
                <a:sysClr val="windowText" lastClr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9" name="图片 8" descr="F:\ppt素材\新画人物图\兔子3 拷贝.png兔子3 拷贝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7619683" y="1809750"/>
            <a:ext cx="1437005" cy="1851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9735" y="3873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课后作业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585" name="Rectangle 2"/>
          <p:cNvSpPr/>
          <p:nvPr/>
        </p:nvSpPr>
        <p:spPr>
          <a:xfrm>
            <a:off x="381000" y="1657350"/>
            <a:ext cx="8129270" cy="129413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从课后习题中选取；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完成本课时的习题。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整理归纳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1955" y="718820"/>
            <a:ext cx="2200275" cy="521970"/>
          </a:xfrm>
          <a:prstGeom prst="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比例的意义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34963" y="1346200"/>
            <a:ext cx="8474075" cy="1124585"/>
          </a:xfrm>
          <a:prstGeom prst="rect">
            <a:avLst/>
          </a:prstGeom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说一说：什么是比？什么是比例？比和比例有什么联系和区别？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2445" y="2647950"/>
            <a:ext cx="462915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两个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相除又叫两个数的比。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2445" y="3333750"/>
            <a:ext cx="5335905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表示两个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比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相等的式子叫作比例。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矩形 14"/>
          <p:cNvSpPr/>
          <p:nvPr/>
        </p:nvSpPr>
        <p:spPr>
          <a:xfrm>
            <a:off x="181312" y="493226"/>
            <a:ext cx="4115435" cy="521970"/>
          </a:xfrm>
          <a:prstGeom prst="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比例的基本性质和解比例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80683" y="1248410"/>
            <a:ext cx="8474075" cy="607695"/>
          </a:xfrm>
          <a:prstGeom prst="rect">
            <a:avLst/>
          </a:prstGeom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什么是比例的基本性质？解比例的依据是什么？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3400" y="1962150"/>
            <a:ext cx="7969885" cy="1210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在比例里，两个外项的积等于两个内项的积，这叫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作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比例的基本性质。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19200" y="3257550"/>
            <a:ext cx="72212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黑体" panose="02010609060101010101" pitchFamily="2" charset="-122"/>
                <a:sym typeface="+mn-ea"/>
              </a:rPr>
              <a:t>解比例的方法：根据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2" charset="-122"/>
                <a:sym typeface="+mn-ea"/>
              </a:rPr>
              <a:t>比例的基本性质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黑体" panose="02010609060101010101" pitchFamily="2" charset="-122"/>
                <a:sym typeface="+mn-ea"/>
              </a:rPr>
              <a:t>解比例。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685800" y="1352550"/>
            <a:ext cx="6304915" cy="52197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+mn-cs"/>
                <a:sym typeface="Times New Roman" panose="02020603050405020304" pitchFamily="18" charset="0"/>
              </a:rPr>
              <a:t>解比例的依据是什么？解下面的比例。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cs typeface="+mn-cs"/>
              <a:sym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29018" y="3044825"/>
            <a:ext cx="2324100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解：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5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x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＝4×6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15795" y="3578225"/>
            <a:ext cx="1423035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x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＝4.8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67535" y="2099945"/>
            <a:ext cx="1061085" cy="878205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/>
          <a:p>
            <a:pPr marR="0" defTabSz="914400">
              <a:buClrTx/>
              <a:buSzTx/>
              <a:buFontTx/>
              <a:defRPr/>
            </a:pPr>
            <a:r>
              <a:rPr kumimoji="0" lang="zh-CN" altLang="en-US" kern="1200" cap="none" spc="0" normalizeH="0" baseline="0" noProof="0">
                <a:noFill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 </a:t>
            </a:r>
            <a:endParaRPr kumimoji="0" lang="zh-CN" altLang="en-US" kern="1200" cap="none" spc="0" normalizeH="0" baseline="0" noProof="0">
              <a:noFill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856480" y="1978025"/>
            <a:ext cx="2498725" cy="865505"/>
            <a:chOff x="6360" y="6570"/>
            <a:chExt cx="3935" cy="1363"/>
          </a:xfrm>
        </p:grpSpPr>
        <p:sp>
          <p:nvSpPr>
            <p:cNvPr id="3" name="文本框 2"/>
            <p:cNvSpPr txBox="1"/>
            <p:nvPr/>
          </p:nvSpPr>
          <p:spPr>
            <a:xfrm>
              <a:off x="6360" y="6799"/>
              <a:ext cx="393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∶  </a:t>
              </a:r>
              <a:r>
                <a:rPr lang="zh-CN" altLang="en-US" sz="2800" b="1">
                  <a:latin typeface="黑体" panose="02010609060101010101" pitchFamily="2" charset="-122"/>
                  <a:ea typeface="黑体" panose="0201060906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∶4</a:t>
              </a:r>
              <a:endPara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080" y="6570"/>
              <a:ext cx="627" cy="1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en-US" altLang="zh-CN" sz="2800" b="1" u="sng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1</a:t>
              </a:r>
              <a:endParaRPr lang="en-US" alt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  <a:p>
              <a:pPr>
                <a:lnSpc>
                  <a:spcPct val="90000"/>
                </a:lnSpc>
              </a:pPr>
              <a:r>
                <a:rPr lang="en-US" altLang="zh-CN" sz="28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</a:t>
              </a:r>
              <a:endParaRPr lang="en-US" alt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280" y="6570"/>
              <a:ext cx="627" cy="1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en-US" altLang="zh-CN" sz="2800" b="1" u="sng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</a:t>
              </a:r>
              <a:endParaRPr lang="en-US" alt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  <a:p>
              <a:pPr>
                <a:lnSpc>
                  <a:spcPct val="90000"/>
                </a:lnSpc>
              </a:pPr>
              <a:r>
                <a:rPr lang="en-US" altLang="zh-CN" sz="28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3</a:t>
              </a:r>
              <a:endParaRPr lang="en-US" alt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458970" y="2816225"/>
            <a:ext cx="2531110" cy="864870"/>
            <a:chOff x="6960" y="3330"/>
            <a:chExt cx="3986" cy="1362"/>
          </a:xfrm>
        </p:grpSpPr>
        <p:sp>
          <p:nvSpPr>
            <p:cNvPr id="11" name="文本框 10"/>
            <p:cNvSpPr txBox="1"/>
            <p:nvPr/>
          </p:nvSpPr>
          <p:spPr>
            <a:xfrm>
              <a:off x="6960" y="3453"/>
              <a:ext cx="3520" cy="9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解：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4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x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＝   ×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2"/>
              </p:custDataLst>
            </p:nvPr>
          </p:nvSpPr>
          <p:spPr>
            <a:xfrm>
              <a:off x="9241" y="3330"/>
              <a:ext cx="627" cy="1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en-US" altLang="zh-CN" sz="2800" b="1" u="sng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1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  <a:p>
              <a:pPr>
                <a:lnSpc>
                  <a:spcPct val="90000"/>
                </a:lnSpc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3"/>
              </p:custDataLst>
            </p:nvPr>
          </p:nvSpPr>
          <p:spPr>
            <a:xfrm>
              <a:off x="10320" y="3330"/>
              <a:ext cx="627" cy="1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en-US" altLang="zh-CN" sz="2800" b="1" u="sng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  <a:p>
              <a:pPr>
                <a:lnSpc>
                  <a:spcPct val="90000"/>
                </a:lnSpc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3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372735" y="3537585"/>
            <a:ext cx="1273810" cy="864870"/>
            <a:chOff x="10480" y="6090"/>
            <a:chExt cx="2006" cy="1362"/>
          </a:xfrm>
        </p:grpSpPr>
        <p:sp>
          <p:nvSpPr>
            <p:cNvPr id="14" name="文本框 13"/>
            <p:cNvSpPr txBox="1"/>
            <p:nvPr/>
          </p:nvSpPr>
          <p:spPr>
            <a:xfrm>
              <a:off x="10480" y="6330"/>
              <a:ext cx="1770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sym typeface="+mn-ea"/>
                </a:rPr>
                <a:t>x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sym typeface="+mn-ea"/>
                </a:rPr>
                <a:t>＝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4"/>
              </p:custDataLst>
            </p:nvPr>
          </p:nvSpPr>
          <p:spPr>
            <a:xfrm>
              <a:off x="11520" y="6090"/>
              <a:ext cx="967" cy="1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 1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  <a:p>
              <a:pPr>
                <a:lnSpc>
                  <a:spcPct val="90000"/>
                </a:lnSpc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12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640" y="6755"/>
              <a:ext cx="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381000" y="285750"/>
            <a:ext cx="2418080" cy="894080"/>
            <a:chOff x="342900" y="1866900"/>
            <a:chExt cx="3224107" cy="1371600"/>
          </a:xfrm>
        </p:grpSpPr>
        <p:pic>
          <p:nvPicPr>
            <p:cNvPr id="32775" name="图片 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rcRect t="25595" b="31548"/>
            <a:stretch>
              <a:fillRect/>
            </a:stretch>
          </p:blipFill>
          <p:spPr>
            <a:xfrm>
              <a:off x="342900" y="1866900"/>
              <a:ext cx="3224107" cy="13716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776" name="矩形 39"/>
            <p:cNvSpPr/>
            <p:nvPr>
              <p:custDataLst>
                <p:tags r:id="rId7"/>
              </p:custDataLst>
            </p:nvPr>
          </p:nvSpPr>
          <p:spPr>
            <a:xfrm>
              <a:off x="723053" y="2036652"/>
              <a:ext cx="2480733" cy="10462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 defTabSz="1219200">
                <a:lnSpc>
                  <a:spcPct val="120000"/>
                </a:lnSpc>
                <a:spcBef>
                  <a:spcPts val="1000"/>
                </a:spcBef>
              </a:pPr>
              <a:r>
                <a:rPr lang="zh-CN" altLang="en-US" sz="3200" b="1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练一练</a:t>
              </a:r>
              <a:endParaRPr lang="zh-CN" altLang="en-US" sz="32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2844165" y="151765"/>
            <a:ext cx="3387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P63 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整理和复习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T2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495800" y="1473200"/>
            <a:ext cx="3646170" cy="60769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2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6.5</a:t>
            </a:r>
            <a:r>
              <a:rPr kumimoji="0" lang="en-US" altLang="zh-CN" sz="2800" b="1" kern="1200" cap="none" spc="0" normalizeH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kumimoji="0" lang="en-US" altLang="zh-CN" sz="2800" b="1" i="1" kern="1200" cap="none" spc="0" normalizeH="0" baseline="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x</a:t>
            </a:r>
            <a:r>
              <a:rPr kumimoji="0" lang="en-US" altLang="zh-CN" sz="2800" b="1" kern="1200" cap="none" spc="0" normalizeH="0" baseline="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＝3.25</a:t>
            </a:r>
            <a:r>
              <a:rPr kumimoji="0" lang="en-US" altLang="zh-CN" sz="2800" b="1" kern="1200" cap="none" spc="0" normalizeH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kumimoji="0" lang="en-US" altLang="zh-CN" sz="2800" b="1" kern="1200" cap="none" spc="0" normalizeH="0" baseline="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endParaRPr kumimoji="0" lang="en-US" altLang="zh-CN" sz="2800" b="1" kern="1200" cap="none" spc="0" normalizeH="0" baseline="0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8"/>
          <p:cNvSpPr txBox="1"/>
          <p:nvPr/>
        </p:nvSpPr>
        <p:spPr>
          <a:xfrm>
            <a:off x="1082675" y="2343150"/>
            <a:ext cx="3794125" cy="6076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解：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1.2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3×2.5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9"/>
          <p:cNvSpPr txBox="1"/>
          <p:nvPr/>
        </p:nvSpPr>
        <p:spPr>
          <a:xfrm>
            <a:off x="2209800" y="3105150"/>
            <a:ext cx="1802765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＝6.25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29435" y="1383030"/>
            <a:ext cx="1525270" cy="788035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/>
          <a:p>
            <a:pPr marR="0" defTabSz="914400">
              <a:buClrTx/>
              <a:buSzTx/>
              <a:buFontTx/>
              <a:defRPr/>
            </a:pPr>
            <a:r>
              <a:rPr kumimoji="0" lang="zh-CN" altLang="en-US" kern="1200" cap="none" spc="0" normalizeH="0" baseline="0" noProof="0">
                <a:noFill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 </a:t>
            </a:r>
            <a:endParaRPr kumimoji="0" lang="zh-CN" altLang="en-US" kern="1200" cap="none" spc="0" normalizeH="0" baseline="0" noProof="0">
              <a:noFill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8"/>
          <p:cNvSpPr txBox="1"/>
          <p:nvPr/>
        </p:nvSpPr>
        <p:spPr>
          <a:xfrm>
            <a:off x="4876483" y="2343150"/>
            <a:ext cx="3794125" cy="6076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解：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3.25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6.5×4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9"/>
          <p:cNvSpPr txBox="1"/>
          <p:nvPr/>
        </p:nvSpPr>
        <p:spPr>
          <a:xfrm>
            <a:off x="6248400" y="3028633"/>
            <a:ext cx="1373188" cy="6076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＝8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9"/>
          <p:cNvSpPr/>
          <p:nvPr/>
        </p:nvSpPr>
        <p:spPr>
          <a:xfrm>
            <a:off x="501987" y="361781"/>
            <a:ext cx="2685415" cy="521970"/>
          </a:xfrm>
          <a:prstGeom prst="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正比例和反比例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36525" y="1123950"/>
            <a:ext cx="8523605" cy="233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827405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正比例关系判断：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两种相关联的量，一种量变化，另一种量也随着变化，</a:t>
            </a:r>
            <a:r>
              <a:rPr lang="zh-CN" altLang="zh-CN" sz="2800" b="1" kern="100" noProof="0" dirty="0">
                <a:ln>
                  <a:noFill/>
                </a:ln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如果这两种量中相对应的两个数的</a:t>
            </a:r>
            <a:r>
              <a:rPr lang="zh-CN" altLang="zh-CN" sz="28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比值一定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，</a:t>
            </a:r>
            <a:r>
              <a:rPr lang="zh-CN" altLang="zh-CN" sz="2800" b="1" kern="100" noProof="0" dirty="0">
                <a:ln>
                  <a:noFill/>
                </a:ln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这两种量就叫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作</a:t>
            </a:r>
            <a:r>
              <a:rPr lang="zh-CN" altLang="zh-CN" sz="28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成正比例的量</a:t>
            </a:r>
            <a:r>
              <a:rPr lang="en-US" altLang="zh-CN" sz="28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,</a:t>
            </a:r>
            <a:r>
              <a:rPr lang="zh-CN" altLang="en-US" sz="2800" b="1" kern="100" noProof="0" dirty="0">
                <a:ln>
                  <a:noFill/>
                </a:ln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它们的关系叫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作</a:t>
            </a:r>
            <a:r>
              <a:rPr lang="zh-CN" altLang="en-US" sz="28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正比例关系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。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752600" y="3562350"/>
            <a:ext cx="4476115" cy="953135"/>
            <a:chOff x="2574" y="6056"/>
            <a:chExt cx="7049" cy="1501"/>
          </a:xfrm>
        </p:grpSpPr>
        <p:sp>
          <p:nvSpPr>
            <p:cNvPr id="25" name="矩形 24"/>
            <p:cNvSpPr/>
            <p:nvPr/>
          </p:nvSpPr>
          <p:spPr>
            <a:xfrm>
              <a:off x="2574" y="6488"/>
              <a:ext cx="226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宋体" panose="02010600030101010101" pitchFamily="2" charset="-122"/>
                </a:rPr>
                <a:t>正比例</a:t>
              </a:r>
              <a:r>
                <a:rPr lang="en-US" altLang="zh-CN" sz="2800" b="1" dirty="0">
                  <a:solidFill>
                    <a:schemeClr val="tx1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:</a:t>
              </a:r>
              <a:endPara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483" y="6056"/>
              <a:ext cx="568" cy="15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 i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y</a:t>
              </a:r>
              <a:endParaRPr lang="en-US" altLang="zh-CN" sz="2800" b="1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 i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x</a:t>
              </a:r>
              <a:endPara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6240" y="6451"/>
              <a:ext cx="3383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en-US" altLang="zh-CN" sz="2800" b="1" i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＝k</a:t>
              </a:r>
              <a:r>
                <a:rPr lang="zh-CN" altLang="en-US" sz="2800" b="1" dirty="0">
                  <a:latin typeface="宋体" panose="02010600030101010101" pitchFamily="2" charset="-122"/>
                  <a:cs typeface="黑体" panose="02010609060101010101" pitchFamily="2" charset="-122"/>
                  <a:sym typeface="+mn-ea"/>
                </a:rPr>
                <a:t>（一定）</a:t>
              </a:r>
              <a:endParaRPr lang="zh-CN" altLang="en-US" sz="2800" b="1" dirty="0">
                <a:latin typeface="宋体" panose="02010600030101010101" pitchFamily="2" charset="-122"/>
                <a:cs typeface="黑体" panose="02010609060101010101" pitchFamily="2" charset="-122"/>
                <a:sym typeface="+mn-ea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 flipV="1">
              <a:off x="5239" y="6910"/>
              <a:ext cx="1001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173355" y="400685"/>
            <a:ext cx="8523605" cy="21583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827405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反比例关系判断：两种相关联的量，一种量变化，另一种量也随着变化，</a:t>
            </a:r>
            <a:r>
              <a:rPr lang="zh-CN" altLang="zh-CN" sz="2800" b="1" kern="100" noProof="0" dirty="0">
                <a:ln>
                  <a:noFill/>
                </a:ln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如果这两种量中相对应的两个数的</a:t>
            </a:r>
            <a:r>
              <a:rPr lang="zh-CN" altLang="zh-CN" sz="28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乘积一定</a:t>
            </a:r>
            <a:r>
              <a:rPr lang="zh-CN" altLang="zh-CN" sz="2800" b="1" kern="100" noProof="0" dirty="0">
                <a:ln>
                  <a:noFill/>
                </a:ln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，这两种量就叫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作</a:t>
            </a:r>
            <a:r>
              <a:rPr lang="zh-CN" altLang="zh-CN" sz="28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成反比例的量</a:t>
            </a:r>
            <a:r>
              <a:rPr lang="zh-CN" altLang="zh-CN" sz="28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2800" b="1" kern="100" noProof="0" dirty="0">
                <a:ln>
                  <a:noFill/>
                </a:ln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它们的关系叫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作</a:t>
            </a:r>
            <a:r>
              <a:rPr lang="zh-CN" altLang="en-US" sz="28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反比例关系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。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106295" y="3167698"/>
            <a:ext cx="143510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反比例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:</a:t>
            </a: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8" name="矩形 9"/>
          <p:cNvSpPr/>
          <p:nvPr/>
        </p:nvSpPr>
        <p:spPr>
          <a:xfrm>
            <a:off x="3733800" y="2952750"/>
            <a:ext cx="2661920" cy="7372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xy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k</a:t>
            </a:r>
            <a:r>
              <a:rPr lang="zh-CN" altLang="en-US" sz="2800" b="1" dirty="0">
                <a:latin typeface="宋体" panose="02010600030101010101" pitchFamily="2" charset="-122"/>
                <a:cs typeface="黑体" panose="02010609060101010101" pitchFamily="2" charset="-122"/>
              </a:rPr>
              <a:t>（一定）</a:t>
            </a:r>
            <a:endParaRPr lang="zh-CN" altLang="en-US" sz="2800" b="1" dirty="0">
              <a:latin typeface="宋体" panose="02010600030101010101" pitchFamily="2" charset="-122"/>
              <a:cs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28600" y="737870"/>
            <a:ext cx="8667750" cy="181483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下面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每个表中的两个量，哪些成比例关系？成正比例关系还是反比例关系？哪些不成比例关系？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）从甲地到乙地的路程是240 km，汽车行驶的速度与时间如下表。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90613" y="2625408"/>
          <a:ext cx="6962775" cy="12334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41329"/>
                <a:gridCol w="784289"/>
                <a:gridCol w="784289"/>
                <a:gridCol w="784289"/>
                <a:gridCol w="784289"/>
                <a:gridCol w="784289"/>
              </a:tblGrid>
              <a:tr h="616744">
                <a:tc>
                  <a:txBody>
                    <a:bodyPr/>
                    <a:p>
                      <a:pPr algn="ctr"/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速度</a:t>
                      </a:r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（千米</a:t>
                      </a:r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时）</a:t>
                      </a:r>
                      <a:endParaRPr lang="zh-CN" altLang="en-US" sz="2800" b="1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0" marR="91420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0" marR="91420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0" marR="91420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0" marR="91420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0" marR="91420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0" marR="91420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744">
                <a:tc>
                  <a:txBody>
                    <a:bodyPr/>
                    <a:p>
                      <a:pPr algn="ctr"/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时间</a:t>
                      </a:r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时</a:t>
                      </a:r>
                      <a:endParaRPr lang="zh-CN" altLang="en-US" sz="2800" b="1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0" marR="91420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0" marR="91420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4.8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0" marR="91420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0" marR="91420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0" marR="91420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2.4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0" marR="91420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2672080" y="3789363"/>
            <a:ext cx="3042920" cy="737235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marR="0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宋体" panose="02010600030101010101" pitchFamily="2" charset="-122"/>
              </a:rPr>
              <a:t>速度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宋体" panose="02010600030101010101" pitchFamily="2" charset="-122"/>
              </a:rPr>
              <a:t>×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宋体" panose="02010600030101010101" pitchFamily="2" charset="-122"/>
              </a:rPr>
              <a:t>时间＝路程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98638" y="4399280"/>
            <a:ext cx="5545455" cy="650875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marR="0" algn="l" defTabSz="914400">
              <a:lnSpc>
                <a:spcPct val="13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+mn-cs"/>
              </a:rPr>
              <a:t>汽车行驶的速度与时间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+mn-cs"/>
              </a:rPr>
              <a:t>成反比例。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+mn-cs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6200" y="57150"/>
            <a:ext cx="2247900" cy="758190"/>
            <a:chOff x="342900" y="1866900"/>
            <a:chExt cx="3224107" cy="1371600"/>
          </a:xfrm>
        </p:grpSpPr>
        <p:pic>
          <p:nvPicPr>
            <p:cNvPr id="32775" name="图片 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 t="25595" b="31548"/>
            <a:stretch>
              <a:fillRect/>
            </a:stretch>
          </p:blipFill>
          <p:spPr>
            <a:xfrm>
              <a:off x="342900" y="1866900"/>
              <a:ext cx="3224107" cy="13716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776" name="矩形 39"/>
            <p:cNvSpPr/>
            <p:nvPr>
              <p:custDataLst>
                <p:tags r:id="rId4"/>
              </p:custDataLst>
            </p:nvPr>
          </p:nvSpPr>
          <p:spPr>
            <a:xfrm>
              <a:off x="780067" y="2034617"/>
              <a:ext cx="2480923" cy="10223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noAutofit/>
            </a:bodyPr>
            <a:p>
              <a:pPr algn="ctr" defTabSz="1219200">
                <a:lnSpc>
                  <a:spcPct val="110000"/>
                </a:lnSpc>
                <a:spcBef>
                  <a:spcPts val="1000"/>
                </a:spcBef>
              </a:pPr>
              <a:r>
                <a:rPr lang="zh-CN" altLang="en-US" sz="3200" b="1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练一练</a:t>
              </a:r>
              <a:endParaRPr lang="zh-CN" altLang="en-US" sz="32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2844165" y="151765"/>
            <a:ext cx="3387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P63 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整理和复习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T3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TABLE_BEAUTIFY" val="smartTable{cc4ed1a5-bc13-47d7-9d9a-74034a24e77a}"/>
</p:tagLst>
</file>

<file path=ppt/tags/tag13.xml><?xml version="1.0" encoding="utf-8"?>
<p:tagLst xmlns:p="http://schemas.openxmlformats.org/presentationml/2006/main">
  <p:tag name="KSO_WM_UNIT_TABLE_BEAUTIFY" val="smartTable{1fa898d6-80e4-41c7-8c50-d5ed6958393e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PLACING_PICTURE_USER_VIEWPORT" val="{&quot;height&quot;:1691,&quot;width&quot;:6141}"/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PLACING_PICTURE_USER_VIEWPORT" val="{&quot;height&quot;:4083,&quot;width&quot;:2507}"/>
  <p:tag name="KSO_WM_BEAUTIFY_FLAG" val=""/>
</p:tagLst>
</file>

<file path=ppt/tags/tag41.xml><?xml version="1.0" encoding="utf-8"?>
<p:tagLst xmlns:p="http://schemas.openxmlformats.org/presentationml/2006/main">
  <p:tag name="KSO_WPP_MARK_KEY" val="ffea3be1-072f-4624-8abd-2f2938645bfa"/>
  <p:tag name="COMMONDATA" val="eyJoZGlkIjoiMGIwODFkOTgzNTQzYjU1NzhjOTQ2MTRiZjFlNDExYTM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TABLE_BEAUTIFY" val="smartTable{4738aa59-5e46-49c5-a18f-0189613af09d}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68FE2"/>
      </a:accent1>
      <a:accent2>
        <a:srgbClr val="E52739"/>
      </a:accent2>
      <a:accent3>
        <a:srgbClr val="F0872A"/>
      </a:accent3>
      <a:accent4>
        <a:srgbClr val="7CB349"/>
      </a:accent4>
      <a:accent5>
        <a:srgbClr val="505050"/>
      </a:accent5>
      <a:accent6>
        <a:srgbClr val="809295"/>
      </a:accent6>
      <a:hlink>
        <a:srgbClr val="368FE2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2392</Words>
  <Application>WPS 演示</Application>
  <PresentationFormat>在屏幕上显示</PresentationFormat>
  <Paragraphs>393</Paragraphs>
  <Slides>27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4" baseType="lpstr">
      <vt:lpstr>Arial</vt:lpstr>
      <vt:lpstr>宋体</vt:lpstr>
      <vt:lpstr>Wingdings</vt:lpstr>
      <vt:lpstr>黑体</vt:lpstr>
      <vt:lpstr>微软雅黑</vt:lpstr>
      <vt:lpstr>Times New Roman</vt:lpstr>
      <vt:lpstr>楷体</vt:lpstr>
      <vt:lpstr>Arial Unicode MS</vt:lpstr>
      <vt:lpstr>Calibri</vt:lpstr>
      <vt:lpstr>楷体_GB2312</vt:lpstr>
      <vt:lpstr>新宋体</vt:lpstr>
      <vt:lpstr>等线</vt:lpstr>
      <vt:lpstr>迷你简艺黑</vt:lpstr>
      <vt:lpstr>Office 主题​​</vt:lpstr>
      <vt:lpstr>6_默认设计模板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msi</cp:lastModifiedBy>
  <cp:revision>277</cp:revision>
  <dcterms:created xsi:type="dcterms:W3CDTF">2015-05-29T07:51:00Z</dcterms:created>
  <dcterms:modified xsi:type="dcterms:W3CDTF">2024-01-23T04:31:46Z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2052-11.8.2.11542</vt:lpwstr>
  </property>
  <property fmtid="{D5CDD505-2E9C-101B-9397-08002B2CF9AE}" pid="4" name="ICV">
    <vt:lpwstr>1768004048184725AED92459E9375571</vt:lpwstr>
  </property>
</Properties>
</file>