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8"/>
  </p:notesMasterIdLst>
  <p:sldIdLst>
    <p:sldId id="354" r:id="rId2"/>
    <p:sldId id="344" r:id="rId3"/>
    <p:sldId id="355" r:id="rId4"/>
    <p:sldId id="380" r:id="rId5"/>
    <p:sldId id="358" r:id="rId6"/>
    <p:sldId id="365" r:id="rId7"/>
    <p:sldId id="366" r:id="rId8"/>
    <p:sldId id="367" r:id="rId9"/>
    <p:sldId id="377" r:id="rId10"/>
    <p:sldId id="375" r:id="rId11"/>
    <p:sldId id="376" r:id="rId12"/>
    <p:sldId id="378" r:id="rId13"/>
    <p:sldId id="379" r:id="rId14"/>
    <p:sldId id="374" r:id="rId15"/>
    <p:sldId id="359" r:id="rId16"/>
    <p:sldId id="360" r:id="rId17"/>
    <p:sldId id="368" r:id="rId18"/>
    <p:sldId id="362" r:id="rId19"/>
    <p:sldId id="363" r:id="rId20"/>
    <p:sldId id="364" r:id="rId21"/>
    <p:sldId id="369" r:id="rId22"/>
    <p:sldId id="370" r:id="rId23"/>
    <p:sldId id="371" r:id="rId24"/>
    <p:sldId id="372" r:id="rId25"/>
    <p:sldId id="373" r:id="rId26"/>
    <p:sldId id="328" r:id="rId2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E7F8FF"/>
    <a:srgbClr val="01A0E9"/>
    <a:srgbClr val="ECFBFE"/>
    <a:srgbClr val="6AD0FE"/>
    <a:srgbClr val="3FC6E1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917" y="7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7666149-62AB-4FCD-82F2-D6153F6EC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BFE264-645F-424E-A0D7-5467616391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71F0D8EA-6779-408A-B8F0-8C9046457516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8B72170D-A950-4568-A1B6-77B9DCDCA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9432CB8-BCE9-44E0-83FA-3569C3CF3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0B810F-87A7-47EA-995A-0694DE45B3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CA37EE-D658-42AE-9B5E-D30B1B6DE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18FD0E7-495A-40DE-AA77-5C792D0167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82CD3B8-8804-45BC-AD60-934A58337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AA778F1E-32F7-44FE-8137-A0A4CFABA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/>
          <a:stretch>
            <a:fillRect/>
          </a:stretch>
        </p:blipFill>
        <p:spPr bwMode="auto">
          <a:xfrm>
            <a:off x="131763" y="3021013"/>
            <a:ext cx="56864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2C6D3B8-3190-4E80-90C5-8A096F167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4B44B1A-2D07-4503-847B-B379119687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93700"/>
            <a:ext cx="9144000" cy="4344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A4E9445-4825-494D-9692-D38B2BBFD4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93700"/>
            <a:ext cx="9144000" cy="84138"/>
          </a:xfrm>
          <a:prstGeom prst="rect">
            <a:avLst/>
          </a:prstGeom>
          <a:solidFill>
            <a:srgbClr val="D3ECF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17DD161-EB1A-43D1-B694-0E770F7BAA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97413"/>
            <a:ext cx="9144000" cy="82550"/>
          </a:xfrm>
          <a:prstGeom prst="rect">
            <a:avLst/>
          </a:prstGeom>
          <a:solidFill>
            <a:srgbClr val="D3ECF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58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C7FD8B4-4672-4CF3-8A81-31C55390E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5DBE46CC-1845-471A-A7C1-35542B919B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5425" y="206375"/>
            <a:ext cx="8693150" cy="4719638"/>
          </a:xfrm>
          <a:prstGeom prst="roundRect">
            <a:avLst>
              <a:gd name="adj" fmla="val 7824"/>
            </a:avLst>
          </a:prstGeom>
          <a:solidFill>
            <a:srgbClr val="FFFFFF"/>
          </a:solidFill>
          <a:ln w="38100">
            <a:solidFill>
              <a:srgbClr val="D3ECF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682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170D9EC7-D91E-414F-BFA1-CC663BA96B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76C2B728-D1EB-4E7D-8008-51221D96B7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A0842482-D40A-4825-80F7-D833EB0ED4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5">
            <a:extLst>
              <a:ext uri="{FF2B5EF4-FFF2-40B4-BE49-F238E27FC236}">
                <a16:creationId xmlns:a16="http://schemas.microsoft.com/office/drawing/2014/main" id="{3FB0B019-FA59-44AC-93EB-C32F46B2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1457325"/>
            <a:ext cx="35607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反比例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45089ED-547E-4F8A-BDB9-07B49528FA8D}"/>
              </a:ext>
            </a:extLst>
          </p:cNvPr>
          <p:cNvCxnSpPr/>
          <p:nvPr/>
        </p:nvCxnSpPr>
        <p:spPr>
          <a:xfrm>
            <a:off x="2182813" y="2246313"/>
            <a:ext cx="426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副标题 6">
            <a:extLst>
              <a:ext uri="{FF2B5EF4-FFF2-40B4-BE49-F238E27FC236}">
                <a16:creationId xmlns:a16="http://schemas.microsoft.com/office/drawing/2014/main" id="{94DD3F00-2DF8-42FF-85EE-486632BA3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2235200"/>
            <a:ext cx="2349500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+mn-ea"/>
              </a:rPr>
              <a:t>·</a:t>
            </a:r>
            <a:r>
              <a:rPr lang="zh-CN" altLang="en-US" dirty="0">
                <a:ea typeface="楷体" panose="02010609060101010101" pitchFamily="49" charset="-122"/>
              </a:rPr>
              <a:t>六年级下册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28E824-2D54-4D9C-9B53-2EC96FD6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52" y="1275744"/>
            <a:ext cx="1115295" cy="10485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774885C-9B6D-43A8-B95E-9683F52D7E80}"/>
              </a:ext>
            </a:extLst>
          </p:cNvPr>
          <p:cNvSpPr/>
          <p:nvPr/>
        </p:nvSpPr>
        <p:spPr>
          <a:xfrm>
            <a:off x="228600" y="711200"/>
            <a:ext cx="8583613" cy="1211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）乐乐读完一本书，平均每天看的页数和看完全书所需天数情况如下表：</a:t>
            </a:r>
            <a:endParaRPr lang="zh-CN" altLang="zh-CN" sz="2800" b="1" kern="1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E1B0629-ADBC-4DEE-9975-00F0385D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08300"/>
            <a:ext cx="8583613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）用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60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元购买笔记本，已花的钱和剩下的钱情况如下表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:</a:t>
            </a:r>
            <a:endParaRPr lang="zh-CN" altLang="en-US" sz="48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6BDB2B56-A70A-4588-864F-3A093D6ABD5D}"/>
              </a:ext>
            </a:extLst>
          </p:cNvPr>
          <p:cNvGraphicFramePr>
            <a:graphicFrameLocks noGrp="1"/>
          </p:cNvGraphicFramePr>
          <p:nvPr/>
        </p:nvGraphicFramePr>
        <p:xfrm>
          <a:off x="865188" y="1871663"/>
          <a:ext cx="7391401" cy="10366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3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平均每天看书的页数</a:t>
                      </a:r>
                    </a:p>
                  </a:txBody>
                  <a:tcPr marL="91445" marR="91445" marT="45734" marB="45734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看完全书所需的天数</a:t>
                      </a:r>
                    </a:p>
                  </a:txBody>
                  <a:tcPr marL="91445" marR="91445" marT="45734" marB="45734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12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6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005F63C1-5AFD-4C8C-A4CB-663155AAE07C}"/>
              </a:ext>
            </a:extLst>
          </p:cNvPr>
          <p:cNvGraphicFramePr>
            <a:graphicFrameLocks noGrp="1"/>
          </p:cNvGraphicFramePr>
          <p:nvPr/>
        </p:nvGraphicFramePr>
        <p:xfrm>
          <a:off x="865188" y="3822700"/>
          <a:ext cx="7391401" cy="10366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3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已花的钱（元）</a:t>
                      </a:r>
                    </a:p>
                  </a:txBody>
                  <a:tcPr marL="91445" marR="91445" marT="45734" marB="45734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剩下的钱（元）</a:t>
                      </a:r>
                    </a:p>
                  </a:txBody>
                  <a:tcPr marL="91445" marR="91445" marT="45734" marB="45734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50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8DBF90A-995B-497F-8862-76F0A412610E}"/>
              </a:ext>
            </a:extLst>
          </p:cNvPr>
          <p:cNvSpPr txBox="1"/>
          <p:nvPr/>
        </p:nvSpPr>
        <p:spPr>
          <a:xfrm>
            <a:off x="962025" y="528638"/>
            <a:ext cx="957263" cy="576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表</a:t>
            </a:r>
            <a:r>
              <a:rPr lang="en-US" altLang="zh-CN" sz="2400" b="1" dirty="0">
                <a:latin typeface="+mj-lt"/>
                <a:ea typeface="+mj-ea"/>
              </a:rPr>
              <a:t>1</a:t>
            </a:r>
            <a:r>
              <a:rPr lang="zh-CN" altLang="en-US" sz="2400" b="1" dirty="0">
                <a:latin typeface="+mj-lt"/>
                <a:ea typeface="+mj-ea"/>
              </a:rPr>
              <a:t>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429C51-9512-4E80-9DF4-7508BD5D55AC}"/>
              </a:ext>
            </a:extLst>
          </p:cNvPr>
          <p:cNvSpPr txBox="1"/>
          <p:nvPr/>
        </p:nvSpPr>
        <p:spPr>
          <a:xfrm>
            <a:off x="962025" y="2044700"/>
            <a:ext cx="957263" cy="576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表</a:t>
            </a:r>
            <a:r>
              <a:rPr lang="en-US" altLang="zh-CN" sz="2400" b="1" dirty="0">
                <a:latin typeface="+mj-lt"/>
                <a:ea typeface="+mj-ea"/>
              </a:rPr>
              <a:t>2</a:t>
            </a:r>
            <a:r>
              <a:rPr lang="zh-CN" altLang="en-US" sz="2400" b="1" dirty="0">
                <a:latin typeface="+mj-lt"/>
                <a:ea typeface="+mj-ea"/>
              </a:rPr>
              <a:t>：</a:t>
            </a:r>
          </a:p>
        </p:txBody>
      </p:sp>
      <p:grpSp>
        <p:nvGrpSpPr>
          <p:cNvPr id="19460" name="组合 1">
            <a:extLst>
              <a:ext uri="{FF2B5EF4-FFF2-40B4-BE49-F238E27FC236}">
                <a16:creationId xmlns:a16="http://schemas.microsoft.com/office/drawing/2014/main" id="{5E09422D-AF5A-49B4-BE06-D317978395D1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3687763"/>
            <a:ext cx="7551738" cy="954087"/>
            <a:chOff x="876300" y="3767793"/>
            <a:chExt cx="7552083" cy="95408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8024BA74-D301-4EBF-93D8-0A8BFFE2A44A}"/>
                </a:ext>
              </a:extLst>
            </p:cNvPr>
            <p:cNvSpPr/>
            <p:nvPr/>
          </p:nvSpPr>
          <p:spPr bwMode="auto">
            <a:xfrm>
              <a:off x="876300" y="3802718"/>
              <a:ext cx="7391738" cy="884237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51312E4-CB91-41B2-9344-ABD71109417C}"/>
                </a:ext>
              </a:extLst>
            </p:cNvPr>
            <p:cNvSpPr/>
            <p:nvPr/>
          </p:nvSpPr>
          <p:spPr>
            <a:xfrm>
              <a:off x="962029" y="3767793"/>
              <a:ext cx="7466354" cy="954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latin typeface="+mn-ea"/>
                  <a:ea typeface="+mn-ea"/>
                </a:rPr>
                <a:t>    表</a:t>
              </a:r>
              <a:r>
                <a:rPr lang="en-US" altLang="zh-CN" sz="2800" b="1" dirty="0">
                  <a:latin typeface="+mn-lt"/>
                </a:rPr>
                <a:t>1</a:t>
              </a:r>
              <a:r>
                <a:rPr lang="zh-CN" altLang="en-US" sz="2800" b="1" dirty="0">
                  <a:latin typeface="+mn-ea"/>
                  <a:ea typeface="+mn-ea"/>
                </a:rPr>
                <a:t>、表</a:t>
              </a:r>
              <a:r>
                <a:rPr lang="en-US" altLang="zh-CN" sz="2800" b="1" dirty="0">
                  <a:latin typeface="+mn-lt"/>
                </a:rPr>
                <a:t>2</a:t>
              </a:r>
              <a:r>
                <a:rPr lang="zh-CN" altLang="en-US" sz="2800" b="1" dirty="0">
                  <a:latin typeface="+mn-ea"/>
                  <a:ea typeface="+mn-ea"/>
                </a:rPr>
                <a:t>中的两种量是否成反比例关系？说说你是怎么判断的。</a:t>
              </a:r>
            </a:p>
          </p:txBody>
        </p:sp>
      </p:grpSp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5C789686-A291-4EA6-81E0-FAEC7C3EDDF7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104900"/>
          <a:ext cx="7391401" cy="10366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3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平均每天看书的页数</a:t>
                      </a:r>
                    </a:p>
                  </a:txBody>
                  <a:tcPr marL="91445" marR="91445" marT="45734" marB="45734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看完全书所需的天数</a:t>
                      </a:r>
                    </a:p>
                  </a:txBody>
                  <a:tcPr marL="91445" marR="91445" marT="45734" marB="45734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12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6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id="{D403D49E-7950-435A-8D1D-FDDE8ED27059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2627313"/>
          <a:ext cx="7391401" cy="10366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3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已花的钱（元）</a:t>
                      </a:r>
                    </a:p>
                  </a:txBody>
                  <a:tcPr marL="91445" marR="91445" marT="45734" marB="45734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剩下的钱（元）</a:t>
                      </a:r>
                    </a:p>
                  </a:txBody>
                  <a:tcPr marL="91445" marR="91445" marT="45734" marB="45734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50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4">
            <a:extLst>
              <a:ext uri="{FF2B5EF4-FFF2-40B4-BE49-F238E27FC236}">
                <a16:creationId xmlns:a16="http://schemas.microsoft.com/office/drawing/2014/main" id="{7AB4DFA5-4B4C-43A2-A9A8-46BC490C2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503363"/>
            <a:ext cx="8261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如果用字母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表示两种相关联的量，用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k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表示它们的乘积（一定），反比例关系可以用下面的式子表示：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 </a:t>
            </a:r>
          </a:p>
        </p:txBody>
      </p:sp>
      <p:sp>
        <p:nvSpPr>
          <p:cNvPr id="3" name="Text Box 78">
            <a:extLst>
              <a:ext uri="{FF2B5EF4-FFF2-40B4-BE49-F238E27FC236}">
                <a16:creationId xmlns:a16="http://schemas.microsoft.com/office/drawing/2014/main" id="{E0FB9305-7D44-4103-B9C8-3BD8CD42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3073400"/>
            <a:ext cx="2894013" cy="64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xy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zh-C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</a:rPr>
              <a:t>一定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531DB1A-9A71-4156-88B9-FB0726C19D4D}"/>
              </a:ext>
            </a:extLst>
          </p:cNvPr>
          <p:cNvSpPr/>
          <p:nvPr/>
        </p:nvSpPr>
        <p:spPr>
          <a:xfrm>
            <a:off x="1006475" y="1849438"/>
            <a:ext cx="748823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+mn-lt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3200" b="1" kern="100" dirty="0">
                <a:latin typeface="+mn-lt"/>
                <a:ea typeface="+mn-ea"/>
                <a:cs typeface="Times New Roman" panose="02020603050405020304" pitchFamily="18" charset="0"/>
              </a:rPr>
              <a:t>怎样判断两种量是否成反比例关系？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kern="100" dirty="0">
                <a:latin typeface="+mn-lt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3200" b="1" kern="100" dirty="0">
                <a:latin typeface="+mn-lt"/>
                <a:ea typeface="+mn-ea"/>
                <a:cs typeface="Times New Roman" panose="02020603050405020304" pitchFamily="18" charset="0"/>
              </a:rPr>
              <a:t>与判断正比例关系的条件有什么异同？</a:t>
            </a:r>
            <a:endParaRPr lang="zh-CN" altLang="en-US" sz="3200" b="1" dirty="0">
              <a:latin typeface="+mn-lt"/>
              <a:ea typeface="+mn-ea"/>
            </a:endParaRPr>
          </a:p>
        </p:txBody>
      </p:sp>
      <p:grpSp>
        <p:nvGrpSpPr>
          <p:cNvPr id="21507" name="组合 5">
            <a:extLst>
              <a:ext uri="{FF2B5EF4-FFF2-40B4-BE49-F238E27FC236}">
                <a16:creationId xmlns:a16="http://schemas.microsoft.com/office/drawing/2014/main" id="{A55C6E79-517F-4FF8-AF02-7E5F9725D340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7" name="矩形: 圆角 1">
              <a:extLst>
                <a:ext uri="{FF2B5EF4-FFF2-40B4-BE49-F238E27FC236}">
                  <a16:creationId xmlns:a16="http://schemas.microsoft.com/office/drawing/2014/main" id="{85C9587F-AD29-4E40-9B35-60071C12CAA1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54E09EC7-8615-46E6-B236-8E70BF728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自学指导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>
            <a:extLst>
              <a:ext uri="{FF2B5EF4-FFF2-40B4-BE49-F238E27FC236}">
                <a16:creationId xmlns:a16="http://schemas.microsoft.com/office/drawing/2014/main" id="{9F6B2A12-D535-43D5-B2E9-98ADB882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0059" y="3085139"/>
            <a:ext cx="1078092" cy="14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>
            <a:extLst>
              <a:ext uri="{FF2B5EF4-FFF2-40B4-BE49-F238E27FC236}">
                <a16:creationId xmlns:a16="http://schemas.microsoft.com/office/drawing/2014/main" id="{986F8749-CBDA-4328-AE7A-06D18FAA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448" y="1685998"/>
            <a:ext cx="1224521" cy="14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F7FC00-AACE-4FCF-84C1-BCEAF107D7FF}"/>
              </a:ext>
            </a:extLst>
          </p:cNvPr>
          <p:cNvGrpSpPr>
            <a:grpSpLocks/>
          </p:cNvGrpSpPr>
          <p:nvPr/>
        </p:nvGrpSpPr>
        <p:grpSpPr bwMode="auto">
          <a:xfrm>
            <a:off x="1589088" y="1555750"/>
            <a:ext cx="5499100" cy="1476375"/>
            <a:chOff x="1768303" y="1163638"/>
            <a:chExt cx="5499652" cy="1476825"/>
          </a:xfrm>
        </p:grpSpPr>
        <p:pic>
          <p:nvPicPr>
            <p:cNvPr id="22537" name="图片 9">
              <a:extLst>
                <a:ext uri="{FF2B5EF4-FFF2-40B4-BE49-F238E27FC236}">
                  <a16:creationId xmlns:a16="http://schemas.microsoft.com/office/drawing/2014/main" id="{5DBA48D8-6AA2-4AEE-A22A-68EBD6CB9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4" t="9534" r="34026" b="75781"/>
            <a:stretch>
              <a:fillRect/>
            </a:stretch>
          </p:blipFill>
          <p:spPr bwMode="auto">
            <a:xfrm>
              <a:off x="1768303" y="1163638"/>
              <a:ext cx="5499652" cy="147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6B45319-2258-493D-B666-1A247A34C498}"/>
                </a:ext>
              </a:extLst>
            </p:cNvPr>
            <p:cNvSpPr txBox="1"/>
            <p:nvPr/>
          </p:nvSpPr>
          <p:spPr>
            <a:xfrm>
              <a:off x="2416068" y="1351020"/>
              <a:ext cx="4269216" cy="1078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atin typeface="+mj-lt"/>
                  <a:ea typeface="+mj-ea"/>
                </a:rPr>
                <a:t>如果总价一定，单价与数量成反比例关系。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DC6B99-508A-40A6-A6D4-49DE6A011E2D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008313"/>
            <a:ext cx="5459413" cy="1430337"/>
            <a:chOff x="1364974" y="3087757"/>
            <a:chExt cx="5459033" cy="1429926"/>
          </a:xfrm>
        </p:grpSpPr>
        <p:pic>
          <p:nvPicPr>
            <p:cNvPr id="22535" name="图片 12">
              <a:extLst>
                <a:ext uri="{FF2B5EF4-FFF2-40B4-BE49-F238E27FC236}">
                  <a16:creationId xmlns:a16="http://schemas.microsoft.com/office/drawing/2014/main" id="{5EB2E569-AE4E-4E8A-B18B-9B05C315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9" t="30557" r="6895" b="55618"/>
            <a:stretch>
              <a:fillRect/>
            </a:stretch>
          </p:blipFill>
          <p:spPr bwMode="auto">
            <a:xfrm>
              <a:off x="1364974" y="3087757"/>
              <a:ext cx="5459033" cy="142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ECB7552-D4A4-4518-A383-E70B0807AA5D}"/>
                </a:ext>
              </a:extLst>
            </p:cNvPr>
            <p:cNvSpPr txBox="1"/>
            <p:nvPr/>
          </p:nvSpPr>
          <p:spPr>
            <a:xfrm>
              <a:off x="1860240" y="3254396"/>
              <a:ext cx="4739945" cy="10776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atin typeface="+mj-lt"/>
                  <a:ea typeface="+mj-ea"/>
                </a:rPr>
                <a:t>如果长方形的面积一定，长与宽成反比例关系。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7A5C572-7F82-4C69-B9DE-05F107DE2841}"/>
              </a:ext>
            </a:extLst>
          </p:cNvPr>
          <p:cNvSpPr txBox="1"/>
          <p:nvPr/>
        </p:nvSpPr>
        <p:spPr>
          <a:xfrm>
            <a:off x="179388" y="577850"/>
            <a:ext cx="71882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  <a:ea typeface="+mj-ea"/>
              </a:rPr>
              <a:t>你能举出生活中反比例关系的例子吗？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">
            <a:extLst>
              <a:ext uri="{FF2B5EF4-FFF2-40B4-BE49-F238E27FC236}">
                <a16:creationId xmlns:a16="http://schemas.microsoft.com/office/drawing/2014/main" id="{EB5FF179-C4FB-4F6A-8772-837F8EB21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39737"/>
              </p:ext>
            </p:extLst>
          </p:nvPr>
        </p:nvGraphicFramePr>
        <p:xfrm>
          <a:off x="534988" y="2354157"/>
          <a:ext cx="8067675" cy="965200"/>
        </p:xfrm>
        <a:graphic>
          <a:graphicData uri="http://schemas.openxmlformats.org/drawingml/2006/table">
            <a:tbl>
              <a:tblPr/>
              <a:tblGrid>
                <a:gridCol w="256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514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sym typeface="Times New Roman"/>
                        </a:rPr>
                        <a:t>每天运的质量/</a:t>
                      </a: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sym typeface="Times New Roman"/>
                        </a:rPr>
                        <a:t>t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sym typeface="Times New Roman"/>
                        </a:rPr>
                        <a:t>运货的天数/天</a:t>
                      </a: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79" marR="68579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81" name="Text Box 56">
            <a:extLst>
              <a:ext uri="{FF2B5EF4-FFF2-40B4-BE49-F238E27FC236}">
                <a16:creationId xmlns:a16="http://schemas.microsoft.com/office/drawing/2014/main" id="{AB968278-9088-4A0D-B809-B57B8FE2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2346220"/>
            <a:ext cx="8350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300</a:t>
            </a:r>
          </a:p>
        </p:txBody>
      </p:sp>
      <p:sp>
        <p:nvSpPr>
          <p:cNvPr id="23582" name="Text Box 57">
            <a:extLst>
              <a:ext uri="{FF2B5EF4-FFF2-40B4-BE49-F238E27FC236}">
                <a16:creationId xmlns:a16="http://schemas.microsoft.com/office/drawing/2014/main" id="{0FF328A2-1483-4349-9B37-5E5B30E7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89145"/>
            <a:ext cx="8397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</p:txBody>
      </p:sp>
      <p:sp>
        <p:nvSpPr>
          <p:cNvPr id="23583" name="Text Box 58">
            <a:extLst>
              <a:ext uri="{FF2B5EF4-FFF2-40B4-BE49-F238E27FC236}">
                <a16:creationId xmlns:a16="http://schemas.microsoft.com/office/drawing/2014/main" id="{6FFE3C05-615B-4613-A354-3C85F2AE3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2346220"/>
            <a:ext cx="10271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150</a:t>
            </a:r>
          </a:p>
        </p:txBody>
      </p:sp>
      <p:sp>
        <p:nvSpPr>
          <p:cNvPr id="23584" name="Text Box 59">
            <a:extLst>
              <a:ext uri="{FF2B5EF4-FFF2-40B4-BE49-F238E27FC236}">
                <a16:creationId xmlns:a16="http://schemas.microsoft.com/office/drawing/2014/main" id="{C7A3B1D6-D457-4C10-AD56-0DE1039E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2889145"/>
            <a:ext cx="83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</p:txBody>
      </p:sp>
      <p:sp>
        <p:nvSpPr>
          <p:cNvPr id="23585" name="Text Box 60">
            <a:extLst>
              <a:ext uri="{FF2B5EF4-FFF2-40B4-BE49-F238E27FC236}">
                <a16:creationId xmlns:a16="http://schemas.microsoft.com/office/drawing/2014/main" id="{053FE108-8175-492C-A84A-FDDA864F0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2346220"/>
            <a:ext cx="838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</a:p>
        </p:txBody>
      </p:sp>
      <p:sp>
        <p:nvSpPr>
          <p:cNvPr id="23586" name="Text Box 61">
            <a:extLst>
              <a:ext uri="{FF2B5EF4-FFF2-40B4-BE49-F238E27FC236}">
                <a16:creationId xmlns:a16="http://schemas.microsoft.com/office/drawing/2014/main" id="{8924E481-FCDE-4AE8-8C71-1680FBD59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2889145"/>
            <a:ext cx="83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</a:p>
        </p:txBody>
      </p:sp>
      <p:sp>
        <p:nvSpPr>
          <p:cNvPr id="23587" name="Text Box 62">
            <a:extLst>
              <a:ext uri="{FF2B5EF4-FFF2-40B4-BE49-F238E27FC236}">
                <a16:creationId xmlns:a16="http://schemas.microsoft.com/office/drawing/2014/main" id="{8983FD24-B261-4C32-9E0F-53EF17D4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2346220"/>
            <a:ext cx="73818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75</a:t>
            </a:r>
          </a:p>
        </p:txBody>
      </p:sp>
      <p:sp>
        <p:nvSpPr>
          <p:cNvPr id="23588" name="Text Box 63">
            <a:extLst>
              <a:ext uri="{FF2B5EF4-FFF2-40B4-BE49-F238E27FC236}">
                <a16:creationId xmlns:a16="http://schemas.microsoft.com/office/drawing/2014/main" id="{6A1021BD-E540-4164-85FB-FCEA8E89D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2889145"/>
            <a:ext cx="83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</a:p>
        </p:txBody>
      </p:sp>
      <p:sp>
        <p:nvSpPr>
          <p:cNvPr id="23589" name="Text Box 64">
            <a:extLst>
              <a:ext uri="{FF2B5EF4-FFF2-40B4-BE49-F238E27FC236}">
                <a16:creationId xmlns:a16="http://schemas.microsoft.com/office/drawing/2014/main" id="{1651544C-251A-44EE-9599-46E1D3AA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346220"/>
            <a:ext cx="7477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</a:p>
        </p:txBody>
      </p:sp>
      <p:sp>
        <p:nvSpPr>
          <p:cNvPr id="23590" name="Text Box 65">
            <a:extLst>
              <a:ext uri="{FF2B5EF4-FFF2-40B4-BE49-F238E27FC236}">
                <a16:creationId xmlns:a16="http://schemas.microsoft.com/office/drawing/2014/main" id="{F132E592-BA6A-481E-A45D-C61EE8CB6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2889145"/>
            <a:ext cx="8397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23591" name="Text Box 66">
            <a:extLst>
              <a:ext uri="{FF2B5EF4-FFF2-40B4-BE49-F238E27FC236}">
                <a16:creationId xmlns:a16="http://schemas.microsoft.com/office/drawing/2014/main" id="{8EC14BD4-DF48-498D-9D90-20614A8F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2346220"/>
            <a:ext cx="744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50</a:t>
            </a:r>
          </a:p>
        </p:txBody>
      </p:sp>
      <p:sp>
        <p:nvSpPr>
          <p:cNvPr id="23592" name="Text Box 67">
            <a:extLst>
              <a:ext uri="{FF2B5EF4-FFF2-40B4-BE49-F238E27FC236}">
                <a16:creationId xmlns:a16="http://schemas.microsoft.com/office/drawing/2014/main" id="{6DC0FB9E-56CB-4DCB-A46C-2F3AAACB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2889145"/>
            <a:ext cx="8397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</a:p>
        </p:txBody>
      </p:sp>
      <p:sp>
        <p:nvSpPr>
          <p:cNvPr id="23593" name="TextBox 8">
            <a:extLst>
              <a:ext uri="{FF2B5EF4-FFF2-40B4-BE49-F238E27FC236}">
                <a16:creationId xmlns:a16="http://schemas.microsoft.com/office/drawing/2014/main" id="{0E28592E-79D9-4495-8F14-FFE1AF99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409739"/>
            <a:ext cx="816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）表中有哪两种量？它们是不是相关联的量？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48FD774-E66F-4126-B8E0-21D157F64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319232"/>
            <a:ext cx="2516187" cy="544513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CC919D1-638F-4A8B-A53F-762EB66B6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2816120"/>
            <a:ext cx="2535238" cy="493712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267296B-30E6-4C97-9EC8-22FF1A9F2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059863"/>
            <a:ext cx="410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这两种量是相关联的量。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A5AA8D-DE9E-4887-96AF-FA94D8455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0" y="544317"/>
            <a:ext cx="1662272" cy="519934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AC950F05-9913-23FB-5537-F9B52D719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148529"/>
            <a:ext cx="8169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运输队要运一批货物，每天运的质量和运货的天数之间的关系如下。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>
            <a:extLst>
              <a:ext uri="{FF2B5EF4-FFF2-40B4-BE49-F238E27FC236}">
                <a16:creationId xmlns:a16="http://schemas.microsoft.com/office/drawing/2014/main" id="{E60B9B24-EF50-40C1-AE73-969678AA1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92" y="1960131"/>
            <a:ext cx="84456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15963" indent="-7159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（2）写出几组这两种量中相对应的两个数的乘积， 并比较乘积的大小，说一说这个乘积表示什么。               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A4D8C93-3C00-4F23-8CE8-65A9D91D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865438"/>
            <a:ext cx="76406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300×1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      150×2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	      100×3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     75×4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	        60×5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	      50×6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    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乘积相等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一定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。这个积表示这批货的总量。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94777796-8B3B-49FA-AD5B-F3AACF7F100C}"/>
              </a:ext>
            </a:extLst>
          </p:cNvPr>
          <p:cNvGraphicFramePr>
            <a:graphicFrameLocks noGrp="1"/>
          </p:cNvGraphicFramePr>
          <p:nvPr/>
        </p:nvGraphicFramePr>
        <p:xfrm>
          <a:off x="365125" y="900113"/>
          <a:ext cx="8299450" cy="965200"/>
        </p:xfrm>
        <a:graphic>
          <a:graphicData uri="http://schemas.openxmlformats.org/drawingml/2006/table">
            <a:tbl>
              <a:tblPr/>
              <a:tblGrid>
                <a:gridCol w="263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514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sym typeface="Times New Roman"/>
                        </a:rPr>
                        <a:t>每天运的质量/</a:t>
                      </a: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sym typeface="Times New Roman"/>
                        </a:rPr>
                        <a:t>t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sym typeface="Times New Roman"/>
                        </a:rPr>
                        <a:t>运货的天数/天</a:t>
                      </a: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06" name="Text Box 56">
            <a:extLst>
              <a:ext uri="{FF2B5EF4-FFF2-40B4-BE49-F238E27FC236}">
                <a16:creationId xmlns:a16="http://schemas.microsoft.com/office/drawing/2014/main" id="{46DDD669-6AA4-4E15-85F9-73171478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892175"/>
            <a:ext cx="835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300</a:t>
            </a:r>
          </a:p>
        </p:txBody>
      </p:sp>
      <p:sp>
        <p:nvSpPr>
          <p:cNvPr id="24607" name="Text Box 57">
            <a:extLst>
              <a:ext uri="{FF2B5EF4-FFF2-40B4-BE49-F238E27FC236}">
                <a16:creationId xmlns:a16="http://schemas.microsoft.com/office/drawing/2014/main" id="{EB7D1940-5AEF-4D87-ADAE-671182AF0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1368425"/>
            <a:ext cx="839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</p:txBody>
      </p:sp>
      <p:sp>
        <p:nvSpPr>
          <p:cNvPr id="24608" name="Text Box 58">
            <a:extLst>
              <a:ext uri="{FF2B5EF4-FFF2-40B4-BE49-F238E27FC236}">
                <a16:creationId xmlns:a16="http://schemas.microsoft.com/office/drawing/2014/main" id="{86968625-A9B4-4CAA-A18B-5E8DB754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892175"/>
            <a:ext cx="1027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150</a:t>
            </a:r>
          </a:p>
        </p:txBody>
      </p:sp>
      <p:sp>
        <p:nvSpPr>
          <p:cNvPr id="24609" name="Text Box 59">
            <a:extLst>
              <a:ext uri="{FF2B5EF4-FFF2-40B4-BE49-F238E27FC236}">
                <a16:creationId xmlns:a16="http://schemas.microsoft.com/office/drawing/2014/main" id="{3ACC5F95-6950-4BF1-8DAB-2330F3177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1368425"/>
            <a:ext cx="835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</p:txBody>
      </p:sp>
      <p:sp>
        <p:nvSpPr>
          <p:cNvPr id="24610" name="Text Box 60">
            <a:extLst>
              <a:ext uri="{FF2B5EF4-FFF2-40B4-BE49-F238E27FC236}">
                <a16:creationId xmlns:a16="http://schemas.microsoft.com/office/drawing/2014/main" id="{B15B67E7-F70D-429F-BF37-1A6DCF59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892175"/>
            <a:ext cx="83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</a:p>
        </p:txBody>
      </p:sp>
      <p:sp>
        <p:nvSpPr>
          <p:cNvPr id="24611" name="Text Box 61">
            <a:extLst>
              <a:ext uri="{FF2B5EF4-FFF2-40B4-BE49-F238E27FC236}">
                <a16:creationId xmlns:a16="http://schemas.microsoft.com/office/drawing/2014/main" id="{4F814515-527D-4B18-B0F6-20958A3E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368425"/>
            <a:ext cx="835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</a:p>
        </p:txBody>
      </p:sp>
      <p:sp>
        <p:nvSpPr>
          <p:cNvPr id="24612" name="Text Box 62">
            <a:extLst>
              <a:ext uri="{FF2B5EF4-FFF2-40B4-BE49-F238E27FC236}">
                <a16:creationId xmlns:a16="http://schemas.microsoft.com/office/drawing/2014/main" id="{D71AC4B3-4C4D-41E5-AD81-FBFE54503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038" y="892175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75</a:t>
            </a:r>
          </a:p>
        </p:txBody>
      </p:sp>
      <p:sp>
        <p:nvSpPr>
          <p:cNvPr id="24613" name="Text Box 63">
            <a:extLst>
              <a:ext uri="{FF2B5EF4-FFF2-40B4-BE49-F238E27FC236}">
                <a16:creationId xmlns:a16="http://schemas.microsoft.com/office/drawing/2014/main" id="{6329482B-7C3F-4390-8F45-500DCB14C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288" y="1368425"/>
            <a:ext cx="835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</a:p>
        </p:txBody>
      </p:sp>
      <p:sp>
        <p:nvSpPr>
          <p:cNvPr id="24614" name="Text Box 64">
            <a:extLst>
              <a:ext uri="{FF2B5EF4-FFF2-40B4-BE49-F238E27FC236}">
                <a16:creationId xmlns:a16="http://schemas.microsoft.com/office/drawing/2014/main" id="{9A02DBAE-3EE8-48BE-AFED-F9D6B116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892175"/>
            <a:ext cx="747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</a:p>
        </p:txBody>
      </p:sp>
      <p:sp>
        <p:nvSpPr>
          <p:cNvPr id="24615" name="Text Box 65">
            <a:extLst>
              <a:ext uri="{FF2B5EF4-FFF2-40B4-BE49-F238E27FC236}">
                <a16:creationId xmlns:a16="http://schemas.microsoft.com/office/drawing/2014/main" id="{158CAED5-2D49-4CC0-9014-D4DAA28E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368425"/>
            <a:ext cx="839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24616" name="Text Box 66">
            <a:extLst>
              <a:ext uri="{FF2B5EF4-FFF2-40B4-BE49-F238E27FC236}">
                <a16:creationId xmlns:a16="http://schemas.microsoft.com/office/drawing/2014/main" id="{8D54086B-71F6-4F65-A015-7D1ED26ED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00" y="892175"/>
            <a:ext cx="744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50</a:t>
            </a:r>
          </a:p>
        </p:txBody>
      </p:sp>
      <p:sp>
        <p:nvSpPr>
          <p:cNvPr id="24617" name="Text Box 67">
            <a:extLst>
              <a:ext uri="{FF2B5EF4-FFF2-40B4-BE49-F238E27FC236}">
                <a16:creationId xmlns:a16="http://schemas.microsoft.com/office/drawing/2014/main" id="{08A64AB6-8D8E-44F3-A1A8-89FDFA47F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75" y="1368425"/>
            <a:ext cx="839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8">
            <a:extLst>
              <a:ext uri="{FF2B5EF4-FFF2-40B4-BE49-F238E27FC236}">
                <a16:creationId xmlns:a16="http://schemas.microsoft.com/office/drawing/2014/main" id="{87EF8457-1992-44F1-9CAC-DE62CFA7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262188"/>
            <a:ext cx="8820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）运货的天数与每天运的质量成反比例关系吗？为什么？ 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1159B0-9C71-4270-BCFD-26CEC5865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348038"/>
            <a:ext cx="56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59450C-91DD-4E50-AA3A-538EC0F0FE31}"/>
              </a:ext>
            </a:extLst>
          </p:cNvPr>
          <p:cNvSpPr txBox="1"/>
          <p:nvPr/>
        </p:nvSpPr>
        <p:spPr>
          <a:xfrm>
            <a:off x="1165225" y="3348038"/>
            <a:ext cx="2020888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sym typeface="+mn-ea"/>
              </a:rPr>
              <a:t>运货的天数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ECD189-482C-4C70-927B-8691315207A2}"/>
              </a:ext>
            </a:extLst>
          </p:cNvPr>
          <p:cNvSpPr txBox="1"/>
          <p:nvPr/>
        </p:nvSpPr>
        <p:spPr>
          <a:xfrm>
            <a:off x="1154113" y="4011613"/>
            <a:ext cx="2403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sym typeface="+mn-ea"/>
              </a:rPr>
              <a:t>每天运的质量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89E673A-A379-4D41-BE8A-5E885154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3911600"/>
            <a:ext cx="561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1CA0691-6CC3-433C-8507-B4577B623754}"/>
              </a:ext>
            </a:extLst>
          </p:cNvPr>
          <p:cNvCxnSpPr/>
          <p:nvPr/>
        </p:nvCxnSpPr>
        <p:spPr>
          <a:xfrm>
            <a:off x="3435350" y="3606800"/>
            <a:ext cx="89852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789FC77-0A62-4E3F-8537-1F6EE5DC57F9}"/>
              </a:ext>
            </a:extLst>
          </p:cNvPr>
          <p:cNvCxnSpPr/>
          <p:nvPr/>
        </p:nvCxnSpPr>
        <p:spPr>
          <a:xfrm>
            <a:off x="3498850" y="4270375"/>
            <a:ext cx="89852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0A9D87-7010-42BE-8F91-5B123644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3333750"/>
            <a:ext cx="19192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=300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92891E-07A3-4C46-BD56-006CE1F8F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3316288"/>
            <a:ext cx="1817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（一定）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81694A-78A0-466E-8F0F-906C8C3C9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3946525"/>
            <a:ext cx="246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成反比例关系</a:t>
            </a:r>
          </a:p>
        </p:txBody>
      </p:sp>
      <p:graphicFrame>
        <p:nvGraphicFramePr>
          <p:cNvPr id="27" name="Group 4">
            <a:extLst>
              <a:ext uri="{FF2B5EF4-FFF2-40B4-BE49-F238E27FC236}">
                <a16:creationId xmlns:a16="http://schemas.microsoft.com/office/drawing/2014/main" id="{B8D7DA5B-F1A6-43C1-A3CA-75AB749E71AF}"/>
              </a:ext>
            </a:extLst>
          </p:cNvPr>
          <p:cNvGraphicFramePr>
            <a:graphicFrameLocks noGrp="1"/>
          </p:cNvGraphicFramePr>
          <p:nvPr/>
        </p:nvGraphicFramePr>
        <p:xfrm>
          <a:off x="377825" y="1138238"/>
          <a:ext cx="8299450" cy="965200"/>
        </p:xfrm>
        <a:graphic>
          <a:graphicData uri="http://schemas.openxmlformats.org/drawingml/2006/table">
            <a:tbl>
              <a:tblPr/>
              <a:tblGrid>
                <a:gridCol w="263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514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sym typeface="Times New Roman"/>
                        </a:rPr>
                        <a:t>每天运的质量/</a:t>
                      </a: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sym typeface="Times New Roman"/>
                        </a:rPr>
                        <a:t>t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sym typeface="Times New Roman"/>
                        </a:rPr>
                        <a:t>运货的天数/天</a:t>
                      </a: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sym typeface="Times New Roman"/>
                      </a:endParaRPr>
                    </a:p>
                  </a:txBody>
                  <a:tcPr marL="68592" marR="68592" marT="34317" marB="3431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38" name="Text Box 56">
            <a:extLst>
              <a:ext uri="{FF2B5EF4-FFF2-40B4-BE49-F238E27FC236}">
                <a16:creationId xmlns:a16="http://schemas.microsoft.com/office/drawing/2014/main" id="{55C960A6-0052-4527-B1E8-7EE920AE5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1130300"/>
            <a:ext cx="835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300</a:t>
            </a:r>
          </a:p>
        </p:txBody>
      </p:sp>
      <p:sp>
        <p:nvSpPr>
          <p:cNvPr id="25639" name="Text Box 57">
            <a:extLst>
              <a:ext uri="{FF2B5EF4-FFF2-40B4-BE49-F238E27FC236}">
                <a16:creationId xmlns:a16="http://schemas.microsoft.com/office/drawing/2014/main" id="{178B6608-B310-46BA-83A1-1CA13DDF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606550"/>
            <a:ext cx="839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</p:txBody>
      </p:sp>
      <p:sp>
        <p:nvSpPr>
          <p:cNvPr id="25640" name="Text Box 58">
            <a:extLst>
              <a:ext uri="{FF2B5EF4-FFF2-40B4-BE49-F238E27FC236}">
                <a16:creationId xmlns:a16="http://schemas.microsoft.com/office/drawing/2014/main" id="{167C879B-FF75-4ECB-B167-4F3F73F67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5" y="1130300"/>
            <a:ext cx="1027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150</a:t>
            </a:r>
          </a:p>
        </p:txBody>
      </p:sp>
      <p:sp>
        <p:nvSpPr>
          <p:cNvPr id="25641" name="Text Box 59">
            <a:extLst>
              <a:ext uri="{FF2B5EF4-FFF2-40B4-BE49-F238E27FC236}">
                <a16:creationId xmlns:a16="http://schemas.microsoft.com/office/drawing/2014/main" id="{6340B0E4-6E47-4E6B-957C-19A2C91C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1606550"/>
            <a:ext cx="835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</p:txBody>
      </p:sp>
      <p:sp>
        <p:nvSpPr>
          <p:cNvPr id="25642" name="Text Box 60">
            <a:extLst>
              <a:ext uri="{FF2B5EF4-FFF2-40B4-BE49-F238E27FC236}">
                <a16:creationId xmlns:a16="http://schemas.microsoft.com/office/drawing/2014/main" id="{2260E42E-EE79-4DE6-804A-9136E15F6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1130300"/>
            <a:ext cx="83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</a:p>
        </p:txBody>
      </p:sp>
      <p:sp>
        <p:nvSpPr>
          <p:cNvPr id="25643" name="Text Box 61">
            <a:extLst>
              <a:ext uri="{FF2B5EF4-FFF2-40B4-BE49-F238E27FC236}">
                <a16:creationId xmlns:a16="http://schemas.microsoft.com/office/drawing/2014/main" id="{0573AED2-9630-4FE8-AADF-3C44061FD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888" y="1606550"/>
            <a:ext cx="835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</a:p>
        </p:txBody>
      </p:sp>
      <p:sp>
        <p:nvSpPr>
          <p:cNvPr id="25644" name="Text Box 62">
            <a:extLst>
              <a:ext uri="{FF2B5EF4-FFF2-40B4-BE49-F238E27FC236}">
                <a16:creationId xmlns:a16="http://schemas.microsoft.com/office/drawing/2014/main" id="{14A3DEE9-3E3C-4DB1-B9B1-6B9FC477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11303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75</a:t>
            </a:r>
          </a:p>
        </p:txBody>
      </p:sp>
      <p:sp>
        <p:nvSpPr>
          <p:cNvPr id="25645" name="Text Box 63">
            <a:extLst>
              <a:ext uri="{FF2B5EF4-FFF2-40B4-BE49-F238E27FC236}">
                <a16:creationId xmlns:a16="http://schemas.microsoft.com/office/drawing/2014/main" id="{F6EDF4F6-D9A9-4BD3-AC3E-8393B78EE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606550"/>
            <a:ext cx="835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</a:p>
        </p:txBody>
      </p:sp>
      <p:sp>
        <p:nvSpPr>
          <p:cNvPr id="25646" name="Text Box 64">
            <a:extLst>
              <a:ext uri="{FF2B5EF4-FFF2-40B4-BE49-F238E27FC236}">
                <a16:creationId xmlns:a16="http://schemas.microsoft.com/office/drawing/2014/main" id="{D9A959BF-723B-4F6D-B3CF-B1975437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1130300"/>
            <a:ext cx="747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</a:p>
        </p:txBody>
      </p:sp>
      <p:sp>
        <p:nvSpPr>
          <p:cNvPr id="25647" name="Text Box 65">
            <a:extLst>
              <a:ext uri="{FF2B5EF4-FFF2-40B4-BE49-F238E27FC236}">
                <a16:creationId xmlns:a16="http://schemas.microsoft.com/office/drawing/2014/main" id="{49AEB0AD-2262-4268-8F83-46D86383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1606550"/>
            <a:ext cx="839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25648" name="Text Box 66">
            <a:extLst>
              <a:ext uri="{FF2B5EF4-FFF2-40B4-BE49-F238E27FC236}">
                <a16:creationId xmlns:a16="http://schemas.microsoft.com/office/drawing/2014/main" id="{1511D707-484B-409C-BCB4-97ED1692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130300"/>
            <a:ext cx="744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50</a:t>
            </a:r>
          </a:p>
        </p:txBody>
      </p:sp>
      <p:sp>
        <p:nvSpPr>
          <p:cNvPr id="25649" name="Text Box 67">
            <a:extLst>
              <a:ext uri="{FF2B5EF4-FFF2-40B4-BE49-F238E27FC236}">
                <a16:creationId xmlns:a16="http://schemas.microsoft.com/office/drawing/2014/main" id="{41926D98-18F3-41DB-A008-10B2A715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775" y="1606550"/>
            <a:ext cx="839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>
            <a:extLst>
              <a:ext uri="{FF2B5EF4-FFF2-40B4-BE49-F238E27FC236}">
                <a16:creationId xmlns:a16="http://schemas.microsoft.com/office/drawing/2014/main" id="{48901BEF-7E23-4B91-A8C4-0113AFFB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235075"/>
            <a:ext cx="860901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给一间长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9m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、宽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的教室铺地砖，每块地砖的面积与所需地砖数量如下表。</a:t>
            </a:r>
          </a:p>
        </p:txBody>
      </p:sp>
      <p:pic>
        <p:nvPicPr>
          <p:cNvPr id="26627" name="图片 2">
            <a:extLst>
              <a:ext uri="{FF2B5EF4-FFF2-40B4-BE49-F238E27FC236}">
                <a16:creationId xmlns:a16="http://schemas.microsoft.com/office/drawing/2014/main" id="{31855FD8-02F1-466C-818F-AA4F0AE78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508250"/>
            <a:ext cx="81692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3">
            <a:extLst>
              <a:ext uri="{FF2B5EF4-FFF2-40B4-BE49-F238E27FC236}">
                <a16:creationId xmlns:a16="http://schemas.microsoft.com/office/drawing/2014/main" id="{8822ED64-EC77-4B48-84E7-79CFDE46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3486150"/>
            <a:ext cx="839311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所需地砖数量与每块地砖的面积是否成反比例关系？为什么？</a:t>
            </a:r>
          </a:p>
        </p:txBody>
      </p:sp>
      <p:grpSp>
        <p:nvGrpSpPr>
          <p:cNvPr id="26629" name="组合 7">
            <a:extLst>
              <a:ext uri="{FF2B5EF4-FFF2-40B4-BE49-F238E27FC236}">
                <a16:creationId xmlns:a16="http://schemas.microsoft.com/office/drawing/2014/main" id="{0495D386-0B22-41F5-962D-F83A900CC325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9" name="矩形: 圆角 1">
              <a:extLst>
                <a:ext uri="{FF2B5EF4-FFF2-40B4-BE49-F238E27FC236}">
                  <a16:creationId xmlns:a16="http://schemas.microsoft.com/office/drawing/2014/main" id="{D19EC7A1-6358-4434-AAE7-C01AC6775767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727E87C3-384D-4E82-97D1-296093DCC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197808-A833-4ABE-AEFE-7ED6A487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" y="2123863"/>
            <a:ext cx="756983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所需地砖数量与每块地砖的面积成反比例，因为教室的面积一定，而每块地砖的面积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所需地砖数量＝教室的面积。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D89560-478A-A304-8238-F00110F7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1" y="1214544"/>
            <a:ext cx="81692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5CD3D64-8D14-4008-89D3-083E81552A8A}"/>
              </a:ext>
            </a:extLst>
          </p:cNvPr>
          <p:cNvSpPr/>
          <p:nvPr/>
        </p:nvSpPr>
        <p:spPr>
          <a:xfrm>
            <a:off x="779463" y="1541463"/>
            <a:ext cx="7493000" cy="1212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）一辆车以同样的速度前行，行驶的路程和时间如下表：</a:t>
            </a:r>
          </a:p>
        </p:txBody>
      </p:sp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6D87E0FA-6223-444D-80E8-ACB72C8F921C}"/>
              </a:ext>
            </a:extLst>
          </p:cNvPr>
          <p:cNvGraphicFramePr>
            <a:graphicFrameLocks noGrp="1"/>
          </p:cNvGraphicFramePr>
          <p:nvPr/>
        </p:nvGraphicFramePr>
        <p:xfrm>
          <a:off x="881063" y="2740025"/>
          <a:ext cx="7391399" cy="10366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7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时间（时）</a:t>
                      </a:r>
                    </a:p>
                  </a:txBody>
                  <a:tcPr marL="91445" marR="91445" marT="45734" marB="45734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路程（</a:t>
                      </a: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km</a:t>
                      </a:r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L="91445" marR="91445" marT="45734" marB="45734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90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180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270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360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450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245" name="组合 7">
            <a:extLst>
              <a:ext uri="{FF2B5EF4-FFF2-40B4-BE49-F238E27FC236}">
                <a16:creationId xmlns:a16="http://schemas.microsoft.com/office/drawing/2014/main" id="{A016CBA0-3131-4F49-A096-5169B5F41C06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9" name="矩形: 圆角 1">
              <a:extLst>
                <a:ext uri="{FF2B5EF4-FFF2-40B4-BE49-F238E27FC236}">
                  <a16:creationId xmlns:a16="http://schemas.microsoft.com/office/drawing/2014/main" id="{C6DC5502-24B6-4B41-8446-ED6BC5764359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9F46C151-080A-46C9-BE27-CE51AEBB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新课导入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">
            <a:extLst>
              <a:ext uri="{FF2B5EF4-FFF2-40B4-BE49-F238E27FC236}">
                <a16:creationId xmlns:a16="http://schemas.microsoft.com/office/drawing/2014/main" id="{6704C5EA-1D76-4D12-8E71-D2C5C9C9B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250950"/>
            <a:ext cx="863441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下表中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两个量成反比例关系，请把表格填写完整。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CD829160-DD40-4407-A165-655D0E27B1D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2525713"/>
          <a:ext cx="7478712" cy="1306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32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698" name="对象 7">
            <a:extLst>
              <a:ext uri="{FF2B5EF4-FFF2-40B4-BE49-F238E27FC236}">
                <a16:creationId xmlns:a16="http://schemas.microsoft.com/office/drawing/2014/main" id="{14CA0F01-0A3C-4492-874B-2A8EA2E9C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0325" y="2498725"/>
          <a:ext cx="2476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393529" progId="Equation.DSMT4">
                  <p:embed/>
                </p:oleObj>
              </mc:Choice>
              <mc:Fallback>
                <p:oleObj name="Equation" r:id="rId2" imgW="139639" imgH="393529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2498725"/>
                        <a:ext cx="2476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9" name="对象 10">
            <a:extLst>
              <a:ext uri="{FF2B5EF4-FFF2-40B4-BE49-F238E27FC236}">
                <a16:creationId xmlns:a16="http://schemas.microsoft.com/office/drawing/2014/main" id="{C5769AFE-2E57-4141-9611-5C06986D80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9038" y="3163888"/>
          <a:ext cx="2476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3163888"/>
                        <a:ext cx="24765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3D8FBB50-724A-4C35-B5A5-1AC53AB26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3182938"/>
            <a:ext cx="5937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EECCBDE-568A-4B5C-A9A2-E0FD6606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2551113"/>
            <a:ext cx="800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975E638-1C73-46F6-AF72-C7BF2C8E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3182938"/>
            <a:ext cx="9032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0.25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CCBA48-8707-4F9F-A9FA-6A110218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517775"/>
            <a:ext cx="5953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">
            <a:extLst>
              <a:ext uri="{FF2B5EF4-FFF2-40B4-BE49-F238E27FC236}">
                <a16:creationId xmlns:a16="http://schemas.microsoft.com/office/drawing/2014/main" id="{F55D8E90-A95B-47F5-A7C9-19EC39FB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003300"/>
            <a:ext cx="87185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判断下面各题中的两种量是否成反比例关系，并说明理由。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）煤的数量一定，使用天数与平均每天的用煤量。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34C996-9B71-46E9-9965-C660DA838C3A}"/>
              </a:ext>
            </a:extLst>
          </p:cNvPr>
          <p:cNvSpPr/>
          <p:nvPr/>
        </p:nvSpPr>
        <p:spPr>
          <a:xfrm>
            <a:off x="1192106" y="3248025"/>
            <a:ext cx="7394681" cy="13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平均每天的</a:t>
            </a:r>
            <a:r>
              <a:rPr lang="zh-CN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煤量×使用天数＝煤的数量</a:t>
            </a: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，所以使用</a:t>
            </a:r>
            <a:r>
              <a:rPr lang="zh-CN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天数与</a:t>
            </a:r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平均每天的</a:t>
            </a:r>
            <a:r>
              <a:rPr lang="zh-CN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煤量成反比例关系。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>
            <a:extLst>
              <a:ext uri="{FF2B5EF4-FFF2-40B4-BE49-F238E27FC236}">
                <a16:creationId xmlns:a16="http://schemas.microsoft.com/office/drawing/2014/main" id="{627D5C1F-AC03-4345-B58B-88AF8956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287463"/>
            <a:ext cx="87455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）全班的人数一定，按各组人数相等的要求分组，组数与每组的人数。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747E55-A116-42CA-9E3B-C30B64E0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2665413"/>
            <a:ext cx="8428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因为每组的人数×组数＝全班的人数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，所以组数与每组的人数成反比例关系。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">
            <a:extLst>
              <a:ext uri="{FF2B5EF4-FFF2-40B4-BE49-F238E27FC236}">
                <a16:creationId xmlns:a16="http://schemas.microsoft.com/office/drawing/2014/main" id="{1191F0C2-9E8D-4BCD-A916-BFAB6893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397000"/>
            <a:ext cx="8369908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）圆柱的体积一定，圆柱的底面积与高。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0784DFD-2C15-4DF1-9395-2A533D2CD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00263"/>
            <a:ext cx="6972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因为圆柱的底面积×高＝圆柱体积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所以圆柱的底面积与高成反比例关系。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">
            <a:extLst>
              <a:ext uri="{FF2B5EF4-FFF2-40B4-BE49-F238E27FC236}">
                <a16:creationId xmlns:a16="http://schemas.microsoft.com/office/drawing/2014/main" id="{25AAD43C-0516-4CFC-8A2A-BA83FA61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63650"/>
            <a:ext cx="9055944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）在一块菜地上只种黄瓜与西红柿两种作物，这两种作物的种植面积。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1780E08-4DB9-4FD4-A148-7BAF8B397D38}"/>
              </a:ext>
            </a:extLst>
          </p:cNvPr>
          <p:cNvSpPr/>
          <p:nvPr/>
        </p:nvSpPr>
        <p:spPr>
          <a:xfrm>
            <a:off x="530225" y="2479980"/>
            <a:ext cx="7991475" cy="1643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因为种黄瓜的面积与种西红柿的面积的和一定，而它们的乘积不一定，所以种黄瓜的面积与种西红柿的面积不成反比例关系。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1">
            <a:extLst>
              <a:ext uri="{FF2B5EF4-FFF2-40B4-BE49-F238E27FC236}">
                <a16:creationId xmlns:a16="http://schemas.microsoft.com/office/drawing/2014/main" id="{DA25AAEA-EC8B-4964-8ED8-D08F18948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314450"/>
            <a:ext cx="8577262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）书的总册数一定，按每包册数相等的规定包装书，包数与每包的册数。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2FAB42-836D-44ED-B92A-994F2301F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4" y="2694728"/>
            <a:ext cx="77266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因为每包的册数×包数＝书的总册数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，所以包数与每包的册数成反比例关系。</a:t>
            </a:r>
            <a:endParaRPr lang="zh-CN" altLang="en-US" sz="5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5">
            <a:extLst>
              <a:ext uri="{FF2B5EF4-FFF2-40B4-BE49-F238E27FC236}">
                <a16:creationId xmlns:a16="http://schemas.microsoft.com/office/drawing/2014/main" id="{9A7FBD47-4377-4761-8F1A-E444A8DFE2B2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4823" name="图片 6">
              <a:extLst>
                <a:ext uri="{FF2B5EF4-FFF2-40B4-BE49-F238E27FC236}">
                  <a16:creationId xmlns:a16="http://schemas.microsoft.com/office/drawing/2014/main" id="{D399E01C-602C-44E9-B34D-D145DE325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矩形 2">
              <a:extLst>
                <a:ext uri="{FF2B5EF4-FFF2-40B4-BE49-F238E27FC236}">
                  <a16:creationId xmlns:a16="http://schemas.microsoft.com/office/drawing/2014/main" id="{6F495CA6-537A-4199-BA14-9EF959E44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34819" name="图片 1">
            <a:extLst>
              <a:ext uri="{FF2B5EF4-FFF2-40B4-BE49-F238E27FC236}">
                <a16:creationId xmlns:a16="http://schemas.microsoft.com/office/drawing/2014/main" id="{62B53123-2FEC-4D7A-98E9-CB82FA27A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563" y="3102976"/>
            <a:ext cx="1097914" cy="18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组合 12">
            <a:extLst>
              <a:ext uri="{FF2B5EF4-FFF2-40B4-BE49-F238E27FC236}">
                <a16:creationId xmlns:a16="http://schemas.microsoft.com/office/drawing/2014/main" id="{54F11C52-D1F2-4DB8-8017-EA7B6055E031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14" name="矩形: 圆角 1">
              <a:extLst>
                <a:ext uri="{FF2B5EF4-FFF2-40B4-BE49-F238E27FC236}">
                  <a16:creationId xmlns:a16="http://schemas.microsoft.com/office/drawing/2014/main" id="{9891EEEE-6CAB-4676-9FB9-5479528F55BE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0253ABDA-095B-4570-89CE-D18157E7F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17C496E-6E36-46DE-ABBE-91CF38B5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63650"/>
            <a:ext cx="7923213" cy="1057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zh-CN" sz="2800" b="1" dirty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latin typeface="+mn-ea"/>
                <a:ea typeface="+mn-ea"/>
                <a:cs typeface="Times New Roman" panose="02020603050405020304" pitchFamily="18" charset="0"/>
              </a:rPr>
              <a:t>）把相同体积的水倒入底面积</a:t>
            </a:r>
            <a:r>
              <a:rPr lang="zh-CN" altLang="zh-CN" sz="2800" b="1">
                <a:latin typeface="+mn-ea"/>
                <a:ea typeface="+mn-ea"/>
                <a:cs typeface="Times New Roman" panose="02020603050405020304" pitchFamily="18" charset="0"/>
              </a:rPr>
              <a:t>不同的</a:t>
            </a:r>
            <a:r>
              <a:rPr lang="zh-CN" altLang="en-US" sz="2800" b="1">
                <a:latin typeface="+mn-ea"/>
                <a:ea typeface="+mn-ea"/>
                <a:cs typeface="Times New Roman" panose="02020603050405020304" pitchFamily="18" charset="0"/>
              </a:rPr>
              <a:t>容器，容器</a:t>
            </a:r>
            <a:r>
              <a:rPr lang="zh-CN" altLang="zh-CN" sz="2800" b="1">
                <a:latin typeface="+mn-ea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zh-CN" sz="2800" b="1" dirty="0">
                <a:latin typeface="+mn-ea"/>
                <a:ea typeface="+mn-ea"/>
                <a:cs typeface="Times New Roman" panose="02020603050405020304" pitchFamily="18" charset="0"/>
              </a:rPr>
              <a:t>底面积与水的高度的变化情况如下表。</a:t>
            </a:r>
            <a:r>
              <a:rPr lang="en-US" altLang="zh-CN" sz="2800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endParaRPr lang="zh-CN" altLang="en-US" sz="4800" b="1" dirty="0">
              <a:latin typeface="+mn-ea"/>
              <a:ea typeface="+mn-ea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E384D49-85A5-4932-B6B7-3FBFF154F888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2571750"/>
          <a:ext cx="7389813" cy="10366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3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+mn-lt"/>
                          <a:ea typeface="黑体" panose="02010609060101010101" pitchFamily="49" charset="-122"/>
                        </a:rPr>
                        <a:t>容器的</a:t>
                      </a:r>
                      <a:r>
                        <a:rPr lang="zh-CN" altLang="en-US" sz="2800" dirty="0">
                          <a:latin typeface="+mn-lt"/>
                          <a:ea typeface="黑体" panose="02010609060101010101" pitchFamily="49" charset="-122"/>
                        </a:rPr>
                        <a:t>底面积</a:t>
                      </a:r>
                      <a:r>
                        <a:rPr lang="en-US" altLang="zh-CN" sz="2800" dirty="0">
                          <a:latin typeface="+mn-lt"/>
                          <a:ea typeface="黑体" panose="02010609060101010101" pitchFamily="49" charset="-122"/>
                        </a:rPr>
                        <a:t>/cm</a:t>
                      </a:r>
                      <a:r>
                        <a:rPr lang="en-US" altLang="zh-CN" sz="2800" baseline="30000" dirty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2800" baseline="30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60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水的高度</a:t>
                      </a: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/cm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5" marR="9142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1FEF653-C49E-4381-9FEB-CFADAC2BF601}"/>
              </a:ext>
            </a:extLst>
          </p:cNvPr>
          <p:cNvGraphicFramePr>
            <a:graphicFrameLocks noGrp="1"/>
          </p:cNvGraphicFramePr>
          <p:nvPr/>
        </p:nvGraphicFramePr>
        <p:xfrm>
          <a:off x="881063" y="1169988"/>
          <a:ext cx="7391399" cy="10366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7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时间（时）</a:t>
                      </a:r>
                    </a:p>
                  </a:txBody>
                  <a:tcPr marL="91445" marR="91445" marT="45734" marB="45734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路程（</a:t>
                      </a: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km</a:t>
                      </a:r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L="91445" marR="91445" marT="45734" marB="45734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90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180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270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360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450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1E3901D5-3E90-4371-B08E-A77A2F1C5946}"/>
              </a:ext>
            </a:extLst>
          </p:cNvPr>
          <p:cNvGraphicFramePr>
            <a:graphicFrameLocks noGrp="1"/>
          </p:cNvGraphicFramePr>
          <p:nvPr/>
        </p:nvGraphicFramePr>
        <p:xfrm>
          <a:off x="881063" y="2314575"/>
          <a:ext cx="7391400" cy="10366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36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+mn-lt"/>
                          <a:ea typeface="黑体" panose="02010609060101010101" pitchFamily="49" charset="-122"/>
                        </a:rPr>
                        <a:t>容器的</a:t>
                      </a:r>
                      <a:r>
                        <a:rPr lang="zh-CN" altLang="en-US" sz="2800" dirty="0">
                          <a:latin typeface="+mn-lt"/>
                          <a:ea typeface="黑体" panose="02010609060101010101" pitchFamily="49" charset="-122"/>
                        </a:rPr>
                        <a:t>底面积</a:t>
                      </a:r>
                      <a:r>
                        <a:rPr lang="en-US" altLang="zh-CN" sz="2800" dirty="0">
                          <a:latin typeface="+mn-lt"/>
                          <a:ea typeface="黑体" panose="02010609060101010101" pitchFamily="49" charset="-122"/>
                        </a:rPr>
                        <a:t>/cm</a:t>
                      </a:r>
                      <a:r>
                        <a:rPr lang="en-US" altLang="zh-CN" sz="2800" baseline="30000" dirty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2800" baseline="300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60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黑体" panose="02010609060101010101" pitchFamily="49" charset="-122"/>
                        </a:rPr>
                        <a:t>水的高度</a:t>
                      </a: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/cm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5</a:t>
                      </a:r>
                      <a:endParaRPr lang="zh-CN" altLang="en-US" sz="2800" b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34" marB="45734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772679B-0FD3-4852-9B26-7621CD4ACEF9}"/>
              </a:ext>
            </a:extLst>
          </p:cNvPr>
          <p:cNvSpPr txBox="1"/>
          <p:nvPr/>
        </p:nvSpPr>
        <p:spPr>
          <a:xfrm>
            <a:off x="157163" y="3351213"/>
            <a:ext cx="87884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  <a:ea typeface="+mj-ea"/>
              </a:rPr>
              <a:t>        观察上面的两个表格，判断每个表格里的两种量是否成正比例关系，并说明理由。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E8BEB34-501E-4EBA-8622-2E01AD88C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57" y="1213513"/>
            <a:ext cx="3525408" cy="1899348"/>
          </a:xfrm>
          <a:prstGeom prst="rect">
            <a:avLst/>
          </a:prstGeom>
        </p:spPr>
      </p:pic>
      <p:sp>
        <p:nvSpPr>
          <p:cNvPr id="6" name="Rectangle 54">
            <a:extLst>
              <a:ext uri="{FF2B5EF4-FFF2-40B4-BE49-F238E27FC236}">
                <a16:creationId xmlns:a16="http://schemas.microsoft.com/office/drawing/2014/main" id="{290683D0-FC97-4E07-8537-F23C25DDD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3072162"/>
            <a:ext cx="7753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kern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容器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的底面积与水的高度的变化情况如下表。               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092A93E-987B-4E61-91C0-645DD483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3941763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04B5C16-B6C8-4434-97EF-FC7B3D62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394176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92EF8BC-4CCE-4486-B00C-0EDD2A8D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39417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0433F34-6EF4-4E48-9A60-D83F61EF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3941763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8004001-7A90-4ACC-8891-E937F55E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3941763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A879A20-7452-44AA-87C6-193176B7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3" y="3871913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对话气泡: 矩形 3">
            <a:extLst>
              <a:ext uri="{FF2B5EF4-FFF2-40B4-BE49-F238E27FC236}">
                <a16:creationId xmlns:a16="http://schemas.microsoft.com/office/drawing/2014/main" id="{881655DE-DC97-474B-980D-95B149979A40}"/>
              </a:ext>
            </a:extLst>
          </p:cNvPr>
          <p:cNvSpPr/>
          <p:nvPr/>
        </p:nvSpPr>
        <p:spPr bwMode="auto">
          <a:xfrm>
            <a:off x="3783868" y="413566"/>
            <a:ext cx="4037172" cy="896937"/>
          </a:xfrm>
          <a:prstGeom prst="wedgeRectCallout">
            <a:avLst>
              <a:gd name="adj1" fmla="val -40503"/>
              <a:gd name="adj2" fmla="val 73610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把相同体积的水倒入底面积</a:t>
            </a:r>
            <a:r>
              <a:rPr lang="zh-CN" altLang="en-US" sz="2800" b="1" kern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不同的圆柱形容器。</a:t>
            </a:r>
            <a:endParaRPr lang="zh-CN" altLang="en-US" sz="2800" b="1" kern="0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4" name="Group 138">
            <a:extLst>
              <a:ext uri="{FF2B5EF4-FFF2-40B4-BE49-F238E27FC236}">
                <a16:creationId xmlns:a16="http://schemas.microsoft.com/office/drawing/2014/main" id="{B488FD4C-89AB-4E8C-BBE2-16B427FB7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77101"/>
              </p:ext>
            </p:extLst>
          </p:nvPr>
        </p:nvGraphicFramePr>
        <p:xfrm>
          <a:off x="668338" y="3706813"/>
          <a:ext cx="7807326" cy="9302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600" b="1" kern="0">
                          <a:solidFill>
                            <a:srgbClr val="1C1C1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容器</a:t>
                      </a:r>
                      <a:r>
                        <a:rPr kumimoji="0" lang="zh-CN" altLang="en-US" sz="26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ea typeface="+mj-ea"/>
                          <a:sym typeface="Times New Roman"/>
                        </a:rPr>
                        <a:t>的</a:t>
                      </a: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j-ea"/>
                          <a:sym typeface="Times New Roman"/>
                        </a:rPr>
                        <a:t>底面积</a:t>
                      </a: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j-ea"/>
                          <a:sym typeface="Times New Roman"/>
                        </a:rPr>
                        <a:t>/cm²</a:t>
                      </a:r>
                      <a:endParaRPr kumimoji="0" lang="en-US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j-ea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15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20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30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60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…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j-ea"/>
                          <a:sym typeface="Times New Roman"/>
                        </a:rPr>
                        <a:t>水的高度/cm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j-ea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30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20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15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5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…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350" name="组合 27">
            <a:extLst>
              <a:ext uri="{FF2B5EF4-FFF2-40B4-BE49-F238E27FC236}">
                <a16:creationId xmlns:a16="http://schemas.microsoft.com/office/drawing/2014/main" id="{46B1BB02-3BD7-46D3-B912-77A97B8421AA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30" name="矩形: 圆角 1">
              <a:extLst>
                <a:ext uri="{FF2B5EF4-FFF2-40B4-BE49-F238E27FC236}">
                  <a16:creationId xmlns:a16="http://schemas.microsoft.com/office/drawing/2014/main" id="{8BA67487-001C-4CC2-A4A0-FE4F33C96101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9CFB1936-E3B8-4EBC-9E54-19F3BFD91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探索新知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DE997B4-A567-4B4E-82E5-2AA56FB64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0" y="1489851"/>
            <a:ext cx="567260" cy="562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8">
            <a:extLst>
              <a:ext uri="{FF2B5EF4-FFF2-40B4-BE49-F238E27FC236}">
                <a16:creationId xmlns:a16="http://schemas.microsoft.com/office/drawing/2014/main" id="{D390F963-9B02-4923-BF78-8775CC618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11055"/>
              </p:ext>
            </p:extLst>
          </p:nvPr>
        </p:nvGraphicFramePr>
        <p:xfrm>
          <a:off x="677863" y="1220788"/>
          <a:ext cx="7807326" cy="9302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600" b="1" kern="0">
                          <a:solidFill>
                            <a:srgbClr val="1C1C1C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容器</a:t>
                      </a:r>
                      <a:r>
                        <a:rPr kumimoji="0" lang="zh-CN" altLang="en-US" sz="2600" b="1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Times New Roman"/>
                        </a:rPr>
                        <a:t>的</a:t>
                      </a: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Times New Roman"/>
                        </a:rPr>
                        <a:t>底面积</a:t>
                      </a: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/cm²</a:t>
                      </a:r>
                      <a:endParaRPr kumimoji="0" lang="en-US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15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20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30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60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/>
                        </a:rPr>
                        <a:t>…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Times New Roman"/>
                      </a:endParaRPr>
                    </a:p>
                  </a:txBody>
                  <a:tcPr marL="68581" marR="68581" marT="34341" marB="3434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Times New Roman"/>
                        </a:rPr>
                        <a:t>水的高度</a:t>
                      </a: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/cm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30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20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15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5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/>
                        </a:rPr>
                        <a:t>…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54">
            <a:extLst>
              <a:ext uri="{FF2B5EF4-FFF2-40B4-BE49-F238E27FC236}">
                <a16:creationId xmlns:a16="http://schemas.microsoft.com/office/drawing/2014/main" id="{BBAA8735-2F7D-427E-B6E6-CD47DCF19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2955925"/>
            <a:ext cx="4459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（1）表中有哪两种量？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53563E-EBAF-4FDE-BE68-496B78161919}"/>
              </a:ext>
            </a:extLst>
          </p:cNvPr>
          <p:cNvSpPr txBox="1"/>
          <p:nvPr/>
        </p:nvSpPr>
        <p:spPr>
          <a:xfrm>
            <a:off x="677863" y="2238375"/>
            <a:ext cx="5540375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>
                <a:latin typeface="+mj-lt"/>
                <a:ea typeface="+mj-ea"/>
              </a:rPr>
              <a:t>根据上</a:t>
            </a:r>
            <a:r>
              <a:rPr lang="zh-CN" altLang="en-US" sz="3200" b="1" dirty="0">
                <a:latin typeface="+mj-lt"/>
                <a:ea typeface="+mj-ea"/>
              </a:rPr>
              <a:t>表，回答下面的问题。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98C93DE-23CC-4E6E-81A2-F1264159051E}"/>
              </a:ext>
            </a:extLst>
          </p:cNvPr>
          <p:cNvSpPr/>
          <p:nvPr/>
        </p:nvSpPr>
        <p:spPr bwMode="auto">
          <a:xfrm>
            <a:off x="449263" y="1220788"/>
            <a:ext cx="3165475" cy="522287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D06990B-E1F9-411A-B9B7-0B80791BBD2F}"/>
              </a:ext>
            </a:extLst>
          </p:cNvPr>
          <p:cNvSpPr/>
          <p:nvPr/>
        </p:nvSpPr>
        <p:spPr bwMode="auto">
          <a:xfrm>
            <a:off x="449263" y="1690688"/>
            <a:ext cx="3165475" cy="522287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536CDC-1D5B-4C5A-94BE-A8F676EDFCBE}"/>
              </a:ext>
            </a:extLst>
          </p:cNvPr>
          <p:cNvSpPr txBox="1"/>
          <p:nvPr/>
        </p:nvSpPr>
        <p:spPr>
          <a:xfrm>
            <a:off x="2679700" y="3509963"/>
            <a:ext cx="4511675" cy="657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>
                <a:solidFill>
                  <a:srgbClr val="FF0000"/>
                </a:solidFill>
                <a:latin typeface="+mj-lt"/>
                <a:ea typeface="+mj-ea"/>
              </a:rPr>
              <a:t>容器的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底面积和水的高度。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>
            <a:extLst>
              <a:ext uri="{FF2B5EF4-FFF2-40B4-BE49-F238E27FC236}">
                <a16:creationId xmlns:a16="http://schemas.microsoft.com/office/drawing/2014/main" id="{277569CE-E253-4670-9128-B138C084E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1423988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363" name="文本框 2">
            <a:extLst>
              <a:ext uri="{FF2B5EF4-FFF2-40B4-BE49-F238E27FC236}">
                <a16:creationId xmlns:a16="http://schemas.microsoft.com/office/drawing/2014/main" id="{84D30F7A-EB66-4D24-860D-2ECCD05C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142398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364" name="文本框 3">
            <a:extLst>
              <a:ext uri="{FF2B5EF4-FFF2-40B4-BE49-F238E27FC236}">
                <a16:creationId xmlns:a16="http://schemas.microsoft.com/office/drawing/2014/main" id="{F59F1E13-C587-4A87-8E69-031FC081C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100" y="142398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365" name="文本框 4">
            <a:extLst>
              <a:ext uri="{FF2B5EF4-FFF2-40B4-BE49-F238E27FC236}">
                <a16:creationId xmlns:a16="http://schemas.microsoft.com/office/drawing/2014/main" id="{70A477D0-0D2F-4E54-921E-DE29EA1A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1423988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5366" name="文本框 5">
            <a:extLst>
              <a:ext uri="{FF2B5EF4-FFF2-40B4-BE49-F238E27FC236}">
                <a16:creationId xmlns:a16="http://schemas.microsoft.com/office/drawing/2014/main" id="{064CFAD7-7EAF-477F-AD35-07EC186EF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423988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367" name="文本框 6">
            <a:extLst>
              <a:ext uri="{FF2B5EF4-FFF2-40B4-BE49-F238E27FC236}">
                <a16:creationId xmlns:a16="http://schemas.microsoft.com/office/drawing/2014/main" id="{5B7B3759-C246-48D7-BF58-8406E3104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1354138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</p:txBody>
      </p:sp>
      <p:graphicFrame>
        <p:nvGraphicFramePr>
          <p:cNvPr id="8" name="Group 138">
            <a:extLst>
              <a:ext uri="{FF2B5EF4-FFF2-40B4-BE49-F238E27FC236}">
                <a16:creationId xmlns:a16="http://schemas.microsoft.com/office/drawing/2014/main" id="{10E61075-1011-47C7-8E46-3ED9699D6532}"/>
              </a:ext>
            </a:extLst>
          </p:cNvPr>
          <p:cNvGraphicFramePr>
            <a:graphicFrameLocks noGrp="1"/>
          </p:cNvGraphicFramePr>
          <p:nvPr/>
        </p:nvGraphicFramePr>
        <p:xfrm>
          <a:off x="593725" y="1374775"/>
          <a:ext cx="7807326" cy="9302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u="none" strike="noStrike" cap="none" normalizeH="0" baseline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  <a:sym typeface="Times New Roman"/>
                        </a:rPr>
                        <a:t>容器的</a:t>
                      </a: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  <a:sym typeface="Times New Roman"/>
                        </a:rPr>
                        <a:t>底面积</a:t>
                      </a: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/cm²</a:t>
                      </a:r>
                      <a:endParaRPr kumimoji="0" lang="en-US" altLang="zh-CN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15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20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30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60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/>
                        </a:rPr>
                        <a:t>…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Times New Roman"/>
                      </a:endParaRPr>
                    </a:p>
                  </a:txBody>
                  <a:tcPr marL="68581" marR="68581" marT="34341" marB="3434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Times New Roman"/>
                        </a:rPr>
                        <a:t>水的高度</a:t>
                      </a: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/cm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30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20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15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10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sym typeface="Times New Roman"/>
                        </a:rPr>
                        <a:t>5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/>
                        </a:rPr>
                        <a:t>…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Times New Roman"/>
                      </a:endParaRPr>
                    </a:p>
                  </a:txBody>
                  <a:tcPr marL="68581" marR="68581" marT="34341" marB="3434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54">
            <a:extLst>
              <a:ext uri="{FF2B5EF4-FFF2-40B4-BE49-F238E27FC236}">
                <a16:creationId xmlns:a16="http://schemas.microsoft.com/office/drawing/2014/main" id="{3A80127C-2CB2-4442-B993-B297EFB8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3062288"/>
            <a:ext cx="7967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（2）水的高度是怎样随着容器底面积的大小变化而变化的？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CCA01C9A-6BC5-43F7-B0FF-2E4E9CBA839A}"/>
              </a:ext>
            </a:extLst>
          </p:cNvPr>
          <p:cNvSpPr/>
          <p:nvPr/>
        </p:nvSpPr>
        <p:spPr bwMode="auto">
          <a:xfrm>
            <a:off x="3586163" y="1101725"/>
            <a:ext cx="3805237" cy="2428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箭头: 左 10">
            <a:extLst>
              <a:ext uri="{FF2B5EF4-FFF2-40B4-BE49-F238E27FC236}">
                <a16:creationId xmlns:a16="http://schemas.microsoft.com/office/drawing/2014/main" id="{23E900F0-D07E-4FF7-9C4C-C17AF7749AA2}"/>
              </a:ext>
            </a:extLst>
          </p:cNvPr>
          <p:cNvSpPr/>
          <p:nvPr/>
        </p:nvSpPr>
        <p:spPr bwMode="auto">
          <a:xfrm>
            <a:off x="3559175" y="2359025"/>
            <a:ext cx="3805238" cy="2413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7E9459-7E49-4B61-904F-4305508D3AD5}"/>
              </a:ext>
            </a:extLst>
          </p:cNvPr>
          <p:cNvSpPr txBox="1"/>
          <p:nvPr/>
        </p:nvSpPr>
        <p:spPr>
          <a:xfrm>
            <a:off x="4957763" y="444500"/>
            <a:ext cx="1008062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增大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7879845-84F5-4C23-AAF8-6A2CA6DFED70}"/>
              </a:ext>
            </a:extLst>
          </p:cNvPr>
          <p:cNvSpPr txBox="1"/>
          <p:nvPr/>
        </p:nvSpPr>
        <p:spPr>
          <a:xfrm>
            <a:off x="4902200" y="2382838"/>
            <a:ext cx="1008063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减小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CA603A-2484-402B-9A46-1B59A75B4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4016375"/>
            <a:ext cx="6623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水的高度随着容器底面积的增大而减小。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AAAC21D-C196-4AB0-9590-9D1AC7E3D4A3}"/>
              </a:ext>
            </a:extLst>
          </p:cNvPr>
          <p:cNvGraphicFramePr/>
          <p:nvPr/>
        </p:nvGraphicFramePr>
        <p:xfrm>
          <a:off x="1116013" y="2105025"/>
          <a:ext cx="7031037" cy="14843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74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5266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+mn-lt"/>
                          <a:ea typeface="黑体" panose="02010609060101010101" pitchFamily="49" charset="-122"/>
                        </a:rPr>
                        <a:t>容器的</a:t>
                      </a:r>
                      <a:r>
                        <a:rPr lang="zh-CN" altLang="en-US" sz="2400" b="1" dirty="0">
                          <a:latin typeface="+mn-lt"/>
                          <a:ea typeface="黑体" panose="02010609060101010101" pitchFamily="49" charset="-122"/>
                        </a:rPr>
                        <a:t>底面积</a:t>
                      </a:r>
                      <a:r>
                        <a:rPr lang="en-US" altLang="zh-CN" sz="2400" b="1" dirty="0">
                          <a:latin typeface="+mn-lt"/>
                          <a:ea typeface="黑体" panose="02010609060101010101" pitchFamily="49" charset="-122"/>
                        </a:rPr>
                        <a:t>/cm</a:t>
                      </a:r>
                      <a:r>
                        <a:rPr lang="en-US" altLang="zh-CN" sz="2400" b="1" dirty="0">
                          <a:latin typeface="+mn-lt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²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en-US" altLang="zh-CN" sz="2800" b="1" dirty="0">
                        <a:solidFill>
                          <a:srgbClr val="FFFFFF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en-US" altLang="zh-CN" sz="2800" b="1" dirty="0">
                        <a:solidFill>
                          <a:srgbClr val="FFFFFF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en-US" altLang="zh-CN" sz="2800" b="1" dirty="0">
                        <a:solidFill>
                          <a:srgbClr val="FFFFFF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en-US" altLang="zh-CN" sz="2800" b="1" dirty="0">
                        <a:solidFill>
                          <a:srgbClr val="FFFFFF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60</a:t>
                      </a:r>
                      <a:endParaRPr lang="en-US" altLang="zh-CN" sz="2800" b="1" dirty="0">
                        <a:solidFill>
                          <a:srgbClr val="FFFFFF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ea typeface="楷体" panose="02010609060101010101" pitchFamily="49" charset="-122"/>
                        </a:rPr>
                        <a:t>...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66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latin typeface="+mn-lt"/>
                          <a:ea typeface="黑体" panose="02010609060101010101" pitchFamily="49" charset="-122"/>
                        </a:rPr>
                        <a:t>水的高度/cm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30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20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+mn-lt"/>
                          <a:ea typeface="黑体" panose="02010609060101010101" pitchFamily="49" charset="-122"/>
                        </a:rPr>
                        <a:t>5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lvl="1" indent="-285750">
                        <a:defRPr sz="2000" b="0" kern="1200"/>
                      </a:lvl2pPr>
                      <a:lvl3pPr marL="1143000" lvl="2" indent="-228600">
                        <a:defRPr sz="1800" b="0" kern="1200"/>
                      </a:lvl3pPr>
                      <a:lvl4pPr marL="1600200" lvl="3" indent="-228600">
                        <a:defRPr sz="1800" b="0" kern="1200"/>
                      </a:lvl4pPr>
                      <a:lvl5pPr marL="2057400" lvl="4" indent="-228600">
                        <a:defRPr sz="1400" b="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ea typeface="楷体" panose="02010609060101010101" pitchFamily="49" charset="-122"/>
                        </a:rPr>
                        <a:t>...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81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体积</a:t>
                      </a:r>
                      <a:r>
                        <a:rPr lang="en-US" altLang="zh-CN" sz="2400" b="1" dirty="0"/>
                        <a:t>/cm</a:t>
                      </a:r>
                      <a:r>
                        <a:rPr lang="en-US" altLang="zh-CN" sz="2400" b="1" baseline="30000" dirty="0"/>
                        <a:t>3</a:t>
                      </a:r>
                      <a:endParaRPr lang="zh-CN" altLang="en-US" sz="2400" b="1" baseline="30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34273" marB="342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20" name="文本框 6">
            <a:extLst>
              <a:ext uri="{FF2B5EF4-FFF2-40B4-BE49-F238E27FC236}">
                <a16:creationId xmlns:a16="http://schemas.microsoft.com/office/drawing/2014/main" id="{6C9DBD27-6214-4D06-A75B-D4458E54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011238"/>
            <a:ext cx="8655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）相对应的容器的底面积与水的高度的乘积分别是多少？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478287-0C0A-4872-A238-601163FF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3128963"/>
            <a:ext cx="71755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300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578785-3C2E-405C-8D29-1C489EA8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3128963"/>
            <a:ext cx="719137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300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A54B89-F9E9-4D1B-9EA8-EFC0F6727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3128963"/>
            <a:ext cx="71913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300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F4F12D-59D0-4766-847F-A8AEACAA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3128963"/>
            <a:ext cx="719137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300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1AAB3A-189F-4C3E-82AD-492F9B70F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28963"/>
            <a:ext cx="71913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300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9237AB-9BEB-40EF-BE2F-734569F2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881" y="3057823"/>
            <a:ext cx="71913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5E66AD-EFBE-41AB-8EBC-8D2380DB0DA5}"/>
              </a:ext>
            </a:extLst>
          </p:cNvPr>
          <p:cNvSpPr txBox="1"/>
          <p:nvPr/>
        </p:nvSpPr>
        <p:spPr>
          <a:xfrm>
            <a:off x="2884488" y="3519488"/>
            <a:ext cx="3276600" cy="655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底面积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高度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体积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7BD8A57-5153-4D73-B157-6C90DF60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4098925"/>
            <a:ext cx="482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倒入容器的水的体积一定。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3EC24D48-ACA1-429C-B336-132DFE94E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384300"/>
            <a:ext cx="8569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两种相关联的量，一种量变化，另一种量也随着变化，如果这两种量中相对应的两个数的乘积一定，这两种量就叫作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成反比例的量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，它们的关系叫作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反比例关系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7411" name="组合 6">
            <a:extLst>
              <a:ext uri="{FF2B5EF4-FFF2-40B4-BE49-F238E27FC236}">
                <a16:creationId xmlns:a16="http://schemas.microsoft.com/office/drawing/2014/main" id="{EF000CB6-03FC-40F2-BEE7-C7F207620C6F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582613"/>
            <a:ext cx="1908175" cy="614362"/>
            <a:chOff x="217184" y="622852"/>
            <a:chExt cx="1907658" cy="613646"/>
          </a:xfrm>
        </p:grpSpPr>
        <p:sp>
          <p:nvSpPr>
            <p:cNvPr id="8" name="矩形: 圆角 1">
              <a:extLst>
                <a:ext uri="{FF2B5EF4-FFF2-40B4-BE49-F238E27FC236}">
                  <a16:creationId xmlns:a16="http://schemas.microsoft.com/office/drawing/2014/main" id="{8762A02C-FFA6-4F05-96A8-970EDE3B5362}"/>
                </a:ext>
              </a:extLst>
            </p:cNvPr>
            <p:cNvSpPr/>
            <p:nvPr/>
          </p:nvSpPr>
          <p:spPr>
            <a:xfrm>
              <a:off x="217184" y="622852"/>
              <a:ext cx="1880678" cy="613646"/>
            </a:xfrm>
            <a:prstGeom prst="roundRect">
              <a:avLst/>
            </a:prstGeom>
            <a:solidFill>
              <a:srgbClr val="C6EEF4"/>
            </a:solidFill>
            <a:ln>
              <a:noFill/>
            </a:ln>
            <a:effectLst>
              <a:outerShdw blurRad="63500" dist="508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2E4CB78E-6643-4003-BBF4-8A6E7C1BC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9" y="637574"/>
              <a:ext cx="188115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Pages>0</Pages>
  <Words>1366</Words>
  <Characters>0</Characters>
  <Application>Microsoft Office PowerPoint</Application>
  <DocSecurity>0</DocSecurity>
  <PresentationFormat>全屏显示(16:9)</PresentationFormat>
  <Lines>0</Lines>
  <Paragraphs>306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黑体</vt:lpstr>
      <vt:lpstr>楷体</vt:lpstr>
      <vt:lpstr>宋体</vt:lpstr>
      <vt:lpstr>微软雅黑</vt:lpstr>
      <vt:lpstr>Arial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371</cp:revision>
  <dcterms:created xsi:type="dcterms:W3CDTF">2016-01-14T07:05:12Z</dcterms:created>
  <dcterms:modified xsi:type="dcterms:W3CDTF">2023-02-12T15:14:40Z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