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commentAuthors.xml" ContentType="application/vnd.openxmlformats-officedocument.presentationml.commentAuthor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31"/>
  </p:notesMasterIdLst>
  <p:handoutMasterIdLst>
    <p:handoutMasterId r:id="rId32"/>
  </p:handoutMasterIdLst>
  <p:sldIdLst>
    <p:sldId id="741" r:id="rId3"/>
    <p:sldId id="714" r:id="rId4"/>
    <p:sldId id="735" r:id="rId5"/>
    <p:sldId id="736" r:id="rId6"/>
    <p:sldId id="737" r:id="rId7"/>
    <p:sldId id="717" r:id="rId8"/>
    <p:sldId id="718" r:id="rId9"/>
    <p:sldId id="738" r:id="rId10"/>
    <p:sldId id="720" r:id="rId11"/>
    <p:sldId id="739" r:id="rId12"/>
    <p:sldId id="740" r:id="rId13"/>
    <p:sldId id="721" r:id="rId14"/>
    <p:sldId id="722" r:id="rId15"/>
    <p:sldId id="707" r:id="rId16"/>
    <p:sldId id="723" r:id="rId17"/>
    <p:sldId id="744" r:id="rId18"/>
    <p:sldId id="724" r:id="rId19"/>
    <p:sldId id="742" r:id="rId20"/>
    <p:sldId id="743" r:id="rId21"/>
    <p:sldId id="726" r:id="rId22"/>
    <p:sldId id="745" r:id="rId23"/>
    <p:sldId id="746" r:id="rId24"/>
    <p:sldId id="729" r:id="rId25"/>
    <p:sldId id="747" r:id="rId26"/>
    <p:sldId id="748" r:id="rId27"/>
    <p:sldId id="749" r:id="rId28"/>
    <p:sldId id="731" r:id="rId29"/>
    <p:sldId id="362" r:id="rId30"/>
  </p:sldIdLst>
  <p:sldSz cx="12192000" cy="6858000"/>
  <p:notesSz cx="6858000" cy="9144000"/>
  <p:defaultTex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xmlns="">
        <p15:guide id="1" orient="horz" pos="2138">
          <p15:clr>
            <a:srgbClr val="A4A3A4"/>
          </p15:clr>
        </p15:guide>
        <p15:guide id="2" pos="3786">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EFEFE"/>
    <a:srgbClr val="E6E0DD"/>
    <a:srgbClr val="ACB3A1"/>
    <a:srgbClr val="969696"/>
    <a:srgbClr val="26182F"/>
    <a:srgbClr val="84AEE1"/>
    <a:srgbClr val="FF7124"/>
    <a:srgbClr val="EF7509"/>
    <a:srgbClr val="8CC5B1"/>
    <a:srgbClr val="202E4A"/>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9" autoAdjust="0"/>
    <p:restoredTop sz="94660" autoAdjust="0"/>
  </p:normalViewPr>
  <p:slideViewPr>
    <p:cSldViewPr snapToGrid="0">
      <p:cViewPr varScale="1">
        <p:scale>
          <a:sx n="123" d="100"/>
          <a:sy n="123" d="100"/>
        </p:scale>
        <p:origin x="-126" y="-222"/>
      </p:cViewPr>
      <p:guideLst>
        <p:guide orient="horz" pos="2138"/>
        <p:guide pos="3786"/>
      </p:guideLst>
    </p:cSldViewPr>
  </p:slideViewPr>
  <p:notesTextViewPr>
    <p:cViewPr>
      <p:scale>
        <a:sx n="1" d="1"/>
        <a:sy n="1" d="1"/>
      </p:scale>
      <p:origin x="0" y="0"/>
    </p:cViewPr>
  </p:notesTextViewPr>
  <p:sorterViewPr>
    <p:cViewPr>
      <p:scale>
        <a:sx n="50" d="100"/>
        <a:sy n="50" d="100"/>
      </p:scale>
      <p:origin x="0" y="0"/>
    </p:cViewPr>
  </p:sorterViewPr>
  <p:notesViewPr>
    <p:cSldViewPr snapToGrid="0">
      <p:cViewPr varScale="1">
        <p:scale>
          <a:sx n="53" d="100"/>
          <a:sy n="53" d="100"/>
        </p:scale>
        <p:origin x="2922" y="90"/>
      </p:cViewPr>
      <p:guideLst/>
    </p:cSldViewPr>
  </p:notesViewPr>
  <p:gridSpacing cx="73733025" cy="73733025"/>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2E7378-7136-493C-A505-DB111E44D9D1}" type="datetimeFigureOut">
              <a:rPr lang="zh-CN" altLang="en-US" smtClean="0"/>
              <a:pPr/>
              <a:t>2019-11-06</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441A663-AC84-493B-8663-1A01AEFFA81F}" type="slidenum">
              <a:rPr lang="zh-CN" altLang="en-US" smtClean="0"/>
              <a:pPr/>
              <a:t>‹#›</a:t>
            </a:fld>
            <a:endParaRPr lang="zh-CN" altLang="en-US"/>
          </a:p>
        </p:txBody>
      </p:sp>
    </p:spTree>
    <p:extLst>
      <p:ext uri="{BB962C8B-B14F-4D97-AF65-F5344CB8AC3E}">
        <p14:creationId xmlns:p14="http://schemas.microsoft.com/office/powerpoint/2010/main" xmlns="" val="27453559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eaLnBrk="0" hangingPunct="0">
              <a:buFontTx/>
              <a:buNone/>
              <a:defRPr sz="1200"/>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eaLnBrk="0" hangingPunct="0">
              <a:buFontTx/>
              <a:buNone/>
              <a:defRPr sz="1200"/>
            </a:lvl1pPr>
          </a:lstStyle>
          <a:p>
            <a:pPr>
              <a:defRPr/>
            </a:pPr>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0" hangingPunct="0">
              <a:buFontTx/>
              <a:buNone/>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buFont typeface="Arial" panose="020B0604020202020204" pitchFamily="34" charset="0"/>
              <a:buNone/>
              <a:defRPr sz="1200" noProof="1"/>
            </a:lvl1pPr>
          </a:lstStyle>
          <a:p>
            <a:pPr>
              <a:defRPr/>
            </a:pPr>
            <a:fld id="{E7A799FB-B973-4727-8223-0B0CC5C44349}" type="slidenum">
              <a:rPr lang="zh-CN" altLang="en-US"/>
              <a:pPr>
                <a:defRPr/>
              </a:pPr>
              <a:t>‹#›</a:t>
            </a:fld>
            <a:endParaRPr lang="zh-CN" altLang="en-US"/>
          </a:p>
        </p:txBody>
      </p:sp>
    </p:spTree>
    <p:extLst>
      <p:ext uri="{BB962C8B-B14F-4D97-AF65-F5344CB8AC3E}">
        <p14:creationId xmlns:p14="http://schemas.microsoft.com/office/powerpoint/2010/main" xmlns="" val="21155813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a:t>
            </a:fld>
            <a:endParaRPr lang="zh-CN" altLang="en-US"/>
          </a:p>
        </p:txBody>
      </p:sp>
    </p:spTree>
    <p:extLst>
      <p:ext uri="{BB962C8B-B14F-4D97-AF65-F5344CB8AC3E}">
        <p14:creationId xmlns:p14="http://schemas.microsoft.com/office/powerpoint/2010/main" xmlns="" val="3036838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xmlns="" val="1064123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21cnjy.com/help/help_extract.php" TargetMode="Externa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9451B4D7-F511-4E32-B555-21525E5BC3C2}" type="slidenum">
              <a:rPr altLang="en-US"/>
              <a:pPr>
                <a:defRPr/>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标题幻灯片">
    <p:bg>
      <p:bgRef idx="1002">
        <a:schemeClr val="bg2"/>
      </p:bgRef>
    </p:bg>
    <p:spTree>
      <p:nvGrpSpPr>
        <p:cNvPr id="1" name=""/>
        <p:cNvGrpSpPr/>
        <p:nvPr/>
      </p:nvGrpSpPr>
      <p:grpSpPr>
        <a:xfrm>
          <a:off x="0" y="0"/>
          <a:ext cx="0" cy="0"/>
          <a:chOff x="0" y="0"/>
          <a:chExt cx="0" cy="0"/>
        </a:xfrm>
      </p:grpSpPr>
      <p:sp>
        <p:nvSpPr>
          <p:cNvPr id="9" name="标题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17" name="副标题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zh-CN" altLang="en-US" smtClean="0"/>
              <a:t>单击此处编辑母版副标题样式</a:t>
            </a:r>
            <a:endParaRPr kumimoji="0" lang="en-US"/>
          </a:p>
        </p:txBody>
      </p:sp>
      <p:sp>
        <p:nvSpPr>
          <p:cNvPr id="30" name="日期占位符 29"/>
          <p:cNvSpPr>
            <a:spLocks noGrp="1"/>
          </p:cNvSpPr>
          <p:nvPr>
            <p:ph type="dt" sz="half" idx="10"/>
          </p:nvPr>
        </p:nvSpPr>
        <p:spPr/>
        <p:txBody>
          <a:bodyPr/>
          <a:lstStyle/>
          <a:p>
            <a:pPr>
              <a:defRPr/>
            </a:pPr>
            <a:endParaRPr lang="zh-CN" altLang="en-US"/>
          </a:p>
        </p:txBody>
      </p:sp>
      <p:sp>
        <p:nvSpPr>
          <p:cNvPr id="19" name="页脚占位符 18"/>
          <p:cNvSpPr>
            <a:spLocks noGrp="1"/>
          </p:cNvSpPr>
          <p:nvPr>
            <p:ph type="ftr" sz="quarter" idx="11"/>
          </p:nvPr>
        </p:nvSpPr>
        <p:spPr/>
        <p:txBody>
          <a:bodyPr/>
          <a:lstStyle/>
          <a:p>
            <a:pPr>
              <a:defRPr/>
            </a:pPr>
            <a:endParaRPr lang="zh-CN" altLang="en-US"/>
          </a:p>
        </p:txBody>
      </p:sp>
      <p:sp>
        <p:nvSpPr>
          <p:cNvPr id="27" name="灯片编号占位符 26"/>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内容占位符 2"/>
          <p:cNvSpPr>
            <a:spLocks noGrp="1"/>
          </p:cNvSpPr>
          <p:nvPr>
            <p:ph idx="1"/>
          </p:nvPr>
        </p:nvSpPr>
        <p:spPr/>
        <p:txBody>
          <a:body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节标题">
    <p:bg>
      <p:bgRef idx="1002">
        <a:schemeClr val="bg2"/>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zh-CN" altLang="en-US" smtClean="0"/>
              <a:t>单击此处编辑母版文本样式</a:t>
            </a:r>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0972800" cy="1143000"/>
          </a:xfrm>
        </p:spPr>
        <p:txBody>
          <a:bodyPr/>
          <a:lstStyle/>
          <a:p>
            <a:r>
              <a:rPr kumimoji="0" lang="zh-CN" altLang="en-US" smtClean="0"/>
              <a:t>单击此处编辑母版标题样式</a:t>
            </a:r>
            <a:endParaRPr kumimoji="0" lang="en-US"/>
          </a:p>
        </p:txBody>
      </p:sp>
      <p:sp>
        <p:nvSpPr>
          <p:cNvPr id="3" name="内容占位符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内容占位符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0972800" cy="1143000"/>
          </a:xfrm>
        </p:spPr>
        <p:txBody>
          <a:bodyPr tIns="45720" anchor="b"/>
          <a:lstStyle>
            <a:lvl1pPr>
              <a:defRPr/>
            </a:lvl1pPr>
          </a:lstStyle>
          <a:p>
            <a:r>
              <a:rPr kumimoji="0" lang="zh-CN" altLang="en-US" smtClean="0"/>
              <a:t>单击此处编辑母版标题样式</a:t>
            </a:r>
            <a:endParaRPr kumimoji="0" lang="en-US"/>
          </a:p>
        </p:txBody>
      </p:sp>
      <p:sp>
        <p:nvSpPr>
          <p:cNvPr id="3" name="文本占位符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4" name="文本占位符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zh-CN" altLang="en-US" smtClean="0"/>
              <a:t>单击此处编辑母版文本样式</a:t>
            </a:r>
          </a:p>
        </p:txBody>
      </p:sp>
      <p:sp>
        <p:nvSpPr>
          <p:cNvPr id="5" name="内容占位符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6" name="内容占位符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7" name="日期占位符 6"/>
          <p:cNvSpPr>
            <a:spLocks noGrp="1"/>
          </p:cNvSpPr>
          <p:nvPr>
            <p:ph type="dt" sz="half" idx="10"/>
          </p:nvPr>
        </p:nvSpPr>
        <p:spPr/>
        <p:txBody>
          <a:bodyPr/>
          <a:lstStyle/>
          <a:p>
            <a:pPr>
              <a:defRPr/>
            </a:pPr>
            <a:endParaRPr lang="zh-CN" altLang="en-US"/>
          </a:p>
        </p:txBody>
      </p:sp>
      <p:sp>
        <p:nvSpPr>
          <p:cNvPr id="8" name="页脚占位符 7"/>
          <p:cNvSpPr>
            <a:spLocks noGrp="1"/>
          </p:cNvSpPr>
          <p:nvPr>
            <p:ph type="ftr" sz="quarter" idx="11"/>
          </p:nvPr>
        </p:nvSpPr>
        <p:spPr/>
        <p:txBody>
          <a:bodyPr/>
          <a:lstStyle/>
          <a:p>
            <a:pPr>
              <a:defRPr/>
            </a:pPr>
            <a:endParaRPr lang="zh-CN" altLang="en-US"/>
          </a:p>
        </p:txBody>
      </p:sp>
      <p:sp>
        <p:nvSpPr>
          <p:cNvPr id="9" name="灯片编号占位符 8"/>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日期占位符 2"/>
          <p:cNvSpPr>
            <a:spLocks noGrp="1"/>
          </p:cNvSpPr>
          <p:nvPr>
            <p:ph type="dt" sz="half" idx="10"/>
          </p:nvPr>
        </p:nvSpPr>
        <p:spPr/>
        <p:txBody>
          <a:bodyPr/>
          <a:lstStyle/>
          <a:p>
            <a:pPr>
              <a:defRPr/>
            </a:pPr>
            <a:endParaRPr lang="zh-CN" altLang="en-US"/>
          </a:p>
        </p:txBody>
      </p:sp>
      <p:sp>
        <p:nvSpPr>
          <p:cNvPr id="4" name="页脚占位符 3"/>
          <p:cNvSpPr>
            <a:spLocks noGrp="1"/>
          </p:cNvSpPr>
          <p:nvPr>
            <p:ph type="ftr" sz="quarter" idx="11"/>
          </p:nvPr>
        </p:nvSpPr>
        <p:spPr/>
        <p:txBody>
          <a:bodyPr/>
          <a:lstStyle/>
          <a:p>
            <a:pPr>
              <a:defRPr/>
            </a:pPr>
            <a:endParaRPr lang="zh-CN" altLang="en-US"/>
          </a:p>
        </p:txBody>
      </p:sp>
      <p:sp>
        <p:nvSpPr>
          <p:cNvPr id="5" name="灯片编号占位符 4"/>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en-US"/>
          </a:p>
        </p:txBody>
      </p:sp>
      <p:sp>
        <p:nvSpPr>
          <p:cNvPr id="3" name="页脚占位符 2"/>
          <p:cNvSpPr>
            <a:spLocks noGrp="1"/>
          </p:cNvSpPr>
          <p:nvPr>
            <p:ph type="ftr" sz="quarter" idx="11"/>
          </p:nvPr>
        </p:nvSpPr>
        <p:spPr/>
        <p:txBody>
          <a:bodyPr/>
          <a:lstStyle/>
          <a:p>
            <a:pPr>
              <a:defRPr/>
            </a:pPr>
            <a:endParaRPr lang="zh-CN" altLang="en-US"/>
          </a:p>
        </p:txBody>
      </p:sp>
      <p:sp>
        <p:nvSpPr>
          <p:cNvPr id="4" name="灯片编号占位符 3"/>
          <p:cNvSpPr>
            <a:spLocks noGrp="1"/>
          </p:cNvSpPr>
          <p:nvPr>
            <p:ph type="sldNum" sz="quarter" idx="12"/>
          </p:nvPr>
        </p:nvSpPr>
        <p:spPr/>
        <p:txBody>
          <a:bodyPr/>
          <a:lstStyle/>
          <a:p>
            <a:pPr>
              <a:defRPr/>
            </a:pPr>
            <a:fld id="{9451B4D7-F511-4E32-B555-21525E5BC3C2}" type="slidenum">
              <a:rPr lang="en-US" altLang="zh-CN" smtClean="0"/>
              <a:pPr>
                <a:defRPr/>
              </a:pPr>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zh-CN" altLang="en-US" smtClean="0"/>
              <a:t>单击此处编辑母版标题样式</a:t>
            </a:r>
            <a:endParaRPr kumimoji="0" lang="en-US"/>
          </a:p>
        </p:txBody>
      </p:sp>
      <p:sp>
        <p:nvSpPr>
          <p:cNvPr id="3" name="文本占位符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zh-CN" altLang="en-US" smtClean="0"/>
              <a:t>单击此处编辑母版文本样式</a:t>
            </a:r>
          </a:p>
        </p:txBody>
      </p:sp>
      <p:sp>
        <p:nvSpPr>
          <p:cNvPr id="4" name="内容占位符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9" name="单圆角矩形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标题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zh-CN" altLang="en-US" smtClean="0"/>
              <a:t>单击此处编辑母版标题样式</a:t>
            </a:r>
            <a:endParaRPr kumimoji="0" lang="en-US"/>
          </a:p>
        </p:txBody>
      </p:sp>
      <p:sp>
        <p:nvSpPr>
          <p:cNvPr id="4" name="文本占位符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zh-CN" altLang="en-US" smtClean="0"/>
              <a:t>单击此处编辑母版文本样式</a:t>
            </a:r>
          </a:p>
        </p:txBody>
      </p:sp>
      <p:sp>
        <p:nvSpPr>
          <p:cNvPr id="5" name="日期占位符 4"/>
          <p:cNvSpPr>
            <a:spLocks noGrp="1"/>
          </p:cNvSpPr>
          <p:nvPr>
            <p:ph type="dt" sz="half" idx="10"/>
          </p:nvPr>
        </p:nvSpPr>
        <p:spPr/>
        <p:txBody>
          <a:bodyPr/>
          <a:lstStyle/>
          <a:p>
            <a:pPr>
              <a:defRPr/>
            </a:pPr>
            <a:endParaRPr lang="zh-CN" altLang="en-US"/>
          </a:p>
        </p:txBody>
      </p:sp>
      <p:sp>
        <p:nvSpPr>
          <p:cNvPr id="6" name="页脚占位符 5"/>
          <p:cNvSpPr>
            <a:spLocks noGrp="1"/>
          </p:cNvSpPr>
          <p:nvPr>
            <p:ph type="ftr" sz="quarter" idx="11"/>
          </p:nvPr>
        </p:nvSpPr>
        <p:spPr/>
        <p:txBody>
          <a:bodyPr/>
          <a:lstStyle/>
          <a:p>
            <a:pPr>
              <a:defRPr/>
            </a:pPr>
            <a:endParaRPr lang="zh-CN" altLang="en-US"/>
          </a:p>
        </p:txBody>
      </p:sp>
      <p:sp>
        <p:nvSpPr>
          <p:cNvPr id="7" name="灯片编号占位符 6"/>
          <p:cNvSpPr>
            <a:spLocks noGrp="1"/>
          </p:cNvSpPr>
          <p:nvPr>
            <p:ph type="sldNum" sz="quarter" idx="12"/>
          </p:nvPr>
        </p:nvSpPr>
        <p:spPr>
          <a:xfrm>
            <a:off x="10769600" y="6356351"/>
            <a:ext cx="812800" cy="365125"/>
          </a:xfrm>
        </p:spPr>
        <p:txBody>
          <a:bodyPr/>
          <a:lstStyle/>
          <a:p>
            <a:pPr>
              <a:defRPr/>
            </a:pPr>
            <a:fld id="{1A2FBB8E-8DA5-493C-A5EA-CCF0D988321D}" type="slidenum">
              <a:rPr lang="en-US" altLang="zh-CN" smtClean="0"/>
              <a:pPr>
                <a:defRPr/>
              </a:pPr>
              <a:t>‹#›</a:t>
            </a:fld>
            <a:endParaRPr lang="zh-CN" altLang="en-US"/>
          </a:p>
        </p:txBody>
      </p:sp>
      <p:sp>
        <p:nvSpPr>
          <p:cNvPr id="3" name="图片占位符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zh-CN" altLang="en-US" smtClean="0"/>
              <a:t>单击图标添加图片</a:t>
            </a:r>
            <a:endParaRPr kumimoji="0" lang="en-US" dirty="0"/>
          </a:p>
        </p:txBody>
      </p:sp>
      <p:sp>
        <p:nvSpPr>
          <p:cNvPr id="10" name="任意多边形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任意多边形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914402"/>
            <a:ext cx="2743200" cy="5211763"/>
          </a:xfrm>
        </p:spPr>
        <p:txBody>
          <a:bodyPr vert="eaVert"/>
          <a:lstStyle/>
          <a:p>
            <a:r>
              <a:rPr kumimoji="0" lang="zh-CN" altLang="en-US" smtClean="0"/>
              <a:t>单击此处编辑母版标题样式</a:t>
            </a:r>
            <a:endParaRPr kumimoji="0" lang="en-US"/>
          </a:p>
        </p:txBody>
      </p:sp>
      <p:sp>
        <p:nvSpPr>
          <p:cNvPr id="3" name="竖排文字占位符 2"/>
          <p:cNvSpPr>
            <a:spLocks noGrp="1"/>
          </p:cNvSpPr>
          <p:nvPr>
            <p:ph type="body" orient="vert" idx="1"/>
          </p:nvPr>
        </p:nvSpPr>
        <p:spPr>
          <a:xfrm>
            <a:off x="609600" y="914402"/>
            <a:ext cx="8026400" cy="5211763"/>
          </a:xfrm>
        </p:spPr>
        <p:txBody>
          <a:bodyPr vert="eaVert"/>
          <a:lstStyle/>
          <a:p>
            <a:pPr lvl="0" eaLnBrk="1" latinLnBrk="0" hangingPunct="1"/>
            <a:r>
              <a:rPr lang="zh-CN" altLang="en-US" smtClean="0"/>
              <a:t>单击此处编辑母版文本样式</a:t>
            </a:r>
          </a:p>
          <a:p>
            <a:pPr lvl="1" eaLnBrk="1" latinLnBrk="0" hangingPunct="1"/>
            <a:r>
              <a:rPr lang="zh-CN" altLang="en-US" smtClean="0"/>
              <a:t>第二级</a:t>
            </a:r>
          </a:p>
          <a:p>
            <a:pPr lvl="2" eaLnBrk="1" latinLnBrk="0" hangingPunct="1"/>
            <a:r>
              <a:rPr lang="zh-CN" altLang="en-US" smtClean="0"/>
              <a:t>第三级</a:t>
            </a:r>
          </a:p>
          <a:p>
            <a:pPr lvl="3" eaLnBrk="1" latinLnBrk="0" hangingPunct="1"/>
            <a:r>
              <a:rPr lang="zh-CN" altLang="en-US" smtClean="0"/>
              <a:t>第四级</a:t>
            </a:r>
          </a:p>
          <a:p>
            <a:pPr lvl="4" eaLnBrk="1" latinLnBrk="0" hangingPunct="1"/>
            <a:r>
              <a:rPr lang="zh-CN" altLang="en-US" smtClean="0"/>
              <a:t>第五级</a:t>
            </a:r>
            <a:endParaRPr kumimoji="0" lang="en-US"/>
          </a:p>
        </p:txBody>
      </p:sp>
      <p:sp>
        <p:nvSpPr>
          <p:cNvPr id="4" name="日期占位符 3"/>
          <p:cNvSpPr>
            <a:spLocks noGrp="1"/>
          </p:cNvSpPr>
          <p:nvPr>
            <p:ph type="dt" sz="half" idx="10"/>
          </p:nvPr>
        </p:nvSpPr>
        <p:spPr/>
        <p:txBody>
          <a:bodyPr/>
          <a:lstStyle/>
          <a:p>
            <a:pPr>
              <a:defRPr/>
            </a:pPr>
            <a:endParaRPr lang="zh-CN" altLang="en-US"/>
          </a:p>
        </p:txBody>
      </p:sp>
      <p:sp>
        <p:nvSpPr>
          <p:cNvPr id="5" name="页脚占位符 4"/>
          <p:cNvSpPr>
            <a:spLocks noGrp="1"/>
          </p:cNvSpPr>
          <p:nvPr>
            <p:ph type="ftr" sz="quarter" idx="11"/>
          </p:nvPr>
        </p:nvSpPr>
        <p:spPr/>
        <p:txBody>
          <a:bodyPr/>
          <a:lstStyle/>
          <a:p>
            <a:pPr>
              <a:defRPr/>
            </a:pPr>
            <a:endParaRPr lang="zh-CN" altLang="en-US"/>
          </a:p>
        </p:txBody>
      </p:sp>
      <p:sp>
        <p:nvSpPr>
          <p:cNvPr id="6" name="灯片编号占位符 5"/>
          <p:cNvSpPr>
            <a:spLocks noGrp="1"/>
          </p:cNvSpPr>
          <p:nvPr>
            <p:ph type="sldNum" sz="quarter" idx="12"/>
          </p:nvPr>
        </p:nvSpPr>
        <p:spPr/>
        <p:txBody>
          <a:bodyPr/>
          <a:lstStyle/>
          <a:p>
            <a:pPr>
              <a:defRPr/>
            </a:pPr>
            <a:fld id="{1A2FBB8E-8DA5-493C-A5EA-CCF0D988321D}" type="slidenum">
              <a:rPr lang="en-US" altLang="zh-CN" smtClean="0"/>
              <a:pPr>
                <a:defRPr/>
              </a:pPr>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962941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8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9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0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1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标题和竖排文字">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vl1pPr>
          </a:lstStyle>
          <a:p>
            <a:pPr>
              <a:defRPr/>
            </a:pPr>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8ED377F9-1032-4FB3-B53A-157C43F6B460}" type="slidenum">
              <a:rPr altLang="en-US"/>
              <a:pPr>
                <a:defRPr/>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标题和内容">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2" name="图片 3"/>
          <p:cNvPicPr>
            <a:picLocks noChangeAspect="1" noChangeArrowheads="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1804988" y="820738"/>
            <a:ext cx="8374062" cy="5478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节标题">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节标题">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7" name="矩形 85"/>
          <p:cNvSpPr>
            <a:spLocks noChangeArrowheads="1"/>
          </p:cNvSpPr>
          <p:nvPr userDrawn="1"/>
        </p:nvSpPr>
        <p:spPr bwMode="auto">
          <a:xfrm>
            <a:off x="8018463" y="1897063"/>
            <a:ext cx="11080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sz="3600" b="1">
                <a:solidFill>
                  <a:srgbClr val="008651"/>
                </a:solidFill>
                <a:latin typeface="思源黑体 CN Bold" panose="020B0800000000000000" pitchFamily="34" charset="-122"/>
                <a:ea typeface="思源黑体 CN Bold" panose="020B0800000000000000" pitchFamily="34" charset="-122"/>
              </a:rPr>
              <a:t>谢谢</a:t>
            </a:r>
          </a:p>
        </p:txBody>
      </p:sp>
      <p:sp>
        <p:nvSpPr>
          <p:cNvPr id="8" name="文本框 87"/>
          <p:cNvSpPr txBox="1">
            <a:spLocks noChangeArrowheads="1"/>
          </p:cNvSpPr>
          <p:nvPr userDrawn="1"/>
        </p:nvSpPr>
        <p:spPr bwMode="auto">
          <a:xfrm>
            <a:off x="6040438" y="2911475"/>
            <a:ext cx="5827712" cy="307975"/>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00000"/>
              </a:lnSpc>
              <a:spcBef>
                <a:spcPct val="0"/>
              </a:spcBef>
              <a:buFont typeface="Arial" panose="020B0604020202020204" pitchFamily="34" charset="0"/>
              <a:buNone/>
              <a:defRPr/>
            </a:pPr>
            <a:r>
              <a:rPr lang="en-US" altLang="zh-CN" sz="1400" b="1" dirty="0">
                <a:solidFill>
                  <a:schemeClr val="bg2">
                    <a:lumMod val="50000"/>
                  </a:schemeClr>
                </a:solidFill>
                <a:latin typeface="微软雅黑" panose="020B0503020204020204" pitchFamily="34" charset="-122"/>
                <a:ea typeface="微软雅黑" panose="020B0503020204020204" pitchFamily="34" charset="-122"/>
                <a:sym typeface="+mn-ea"/>
              </a:rPr>
              <a:t>21</a:t>
            </a:r>
            <a:r>
              <a:rPr lang="zh-CN" altLang="en-US" sz="1400" b="1" dirty="0">
                <a:solidFill>
                  <a:schemeClr val="bg2">
                    <a:lumMod val="50000"/>
                  </a:schemeClr>
                </a:solidFill>
                <a:latin typeface="微软雅黑" panose="020B0503020204020204" pitchFamily="34" charset="-122"/>
                <a:ea typeface="微软雅黑" panose="020B0503020204020204" pitchFamily="34" charset="-122"/>
                <a:sym typeface="+mn-ea"/>
              </a:rPr>
              <a:t>世纪教育网（</a:t>
            </a:r>
            <a:r>
              <a:rPr lang="en-US" altLang="zh-CN" sz="1400" b="1" dirty="0">
                <a:solidFill>
                  <a:schemeClr val="bg2">
                    <a:lumMod val="50000"/>
                  </a:schemeClr>
                </a:solidFill>
                <a:latin typeface="微软雅黑" panose="020B0503020204020204" pitchFamily="34" charset="-122"/>
                <a:ea typeface="微软雅黑" panose="020B0503020204020204" pitchFamily="34" charset="-122"/>
                <a:sym typeface="+mn-ea"/>
              </a:rPr>
              <a:t>www.21cnjy.com)</a:t>
            </a:r>
            <a:r>
              <a:rPr lang="zh-CN" altLang="en-US" sz="1400" b="1" dirty="0">
                <a:solidFill>
                  <a:schemeClr val="bg2">
                    <a:lumMod val="50000"/>
                  </a:schemeClr>
                </a:solidFill>
                <a:latin typeface="微软雅黑" panose="020B0503020204020204" pitchFamily="34" charset="-122"/>
                <a:ea typeface="微软雅黑" panose="020B0503020204020204" pitchFamily="34" charset="-122"/>
                <a:sym typeface="+mn-ea"/>
              </a:rPr>
              <a:t> 中小学教育资源网站</a:t>
            </a:r>
          </a:p>
        </p:txBody>
      </p:sp>
      <p:sp>
        <p:nvSpPr>
          <p:cNvPr id="9" name="矩形 1"/>
          <p:cNvSpPr>
            <a:spLocks noChangeArrowheads="1"/>
          </p:cNvSpPr>
          <p:nvPr userDrawn="1"/>
        </p:nvSpPr>
        <p:spPr bwMode="auto">
          <a:xfrm>
            <a:off x="6273800" y="3316288"/>
            <a:ext cx="5384800" cy="1477962"/>
          </a:xfrm>
          <a:prstGeom prst="rect">
            <a:avLst/>
          </a:prstGeom>
          <a:noFill/>
          <a:ln>
            <a:noFill/>
          </a:ln>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spcBef>
                <a:spcPct val="0"/>
              </a:spcBef>
              <a:buFontTx/>
              <a:buNone/>
              <a:defRPr/>
            </a:pPr>
            <a:r>
              <a:rPr lang="zh-CN" altLang="en-US"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      有大把高质量资料？一线教师？一线教研员？</a:t>
            </a:r>
            <a:endParaRPr lang="en-US" altLang="zh-CN"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50000"/>
              </a:lnSpc>
              <a:spcBef>
                <a:spcPct val="0"/>
              </a:spcBef>
              <a:buFontTx/>
              <a:buNone/>
              <a:defRPr/>
            </a:pPr>
            <a:r>
              <a:rPr lang="zh-CN" altLang="en-US"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欢迎加入</a:t>
            </a:r>
            <a:r>
              <a:rPr lang="en-US" altLang="zh-CN"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21</a:t>
            </a:r>
            <a:r>
              <a:rPr lang="zh-CN" altLang="en-US"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世纪教育网教师合作团队！！月薪过万不是梦！！</a:t>
            </a:r>
            <a:endParaRPr lang="en-US" altLang="zh-CN"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50000"/>
              </a:lnSpc>
              <a:spcBef>
                <a:spcPct val="0"/>
              </a:spcBef>
              <a:buFontTx/>
              <a:buNone/>
              <a:defRPr/>
            </a:pPr>
            <a:r>
              <a:rPr lang="zh-CN" altLang="en-US" sz="1200"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详情请看</a:t>
            </a:r>
            <a:r>
              <a:rPr lang="zh-CN" altLang="en-US" sz="1200" b="1"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rPr>
              <a:t>：</a:t>
            </a:r>
            <a:endParaRPr lang="en-US" altLang="zh-CN" sz="1200" b="1" dirty="0">
              <a:solidFill>
                <a:schemeClr val="bg2">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50000"/>
              </a:lnSpc>
              <a:spcBef>
                <a:spcPct val="0"/>
              </a:spcBef>
              <a:buFontTx/>
              <a:buNone/>
              <a:defRPr/>
            </a:pPr>
            <a:r>
              <a:rPr lang="en-US" altLang="zh-CN" sz="12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hlinkClick r:id="rId3"/>
              </a:rPr>
              <a:t>https://www.21cnjy.com/help/help_extract.php</a:t>
            </a:r>
            <a:endParaRPr lang="en-US" altLang="zh-CN" sz="12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a:p>
            <a:pPr eaLnBrk="1" hangingPunct="1">
              <a:lnSpc>
                <a:spcPct val="150000"/>
              </a:lnSpc>
              <a:spcBef>
                <a:spcPct val="0"/>
              </a:spcBef>
              <a:buFontTx/>
              <a:buNone/>
              <a:defRPr/>
            </a:pPr>
            <a:endParaRPr lang="en-US" altLang="zh-CN" sz="1200" dirty="0">
              <a:solidFill>
                <a:srgbClr val="FF0000"/>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bg bwMode="auto">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矩形 35"/>
          <p:cNvSpPr>
            <a:spLocks noChangeArrowheads="1"/>
          </p:cNvSpPr>
          <p:nvPr userDrawn="1"/>
        </p:nvSpPr>
        <p:spPr bwMode="auto">
          <a:xfrm>
            <a:off x="7493000" y="2422525"/>
            <a:ext cx="2709863" cy="646113"/>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eaLnBrk="1" hangingPunct="1">
              <a:lnSpc>
                <a:spcPct val="100000"/>
              </a:lnSpc>
              <a:spcBef>
                <a:spcPct val="0"/>
              </a:spcBef>
              <a:buFontTx/>
              <a:buNone/>
              <a:defRPr/>
            </a:pPr>
            <a:r>
              <a:rPr lang="zh-CN" altLang="en-US" sz="3600" dirty="0">
                <a:solidFill>
                  <a:schemeClr val="bg2">
                    <a:lumMod val="25000"/>
                  </a:schemeClr>
                </a:solidFill>
                <a:latin typeface="思源黑体 CN Bold" panose="020B0800000000000000" pitchFamily="34" charset="-122"/>
                <a:ea typeface="思源黑体 CN Bold" panose="020B0800000000000000" pitchFamily="34" charset="-122"/>
                <a:sym typeface="+mn-ea"/>
              </a:rPr>
              <a:t>教学模板</a:t>
            </a:r>
            <a:r>
              <a:rPr lang="en-US" altLang="zh-CN" sz="3600" dirty="0">
                <a:solidFill>
                  <a:schemeClr val="bg2">
                    <a:lumMod val="25000"/>
                  </a:schemeClr>
                </a:solidFill>
                <a:latin typeface="思源黑体 CN Bold" panose="020B0800000000000000" pitchFamily="34" charset="-122"/>
                <a:ea typeface="思源黑体 CN Bold" panose="020B0800000000000000" pitchFamily="34" charset="-122"/>
                <a:sym typeface="+mn-ea"/>
              </a:rPr>
              <a:t>PPT</a:t>
            </a:r>
            <a:endParaRPr lang="zh-CN" altLang="en-US" sz="3600" dirty="0">
              <a:solidFill>
                <a:schemeClr val="bg2">
                  <a:lumMod val="25000"/>
                </a:schemeClr>
              </a:solidFill>
              <a:latin typeface="思源黑体 CN Bold" panose="020B0800000000000000" pitchFamily="34" charset="-122"/>
              <a:ea typeface="思源黑体 CN Bold" panose="020B0800000000000000" pitchFamily="34" charset="-122"/>
              <a:sym typeface="+mn-ea"/>
            </a:endParaRPr>
          </a:p>
        </p:txBody>
      </p:sp>
      <p:sp>
        <p:nvSpPr>
          <p:cNvPr id="6" name="文本占位符 5"/>
          <p:cNvSpPr txBox="1">
            <a:spLocks noChangeArrowheads="1"/>
          </p:cNvSpPr>
          <p:nvPr userDrawn="1"/>
        </p:nvSpPr>
        <p:spPr bwMode="auto">
          <a:xfrm>
            <a:off x="7475538" y="3122613"/>
            <a:ext cx="3146425" cy="423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buFont typeface="Arial" panose="020B0604020202020204" pitchFamily="34" charset="0"/>
              <a:buNone/>
            </a:pPr>
            <a:r>
              <a:rPr lang="zh-CN" altLang="en-US" sz="2400" b="1">
                <a:solidFill>
                  <a:srgbClr val="008651"/>
                </a:solidFill>
                <a:latin typeface="微软雅黑" panose="020B0503020204020204" pitchFamily="34" charset="-122"/>
                <a:ea typeface="微软雅黑" panose="020B0503020204020204" pitchFamily="34" charset="-122"/>
                <a:sym typeface="微软雅黑" panose="020B0503020204020204" pitchFamily="34" charset="-122"/>
              </a:rPr>
              <a:t>语文</a:t>
            </a:r>
            <a:r>
              <a:rPr lang="en-US" altLang="zh-CN" sz="2400" b="1">
                <a:solidFill>
                  <a:srgbClr val="008651"/>
                </a:solidFill>
                <a:latin typeface="微软雅黑" panose="020B0503020204020204" pitchFamily="34" charset="-122"/>
                <a:ea typeface="微软雅黑" panose="020B0503020204020204" pitchFamily="34" charset="-122"/>
                <a:sym typeface="微软雅黑" panose="020B0503020204020204" pitchFamily="34" charset="-122"/>
              </a:rPr>
              <a:t>S</a:t>
            </a:r>
            <a:r>
              <a:rPr lang="zh-CN" altLang="en-US" sz="2400" b="1">
                <a:solidFill>
                  <a:srgbClr val="008651"/>
                </a:solidFill>
                <a:latin typeface="微软雅黑" panose="020B0503020204020204" pitchFamily="34" charset="-122"/>
                <a:ea typeface="微软雅黑" panose="020B0503020204020204" pitchFamily="34" charset="-122"/>
                <a:sym typeface="微软雅黑" panose="020B0503020204020204" pitchFamily="34" charset="-122"/>
              </a:rPr>
              <a:t>版      二年级上</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96294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0">
          <a:blip r:embed="rId11"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idx="4294967295"/>
          </p:nvPr>
        </p:nvSpPr>
        <p:spPr bwMode="auto">
          <a:xfrm>
            <a:off x="838200" y="365125"/>
            <a:ext cx="10515600" cy="1325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lstStyle/>
          <a:p>
            <a:pPr lvl="0"/>
            <a:r>
              <a:rPr lang="zh-CN" altLang="en-US"/>
              <a:t>单击此处编辑母版标题样式</a:t>
            </a:r>
            <a:endParaRPr lang="en-US" altLang="zh-CN"/>
          </a:p>
        </p:txBody>
      </p:sp>
      <p:sp>
        <p:nvSpPr>
          <p:cNvPr id="1027" name="Text Placeholder 2"/>
          <p:cNvSpPr>
            <a:spLocks noGrp="1" noChangeArrowheads="1"/>
          </p:cNvSpPr>
          <p:nvPr>
            <p:ph type="body" idx="9"/>
          </p:nvPr>
        </p:nvSpPr>
        <p:spPr bwMode="auto">
          <a:xfrm>
            <a:off x="838200" y="1825625"/>
            <a:ext cx="105156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ltLang="zh-C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0" hangingPunct="0">
              <a:buFontTx/>
              <a:buNone/>
              <a:defRPr sz="1200">
                <a:solidFill>
                  <a:schemeClr val="tx1">
                    <a:tint val="75000"/>
                  </a:schemeClr>
                </a:solidFill>
              </a:defRPr>
            </a:lvl1pPr>
          </a:lstStyle>
          <a:p>
            <a:pPr>
              <a:defRPr/>
            </a:pPr>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0" hangingPunct="0">
              <a:buFontTx/>
              <a:buNone/>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buFont typeface="Arial" panose="020B0604020202020204" pitchFamily="34" charset="0"/>
              <a:buNone/>
              <a:defRPr sz="1200" noProof="1" smtClean="0">
                <a:solidFill>
                  <a:srgbClr val="898989"/>
                </a:solidFill>
              </a:defRPr>
            </a:lvl1pPr>
          </a:lstStyle>
          <a:p>
            <a:pPr>
              <a:defRPr/>
            </a:pPr>
            <a:fld id="{1A2FBB8E-8DA5-493C-A5EA-CCF0D988321D}" type="slidenum">
              <a:rPr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7330" indent="-22733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530" indent="-22733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7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9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6130" indent="-22733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任意多边形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任意多边形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标题占位符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zh-CN" altLang="en-US" smtClean="0"/>
              <a:t>单击此处编辑母版标题样式</a:t>
            </a:r>
            <a:endParaRPr kumimoji="0" lang="en-US"/>
          </a:p>
        </p:txBody>
      </p:sp>
      <p:sp>
        <p:nvSpPr>
          <p:cNvPr id="30" name="文本占位符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zh-CN" altLang="en-US" smtClean="0"/>
              <a:t>单击此处编辑母版文本样式</a:t>
            </a:r>
          </a:p>
          <a:p>
            <a:pPr lvl="1" eaLnBrk="1" latinLnBrk="0" hangingPunct="1"/>
            <a:r>
              <a:rPr kumimoji="0" lang="zh-CN" altLang="en-US" smtClean="0"/>
              <a:t>第二级</a:t>
            </a:r>
          </a:p>
          <a:p>
            <a:pPr lvl="2" eaLnBrk="1" latinLnBrk="0" hangingPunct="1"/>
            <a:r>
              <a:rPr kumimoji="0" lang="zh-CN" altLang="en-US" smtClean="0"/>
              <a:t>第三级</a:t>
            </a:r>
          </a:p>
          <a:p>
            <a:pPr lvl="3" eaLnBrk="1" latinLnBrk="0" hangingPunct="1"/>
            <a:r>
              <a:rPr kumimoji="0" lang="zh-CN" altLang="en-US" smtClean="0"/>
              <a:t>第四级</a:t>
            </a:r>
          </a:p>
          <a:p>
            <a:pPr lvl="4" eaLnBrk="1" latinLnBrk="0" hangingPunct="1"/>
            <a:r>
              <a:rPr kumimoji="0" lang="zh-CN" altLang="en-US" smtClean="0"/>
              <a:t>第五级</a:t>
            </a:r>
            <a:endParaRPr kumimoji="0" lang="en-US"/>
          </a:p>
        </p:txBody>
      </p:sp>
      <p:sp>
        <p:nvSpPr>
          <p:cNvPr id="10" name="日期占位符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zh-CN" altLang="en-US"/>
          </a:p>
        </p:txBody>
      </p:sp>
      <p:sp>
        <p:nvSpPr>
          <p:cNvPr id="22" name="页脚占位符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zh-CN" altLang="en-US"/>
          </a:p>
        </p:txBody>
      </p:sp>
      <p:sp>
        <p:nvSpPr>
          <p:cNvPr id="18" name="灯片编号占位符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1A2FBB8E-8DA5-493C-A5EA-CCF0D988321D}" type="slidenum">
              <a:rPr lang="en-US" altLang="zh-CN" smtClean="0"/>
              <a:pPr>
                <a:defRPr/>
              </a:pPr>
              <a:t>‹#›</a:t>
            </a:fld>
            <a:endParaRPr lang="zh-CN" altLang="en-US"/>
          </a:p>
        </p:txBody>
      </p:sp>
      <p:grpSp>
        <p:nvGrpSpPr>
          <p:cNvPr id="2" name="组合 1"/>
          <p:cNvGrpSpPr/>
          <p:nvPr/>
        </p:nvGrpSpPr>
        <p:grpSpPr>
          <a:xfrm>
            <a:off x="-25356" y="202408"/>
            <a:ext cx="12240731" cy="649224"/>
            <a:chOff x="-19045" y="216550"/>
            <a:chExt cx="9180548" cy="649224"/>
          </a:xfrm>
        </p:grpSpPr>
        <p:sp>
          <p:nvSpPr>
            <p:cNvPr id="12" name="任意多边形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任意多边形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8.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2.xml"/><Relationship Id="rId1" Type="http://schemas.openxmlformats.org/officeDocument/2006/relationships/video" Target="NULL" TargetMode="Externa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2.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 xmlns:a16="http://schemas.microsoft.com/office/drawing/2014/main" id="{CFBA286F-B740-4116-8348-08EB04CDF11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05" y="1240"/>
            <a:ext cx="12187592" cy="6855520"/>
          </a:xfrm>
          <a:prstGeom prst="rect">
            <a:avLst/>
          </a:prstGeom>
        </p:spPr>
      </p:pic>
      <p:sp>
        <p:nvSpPr>
          <p:cNvPr id="5" name="TextBox 7">
            <a:extLst>
              <a:ext uri="{FF2B5EF4-FFF2-40B4-BE49-F238E27FC236}">
                <a16:creationId xmlns="" xmlns:a16="http://schemas.microsoft.com/office/drawing/2014/main" id="{26F6EC5F-68F1-4A29-9108-557B668309BA}"/>
              </a:ext>
            </a:extLst>
          </p:cNvPr>
          <p:cNvSpPr txBox="1"/>
          <p:nvPr/>
        </p:nvSpPr>
        <p:spPr>
          <a:xfrm>
            <a:off x="1869743" y="2394253"/>
            <a:ext cx="8338782" cy="975242"/>
          </a:xfrm>
          <a:prstGeom prst="rect">
            <a:avLst/>
          </a:prstGeom>
          <a:noFill/>
        </p:spPr>
        <p:txBody>
          <a:bodyPr wrap="square" lIns="51411" tIns="25705" rIns="51411" bIns="25705" rtlCol="0">
            <a:spAutoFit/>
          </a:bodyPr>
          <a:lstStyle>
            <a:defPPr>
              <a:defRPr lang="zh-CN"/>
            </a:defPPr>
            <a:lvl1pPr>
              <a:defRPr sz="5000" b="1">
                <a:solidFill>
                  <a:schemeClr val="bg1"/>
                </a:solidFill>
                <a:latin typeface="+mn-ea"/>
                <a:ea typeface="+mn-ea"/>
              </a:defRPr>
            </a:lvl1pPr>
          </a:lstStyle>
          <a:p>
            <a:pPr algn="ctr"/>
            <a:r>
              <a:rPr lang="zh-CN" altLang="en-US" sz="6000" spc="600" dirty="0">
                <a:solidFill>
                  <a:srgbClr val="84C2B3"/>
                </a:solidFill>
                <a:latin typeface="黑体" panose="02010609060101010101" pitchFamily="49" charset="-122"/>
                <a:ea typeface="黑体" panose="02010609060101010101" pitchFamily="49" charset="-122"/>
              </a:rPr>
              <a:t>古代</a:t>
            </a:r>
            <a:r>
              <a:rPr lang="zh-CN" altLang="en-US" sz="6000" spc="600" dirty="0" smtClean="0">
                <a:solidFill>
                  <a:srgbClr val="84C2B3"/>
                </a:solidFill>
                <a:latin typeface="黑体" panose="02010609060101010101" pitchFamily="49" charset="-122"/>
                <a:ea typeface="黑体" panose="02010609060101010101" pitchFamily="49" charset="-122"/>
              </a:rPr>
              <a:t>科技 耀</a:t>
            </a:r>
            <a:r>
              <a:rPr lang="zh-CN" altLang="en-US" sz="6000" spc="600" dirty="0">
                <a:solidFill>
                  <a:srgbClr val="84C2B3"/>
                </a:solidFill>
                <a:latin typeface="黑体" panose="02010609060101010101" pitchFamily="49" charset="-122"/>
                <a:ea typeface="黑体" panose="02010609060101010101" pitchFamily="49" charset="-122"/>
              </a:rPr>
              <a:t>我中华 </a:t>
            </a:r>
            <a:endParaRPr lang="zh-CN" altLang="zh-CN" sz="6000" spc="600" dirty="0">
              <a:solidFill>
                <a:srgbClr val="84C2B3"/>
              </a:solidFill>
              <a:latin typeface="黑体" panose="02010609060101010101" pitchFamily="49" charset="-122"/>
              <a:ea typeface="黑体" panose="02010609060101010101" pitchFamily="49" charset="-122"/>
            </a:endParaRPr>
          </a:p>
        </p:txBody>
      </p:sp>
      <p:sp>
        <p:nvSpPr>
          <p:cNvPr id="6" name="TextBox 15">
            <a:extLst>
              <a:ext uri="{FF2B5EF4-FFF2-40B4-BE49-F238E27FC236}">
                <a16:creationId xmlns="" xmlns:a16="http://schemas.microsoft.com/office/drawing/2014/main" id="{E50B1F9D-5DAE-45B2-88BC-CD8E6A734CCB}"/>
              </a:ext>
            </a:extLst>
          </p:cNvPr>
          <p:cNvSpPr txBox="1"/>
          <p:nvPr/>
        </p:nvSpPr>
        <p:spPr>
          <a:xfrm>
            <a:off x="3443335" y="3482789"/>
            <a:ext cx="5352491" cy="461558"/>
          </a:xfrm>
          <a:prstGeom prst="rect">
            <a:avLst/>
          </a:prstGeom>
          <a:solidFill>
            <a:srgbClr val="84C2B3"/>
          </a:solidFill>
          <a:ln>
            <a:noFill/>
          </a:ln>
        </p:spPr>
        <p:txBody>
          <a:bodyPr wrap="square" rtlCol="0">
            <a:spAutoFit/>
          </a:bodyPr>
          <a:lstStyle/>
          <a:p>
            <a:pPr algn="ctr"/>
            <a:r>
              <a:rPr lang="zh-CN" altLang="en-US" sz="2400" spc="600" dirty="0">
                <a:solidFill>
                  <a:schemeClr val="bg1"/>
                </a:solidFill>
                <a:latin typeface="黑体" panose="02010609060101010101" pitchFamily="49" charset="-122"/>
                <a:ea typeface="黑体" panose="02010609060101010101" pitchFamily="49" charset="-122"/>
              </a:rPr>
              <a:t>第一课时</a:t>
            </a:r>
          </a:p>
        </p:txBody>
      </p:sp>
      <p:sp>
        <p:nvSpPr>
          <p:cNvPr id="7" name="Rectangle 4">
            <a:extLst>
              <a:ext uri="{FF2B5EF4-FFF2-40B4-BE49-F238E27FC236}">
                <a16:creationId xmlns="" xmlns:a16="http://schemas.microsoft.com/office/drawing/2014/main" id="{EFD0D36E-B5D3-4AF0-8A88-685CDF825C64}"/>
              </a:ext>
            </a:extLst>
          </p:cNvPr>
          <p:cNvSpPr txBox="1">
            <a:spLocks noChangeArrowheads="1"/>
          </p:cNvSpPr>
          <p:nvPr/>
        </p:nvSpPr>
        <p:spPr bwMode="auto">
          <a:xfrm>
            <a:off x="5083076" y="4259990"/>
            <a:ext cx="2298352" cy="34805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lvl1pPr marL="0" indent="0" algn="ctr">
              <a:buFontTx/>
              <a:buNone/>
              <a:defRPr sz="2000" b="1">
                <a:solidFill>
                  <a:schemeClr val="bg1"/>
                </a:solidFill>
                <a:latin typeface="+mj-lt"/>
                <a:ea typeface="+mj-ea"/>
                <a:cs typeface="+mj-cs"/>
              </a:defRPr>
            </a:lvl1pPr>
            <a:lvl2pPr marL="742950" indent="-285750" eaLnBrk="0" hangingPunct="0">
              <a:spcBef>
                <a:spcPct val="20000"/>
              </a:spcBef>
              <a:buChar char="–"/>
              <a:defRPr sz="2000">
                <a:latin typeface="+mn-lt"/>
                <a:ea typeface="仿宋_GB2312" pitchFamily="49" charset="-122"/>
              </a:defRPr>
            </a:lvl2pPr>
            <a:lvl3pPr marL="1143000" indent="-228600" eaLnBrk="0" hangingPunct="0">
              <a:spcBef>
                <a:spcPct val="20000"/>
              </a:spcBef>
              <a:buChar char="•"/>
              <a:defRPr sz="2400">
                <a:latin typeface="+mn-lt"/>
              </a:defRPr>
            </a:lvl3pPr>
            <a:lvl4pPr marL="1600200" indent="-228600" eaLnBrk="0" hangingPunct="0">
              <a:spcBef>
                <a:spcPct val="20000"/>
              </a:spcBef>
              <a:buChar char="–"/>
              <a:defRPr sz="2000">
                <a:latin typeface="+mn-lt"/>
              </a:defRPr>
            </a:lvl4pPr>
            <a:lvl5pPr marL="2057400" indent="-228600" eaLnBrk="0" hangingPunct="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fontAlgn="base">
              <a:spcBef>
                <a:spcPct val="0"/>
              </a:spcBef>
              <a:spcAft>
                <a:spcPct val="0"/>
              </a:spcAft>
            </a:pPr>
            <a:endParaRPr lang="zh-CN" altLang="en-US" sz="1800" b="0" dirty="0">
              <a:solidFill>
                <a:srgbClr val="84C2B3"/>
              </a:solidFill>
              <a:latin typeface="黑体" panose="02010609060101010101" pitchFamily="49" charset="-122"/>
              <a:ea typeface="黑体" panose="02010609060101010101" pitchFamily="49" charset="-122"/>
            </a:endParaRPr>
          </a:p>
        </p:txBody>
      </p:sp>
      <p:sp>
        <p:nvSpPr>
          <p:cNvPr id="8" name="Freeform 9">
            <a:extLst>
              <a:ext uri="{FF2B5EF4-FFF2-40B4-BE49-F238E27FC236}">
                <a16:creationId xmlns="" xmlns:a16="http://schemas.microsoft.com/office/drawing/2014/main" id="{F7C14C79-F658-4C90-971E-378AD0856F17}"/>
              </a:ext>
            </a:extLst>
          </p:cNvPr>
          <p:cNvSpPr>
            <a:spLocks noEditPoints="1"/>
          </p:cNvSpPr>
          <p:nvPr/>
        </p:nvSpPr>
        <p:spPr bwMode="auto">
          <a:xfrm>
            <a:off x="4923842" y="4288323"/>
            <a:ext cx="290167" cy="291387"/>
          </a:xfrm>
          <a:custGeom>
            <a:avLst/>
            <a:gdLst>
              <a:gd name="T0" fmla="*/ 358 w 490"/>
              <a:gd name="T1" fmla="*/ 250 h 490"/>
              <a:gd name="T2" fmla="*/ 358 w 490"/>
              <a:gd name="T3" fmla="*/ 183 h 490"/>
              <a:gd name="T4" fmla="*/ 328 w 490"/>
              <a:gd name="T5" fmla="*/ 183 h 490"/>
              <a:gd name="T6" fmla="*/ 328 w 490"/>
              <a:gd name="T7" fmla="*/ 250 h 490"/>
              <a:gd name="T8" fmla="*/ 247 w 490"/>
              <a:gd name="T9" fmla="*/ 330 h 490"/>
              <a:gd name="T10" fmla="*/ 246 w 490"/>
              <a:gd name="T11" fmla="*/ 330 h 490"/>
              <a:gd name="T12" fmla="*/ 245 w 490"/>
              <a:gd name="T13" fmla="*/ 330 h 490"/>
              <a:gd name="T14" fmla="*/ 245 w 490"/>
              <a:gd name="T15" fmla="*/ 330 h 490"/>
              <a:gd name="T16" fmla="*/ 243 w 490"/>
              <a:gd name="T17" fmla="*/ 330 h 490"/>
              <a:gd name="T18" fmla="*/ 162 w 490"/>
              <a:gd name="T19" fmla="*/ 250 h 490"/>
              <a:gd name="T20" fmla="*/ 162 w 490"/>
              <a:gd name="T21" fmla="*/ 183 h 490"/>
              <a:gd name="T22" fmla="*/ 132 w 490"/>
              <a:gd name="T23" fmla="*/ 183 h 490"/>
              <a:gd name="T24" fmla="*/ 132 w 490"/>
              <a:gd name="T25" fmla="*/ 250 h 490"/>
              <a:gd name="T26" fmla="*/ 227 w 490"/>
              <a:gd name="T27" fmla="*/ 359 h 490"/>
              <a:gd name="T28" fmla="*/ 227 w 490"/>
              <a:gd name="T29" fmla="*/ 407 h 490"/>
              <a:gd name="T30" fmla="*/ 160 w 490"/>
              <a:gd name="T31" fmla="*/ 426 h 490"/>
              <a:gd name="T32" fmla="*/ 331 w 490"/>
              <a:gd name="T33" fmla="*/ 426 h 490"/>
              <a:gd name="T34" fmla="*/ 263 w 490"/>
              <a:gd name="T35" fmla="*/ 407 h 490"/>
              <a:gd name="T36" fmla="*/ 263 w 490"/>
              <a:gd name="T37" fmla="*/ 360 h 490"/>
              <a:gd name="T38" fmla="*/ 358 w 490"/>
              <a:gd name="T39" fmla="*/ 250 h 490"/>
              <a:gd name="T40" fmla="*/ 244 w 490"/>
              <a:gd name="T41" fmla="*/ 302 h 490"/>
              <a:gd name="T42" fmla="*/ 245 w 490"/>
              <a:gd name="T43" fmla="*/ 302 h 490"/>
              <a:gd name="T44" fmla="*/ 246 w 490"/>
              <a:gd name="T45" fmla="*/ 302 h 490"/>
              <a:gd name="T46" fmla="*/ 300 w 490"/>
              <a:gd name="T47" fmla="*/ 248 h 490"/>
              <a:gd name="T48" fmla="*/ 300 w 490"/>
              <a:gd name="T49" fmla="*/ 118 h 490"/>
              <a:gd name="T50" fmla="*/ 246 w 490"/>
              <a:gd name="T51" fmla="*/ 64 h 490"/>
              <a:gd name="T52" fmla="*/ 245 w 490"/>
              <a:gd name="T53" fmla="*/ 64 h 490"/>
              <a:gd name="T54" fmla="*/ 244 w 490"/>
              <a:gd name="T55" fmla="*/ 64 h 490"/>
              <a:gd name="T56" fmla="*/ 190 w 490"/>
              <a:gd name="T57" fmla="*/ 118 h 490"/>
              <a:gd name="T58" fmla="*/ 190 w 490"/>
              <a:gd name="T59" fmla="*/ 248 h 490"/>
              <a:gd name="T60" fmla="*/ 244 w 490"/>
              <a:gd name="T61" fmla="*/ 302 h 490"/>
              <a:gd name="T62" fmla="*/ 245 w 490"/>
              <a:gd name="T63" fmla="*/ 0 h 490"/>
              <a:gd name="T64" fmla="*/ 490 w 490"/>
              <a:gd name="T65" fmla="*/ 245 h 490"/>
              <a:gd name="T66" fmla="*/ 245 w 490"/>
              <a:gd name="T67" fmla="*/ 490 h 490"/>
              <a:gd name="T68" fmla="*/ 0 w 490"/>
              <a:gd name="T69" fmla="*/ 245 h 490"/>
              <a:gd name="T70" fmla="*/ 245 w 490"/>
              <a:gd name="T7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90" h="490">
                <a:moveTo>
                  <a:pt x="358" y="250"/>
                </a:moveTo>
                <a:lnTo>
                  <a:pt x="358" y="183"/>
                </a:lnTo>
                <a:cubicBezTo>
                  <a:pt x="358" y="165"/>
                  <a:pt x="328" y="164"/>
                  <a:pt x="328" y="183"/>
                </a:cubicBezTo>
                <a:lnTo>
                  <a:pt x="328" y="250"/>
                </a:lnTo>
                <a:cubicBezTo>
                  <a:pt x="328" y="294"/>
                  <a:pt x="292" y="330"/>
                  <a:pt x="247" y="330"/>
                </a:cubicBezTo>
                <a:cubicBezTo>
                  <a:pt x="247" y="330"/>
                  <a:pt x="246" y="330"/>
                  <a:pt x="246" y="330"/>
                </a:cubicBezTo>
                <a:lnTo>
                  <a:pt x="245" y="330"/>
                </a:lnTo>
                <a:lnTo>
                  <a:pt x="245" y="330"/>
                </a:lnTo>
                <a:cubicBezTo>
                  <a:pt x="244" y="330"/>
                  <a:pt x="244" y="330"/>
                  <a:pt x="243" y="330"/>
                </a:cubicBezTo>
                <a:cubicBezTo>
                  <a:pt x="198" y="330"/>
                  <a:pt x="162" y="294"/>
                  <a:pt x="162" y="250"/>
                </a:cubicBezTo>
                <a:lnTo>
                  <a:pt x="162" y="183"/>
                </a:lnTo>
                <a:cubicBezTo>
                  <a:pt x="162" y="165"/>
                  <a:pt x="132" y="164"/>
                  <a:pt x="132" y="183"/>
                </a:cubicBezTo>
                <a:cubicBezTo>
                  <a:pt x="132" y="192"/>
                  <a:pt x="132" y="250"/>
                  <a:pt x="132" y="250"/>
                </a:cubicBezTo>
                <a:cubicBezTo>
                  <a:pt x="132" y="306"/>
                  <a:pt x="173" y="352"/>
                  <a:pt x="227" y="359"/>
                </a:cubicBezTo>
                <a:lnTo>
                  <a:pt x="227" y="407"/>
                </a:lnTo>
                <a:lnTo>
                  <a:pt x="160" y="426"/>
                </a:lnTo>
                <a:lnTo>
                  <a:pt x="331" y="426"/>
                </a:lnTo>
                <a:lnTo>
                  <a:pt x="263" y="407"/>
                </a:lnTo>
                <a:lnTo>
                  <a:pt x="263" y="360"/>
                </a:lnTo>
                <a:cubicBezTo>
                  <a:pt x="317" y="352"/>
                  <a:pt x="358" y="306"/>
                  <a:pt x="358" y="250"/>
                </a:cubicBezTo>
                <a:close/>
                <a:moveTo>
                  <a:pt x="244" y="302"/>
                </a:moveTo>
                <a:cubicBezTo>
                  <a:pt x="244" y="302"/>
                  <a:pt x="245" y="302"/>
                  <a:pt x="245" y="302"/>
                </a:cubicBezTo>
                <a:cubicBezTo>
                  <a:pt x="245" y="302"/>
                  <a:pt x="246" y="302"/>
                  <a:pt x="246" y="302"/>
                </a:cubicBezTo>
                <a:cubicBezTo>
                  <a:pt x="276" y="302"/>
                  <a:pt x="300" y="278"/>
                  <a:pt x="300" y="248"/>
                </a:cubicBezTo>
                <a:lnTo>
                  <a:pt x="300" y="118"/>
                </a:lnTo>
                <a:cubicBezTo>
                  <a:pt x="300" y="88"/>
                  <a:pt x="276" y="64"/>
                  <a:pt x="246" y="64"/>
                </a:cubicBezTo>
                <a:cubicBezTo>
                  <a:pt x="246" y="64"/>
                  <a:pt x="245" y="64"/>
                  <a:pt x="245" y="64"/>
                </a:cubicBezTo>
                <a:cubicBezTo>
                  <a:pt x="245" y="64"/>
                  <a:pt x="244" y="64"/>
                  <a:pt x="244" y="64"/>
                </a:cubicBezTo>
                <a:cubicBezTo>
                  <a:pt x="214" y="64"/>
                  <a:pt x="190" y="88"/>
                  <a:pt x="190" y="118"/>
                </a:cubicBezTo>
                <a:lnTo>
                  <a:pt x="190" y="248"/>
                </a:lnTo>
                <a:cubicBezTo>
                  <a:pt x="190" y="278"/>
                  <a:pt x="214" y="302"/>
                  <a:pt x="244" y="302"/>
                </a:cubicBezTo>
                <a:close/>
                <a:moveTo>
                  <a:pt x="245" y="0"/>
                </a:moveTo>
                <a:cubicBezTo>
                  <a:pt x="381" y="0"/>
                  <a:pt x="490" y="110"/>
                  <a:pt x="490" y="245"/>
                </a:cubicBezTo>
                <a:cubicBezTo>
                  <a:pt x="490" y="381"/>
                  <a:pt x="381" y="490"/>
                  <a:pt x="245" y="490"/>
                </a:cubicBezTo>
                <a:cubicBezTo>
                  <a:pt x="110" y="490"/>
                  <a:pt x="0" y="381"/>
                  <a:pt x="0" y="245"/>
                </a:cubicBezTo>
                <a:cubicBezTo>
                  <a:pt x="0" y="110"/>
                  <a:pt x="110" y="0"/>
                  <a:pt x="245" y="0"/>
                </a:cubicBezTo>
                <a:close/>
              </a:path>
            </a:pathLst>
          </a:custGeom>
          <a:solidFill>
            <a:srgbClr val="84C2B3"/>
          </a:solidFill>
          <a:ln>
            <a:noFill/>
          </a:ln>
          <a:extLst/>
        </p:spPr>
        <p:txBody>
          <a:bodyPr vert="horz" wrap="square" lIns="91419" tIns="45709" rIns="91419" bIns="45709" numCol="1" anchor="t" anchorCtr="0" compatLnSpc="1">
            <a:prstTxWarp prst="textNoShape">
              <a:avLst/>
            </a:prstTxWarp>
          </a:bodyPr>
          <a:lstStyle/>
          <a:p>
            <a:pPr algn="ctr" defTabSz="914217" eaLnBrk="1" hangingPunct="1">
              <a:defRPr/>
            </a:pPr>
            <a:endParaRPr lang="zh-CN" altLang="en-US" kern="0">
              <a:solidFill>
                <a:srgbClr val="2EA126"/>
              </a:solidFill>
              <a:latin typeface="Arial" pitchFamily="34" charset="0"/>
            </a:endParaRPr>
          </a:p>
        </p:txBody>
      </p:sp>
    </p:spTree>
    <p:extLst>
      <p:ext uri="{BB962C8B-B14F-4D97-AF65-F5344CB8AC3E}">
        <p14:creationId xmlns:p14="http://schemas.microsoft.com/office/powerpoint/2010/main" xmlns="" val="1777420773"/>
      </p:ext>
    </p:extLst>
  </p:cSld>
  <p:clrMapOvr>
    <a:masterClrMapping/>
  </p:clrMapOvr>
  <mc:AlternateContent xmlns:mc="http://schemas.openxmlformats.org/markup-compatibility/2006">
    <mc:Choice xmlns:p14="http://schemas.microsoft.com/office/powerpoint/2010/main" xmlns=""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750"/>
                                        <p:tgtEl>
                                          <p:spTgt spid="10"/>
                                        </p:tgtEl>
                                      </p:cBhvr>
                                    </p:animEffect>
                                  </p:childTnLst>
                                </p:cTn>
                              </p:par>
                            </p:childTnLst>
                          </p:cTn>
                        </p:par>
                        <p:par>
                          <p:cTn id="8" fill="hold">
                            <p:stCondLst>
                              <p:cond delay="750"/>
                            </p:stCondLst>
                            <p:childTnLst>
                              <p:par>
                                <p:cTn id="9" presetID="2" presetClass="entr" presetSubtype="2" decel="5330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2025"/>
                            </p:stCondLst>
                            <p:childTnLst>
                              <p:par>
                                <p:cTn id="14" presetID="47"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anim calcmode="lin" valueType="num">
                                      <p:cBhvr>
                                        <p:cTn id="17" dur="750" fill="hold"/>
                                        <p:tgtEl>
                                          <p:spTgt spid="6"/>
                                        </p:tgtEl>
                                        <p:attrNameLst>
                                          <p:attrName>ppt_x</p:attrName>
                                        </p:attrNameLst>
                                      </p:cBhvr>
                                      <p:tavLst>
                                        <p:tav tm="0">
                                          <p:val>
                                            <p:strVal val="#ppt_x"/>
                                          </p:val>
                                        </p:tav>
                                        <p:tav tm="100000">
                                          <p:val>
                                            <p:strVal val="#ppt_x"/>
                                          </p:val>
                                        </p:tav>
                                      </p:tavLst>
                                    </p:anim>
                                    <p:anim calcmode="lin" valueType="num">
                                      <p:cBhvr>
                                        <p:cTn id="18" dur="75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2775"/>
                            </p:stCondLst>
                            <p:childTnLst>
                              <p:par>
                                <p:cTn id="20" presetID="2" presetClass="entr" presetSubtype="6"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1+#ppt_w/2"/>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par>
                          <p:cTn id="24" fill="hold">
                            <p:stCondLst>
                              <p:cond delay="3275"/>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4116156" y="1858908"/>
            <a:ext cx="8075509" cy="3140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896">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11"/>
          <p:cNvSpPr/>
          <p:nvPr/>
        </p:nvSpPr>
        <p:spPr>
          <a:xfrm>
            <a:off x="335" y="1858908"/>
            <a:ext cx="3979279" cy="3140185"/>
          </a:xfrm>
          <a:prstGeom prst="rect">
            <a:avLst/>
          </a:pr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zh-CN" altLang="en-US" sz="1896">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p:cNvSpPr txBox="1"/>
          <p:nvPr/>
        </p:nvSpPr>
        <p:spPr>
          <a:xfrm>
            <a:off x="3570243" y="2011343"/>
            <a:ext cx="4850426" cy="1107867"/>
          </a:xfrm>
          <a:prstGeom prst="rect">
            <a:avLst/>
          </a:prstGeom>
          <a:noFill/>
        </p:spPr>
        <p:txBody>
          <a:bodyPr wrap="square" rtlCol="0">
            <a:spAutoFit/>
          </a:bodyPr>
          <a:lstStyle/>
          <a:p>
            <a:pPr algn="ctr" defTabSz="866943"/>
            <a:r>
              <a:rPr lang="zh-CN" altLang="en-US" sz="6599" b="1"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小组活动</a:t>
            </a:r>
          </a:p>
        </p:txBody>
      </p:sp>
      <p:sp>
        <p:nvSpPr>
          <p:cNvPr id="21" name="矩形 20"/>
          <p:cNvSpPr/>
          <p:nvPr/>
        </p:nvSpPr>
        <p:spPr>
          <a:xfrm>
            <a:off x="4348389" y="3218688"/>
            <a:ext cx="7748077" cy="1551194"/>
          </a:xfrm>
          <a:prstGeom prst="rect">
            <a:avLst/>
          </a:prstGeom>
        </p:spPr>
        <p:txBody>
          <a:bodyPr wrap="square" lIns="0" tIns="0" rIns="0" bIns="0">
            <a:spAutoFit/>
          </a:bodyPr>
          <a:lstStyle/>
          <a:p>
            <a:pPr defTabSz="866943">
              <a:lnSpc>
                <a:spcPct val="120000"/>
              </a:lnSpc>
            </a:pPr>
            <a:r>
              <a:rPr lang="zh-CN" altLang="en-US" sz="2800" dirty="0">
                <a:solidFill>
                  <a:prstClr val="white"/>
                </a:solidFill>
                <a:latin typeface="Arial" panose="020B0604020202020204" pitchFamily="34" charset="0"/>
                <a:ea typeface="微软雅黑" panose="020B0503020204020204" pitchFamily="34" charset="-122"/>
                <a:cs typeface="+mn-ea"/>
                <a:sym typeface="Arial" panose="020B0604020202020204" pitchFamily="34" charset="0"/>
              </a:rPr>
              <a:t>请你以小组为单位，选择一位你们特别敬佩的古代科技巨人，说一说关于他们的故事吧！看看哪个小组说得更详细、更好！</a:t>
            </a:r>
          </a:p>
        </p:txBody>
      </p:sp>
      <p:cxnSp>
        <p:nvCxnSpPr>
          <p:cNvPr id="14" name="直接连接符 13"/>
          <p:cNvCxnSpPr/>
          <p:nvPr/>
        </p:nvCxnSpPr>
        <p:spPr>
          <a:xfrm>
            <a:off x="335" y="1653967"/>
            <a:ext cx="397927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116156" y="5157845"/>
            <a:ext cx="8075509"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433035248"/>
      </p:ext>
    </p:extLst>
  </p:cSld>
  <p:clrMapOvr>
    <a:masterClrMapping/>
  </p:clrMapOvr>
  <mc:AlternateContent xmlns:mc="http://schemas.openxmlformats.org/markup-compatibility/2006">
    <mc:Choice xmlns:p14="http://schemas.microsoft.com/office/powerpoint/2010/main" xmlns="" Requires="p14">
      <p:transition spd="slow" p14:dur="12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right)">
                                      <p:cBhvr>
                                        <p:cTn id="24" dur="500"/>
                                        <p:tgtEl>
                                          <p:spTgt spid="15"/>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3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p:cTn id="35" dur="500" fill="hold"/>
                                        <p:tgtEl>
                                          <p:spTgt spid="21"/>
                                        </p:tgtEl>
                                        <p:attrNameLst>
                                          <p:attrName>ppt_w</p:attrName>
                                        </p:attrNameLst>
                                      </p:cBhvr>
                                      <p:tavLst>
                                        <p:tav tm="0">
                                          <p:val>
                                            <p:strVal val="4*#ppt_w"/>
                                          </p:val>
                                        </p:tav>
                                        <p:tav tm="100000">
                                          <p:val>
                                            <p:strVal val="#ppt_w"/>
                                          </p:val>
                                        </p:tav>
                                      </p:tavLst>
                                    </p:anim>
                                    <p:anim calcmode="lin" valueType="num">
                                      <p:cBhvr>
                                        <p:cTn id="36" dur="500" fill="hold"/>
                                        <p:tgtEl>
                                          <p:spTgt spid="2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8353" y="1364777"/>
            <a:ext cx="7633648" cy="640780"/>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644571" y="1440534"/>
            <a:ext cx="469530" cy="469530"/>
            <a:chOff x="7070971" y="788848"/>
            <a:chExt cx="1800200" cy="1800200"/>
          </a:xfrm>
        </p:grpSpPr>
        <p:sp>
          <p:nvSpPr>
            <p:cNvPr id="4" name="椭圆 3"/>
            <p:cNvSpPr/>
            <p:nvPr/>
          </p:nvSpPr>
          <p:spPr>
            <a:xfrm>
              <a:off x="7070971" y="788848"/>
              <a:ext cx="1800200" cy="180020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燕尾形 4"/>
            <p:cNvSpPr/>
            <p:nvPr/>
          </p:nvSpPr>
          <p:spPr>
            <a:xfrm>
              <a:off x="7575071" y="1166948"/>
              <a:ext cx="792000" cy="1044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TextBox 1"/>
          <p:cNvSpPr txBox="1"/>
          <p:nvPr/>
        </p:nvSpPr>
        <p:spPr>
          <a:xfrm>
            <a:off x="4995820" y="1366062"/>
            <a:ext cx="7100646" cy="584775"/>
          </a:xfrm>
          <a:prstGeom prst="rect">
            <a:avLst/>
          </a:prstGeom>
          <a:noFill/>
        </p:spPr>
        <p:txBody>
          <a:bodyPr wrap="square" rtlCol="0">
            <a:spAutoFit/>
          </a:bodyPr>
          <a:lstStyle/>
          <a:p>
            <a:r>
              <a:rPr lang="zh-CN" altLang="en-US" sz="3200" b="1" dirty="0">
                <a:solidFill>
                  <a:schemeClr val="bg1"/>
                </a:solidFill>
                <a:latin typeface="微软雅黑" pitchFamily="34" charset="-122"/>
                <a:ea typeface="微软雅黑" pitchFamily="34" charset="-122"/>
              </a:rPr>
              <a:t>中国古代科学家的故事：张衡与地动仪</a:t>
            </a:r>
          </a:p>
        </p:txBody>
      </p:sp>
      <p:sp>
        <p:nvSpPr>
          <p:cNvPr id="8" name="Text Box 44"/>
          <p:cNvSpPr txBox="1">
            <a:spLocks noChangeArrowheads="1"/>
          </p:cNvSpPr>
          <p:nvPr/>
        </p:nvSpPr>
        <p:spPr bwMode="auto">
          <a:xfrm>
            <a:off x="4556614" y="2324279"/>
            <a:ext cx="7398826" cy="2862322"/>
          </a:xfrm>
          <a:prstGeom prst="rect">
            <a:avLst/>
          </a:prstGeom>
          <a:noFill/>
          <a:ln>
            <a:noFill/>
          </a:ln>
          <a:effectLst/>
          <a:extLst>
            <a:ext uri="{909E8E84-426E-40DD-AFC4-6F175D3DCCD1}">
              <a14:hiddenFill xmlns:a14="http://schemas.microsoft.com/office/drawing/2010/main" xmlns="">
                <a:solidFill>
                  <a:srgbClr val="FFFFFF">
                    <a:alpha val="3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itchFamily="34" charset="-122"/>
                <a:ea typeface="微软雅黑" pitchFamily="34" charset="-122"/>
              </a:defRPr>
            </a:lvl1pPr>
            <a:lvl2pPr defTabSz="720725" eaLnBrk="0" hangingPunct="0">
              <a:defRPr sz="1600">
                <a:latin typeface="Arial" pitchFamily="34" charset="0"/>
                <a:ea typeface="宋体" pitchFamily="2" charset="-122"/>
              </a:defRPr>
            </a:lvl2pPr>
            <a:lvl3pPr defTabSz="720725" eaLnBrk="0" hangingPunct="0">
              <a:defRPr sz="1600">
                <a:latin typeface="Arial" pitchFamily="34" charset="0"/>
                <a:ea typeface="宋体" pitchFamily="2" charset="-122"/>
              </a:defRPr>
            </a:lvl3pPr>
            <a:lvl4pPr defTabSz="720725" eaLnBrk="0" hangingPunct="0">
              <a:defRPr sz="1600">
                <a:latin typeface="Arial" pitchFamily="34" charset="0"/>
                <a:ea typeface="宋体" pitchFamily="2" charset="-122"/>
              </a:defRPr>
            </a:lvl4pPr>
            <a:lvl5pPr defTabSz="720725" eaLnBrk="0" hangingPunct="0">
              <a:defRPr sz="1600">
                <a:latin typeface="Arial" pitchFamily="34" charset="0"/>
                <a:ea typeface="宋体" pitchFamily="2" charset="-122"/>
              </a:defRPr>
            </a:lvl5pPr>
            <a:lvl6pPr defTabSz="720725" eaLnBrk="0" fontAlgn="base" hangingPunct="0">
              <a:spcBef>
                <a:spcPct val="0"/>
              </a:spcBef>
              <a:spcAft>
                <a:spcPct val="0"/>
              </a:spcAft>
              <a:defRPr sz="1600">
                <a:latin typeface="Arial" pitchFamily="34" charset="0"/>
                <a:ea typeface="宋体" pitchFamily="2" charset="-122"/>
              </a:defRPr>
            </a:lvl6pPr>
            <a:lvl7pPr defTabSz="720725" eaLnBrk="0" fontAlgn="base" hangingPunct="0">
              <a:spcBef>
                <a:spcPct val="0"/>
              </a:spcBef>
              <a:spcAft>
                <a:spcPct val="0"/>
              </a:spcAft>
              <a:defRPr sz="1600">
                <a:latin typeface="Arial" pitchFamily="34" charset="0"/>
                <a:ea typeface="宋体" pitchFamily="2" charset="-122"/>
              </a:defRPr>
            </a:lvl7pPr>
            <a:lvl8pPr defTabSz="720725" eaLnBrk="0" fontAlgn="base" hangingPunct="0">
              <a:spcBef>
                <a:spcPct val="0"/>
              </a:spcBef>
              <a:spcAft>
                <a:spcPct val="0"/>
              </a:spcAft>
              <a:defRPr sz="1600">
                <a:latin typeface="Arial" pitchFamily="34" charset="0"/>
                <a:ea typeface="宋体" pitchFamily="2" charset="-122"/>
              </a:defRPr>
            </a:lvl8pPr>
            <a:lvl9pPr defTabSz="720725" eaLnBrk="0" fontAlgn="base" hangingPunct="0">
              <a:spcBef>
                <a:spcPct val="0"/>
              </a:spcBef>
              <a:spcAft>
                <a:spcPct val="0"/>
              </a:spcAft>
              <a:defRPr sz="1600">
                <a:latin typeface="Arial" pitchFamily="34" charset="0"/>
                <a:ea typeface="宋体" pitchFamily="2" charset="-122"/>
              </a:defRPr>
            </a:lvl9pPr>
          </a:lstStyle>
          <a:p>
            <a:pPr marL="285750" indent="-285750">
              <a:lnSpc>
                <a:spcPct val="150000"/>
              </a:lnSpc>
              <a:buFont typeface="Wingdings" pitchFamily="2" charset="2"/>
              <a:buChar char="n"/>
            </a:pPr>
            <a:r>
              <a:rPr lang="zh-CN" altLang="en-US" sz="2400" b="1" dirty="0">
                <a:solidFill>
                  <a:schemeClr val="tx1">
                    <a:lumMod val="65000"/>
                    <a:lumOff val="35000"/>
                  </a:schemeClr>
                </a:solidFill>
              </a:rPr>
              <a:t>张衡生活的时代，频繁的地震给人民的生命财产造成严重损失。张衡决心制造一架能测定地震的仪器，以便及时掌握全国各地的地震情况。经过孜孜不倦的研究，张衡最终研制出了世界上最早的地震仪器地动仪。</a:t>
            </a:r>
          </a:p>
        </p:txBody>
      </p:sp>
      <p:pic>
        <p:nvPicPr>
          <p:cNvPr id="7" name="图片 6"/>
          <p:cNvPicPr>
            <a:picLocks noChangeAspect="1"/>
          </p:cNvPicPr>
          <p:nvPr/>
        </p:nvPicPr>
        <p:blipFill>
          <a:blip r:embed="rId2" cstate="print"/>
          <a:stretch>
            <a:fillRect/>
          </a:stretch>
        </p:blipFill>
        <p:spPr>
          <a:xfrm>
            <a:off x="380929" y="1228298"/>
            <a:ext cx="3990678" cy="4041087"/>
          </a:xfrm>
          <a:prstGeom prst="rect">
            <a:avLst/>
          </a:prstGeom>
        </p:spPr>
      </p:pic>
    </p:spTree>
    <p:extLst>
      <p:ext uri="{BB962C8B-B14F-4D97-AF65-F5344CB8AC3E}">
        <p14:creationId xmlns:p14="http://schemas.microsoft.com/office/powerpoint/2010/main" xmlns="" val="1141182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0" y="495442"/>
            <a:ext cx="12191999" cy="6152020"/>
            <a:chOff x="0" y="495442"/>
            <a:chExt cx="12191999" cy="6152020"/>
          </a:xfrm>
        </p:grpSpPr>
        <p:sp>
          <p:nvSpPr>
            <p:cNvPr id="4" name="矩形 3"/>
            <p:cNvSpPr/>
            <p:nvPr/>
          </p:nvSpPr>
          <p:spPr>
            <a:xfrm>
              <a:off x="5186148" y="504968"/>
              <a:ext cx="7005851" cy="6127844"/>
            </a:xfrm>
            <a:prstGeom prst="rect">
              <a:avLst/>
            </a:prstGeom>
            <a:solidFill>
              <a:srgbClr val="E6E0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rotWithShape="1">
            <a:blip r:embed="rId2" cstate="print"/>
            <a:srcRect l="3672" r="38442"/>
            <a:stretch/>
          </p:blipFill>
          <p:spPr>
            <a:xfrm>
              <a:off x="0" y="495442"/>
              <a:ext cx="5268036" cy="6152020"/>
            </a:xfrm>
            <a:prstGeom prst="rect">
              <a:avLst/>
            </a:prstGeom>
          </p:spPr>
        </p:pic>
      </p:grpSp>
      <p:sp>
        <p:nvSpPr>
          <p:cNvPr id="3" name="文本框 2"/>
          <p:cNvSpPr txBox="1"/>
          <p:nvPr/>
        </p:nvSpPr>
        <p:spPr>
          <a:xfrm>
            <a:off x="4870820" y="2346145"/>
            <a:ext cx="7321180" cy="2677656"/>
          </a:xfrm>
          <a:prstGeom prst="rect">
            <a:avLst/>
          </a:prstGeom>
          <a:noFill/>
          <a:ln>
            <a:solidFill>
              <a:schemeClr val="accent2"/>
            </a:solidFill>
          </a:ln>
        </p:spPr>
        <p:txBody>
          <a:bodyPr wrap="square" rtlCol="0" anchor="t">
            <a:spAutoFit/>
          </a:bodyPr>
          <a:lstStyle/>
          <a:p>
            <a:r>
              <a:rPr lang="zh-CN" altLang="en-US" sz="2400" dirty="0">
                <a:latin typeface="微软雅黑" panose="020B0503020204020204" pitchFamily="34" charset="-122"/>
                <a:ea typeface="微软雅黑" panose="020B0503020204020204" pitchFamily="34" charset="-122"/>
              </a:rPr>
              <a:t>李时珍从小随父行医，立志长大成为一名能给百姓治病的好医生。李时珍发现前人所写的医书有不少错误，决心编写一部比较完善的药物学著作。为此，李时珍脚穿草鞋，身背药篓，翻山越岭，访医采药，走了上万里路，倾听了无数人的意见，参阅书籍800多种，费时27年，最终明朝医药学家李时珍像编写成了总结药物学知识和经验的巨著《本草纲目》。</a:t>
            </a:r>
          </a:p>
        </p:txBody>
      </p:sp>
      <p:sp>
        <p:nvSpPr>
          <p:cNvPr id="5" name="文本框 4"/>
          <p:cNvSpPr txBox="1"/>
          <p:nvPr/>
        </p:nvSpPr>
        <p:spPr>
          <a:xfrm>
            <a:off x="4691570" y="1718481"/>
            <a:ext cx="7837075" cy="523220"/>
          </a:xfrm>
          <a:prstGeom prst="rect">
            <a:avLst/>
          </a:prstGeom>
          <a:noFill/>
        </p:spPr>
        <p:txBody>
          <a:bodyPr wrap="square" rtlCol="0">
            <a:spAutoFit/>
          </a:bodyPr>
          <a:lstStyle/>
          <a:p>
            <a:pPr algn="l"/>
            <a:r>
              <a:rPr lang="zh-CN" altLang="en-US" sz="2800" b="1" dirty="0">
                <a:latin typeface="微软雅黑" panose="020B0503020204020204" pitchFamily="34" charset="-122"/>
                <a:ea typeface="微软雅黑" panose="020B0503020204020204" pitchFamily="34" charset="-122"/>
                <a:sym typeface="+mn-ea"/>
              </a:rPr>
              <a:t>中国古代科学家的故事：李时珍与《本草纲目》</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5535" y="1975922"/>
            <a:ext cx="11122925" cy="3139321"/>
          </a:xfrm>
          <a:prstGeom prst="rect">
            <a:avLst/>
          </a:prstGeom>
          <a:solidFill>
            <a:srgbClr val="E6E0DD"/>
          </a:solidFill>
          <a:ln>
            <a:solidFill>
              <a:schemeClr val="accent2"/>
            </a:solidFill>
          </a:ln>
        </p:spPr>
        <p:txBody>
          <a:bodyPr wrap="square" rtlCol="0" anchor="t">
            <a:spAutoFit/>
          </a:bodyPr>
          <a:lstStyle/>
          <a:p>
            <a:r>
              <a:rPr lang="zh-CN" altLang="en-US" sz="2200" dirty="0" smtClean="0">
                <a:latin typeface="微软雅黑" panose="020B0503020204020204" pitchFamily="34" charset="-122"/>
                <a:ea typeface="微软雅黑" panose="020B0503020204020204" pitchFamily="34" charset="-122"/>
              </a:rPr>
              <a:t>鲁班</a:t>
            </a:r>
            <a:r>
              <a:rPr lang="zh-CN" altLang="en-US" sz="2200" dirty="0">
                <a:latin typeface="微软雅黑" panose="020B0503020204020204" pitchFamily="34" charset="-122"/>
                <a:ea typeface="微软雅黑" panose="020B0503020204020204" pitchFamily="34" charset="-122"/>
              </a:rPr>
              <a:t>是个木匠整天和木头打交道。他的技术很高，特别善于用斧头，能几下子就把木料砍成需要的样子。“班门弄斧”这句话，就是说谁要在鲁班面前摆弄斧子，那是自不量力</a:t>
            </a:r>
            <a:r>
              <a:rPr lang="zh-CN" altLang="en-US" sz="2200" dirty="0" smtClean="0">
                <a:latin typeface="微软雅黑" panose="020B0503020204020204" pitchFamily="34" charset="-122"/>
                <a:ea typeface="微软雅黑" panose="020B0503020204020204" pitchFamily="34" charset="-122"/>
              </a:rPr>
              <a:t>。</a:t>
            </a:r>
            <a:endParaRPr lang="zh-CN" altLang="en-US" sz="2200" dirty="0">
              <a:latin typeface="微软雅黑" panose="020B0503020204020204" pitchFamily="34" charset="-122"/>
              <a:ea typeface="微软雅黑" panose="020B0503020204020204" pitchFamily="34" charset="-122"/>
            </a:endParaRPr>
          </a:p>
          <a:p>
            <a:r>
              <a:rPr lang="zh-CN" altLang="en-US" sz="2200" dirty="0">
                <a:latin typeface="微软雅黑" panose="020B0503020204020204" pitchFamily="34" charset="-122"/>
                <a:ea typeface="微软雅黑" panose="020B0503020204020204" pitchFamily="34" charset="-122"/>
              </a:rPr>
              <a:t>由此可见,鲁班用斧之纯熟。但是用斧子把木料砍得光光滑滑，鲁班却办不到，特别是碰到木纹粗和疤节多的木料时，就更难了。为了解决这个问题，鲁班白天琢磨夜里想，他先是做了一把薄的斧头，磨得很快，砍起来比以前是好多了，可还是不理想</a:t>
            </a:r>
            <a:r>
              <a:rPr lang="zh-CN" altLang="en-US" sz="2200" dirty="0" smtClean="0">
                <a:latin typeface="微软雅黑" panose="020B0503020204020204" pitchFamily="34" charset="-122"/>
                <a:ea typeface="微软雅黑" panose="020B0503020204020204" pitchFamily="34" charset="-122"/>
              </a:rPr>
              <a:t>。</a:t>
            </a:r>
            <a:endParaRPr lang="zh-CN" altLang="en-US" sz="2200" dirty="0">
              <a:latin typeface="微软雅黑" panose="020B0503020204020204" pitchFamily="34" charset="-122"/>
              <a:ea typeface="微软雅黑" panose="020B0503020204020204" pitchFamily="34" charset="-122"/>
            </a:endParaRPr>
          </a:p>
          <a:p>
            <a:r>
              <a:rPr lang="zh-CN" altLang="en-US" sz="2200" dirty="0">
                <a:latin typeface="微软雅黑" panose="020B0503020204020204" pitchFamily="34" charset="-122"/>
                <a:ea typeface="微软雅黑" panose="020B0503020204020204" pitchFamily="34" charset="-122"/>
              </a:rPr>
              <a:t>于是鲁班又磨了一把小小的薄薄的斧头，上面盖了块铁片，只让斧头露出一条窄刃。这回鲁班不砍了。他用这窄刃在木料上推。一推,木料推下来薄薄一层木片</a:t>
            </a:r>
            <a:r>
              <a:rPr lang="zh-CN" altLang="en-US" sz="2200" dirty="0" smtClean="0">
                <a:latin typeface="微软雅黑" panose="020B0503020204020204" pitchFamily="34" charset="-122"/>
                <a:ea typeface="微软雅黑" panose="020B0503020204020204" pitchFamily="34" charset="-122"/>
              </a:rPr>
              <a:t>。</a:t>
            </a:r>
            <a:endParaRPr lang="zh-CN" altLang="en-US" sz="2200" dirty="0">
              <a:latin typeface="微软雅黑" panose="020B0503020204020204" pitchFamily="34" charset="-122"/>
              <a:ea typeface="微软雅黑" panose="020B0503020204020204" pitchFamily="34" charset="-122"/>
            </a:endParaRPr>
          </a:p>
          <a:p>
            <a:r>
              <a:rPr lang="zh-CN" altLang="en-US" sz="2200" dirty="0">
                <a:latin typeface="微软雅黑" panose="020B0503020204020204" pitchFamily="34" charset="-122"/>
                <a:ea typeface="微软雅黑" panose="020B0503020204020204" pitchFamily="34" charset="-122"/>
              </a:rPr>
              <a:t>推了十几次，木料的表面又平整又光滑，比过去用斧子砍可强多了。可这东西拿在手里推时既卡手又使不上劲。鲁班又做了一个木座,把它装在里面。刨子就这样诞生了。</a:t>
            </a:r>
          </a:p>
        </p:txBody>
      </p:sp>
      <p:sp>
        <p:nvSpPr>
          <p:cNvPr id="5" name="文本框 4"/>
          <p:cNvSpPr txBox="1"/>
          <p:nvPr/>
        </p:nvSpPr>
        <p:spPr>
          <a:xfrm>
            <a:off x="3158991" y="1241833"/>
            <a:ext cx="8673617" cy="646331"/>
          </a:xfrm>
          <a:prstGeom prst="rect">
            <a:avLst/>
          </a:prstGeom>
          <a:noFill/>
        </p:spPr>
        <p:txBody>
          <a:bodyPr wrap="square" rtlCol="0" anchor="t">
            <a:spAutoFit/>
          </a:bodyPr>
          <a:lstStyle/>
          <a:p>
            <a:pPr algn="l"/>
            <a:r>
              <a:rPr lang="zh-CN" altLang="en-US" sz="3600" b="1" dirty="0">
                <a:latin typeface="微软雅黑" panose="020B0503020204020204" pitchFamily="34" charset="-122"/>
                <a:ea typeface="微软雅黑" panose="020B0503020204020204" pitchFamily="34" charset="-122"/>
                <a:sym typeface="+mn-ea"/>
              </a:rPr>
              <a:t>中国古代科学家的故事：鲁班与“刨”</a:t>
            </a:r>
          </a:p>
        </p:txBody>
      </p:sp>
      <p:pic>
        <p:nvPicPr>
          <p:cNvPr id="2" name="图片 1"/>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imgEffect>
                  </a14:imgLayer>
                </a14:imgProps>
              </a:ext>
            </a:extLst>
          </a:blip>
          <a:stretch>
            <a:fillRect/>
          </a:stretch>
        </p:blipFill>
        <p:spPr>
          <a:xfrm>
            <a:off x="9745638" y="3875964"/>
            <a:ext cx="2982036" cy="2982036"/>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640541" y="667708"/>
            <a:ext cx="2591435" cy="584775"/>
          </a:xfrm>
          <a:prstGeom prst="rect">
            <a:avLst/>
          </a:prstGeom>
          <a:solidFill>
            <a:schemeClr val="accent2"/>
          </a:solidFill>
        </p:spPr>
        <p:txBody>
          <a:bodyPr wrap="square" rtlCol="0">
            <a:spAutoFit/>
          </a:bodyPr>
          <a:lstStyle/>
          <a:p>
            <a:pPr algn="ctr"/>
            <a:r>
              <a:rPr lang="zh-CN" altLang="en-US" sz="3200" b="1" dirty="0">
                <a:solidFill>
                  <a:schemeClr val="bg1"/>
                </a:solidFill>
                <a:latin typeface="微软雅黑" panose="020B0503020204020204" pitchFamily="34" charset="-122"/>
                <a:ea typeface="微软雅黑" panose="020B0503020204020204" pitchFamily="34" charset="-122"/>
              </a:rPr>
              <a:t>小小分享会</a:t>
            </a:r>
          </a:p>
        </p:txBody>
      </p:sp>
      <p:sp>
        <p:nvSpPr>
          <p:cNvPr id="3" name="文本框 2"/>
          <p:cNvSpPr txBox="1"/>
          <p:nvPr/>
        </p:nvSpPr>
        <p:spPr>
          <a:xfrm>
            <a:off x="368488" y="1302566"/>
            <a:ext cx="11696131" cy="523220"/>
          </a:xfrm>
          <a:prstGeom prst="rect">
            <a:avLst/>
          </a:prstGeom>
          <a:noFill/>
          <a:ln>
            <a:solidFill>
              <a:schemeClr val="accent2"/>
            </a:solidFill>
          </a:ln>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从我国古代科学家追求真理、献身科技的故事中，你得到了怎样的启发？</a:t>
            </a:r>
          </a:p>
        </p:txBody>
      </p:sp>
      <p:sp>
        <p:nvSpPr>
          <p:cNvPr id="5" name="文本框 4"/>
          <p:cNvSpPr txBox="1"/>
          <p:nvPr/>
        </p:nvSpPr>
        <p:spPr>
          <a:xfrm>
            <a:off x="251724" y="5135520"/>
            <a:ext cx="3501409" cy="1107996"/>
          </a:xfrm>
          <a:prstGeom prst="rect">
            <a:avLst/>
          </a:prstGeom>
          <a:solidFill>
            <a:schemeClr val="bg2"/>
          </a:solidFill>
        </p:spPr>
        <p:txBody>
          <a:bodyPr wrap="square" rtlCol="0" anchor="t">
            <a:spAutoFit/>
          </a:bodyPr>
          <a:lstStyle/>
          <a:p>
            <a:r>
              <a:rPr lang="zh-CN" altLang="en-US" sz="2200" dirty="0">
                <a:latin typeface="微软雅黑" panose="020B0503020204020204" pitchFamily="34" charset="-122"/>
                <a:ea typeface="微软雅黑" panose="020B0503020204020204" pitchFamily="34" charset="-122"/>
              </a:rPr>
              <a:t>我要像李时珍一样，做一个有理想、有追求，  又脚踏实地、不懈努力的人。</a:t>
            </a:r>
          </a:p>
        </p:txBody>
      </p:sp>
      <p:sp>
        <p:nvSpPr>
          <p:cNvPr id="6" name="文本框 5"/>
          <p:cNvSpPr txBox="1"/>
          <p:nvPr/>
        </p:nvSpPr>
        <p:spPr>
          <a:xfrm>
            <a:off x="4376099" y="5113427"/>
            <a:ext cx="3298825" cy="1107996"/>
          </a:xfrm>
          <a:prstGeom prst="rect">
            <a:avLst/>
          </a:prstGeom>
          <a:solidFill>
            <a:schemeClr val="bg2"/>
          </a:solidFill>
        </p:spPr>
        <p:txBody>
          <a:bodyPr wrap="square" rtlCol="0" anchor="t">
            <a:spAutoFit/>
          </a:bodyPr>
          <a:lstStyle/>
          <a:p>
            <a:r>
              <a:rPr lang="zh-CN" altLang="en-US" sz="2200" dirty="0">
                <a:latin typeface="微软雅黑" panose="020B0503020204020204" pitchFamily="34" charset="-122"/>
                <a:ea typeface="微软雅黑" panose="020B0503020204020204" pitchFamily="34" charset="-122"/>
              </a:rPr>
              <a:t>在生活中，我要像张衡一样，善于观察，善于思考，做一个有心人。</a:t>
            </a:r>
          </a:p>
        </p:txBody>
      </p:sp>
      <p:sp>
        <p:nvSpPr>
          <p:cNvPr id="7" name="文本框 6"/>
          <p:cNvSpPr txBox="1"/>
          <p:nvPr/>
        </p:nvSpPr>
        <p:spPr>
          <a:xfrm>
            <a:off x="8374835" y="5176463"/>
            <a:ext cx="3334944" cy="1107996"/>
          </a:xfrm>
          <a:prstGeom prst="rect">
            <a:avLst/>
          </a:prstGeom>
          <a:solidFill>
            <a:schemeClr val="bg2"/>
          </a:solidFill>
        </p:spPr>
        <p:txBody>
          <a:bodyPr wrap="square" rtlCol="0" anchor="t">
            <a:spAutoFit/>
          </a:bodyPr>
          <a:lstStyle/>
          <a:p>
            <a:r>
              <a:rPr lang="zh-CN" altLang="en-US" sz="2200" dirty="0">
                <a:latin typeface="微软雅黑" panose="020B0503020204020204" pitchFamily="34" charset="-122"/>
                <a:ea typeface="微软雅黑" panose="020B0503020204020204" pitchFamily="34" charset="-122"/>
              </a:rPr>
              <a:t>我听过鲁班发明刨的传说，我要像他一样，用科技发明来改善人们的生活。</a:t>
            </a:r>
          </a:p>
        </p:txBody>
      </p:sp>
      <p:pic>
        <p:nvPicPr>
          <p:cNvPr id="4" name="图片 3"/>
          <p:cNvPicPr>
            <a:picLocks noChangeAspect="1"/>
          </p:cNvPicPr>
          <p:nvPr/>
        </p:nvPicPr>
        <p:blipFill>
          <a:blip r:embed="rId2" cstate="print"/>
          <a:stretch>
            <a:fillRect/>
          </a:stretch>
        </p:blipFill>
        <p:spPr>
          <a:xfrm>
            <a:off x="345744" y="2268641"/>
            <a:ext cx="3176957" cy="2576314"/>
          </a:xfrm>
          <a:prstGeom prst="rect">
            <a:avLst/>
          </a:prstGeom>
        </p:spPr>
      </p:pic>
      <p:pic>
        <p:nvPicPr>
          <p:cNvPr id="8" name="图片 7"/>
          <p:cNvPicPr>
            <a:picLocks noChangeAspect="1"/>
          </p:cNvPicPr>
          <p:nvPr/>
        </p:nvPicPr>
        <p:blipFill>
          <a:blip r:embed="rId3" cstate="print">
            <a:clrChange>
              <a:clrFrom>
                <a:srgbClr val="F6F6F6"/>
              </a:clrFrom>
              <a:clrTo>
                <a:srgbClr val="F6F6F6">
                  <a:alpha val="0"/>
                </a:srgbClr>
              </a:clrTo>
            </a:clrChange>
          </a:blip>
          <a:stretch>
            <a:fillRect/>
          </a:stretch>
        </p:blipFill>
        <p:spPr>
          <a:xfrm>
            <a:off x="4596594" y="1892814"/>
            <a:ext cx="3059800" cy="3390860"/>
          </a:xfrm>
          <a:prstGeom prst="rect">
            <a:avLst/>
          </a:prstGeom>
        </p:spPr>
      </p:pic>
      <p:pic>
        <p:nvPicPr>
          <p:cNvPr id="9" name="图片 8"/>
          <p:cNvPicPr>
            <a:picLocks noChangeAspect="1"/>
          </p:cNvPicPr>
          <p:nvPr/>
        </p:nvPicPr>
        <p:blipFill>
          <a:blip r:embed="rId4" cstate="print"/>
          <a:stretch>
            <a:fillRect/>
          </a:stretch>
        </p:blipFill>
        <p:spPr>
          <a:xfrm>
            <a:off x="8533548" y="2264390"/>
            <a:ext cx="2889629" cy="28896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tretch>
            <a:fillRect/>
          </a:stretch>
        </p:blipFill>
        <p:spPr>
          <a:xfrm>
            <a:off x="614348" y="2589701"/>
            <a:ext cx="3175000" cy="2095500"/>
          </a:xfrm>
          <a:prstGeom prst="rect">
            <a:avLst/>
          </a:prstGeom>
        </p:spPr>
      </p:pic>
      <p:pic>
        <p:nvPicPr>
          <p:cNvPr id="3" name="图片 2"/>
          <p:cNvPicPr>
            <a:picLocks noChangeAspect="1"/>
          </p:cNvPicPr>
          <p:nvPr/>
        </p:nvPicPr>
        <p:blipFill>
          <a:blip r:embed="rId3" cstate="print"/>
          <a:stretch>
            <a:fillRect/>
          </a:stretch>
        </p:blipFill>
        <p:spPr>
          <a:xfrm>
            <a:off x="4901565" y="2375412"/>
            <a:ext cx="2388235" cy="2388235"/>
          </a:xfrm>
          <a:prstGeom prst="rect">
            <a:avLst/>
          </a:prstGeom>
        </p:spPr>
      </p:pic>
      <p:pic>
        <p:nvPicPr>
          <p:cNvPr id="4" name="图片 3"/>
          <p:cNvPicPr>
            <a:picLocks noChangeAspect="1"/>
          </p:cNvPicPr>
          <p:nvPr/>
        </p:nvPicPr>
        <p:blipFill>
          <a:blip r:embed="rId4" cstate="print"/>
          <a:stretch>
            <a:fillRect/>
          </a:stretch>
        </p:blipFill>
        <p:spPr>
          <a:xfrm>
            <a:off x="7729836" y="2170695"/>
            <a:ext cx="4178935" cy="278511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xmlns="" val="0"/>
              </a:ext>
            </a:extLst>
          </a:blip>
          <a:srcRect b="50106"/>
          <a:stretch/>
        </p:blipFill>
        <p:spPr>
          <a:xfrm>
            <a:off x="2560662" y="372613"/>
            <a:ext cx="6934200" cy="1606313"/>
          </a:xfrm>
          <a:prstGeom prst="rect">
            <a:avLst/>
          </a:prstGeom>
        </p:spPr>
      </p:pic>
      <p:sp>
        <p:nvSpPr>
          <p:cNvPr id="8" name="圆角矩形 7"/>
          <p:cNvSpPr/>
          <p:nvPr/>
        </p:nvSpPr>
        <p:spPr>
          <a:xfrm rot="10800000" flipH="1">
            <a:off x="2968030" y="5450310"/>
            <a:ext cx="6476222" cy="479996"/>
          </a:xfrm>
          <a:prstGeom prst="roundRect">
            <a:avLst/>
          </a:prstGeom>
          <a:solidFill>
            <a:srgbClr val="FFD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9" name="圆角矩形 8"/>
          <p:cNvSpPr/>
          <p:nvPr/>
        </p:nvSpPr>
        <p:spPr>
          <a:xfrm rot="10800000" flipH="1">
            <a:off x="2909782" y="5404511"/>
            <a:ext cx="6602708" cy="586850"/>
          </a:xfrm>
          <a:prstGeom prst="roundRect">
            <a:avLst/>
          </a:prstGeom>
          <a:noFill/>
          <a:ln w="28575">
            <a:solidFill>
              <a:srgbClr val="0070C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10" name="文本框 22"/>
          <p:cNvSpPr txBox="1"/>
          <p:nvPr/>
        </p:nvSpPr>
        <p:spPr>
          <a:xfrm flipH="1">
            <a:off x="2126409" y="5431911"/>
            <a:ext cx="8526544" cy="523220"/>
          </a:xfrm>
          <a:prstGeom prst="rect">
            <a:avLst/>
          </a:prstGeom>
          <a:noFill/>
          <a:ln w="9525">
            <a:noFill/>
          </a:ln>
          <a:effectLst>
            <a:outerShdw sx="999" sy="999" algn="ctr" rotWithShape="0">
              <a:srgbClr val="000000"/>
            </a:outerShdw>
          </a:effectLst>
        </p:spPr>
        <p:txBody>
          <a:bodyPr wrap="square" anchor="t">
            <a:spAutoFit/>
          </a:bodyPr>
          <a:lstStyle/>
          <a:p>
            <a:pPr lvl="0" algn="ctr"/>
            <a:r>
              <a:rPr lang="zh-CN" altLang="en-US" sz="28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它们不仅可以煮糖水，还可以入药。</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8353" y="1364777"/>
            <a:ext cx="7633648" cy="640780"/>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740105" y="1440534"/>
            <a:ext cx="469530" cy="469530"/>
            <a:chOff x="7070971" y="788848"/>
            <a:chExt cx="1800200" cy="1800200"/>
          </a:xfrm>
        </p:grpSpPr>
        <p:sp>
          <p:nvSpPr>
            <p:cNvPr id="4" name="椭圆 3"/>
            <p:cNvSpPr/>
            <p:nvPr/>
          </p:nvSpPr>
          <p:spPr>
            <a:xfrm>
              <a:off x="7070971" y="788848"/>
              <a:ext cx="1800200" cy="180020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燕尾形 4"/>
            <p:cNvSpPr/>
            <p:nvPr/>
          </p:nvSpPr>
          <p:spPr>
            <a:xfrm>
              <a:off x="7575071" y="1166948"/>
              <a:ext cx="792000" cy="1044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TextBox 1"/>
          <p:cNvSpPr txBox="1"/>
          <p:nvPr/>
        </p:nvSpPr>
        <p:spPr>
          <a:xfrm>
            <a:off x="5264226" y="1393357"/>
            <a:ext cx="5258198" cy="584775"/>
          </a:xfrm>
          <a:prstGeom prst="rect">
            <a:avLst/>
          </a:prstGeom>
          <a:noFill/>
        </p:spPr>
        <p:txBody>
          <a:bodyPr wrap="square" rtlCol="0">
            <a:spAutoFit/>
          </a:bodyPr>
          <a:lstStyle/>
          <a:p>
            <a:r>
              <a:rPr lang="zh-CN" altLang="en-US" sz="3200" b="1" dirty="0">
                <a:solidFill>
                  <a:schemeClr val="bg1"/>
                </a:solidFill>
                <a:latin typeface="微软雅黑" pitchFamily="34" charset="-122"/>
                <a:ea typeface="微软雅黑" pitchFamily="34" charset="-122"/>
              </a:rPr>
              <a:t>走近中医药</a:t>
            </a:r>
          </a:p>
        </p:txBody>
      </p:sp>
      <p:sp>
        <p:nvSpPr>
          <p:cNvPr id="8" name="Text Box 44"/>
          <p:cNvSpPr txBox="1">
            <a:spLocks noChangeArrowheads="1"/>
          </p:cNvSpPr>
          <p:nvPr/>
        </p:nvSpPr>
        <p:spPr bwMode="auto">
          <a:xfrm>
            <a:off x="4488375" y="2092267"/>
            <a:ext cx="7849202" cy="3247877"/>
          </a:xfrm>
          <a:prstGeom prst="rect">
            <a:avLst/>
          </a:prstGeom>
          <a:noFill/>
          <a:ln>
            <a:noFill/>
          </a:ln>
          <a:effectLst/>
          <a:extLst>
            <a:ext uri="{909E8E84-426E-40DD-AFC4-6F175D3DCCD1}">
              <a14:hiddenFill xmlns:a14="http://schemas.microsoft.com/office/drawing/2010/main" xmlns="">
                <a:solidFill>
                  <a:srgbClr val="FFFFFF">
                    <a:alpha val="3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itchFamily="34" charset="-122"/>
                <a:ea typeface="微软雅黑" pitchFamily="34" charset="-122"/>
              </a:defRPr>
            </a:lvl1pPr>
            <a:lvl2pPr defTabSz="720725" eaLnBrk="0" hangingPunct="0">
              <a:defRPr sz="1600">
                <a:latin typeface="Arial" pitchFamily="34" charset="0"/>
                <a:ea typeface="宋体" pitchFamily="2" charset="-122"/>
              </a:defRPr>
            </a:lvl2pPr>
            <a:lvl3pPr defTabSz="720725" eaLnBrk="0" hangingPunct="0">
              <a:defRPr sz="1600">
                <a:latin typeface="Arial" pitchFamily="34" charset="0"/>
                <a:ea typeface="宋体" pitchFamily="2" charset="-122"/>
              </a:defRPr>
            </a:lvl3pPr>
            <a:lvl4pPr defTabSz="720725" eaLnBrk="0" hangingPunct="0">
              <a:defRPr sz="1600">
                <a:latin typeface="Arial" pitchFamily="34" charset="0"/>
                <a:ea typeface="宋体" pitchFamily="2" charset="-122"/>
              </a:defRPr>
            </a:lvl4pPr>
            <a:lvl5pPr defTabSz="720725" eaLnBrk="0" hangingPunct="0">
              <a:defRPr sz="1600">
                <a:latin typeface="Arial" pitchFamily="34" charset="0"/>
                <a:ea typeface="宋体" pitchFamily="2" charset="-122"/>
              </a:defRPr>
            </a:lvl5pPr>
            <a:lvl6pPr defTabSz="720725" eaLnBrk="0" fontAlgn="base" hangingPunct="0">
              <a:spcBef>
                <a:spcPct val="0"/>
              </a:spcBef>
              <a:spcAft>
                <a:spcPct val="0"/>
              </a:spcAft>
              <a:defRPr sz="1600">
                <a:latin typeface="Arial" pitchFamily="34" charset="0"/>
                <a:ea typeface="宋体" pitchFamily="2" charset="-122"/>
              </a:defRPr>
            </a:lvl6pPr>
            <a:lvl7pPr defTabSz="720725" eaLnBrk="0" fontAlgn="base" hangingPunct="0">
              <a:spcBef>
                <a:spcPct val="0"/>
              </a:spcBef>
              <a:spcAft>
                <a:spcPct val="0"/>
              </a:spcAft>
              <a:defRPr sz="1600">
                <a:latin typeface="Arial" pitchFamily="34" charset="0"/>
                <a:ea typeface="宋体" pitchFamily="2" charset="-122"/>
              </a:defRPr>
            </a:lvl7pPr>
            <a:lvl8pPr defTabSz="720725" eaLnBrk="0" fontAlgn="base" hangingPunct="0">
              <a:spcBef>
                <a:spcPct val="0"/>
              </a:spcBef>
              <a:spcAft>
                <a:spcPct val="0"/>
              </a:spcAft>
              <a:defRPr sz="1600">
                <a:latin typeface="Arial" pitchFamily="34" charset="0"/>
                <a:ea typeface="宋体" pitchFamily="2" charset="-122"/>
              </a:defRPr>
            </a:lvl8pPr>
            <a:lvl9pPr defTabSz="720725" eaLnBrk="0" fontAlgn="base" hangingPunct="0">
              <a:spcBef>
                <a:spcPct val="0"/>
              </a:spcBef>
              <a:spcAft>
                <a:spcPct val="0"/>
              </a:spcAft>
              <a:defRPr sz="1600">
                <a:latin typeface="Arial" pitchFamily="34" charset="0"/>
                <a:ea typeface="宋体" pitchFamily="2" charset="-122"/>
              </a:defRPr>
            </a:lvl9pPr>
          </a:lstStyle>
          <a:p>
            <a:pPr marL="285750" indent="-285750">
              <a:lnSpc>
                <a:spcPct val="150000"/>
              </a:lnSpc>
              <a:buFont typeface="Wingdings" pitchFamily="2" charset="2"/>
              <a:buChar char="n"/>
            </a:pPr>
            <a:r>
              <a:rPr lang="zh-CN" altLang="en-US" sz="2800" b="1" dirty="0">
                <a:solidFill>
                  <a:schemeClr val="tx1">
                    <a:lumMod val="65000"/>
                    <a:lumOff val="35000"/>
                  </a:schemeClr>
                </a:solidFill>
              </a:rPr>
              <a:t>我国的中医药学已有几千年的历史，在世界上独树一帜。它独特的医学理论、诊疗方法和丰富的中草药，为无数人解除病痛。中医药学是世界医学宝库中的瑰宝，至今仍闪烁着智慧的管忙，得到了很多国家的认同。</a:t>
            </a:r>
          </a:p>
        </p:txBody>
      </p:sp>
      <p:pic>
        <p:nvPicPr>
          <p:cNvPr id="9" name="图片 8"/>
          <p:cNvPicPr>
            <a:picLocks noChangeAspect="1"/>
          </p:cNvPicPr>
          <p:nvPr/>
        </p:nvPicPr>
        <p:blipFill rotWithShape="1">
          <a:blip r:embed="rId2" cstate="print"/>
          <a:srcRect t="16548" r="67476" b="20627"/>
          <a:stretch/>
        </p:blipFill>
        <p:spPr>
          <a:xfrm>
            <a:off x="720843" y="1419366"/>
            <a:ext cx="2979321" cy="4187619"/>
          </a:xfrm>
          <a:prstGeom prst="rect">
            <a:avLst/>
          </a:prstGeom>
        </p:spPr>
      </p:pic>
    </p:spTree>
    <p:extLst>
      <p:ext uri="{BB962C8B-B14F-4D97-AF65-F5344CB8AC3E}">
        <p14:creationId xmlns:p14="http://schemas.microsoft.com/office/powerpoint/2010/main" xmlns="" val="12074196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cstate="print"/>
          <a:srcRect t="35232" b="27049"/>
          <a:stretch>
            <a:fillRect/>
          </a:stretch>
        </p:blipFill>
        <p:spPr>
          <a:xfrm>
            <a:off x="163242" y="1954112"/>
            <a:ext cx="11844486" cy="2836251"/>
          </a:xfrm>
          <a:prstGeom prst="rect">
            <a:avLst/>
          </a:prstGeom>
        </p:spPr>
      </p:pic>
      <p:sp>
        <p:nvSpPr>
          <p:cNvPr id="2" name="文本框 1"/>
          <p:cNvSpPr txBox="1"/>
          <p:nvPr/>
        </p:nvSpPr>
        <p:spPr>
          <a:xfrm>
            <a:off x="3796390" y="757156"/>
            <a:ext cx="4283084" cy="646331"/>
          </a:xfrm>
          <a:prstGeom prst="rect">
            <a:avLst/>
          </a:prstGeom>
          <a:solidFill>
            <a:schemeClr val="accent2"/>
          </a:solidFill>
        </p:spPr>
        <p:txBody>
          <a:bodyPr wrap="square" rtlCol="0">
            <a:spAutoFit/>
          </a:bodyPr>
          <a:lstStyle/>
          <a:p>
            <a:pPr algn="ctr"/>
            <a:r>
              <a:rPr lang="zh-CN" altLang="en-US" sz="3600" b="1" dirty="0">
                <a:solidFill>
                  <a:schemeClr val="bg1"/>
                </a:solidFill>
                <a:latin typeface="微软雅黑" panose="020B0503020204020204" pitchFamily="34" charset="-122"/>
                <a:ea typeface="微软雅黑" panose="020B0503020204020204" pitchFamily="34" charset="-122"/>
              </a:rPr>
              <a:t>独具魅力的中医药</a:t>
            </a:r>
          </a:p>
        </p:txBody>
      </p:sp>
      <p:sp>
        <p:nvSpPr>
          <p:cNvPr id="4" name="文本框 3"/>
          <p:cNvSpPr txBox="1"/>
          <p:nvPr/>
        </p:nvSpPr>
        <p:spPr>
          <a:xfrm>
            <a:off x="661897" y="5063292"/>
            <a:ext cx="10774927" cy="1384995"/>
          </a:xfrm>
          <a:prstGeom prst="rect">
            <a:avLst/>
          </a:prstGeom>
          <a:noFill/>
          <a:ln>
            <a:solidFill>
              <a:schemeClr val="accent2"/>
            </a:solidFill>
          </a:ln>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中医疗法当中，一把把草药、一根根银针、一个个火罐往往就能解除病痛。在里约奥运会上，美国、白俄罗斯等国运动员纷纷选择拔火罐疗法来调节身体状况，充分感受这一古老中医疗法的奇妙。</a:t>
            </a:r>
          </a:p>
        </p:txBody>
      </p:sp>
      <p:sp>
        <p:nvSpPr>
          <p:cNvPr id="5" name="矩形 4"/>
          <p:cNvSpPr/>
          <p:nvPr/>
        </p:nvSpPr>
        <p:spPr>
          <a:xfrm>
            <a:off x="1726862" y="4349802"/>
            <a:ext cx="902811" cy="523220"/>
          </a:xfrm>
          <a:prstGeom prst="rect">
            <a:avLst/>
          </a:prstGeom>
          <a:solidFill>
            <a:srgbClr val="FEFEFE"/>
          </a:solidFill>
        </p:spPr>
        <p:txBody>
          <a:bodyPr wrap="none">
            <a:spAutoFit/>
          </a:bodyPr>
          <a:lstStyle/>
          <a:p>
            <a:r>
              <a:rPr lang="zh-CN" altLang="en-US" sz="2800" dirty="0" smtClean="0">
                <a:latin typeface="微软雅黑" panose="020B0503020204020204" pitchFamily="34" charset="-122"/>
                <a:ea typeface="微软雅黑" panose="020B0503020204020204" pitchFamily="34" charset="-122"/>
              </a:rPr>
              <a:t>针灸</a:t>
            </a:r>
            <a:endParaRPr lang="zh-CN" altLang="en-US" sz="2800" dirty="0">
              <a:latin typeface="微软雅黑" panose="020B0503020204020204" pitchFamily="34" charset="-122"/>
              <a:ea typeface="微软雅黑" panose="020B0503020204020204" pitchFamily="34" charset="-122"/>
            </a:endParaRPr>
          </a:p>
        </p:txBody>
      </p:sp>
      <p:sp>
        <p:nvSpPr>
          <p:cNvPr id="6" name="矩形 5"/>
          <p:cNvSpPr/>
          <p:nvPr/>
        </p:nvSpPr>
        <p:spPr>
          <a:xfrm>
            <a:off x="5345793" y="4311134"/>
            <a:ext cx="902811" cy="523220"/>
          </a:xfrm>
          <a:prstGeom prst="rect">
            <a:avLst/>
          </a:prstGeom>
          <a:solidFill>
            <a:srgbClr val="FEFEFE"/>
          </a:solidFill>
        </p:spPr>
        <p:txBody>
          <a:bodyPr wrap="none">
            <a:spAutoFit/>
          </a:bodyPr>
          <a:lstStyle/>
          <a:p>
            <a:r>
              <a:rPr lang="zh-CN" altLang="en-US" sz="2800" dirty="0" smtClean="0">
                <a:latin typeface="微软雅黑" panose="020B0503020204020204" pitchFamily="34" charset="-122"/>
                <a:ea typeface="微软雅黑" panose="020B0503020204020204" pitchFamily="34" charset="-122"/>
              </a:rPr>
              <a:t>推拿</a:t>
            </a:r>
            <a:endParaRPr lang="zh-CN" altLang="en-US" sz="2800" dirty="0">
              <a:latin typeface="微软雅黑" panose="020B0503020204020204" pitchFamily="34" charset="-122"/>
              <a:ea typeface="微软雅黑" panose="020B0503020204020204" pitchFamily="34" charset="-122"/>
            </a:endParaRPr>
          </a:p>
        </p:txBody>
      </p:sp>
      <p:sp>
        <p:nvSpPr>
          <p:cNvPr id="7" name="矩形 6"/>
          <p:cNvSpPr/>
          <p:nvPr/>
        </p:nvSpPr>
        <p:spPr>
          <a:xfrm>
            <a:off x="8923781" y="4354352"/>
            <a:ext cx="1261884" cy="523220"/>
          </a:xfrm>
          <a:prstGeom prst="rect">
            <a:avLst/>
          </a:prstGeom>
          <a:solidFill>
            <a:srgbClr val="FEFEFE"/>
          </a:solidFill>
        </p:spPr>
        <p:txBody>
          <a:bodyPr wrap="none">
            <a:spAutoFit/>
          </a:bodyPr>
          <a:lstStyle/>
          <a:p>
            <a:r>
              <a:rPr lang="zh-CN" altLang="en-US" sz="2800" dirty="0" smtClean="0">
                <a:latin typeface="微软雅黑" panose="020B0503020204020204" pitchFamily="34" charset="-122"/>
                <a:ea typeface="微软雅黑" panose="020B0503020204020204" pitchFamily="34" charset="-122"/>
              </a:rPr>
              <a:t>拔火罐</a:t>
            </a:r>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38084" y="214290"/>
            <a:ext cx="11715832" cy="642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167570" y="1864618"/>
            <a:ext cx="4786345" cy="4463140"/>
          </a:xfrm>
          <a:prstGeom prst="ellipse">
            <a:avLst/>
          </a:prstGeom>
          <a:solidFill>
            <a:schemeClr val="bg1"/>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indent="457246">
              <a:lnSpc>
                <a:spcPct val="150000"/>
              </a:lnSpc>
            </a:pPr>
            <a:endParaRPr lang="zh-CN" altLang="en-US" dirty="0">
              <a:solidFill>
                <a:schemeClr val="bg1">
                  <a:lumMod val="50000"/>
                </a:schemeClr>
              </a:solidFill>
              <a:latin typeface="微软雅黑" pitchFamily="34" charset="-122"/>
              <a:ea typeface="微软雅黑" pitchFamily="34" charset="-122"/>
            </a:endParaRPr>
          </a:p>
        </p:txBody>
      </p:sp>
      <p:pic>
        <p:nvPicPr>
          <p:cNvPr id="6" name="Picture 3" descr="E:\UCDownloaded\！PPT图片及版面资源\06-PPT精选插图\03-人物\女孩NPG05.png"/>
          <p:cNvPicPr>
            <a:picLocks noChangeAspect="1" noChangeArrowheads="1"/>
          </p:cNvPicPr>
          <p:nvPr/>
        </p:nvPicPr>
        <p:blipFill>
          <a:blip r:embed="rId2" cstate="print"/>
          <a:stretch>
            <a:fillRect/>
          </a:stretch>
        </p:blipFill>
        <p:spPr bwMode="auto">
          <a:xfrm>
            <a:off x="7167570" y="2307490"/>
            <a:ext cx="5047011" cy="433622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文本框 7"/>
          <p:cNvSpPr txBox="1"/>
          <p:nvPr/>
        </p:nvSpPr>
        <p:spPr>
          <a:xfrm>
            <a:off x="1683237" y="1604817"/>
            <a:ext cx="4392172" cy="769441"/>
          </a:xfrm>
          <a:prstGeom prst="rect">
            <a:avLst/>
          </a:prstGeom>
          <a:noFill/>
        </p:spPr>
        <p:txBody>
          <a:bodyPr wrap="square" rtlCol="0">
            <a:spAutoFit/>
          </a:bodyPr>
          <a:lstStyle/>
          <a:p>
            <a:pPr lvl="0" algn="ctr" eaLnBrk="1" fontAlgn="auto" hangingPunct="1">
              <a:spcBef>
                <a:spcPts val="0"/>
              </a:spcBef>
              <a:spcAft>
                <a:spcPts val="0"/>
              </a:spcAft>
              <a:defRPr/>
            </a:pPr>
            <a:r>
              <a:rPr lang="zh-CN" altLang="en-US" sz="4400" b="1" dirty="0" smtClean="0">
                <a:solidFill>
                  <a:srgbClr val="FF0000"/>
                </a:solidFill>
                <a:latin typeface="微软雅黑" panose="020B0503020204020204" pitchFamily="34" charset="-122"/>
                <a:ea typeface="微软雅黑" panose="020B0503020204020204" pitchFamily="34" charset="-122"/>
              </a:rPr>
              <a:t>说 一 说</a:t>
            </a:r>
            <a:endParaRPr lang="zh-CN" altLang="en-US" sz="4400" b="1" dirty="0">
              <a:solidFill>
                <a:srgbClr val="FF0000"/>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1683237" y="1540804"/>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683237" y="2438271"/>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619623" y="2833178"/>
            <a:ext cx="6395326" cy="1772793"/>
          </a:xfrm>
          <a:prstGeom prst="rect">
            <a:avLst/>
          </a:prstGeom>
        </p:spPr>
        <p:txBody>
          <a:bodyPr wrap="square">
            <a:spAutoFit/>
          </a:bodyPr>
          <a:lstStyle/>
          <a:p>
            <a:pPr lvl="0">
              <a:lnSpc>
                <a:spcPct val="130000"/>
              </a:lnSpc>
              <a:defRPr/>
            </a:pPr>
            <a:r>
              <a:rPr lang="zh-CN" altLang="en-US" sz="2800" b="1" kern="100" dirty="0">
                <a:solidFill>
                  <a:prstClr val="black">
                    <a:lumMod val="65000"/>
                    <a:lumOff val="35000"/>
                  </a:prstClr>
                </a:solidFill>
                <a:latin typeface="微软雅黑" panose="020B0503020204020204" pitchFamily="34" charset="-122"/>
                <a:ea typeface="微软雅黑" panose="020B0503020204020204" pitchFamily="34" charset="-122"/>
                <a:cs typeface="Times New Roman" panose="02020603050405020304" pitchFamily="18" charset="0"/>
              </a:rPr>
              <a:t>你和你的家人平常生病的时候会选择中医吗？了解一下你们家庭成员对中医的看法！</a:t>
            </a:r>
          </a:p>
        </p:txBody>
      </p:sp>
    </p:spTree>
    <p:extLst>
      <p:ext uri="{BB962C8B-B14F-4D97-AF65-F5344CB8AC3E}">
        <p14:creationId xmlns:p14="http://schemas.microsoft.com/office/powerpoint/2010/main" xmlns="" val="8608815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8353" y="1364777"/>
            <a:ext cx="7633648" cy="640780"/>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740105" y="1440534"/>
            <a:ext cx="469530" cy="469530"/>
            <a:chOff x="7070971" y="788848"/>
            <a:chExt cx="1800200" cy="1800200"/>
          </a:xfrm>
        </p:grpSpPr>
        <p:sp>
          <p:nvSpPr>
            <p:cNvPr id="4" name="椭圆 3"/>
            <p:cNvSpPr/>
            <p:nvPr/>
          </p:nvSpPr>
          <p:spPr>
            <a:xfrm>
              <a:off x="7070971" y="788848"/>
              <a:ext cx="1800200" cy="180020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燕尾形 4"/>
            <p:cNvSpPr/>
            <p:nvPr/>
          </p:nvSpPr>
          <p:spPr>
            <a:xfrm>
              <a:off x="7575071" y="1166948"/>
              <a:ext cx="792000" cy="1044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TextBox 1"/>
          <p:cNvSpPr txBox="1"/>
          <p:nvPr/>
        </p:nvSpPr>
        <p:spPr>
          <a:xfrm>
            <a:off x="5264226" y="1393357"/>
            <a:ext cx="5258198" cy="584775"/>
          </a:xfrm>
          <a:prstGeom prst="rect">
            <a:avLst/>
          </a:prstGeom>
          <a:noFill/>
        </p:spPr>
        <p:txBody>
          <a:bodyPr wrap="square" rtlCol="0">
            <a:spAutoFit/>
          </a:bodyPr>
          <a:lstStyle/>
          <a:p>
            <a:r>
              <a:rPr lang="zh-CN" altLang="en-US" sz="3200" b="1" dirty="0">
                <a:solidFill>
                  <a:schemeClr val="bg1"/>
                </a:solidFill>
                <a:latin typeface="微软雅黑" pitchFamily="34" charset="-122"/>
                <a:ea typeface="微软雅黑" pitchFamily="34" charset="-122"/>
              </a:rPr>
              <a:t>青岛九成居民信任中医 </a:t>
            </a:r>
          </a:p>
        </p:txBody>
      </p:sp>
      <p:sp>
        <p:nvSpPr>
          <p:cNvPr id="8" name="Text Box 44"/>
          <p:cNvSpPr txBox="1">
            <a:spLocks noChangeArrowheads="1"/>
          </p:cNvSpPr>
          <p:nvPr/>
        </p:nvSpPr>
        <p:spPr bwMode="auto">
          <a:xfrm>
            <a:off x="4488375" y="2092267"/>
            <a:ext cx="7849202" cy="3416320"/>
          </a:xfrm>
          <a:prstGeom prst="rect">
            <a:avLst/>
          </a:prstGeom>
          <a:noFill/>
          <a:ln>
            <a:noFill/>
          </a:ln>
          <a:effectLst/>
          <a:extLst>
            <a:ext uri="{909E8E84-426E-40DD-AFC4-6F175D3DCCD1}">
              <a14:hiddenFill xmlns:a14="http://schemas.microsoft.com/office/drawing/2010/main" xmlns="">
                <a:solidFill>
                  <a:srgbClr val="FFFFFF">
                    <a:alpha val="3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itchFamily="34" charset="-122"/>
                <a:ea typeface="微软雅黑" pitchFamily="34" charset="-122"/>
              </a:defRPr>
            </a:lvl1pPr>
            <a:lvl2pPr defTabSz="720725" eaLnBrk="0" hangingPunct="0">
              <a:defRPr sz="1600">
                <a:latin typeface="Arial" pitchFamily="34" charset="0"/>
                <a:ea typeface="宋体" pitchFamily="2" charset="-122"/>
              </a:defRPr>
            </a:lvl2pPr>
            <a:lvl3pPr defTabSz="720725" eaLnBrk="0" hangingPunct="0">
              <a:defRPr sz="1600">
                <a:latin typeface="Arial" pitchFamily="34" charset="0"/>
                <a:ea typeface="宋体" pitchFamily="2" charset="-122"/>
              </a:defRPr>
            </a:lvl3pPr>
            <a:lvl4pPr defTabSz="720725" eaLnBrk="0" hangingPunct="0">
              <a:defRPr sz="1600">
                <a:latin typeface="Arial" pitchFamily="34" charset="0"/>
                <a:ea typeface="宋体" pitchFamily="2" charset="-122"/>
              </a:defRPr>
            </a:lvl4pPr>
            <a:lvl5pPr defTabSz="720725" eaLnBrk="0" hangingPunct="0">
              <a:defRPr sz="1600">
                <a:latin typeface="Arial" pitchFamily="34" charset="0"/>
                <a:ea typeface="宋体" pitchFamily="2" charset="-122"/>
              </a:defRPr>
            </a:lvl5pPr>
            <a:lvl6pPr defTabSz="720725" eaLnBrk="0" fontAlgn="base" hangingPunct="0">
              <a:spcBef>
                <a:spcPct val="0"/>
              </a:spcBef>
              <a:spcAft>
                <a:spcPct val="0"/>
              </a:spcAft>
              <a:defRPr sz="1600">
                <a:latin typeface="Arial" pitchFamily="34" charset="0"/>
                <a:ea typeface="宋体" pitchFamily="2" charset="-122"/>
              </a:defRPr>
            </a:lvl6pPr>
            <a:lvl7pPr defTabSz="720725" eaLnBrk="0" fontAlgn="base" hangingPunct="0">
              <a:spcBef>
                <a:spcPct val="0"/>
              </a:spcBef>
              <a:spcAft>
                <a:spcPct val="0"/>
              </a:spcAft>
              <a:defRPr sz="1600">
                <a:latin typeface="Arial" pitchFamily="34" charset="0"/>
                <a:ea typeface="宋体" pitchFamily="2" charset="-122"/>
              </a:defRPr>
            </a:lvl7pPr>
            <a:lvl8pPr defTabSz="720725" eaLnBrk="0" fontAlgn="base" hangingPunct="0">
              <a:spcBef>
                <a:spcPct val="0"/>
              </a:spcBef>
              <a:spcAft>
                <a:spcPct val="0"/>
              </a:spcAft>
              <a:defRPr sz="1600">
                <a:latin typeface="Arial" pitchFamily="34" charset="0"/>
                <a:ea typeface="宋体" pitchFamily="2" charset="-122"/>
              </a:defRPr>
            </a:lvl8pPr>
            <a:lvl9pPr defTabSz="720725" eaLnBrk="0" fontAlgn="base" hangingPunct="0">
              <a:spcBef>
                <a:spcPct val="0"/>
              </a:spcBef>
              <a:spcAft>
                <a:spcPct val="0"/>
              </a:spcAft>
              <a:defRPr sz="1600">
                <a:latin typeface="Arial" pitchFamily="34" charset="0"/>
                <a:ea typeface="宋体" pitchFamily="2" charset="-122"/>
              </a:defRPr>
            </a:lvl9pPr>
          </a:lstStyle>
          <a:p>
            <a:pPr marL="285750" indent="-285750">
              <a:lnSpc>
                <a:spcPct val="150000"/>
              </a:lnSpc>
              <a:buFont typeface="Wingdings" pitchFamily="2" charset="2"/>
              <a:buChar char="n"/>
            </a:pPr>
            <a:r>
              <a:rPr lang="zh-CN" altLang="en-US" sz="2400" b="1" dirty="0">
                <a:solidFill>
                  <a:schemeClr val="tx1">
                    <a:lumMod val="65000"/>
                    <a:lumOff val="35000"/>
                  </a:schemeClr>
                </a:solidFill>
              </a:rPr>
              <a:t>本次中医药健康文化素养调查显示</a:t>
            </a:r>
            <a:r>
              <a:rPr lang="en-US" altLang="zh-CN" sz="2400" b="1" dirty="0">
                <a:solidFill>
                  <a:schemeClr val="tx1">
                    <a:lumMod val="65000"/>
                    <a:lumOff val="35000"/>
                  </a:schemeClr>
                </a:solidFill>
              </a:rPr>
              <a:t>,</a:t>
            </a:r>
            <a:r>
              <a:rPr lang="zh-CN" altLang="en-US" sz="2400" b="1" dirty="0">
                <a:solidFill>
                  <a:schemeClr val="tx1">
                    <a:lumMod val="65000"/>
                    <a:lumOff val="35000"/>
                  </a:schemeClr>
                </a:solidFill>
              </a:rPr>
              <a:t>青岛市居民中医药健康文化知识普及率为</a:t>
            </a:r>
            <a:r>
              <a:rPr lang="en-US" altLang="zh-CN" sz="2400" b="1" dirty="0">
                <a:solidFill>
                  <a:schemeClr val="tx1">
                    <a:lumMod val="65000"/>
                    <a:lumOff val="35000"/>
                  </a:schemeClr>
                </a:solidFill>
              </a:rPr>
              <a:t>93.31%,</a:t>
            </a:r>
            <a:r>
              <a:rPr lang="zh-CN" altLang="en-US" sz="2400" b="1" dirty="0">
                <a:solidFill>
                  <a:schemeClr val="tx1">
                    <a:lumMod val="65000"/>
                    <a:lumOff val="35000"/>
                  </a:schemeClr>
                </a:solidFill>
              </a:rPr>
              <a:t>比全国的</a:t>
            </a:r>
            <a:r>
              <a:rPr lang="en-US" altLang="zh-CN" sz="2400" b="1" dirty="0">
                <a:solidFill>
                  <a:schemeClr val="tx1">
                    <a:lumMod val="65000"/>
                    <a:lumOff val="35000"/>
                  </a:schemeClr>
                </a:solidFill>
              </a:rPr>
              <a:t>91.86%</a:t>
            </a:r>
            <a:r>
              <a:rPr lang="zh-CN" altLang="en-US" sz="2400" b="1" dirty="0">
                <a:solidFill>
                  <a:schemeClr val="tx1">
                    <a:lumMod val="65000"/>
                    <a:lumOff val="35000"/>
                  </a:schemeClr>
                </a:solidFill>
              </a:rPr>
              <a:t>高</a:t>
            </a:r>
            <a:r>
              <a:rPr lang="en-US" altLang="zh-CN" sz="2400" b="1" dirty="0">
                <a:solidFill>
                  <a:schemeClr val="tx1">
                    <a:lumMod val="65000"/>
                    <a:lumOff val="35000"/>
                  </a:schemeClr>
                </a:solidFill>
              </a:rPr>
              <a:t>1.45%</a:t>
            </a:r>
            <a:r>
              <a:rPr lang="zh-CN" altLang="en-US" sz="2400" b="1" dirty="0">
                <a:solidFill>
                  <a:schemeClr val="tx1">
                    <a:lumMod val="65000"/>
                    <a:lumOff val="35000"/>
                  </a:schemeClr>
                </a:solidFill>
              </a:rPr>
              <a:t>；信任率为</a:t>
            </a:r>
            <a:r>
              <a:rPr lang="en-US" altLang="zh-CN" sz="2400" b="1" dirty="0">
                <a:solidFill>
                  <a:schemeClr val="tx1">
                    <a:lumMod val="65000"/>
                    <a:lumOff val="35000"/>
                  </a:schemeClr>
                </a:solidFill>
              </a:rPr>
              <a:t>89.42%,</a:t>
            </a:r>
            <a:r>
              <a:rPr lang="zh-CN" altLang="en-US" sz="2400" b="1" dirty="0">
                <a:solidFill>
                  <a:schemeClr val="tx1">
                    <a:lumMod val="65000"/>
                    <a:lumOff val="35000"/>
                  </a:schemeClr>
                </a:solidFill>
              </a:rPr>
              <a:t>比全国的</a:t>
            </a:r>
            <a:r>
              <a:rPr lang="en-US" altLang="zh-CN" sz="2400" b="1" dirty="0">
                <a:solidFill>
                  <a:schemeClr val="tx1">
                    <a:lumMod val="65000"/>
                    <a:lumOff val="35000"/>
                  </a:schemeClr>
                </a:solidFill>
              </a:rPr>
              <a:t>89.30%</a:t>
            </a:r>
            <a:r>
              <a:rPr lang="zh-CN" altLang="en-US" sz="2400" b="1" dirty="0">
                <a:solidFill>
                  <a:schemeClr val="tx1">
                    <a:lumMod val="65000"/>
                    <a:lumOff val="35000"/>
                  </a:schemeClr>
                </a:solidFill>
              </a:rPr>
              <a:t>高</a:t>
            </a:r>
            <a:r>
              <a:rPr lang="en-US" altLang="zh-CN" sz="2400" b="1" dirty="0">
                <a:solidFill>
                  <a:schemeClr val="tx1">
                    <a:lumMod val="65000"/>
                    <a:lumOff val="35000"/>
                  </a:schemeClr>
                </a:solidFill>
              </a:rPr>
              <a:t>0.12%</a:t>
            </a:r>
            <a:r>
              <a:rPr lang="zh-CN" altLang="en-US" sz="2400" b="1" dirty="0">
                <a:solidFill>
                  <a:schemeClr val="tx1">
                    <a:lumMod val="65000"/>
                    <a:lumOff val="35000"/>
                  </a:schemeClr>
                </a:solidFill>
              </a:rPr>
              <a:t>；青岛居民中医药健康文化素养水平为</a:t>
            </a:r>
            <a:r>
              <a:rPr lang="en-US" altLang="zh-CN" sz="2400" b="1" dirty="0">
                <a:solidFill>
                  <a:schemeClr val="tx1">
                    <a:lumMod val="65000"/>
                    <a:lumOff val="35000"/>
                  </a:schemeClr>
                </a:solidFill>
              </a:rPr>
              <a:t>20.90%,</a:t>
            </a:r>
            <a:r>
              <a:rPr lang="zh-CN" altLang="en-US" sz="2400" b="1" dirty="0">
                <a:solidFill>
                  <a:schemeClr val="tx1">
                    <a:lumMod val="65000"/>
                    <a:lumOff val="35000"/>
                  </a:schemeClr>
                </a:solidFill>
              </a:rPr>
              <a:t>比全国的</a:t>
            </a:r>
            <a:r>
              <a:rPr lang="en-US" altLang="zh-CN" sz="2400" b="1" dirty="0">
                <a:solidFill>
                  <a:schemeClr val="tx1">
                    <a:lumMod val="65000"/>
                    <a:lumOff val="35000"/>
                  </a:schemeClr>
                </a:solidFill>
              </a:rPr>
              <a:t>12.85%</a:t>
            </a:r>
            <a:r>
              <a:rPr lang="zh-CN" altLang="en-US" sz="2400" b="1" dirty="0">
                <a:solidFill>
                  <a:schemeClr val="tx1">
                    <a:lumMod val="65000"/>
                    <a:lumOff val="35000"/>
                  </a:schemeClr>
                </a:solidFill>
              </a:rPr>
              <a:t>高</a:t>
            </a:r>
            <a:r>
              <a:rPr lang="en-US" altLang="zh-CN" sz="2400" b="1" dirty="0">
                <a:solidFill>
                  <a:schemeClr val="tx1">
                    <a:lumMod val="65000"/>
                    <a:lumOff val="35000"/>
                  </a:schemeClr>
                </a:solidFill>
              </a:rPr>
              <a:t>8.05%</a:t>
            </a:r>
            <a:r>
              <a:rPr lang="zh-CN" altLang="en-US" sz="2400" b="1" dirty="0">
                <a:solidFill>
                  <a:schemeClr val="tx1">
                    <a:lumMod val="65000"/>
                    <a:lumOff val="35000"/>
                  </a:schemeClr>
                </a:solidFill>
              </a:rPr>
              <a:t>。青岛市居民中医药健康文化素养水平五维度中</a:t>
            </a:r>
            <a:r>
              <a:rPr lang="en-US" altLang="zh-CN" sz="2400" b="1" dirty="0">
                <a:solidFill>
                  <a:schemeClr val="tx1">
                    <a:lumMod val="65000"/>
                    <a:lumOff val="35000"/>
                  </a:schemeClr>
                </a:solidFill>
              </a:rPr>
              <a:t>,</a:t>
            </a:r>
            <a:r>
              <a:rPr lang="zh-CN" altLang="en-US" sz="2400" b="1" dirty="0">
                <a:solidFill>
                  <a:schemeClr val="tx1">
                    <a:lumMod val="65000"/>
                    <a:lumOff val="35000"/>
                  </a:schemeClr>
                </a:solidFill>
              </a:rPr>
              <a:t>四项指标高于全国平均水平。</a:t>
            </a:r>
          </a:p>
        </p:txBody>
      </p:sp>
      <p:pic>
        <p:nvPicPr>
          <p:cNvPr id="11" name="图片 10"/>
          <p:cNvPicPr>
            <a:picLocks noChangeAspect="1"/>
          </p:cNvPicPr>
          <p:nvPr/>
        </p:nvPicPr>
        <p:blipFill>
          <a:blip r:embed="rId2" cstate="print"/>
          <a:stretch>
            <a:fillRect/>
          </a:stretch>
        </p:blipFill>
        <p:spPr>
          <a:xfrm>
            <a:off x="230580" y="2292824"/>
            <a:ext cx="4231460" cy="2988859"/>
          </a:xfrm>
          <a:prstGeom prst="rect">
            <a:avLst/>
          </a:prstGeom>
        </p:spPr>
      </p:pic>
    </p:spTree>
    <p:extLst>
      <p:ext uri="{BB962C8B-B14F-4D97-AF65-F5344CB8AC3E}">
        <p14:creationId xmlns:p14="http://schemas.microsoft.com/office/powerpoint/2010/main" xmlns="" val="872996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431062" y="5924949"/>
            <a:ext cx="9587230" cy="461665"/>
          </a:xfrm>
          <a:prstGeom prst="rect">
            <a:avLst/>
          </a:prstGeom>
          <a:noFill/>
        </p:spPr>
        <p:txBody>
          <a:bodyPr wrap="square" rtlCol="0" anchor="t">
            <a:spAutoFit/>
          </a:bodyPr>
          <a:lstStyle/>
          <a:p>
            <a:r>
              <a:rPr lang="zh-CN" altLang="en-US" sz="2400" dirty="0" smtClean="0">
                <a:latin typeface="微软雅黑" panose="020B0503020204020204" pitchFamily="34" charset="-122"/>
                <a:ea typeface="微软雅黑" panose="020B0503020204020204" pitchFamily="34" charset="-122"/>
              </a:rPr>
              <a:t>视频：祖</a:t>
            </a:r>
            <a:r>
              <a:rPr lang="zh-CN" altLang="en-US" sz="2400" dirty="0">
                <a:latin typeface="微软雅黑" panose="020B0503020204020204" pitchFamily="34" charset="-122"/>
                <a:ea typeface="微软雅黑" panose="020B0503020204020204" pitchFamily="34" charset="-122"/>
              </a:rPr>
              <a:t>冲之的圆周率到底是怎么计算出来的？网友：厉害了我的冲</a:t>
            </a:r>
          </a:p>
        </p:txBody>
      </p:sp>
      <p:pic>
        <p:nvPicPr>
          <p:cNvPr id="4" name="祖冲之的圆周率到底是怎么计算出来的？网友：厉害了我的冲">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cstate="print"/>
          <a:stretch>
            <a:fillRect/>
          </a:stretch>
        </p:blipFill>
        <p:spPr>
          <a:xfrm>
            <a:off x="1774208" y="975562"/>
            <a:ext cx="8480260" cy="477014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3509644" y="807720"/>
            <a:ext cx="5620707" cy="523220"/>
          </a:xfrm>
          <a:prstGeom prst="rect">
            <a:avLst/>
          </a:prstGeom>
          <a:solidFill>
            <a:schemeClr val="accent2"/>
          </a:solidFill>
        </p:spPr>
        <p:txBody>
          <a:bodyPr wrap="square" rtlCol="0">
            <a:spAutoFit/>
          </a:bodyPr>
          <a:lstStyle/>
          <a:p>
            <a:r>
              <a:rPr lang="zh-CN" altLang="en-US" sz="2800" b="1" dirty="0">
                <a:solidFill>
                  <a:schemeClr val="bg1"/>
                </a:solidFill>
                <a:latin typeface="微软雅黑" panose="020B0503020204020204" pitchFamily="34" charset="-122"/>
                <a:ea typeface="微软雅黑" panose="020B0503020204020204" pitchFamily="34" charset="-122"/>
              </a:rPr>
              <a:t>活动园：中国历史上的著名医学家</a:t>
            </a:r>
          </a:p>
        </p:txBody>
      </p:sp>
      <p:sp>
        <p:nvSpPr>
          <p:cNvPr id="5" name="文本框 4"/>
          <p:cNvSpPr txBox="1"/>
          <p:nvPr/>
        </p:nvSpPr>
        <p:spPr>
          <a:xfrm>
            <a:off x="697098" y="1445032"/>
            <a:ext cx="10685136" cy="954107"/>
          </a:xfrm>
          <a:prstGeom prst="rect">
            <a:avLst/>
          </a:prstGeom>
          <a:noFill/>
          <a:ln>
            <a:solidFill>
              <a:schemeClr val="accent2"/>
            </a:solidFill>
          </a:ln>
        </p:spPr>
        <p:txBody>
          <a:bodyPr wrap="square" rtlCol="0">
            <a:spAutoFit/>
          </a:bodyPr>
          <a:lstStyle/>
          <a:p>
            <a:r>
              <a:rPr lang="zh-CN" altLang="en-US" sz="2800" dirty="0">
                <a:latin typeface="微软雅黑" panose="020B0503020204020204" pitchFamily="34" charset="-122"/>
                <a:ea typeface="微软雅黑" panose="020B0503020204020204" pitchFamily="34" charset="-122"/>
              </a:rPr>
              <a:t>中国历史上有很多著名医学家，如扁鹊、张仲景、华佗、孙思邈等。请以小组为单位查找资料，看看他们都作出了哪些贡献。</a:t>
            </a:r>
          </a:p>
        </p:txBody>
      </p:sp>
      <p:sp>
        <p:nvSpPr>
          <p:cNvPr id="7" name="文本框 6"/>
          <p:cNvSpPr txBox="1"/>
          <p:nvPr/>
        </p:nvSpPr>
        <p:spPr>
          <a:xfrm>
            <a:off x="1414828" y="2721383"/>
            <a:ext cx="902811" cy="523220"/>
          </a:xfrm>
          <a:prstGeom prst="rect">
            <a:avLst/>
          </a:prstGeom>
          <a:noFill/>
        </p:spPr>
        <p:txBody>
          <a:bodyPr wrap="none" rtlCol="0">
            <a:spAutoFit/>
          </a:bodyPr>
          <a:lstStyle/>
          <a:p>
            <a:pPr algn="l"/>
            <a:r>
              <a:rPr lang="zh-CN" altLang="en-US" sz="2800" b="1" dirty="0">
                <a:latin typeface="微软雅黑" panose="020B0503020204020204" pitchFamily="34" charset="-122"/>
                <a:ea typeface="微软雅黑" panose="020B0503020204020204" pitchFamily="34" charset="-122"/>
                <a:sym typeface="+mn-ea"/>
              </a:rPr>
              <a:t>扁鹊</a:t>
            </a:r>
            <a:endParaRPr lang="zh-CN" altLang="en-US" sz="2800" b="1" dirty="0">
              <a:latin typeface="微软雅黑" panose="020B0503020204020204" pitchFamily="34" charset="-122"/>
              <a:ea typeface="微软雅黑" panose="020B0503020204020204" pitchFamily="34" charset="-122"/>
            </a:endParaRPr>
          </a:p>
        </p:txBody>
      </p:sp>
      <p:sp>
        <p:nvSpPr>
          <p:cNvPr id="8" name="文本框 7"/>
          <p:cNvSpPr txBox="1"/>
          <p:nvPr/>
        </p:nvSpPr>
        <p:spPr>
          <a:xfrm>
            <a:off x="1387533" y="4479280"/>
            <a:ext cx="1116965" cy="523220"/>
          </a:xfrm>
          <a:prstGeom prst="rect">
            <a:avLst/>
          </a:prstGeom>
          <a:noFill/>
        </p:spPr>
        <p:txBody>
          <a:bodyPr wrap="square" rtlCol="0">
            <a:spAutoFit/>
          </a:bodyPr>
          <a:lstStyle/>
          <a:p>
            <a:pPr algn="l"/>
            <a:r>
              <a:rPr lang="zh-CN" altLang="en-US" sz="2800" b="1" dirty="0">
                <a:latin typeface="微软雅黑" panose="020B0503020204020204" pitchFamily="34" charset="-122"/>
                <a:ea typeface="微软雅黑" panose="020B0503020204020204" pitchFamily="34" charset="-122"/>
                <a:sym typeface="+mn-ea"/>
              </a:rPr>
              <a:t>华佗</a:t>
            </a:r>
            <a:endParaRPr lang="zh-CN" altLang="en-US" sz="2800" b="1" dirty="0">
              <a:latin typeface="微软雅黑" panose="020B0503020204020204" pitchFamily="34" charset="-122"/>
              <a:ea typeface="微软雅黑" panose="020B0503020204020204" pitchFamily="34" charset="-122"/>
            </a:endParaRPr>
          </a:p>
        </p:txBody>
      </p:sp>
      <p:sp>
        <p:nvSpPr>
          <p:cNvPr id="9" name="文本框 8"/>
          <p:cNvSpPr txBox="1"/>
          <p:nvPr/>
        </p:nvSpPr>
        <p:spPr>
          <a:xfrm>
            <a:off x="1401180" y="3583049"/>
            <a:ext cx="1261884" cy="523220"/>
          </a:xfrm>
          <a:prstGeom prst="rect">
            <a:avLst/>
          </a:prstGeom>
          <a:noFill/>
        </p:spPr>
        <p:txBody>
          <a:bodyPr wrap="none" rtlCol="0">
            <a:spAutoFit/>
          </a:bodyPr>
          <a:lstStyle/>
          <a:p>
            <a:pPr algn="l"/>
            <a:r>
              <a:rPr lang="zh-CN" altLang="en-US" sz="2800" b="1" dirty="0">
                <a:latin typeface="微软雅黑" panose="020B0503020204020204" pitchFamily="34" charset="-122"/>
                <a:ea typeface="微软雅黑" panose="020B0503020204020204" pitchFamily="34" charset="-122"/>
                <a:sym typeface="+mn-ea"/>
              </a:rPr>
              <a:t>张仲景</a:t>
            </a:r>
            <a:endParaRPr lang="zh-CN" altLang="en-US" sz="2800" b="1"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1428476" y="5400694"/>
            <a:ext cx="1261884" cy="523220"/>
          </a:xfrm>
          <a:prstGeom prst="rect">
            <a:avLst/>
          </a:prstGeom>
          <a:noFill/>
        </p:spPr>
        <p:txBody>
          <a:bodyPr wrap="none" rtlCol="0">
            <a:spAutoFit/>
          </a:bodyPr>
          <a:lstStyle/>
          <a:p>
            <a:pPr algn="l"/>
            <a:r>
              <a:rPr lang="zh-CN" altLang="en-US" sz="2800" b="1">
                <a:latin typeface="微软雅黑" panose="020B0503020204020204" pitchFamily="34" charset="-122"/>
                <a:ea typeface="微软雅黑" panose="020B0503020204020204" pitchFamily="34" charset="-122"/>
                <a:sym typeface="+mn-ea"/>
              </a:rPr>
              <a:t>孙思邈</a:t>
            </a:r>
            <a:endParaRPr lang="zh-CN" altLang="en-US" sz="2800" b="1">
              <a:latin typeface="微软雅黑" panose="020B0503020204020204" pitchFamily="34" charset="-122"/>
              <a:ea typeface="微软雅黑" panose="020B0503020204020204" pitchFamily="34" charset="-122"/>
            </a:endParaRPr>
          </a:p>
        </p:txBody>
      </p:sp>
      <p:sp>
        <p:nvSpPr>
          <p:cNvPr id="11" name="文本框 10"/>
          <p:cNvSpPr txBox="1"/>
          <p:nvPr/>
        </p:nvSpPr>
        <p:spPr>
          <a:xfrm>
            <a:off x="7896821" y="3681380"/>
            <a:ext cx="3474113" cy="461665"/>
          </a:xfrm>
          <a:prstGeom prst="rect">
            <a:avLst/>
          </a:prstGeom>
          <a:noFill/>
        </p:spPr>
        <p:txBody>
          <a:bodyPr wrap="square" rtlCol="0" anchor="t">
            <a:spAutoFit/>
          </a:bodyPr>
          <a:lstStyle/>
          <a:p>
            <a:r>
              <a:rPr lang="zh-CN" altLang="en-US" sz="2400">
                <a:latin typeface="微软雅黑" panose="020B0503020204020204" pitchFamily="34" charset="-122"/>
                <a:ea typeface="微软雅黑" panose="020B0503020204020204" pitchFamily="34" charset="-122"/>
              </a:rPr>
              <a:t>四诊法</a:t>
            </a:r>
          </a:p>
        </p:txBody>
      </p:sp>
      <p:sp>
        <p:nvSpPr>
          <p:cNvPr id="12" name="文本框 11"/>
          <p:cNvSpPr txBox="1"/>
          <p:nvPr/>
        </p:nvSpPr>
        <p:spPr>
          <a:xfrm>
            <a:off x="7787297" y="4506577"/>
            <a:ext cx="3474113" cy="461665"/>
          </a:xfrm>
          <a:prstGeom prst="rect">
            <a:avLst/>
          </a:prstGeom>
          <a:noFill/>
        </p:spPr>
        <p:txBody>
          <a:bodyPr wrap="square" rtlCol="0" anchor="t">
            <a:spAutoFit/>
          </a:bodyPr>
          <a:lstStyle/>
          <a:p>
            <a:r>
              <a:rPr lang="zh-CN" altLang="en-US" sz="2400" dirty="0">
                <a:latin typeface="微软雅黑" panose="020B0503020204020204" pitchFamily="34" charset="-122"/>
                <a:ea typeface="微软雅黑" panose="020B0503020204020204" pitchFamily="34" charset="-122"/>
              </a:rPr>
              <a:t>《伤寒杂病论》</a:t>
            </a:r>
          </a:p>
        </p:txBody>
      </p:sp>
      <p:sp>
        <p:nvSpPr>
          <p:cNvPr id="13" name="文本框 12"/>
          <p:cNvSpPr txBox="1"/>
          <p:nvPr/>
        </p:nvSpPr>
        <p:spPr>
          <a:xfrm>
            <a:off x="8035754" y="5446101"/>
            <a:ext cx="3474113" cy="461665"/>
          </a:xfrm>
          <a:prstGeom prst="rect">
            <a:avLst/>
          </a:prstGeom>
          <a:noFill/>
        </p:spPr>
        <p:txBody>
          <a:bodyPr wrap="square" rtlCol="0" anchor="t">
            <a:spAutoFit/>
          </a:bodyPr>
          <a:lstStyle/>
          <a:p>
            <a:r>
              <a:rPr lang="zh-CN" altLang="en-US" sz="2400" dirty="0">
                <a:latin typeface="微软雅黑" panose="020B0503020204020204" pitchFamily="34" charset="-122"/>
                <a:ea typeface="微软雅黑" panose="020B0503020204020204" pitchFamily="34" charset="-122"/>
              </a:rPr>
              <a:t>麻沸散</a:t>
            </a:r>
          </a:p>
        </p:txBody>
      </p:sp>
      <p:sp>
        <p:nvSpPr>
          <p:cNvPr id="14" name="文本框 13"/>
          <p:cNvSpPr txBox="1"/>
          <p:nvPr/>
        </p:nvSpPr>
        <p:spPr>
          <a:xfrm>
            <a:off x="7867175" y="2635592"/>
            <a:ext cx="3474113" cy="830997"/>
          </a:xfrm>
          <a:prstGeom prst="rect">
            <a:avLst/>
          </a:prstGeom>
          <a:noFill/>
        </p:spPr>
        <p:txBody>
          <a:bodyPr wrap="square" rtlCol="0" anchor="t">
            <a:spAutoFit/>
          </a:bodyPr>
          <a:lstStyle/>
          <a:p>
            <a:r>
              <a:rPr lang="zh-CN" altLang="en-US" sz="2400">
                <a:latin typeface="微软雅黑" panose="020B0503020204020204" pitchFamily="34" charset="-122"/>
                <a:ea typeface="微软雅黑" panose="020B0503020204020204" pitchFamily="34" charset="-122"/>
              </a:rPr>
              <a:t>完成了世界上第一部国家药典《唐新本草》</a:t>
            </a:r>
          </a:p>
        </p:txBody>
      </p:sp>
      <p:cxnSp>
        <p:nvCxnSpPr>
          <p:cNvPr id="15" name="直接连接符 14"/>
          <p:cNvCxnSpPr>
            <a:endCxn id="11" idx="1"/>
          </p:cNvCxnSpPr>
          <p:nvPr/>
        </p:nvCxnSpPr>
        <p:spPr>
          <a:xfrm>
            <a:off x="2647666" y="3016155"/>
            <a:ext cx="5249155" cy="8960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直接连接符 15"/>
          <p:cNvCxnSpPr>
            <a:endCxn id="12" idx="1"/>
          </p:cNvCxnSpPr>
          <p:nvPr/>
        </p:nvCxnSpPr>
        <p:spPr>
          <a:xfrm>
            <a:off x="2645381" y="3903384"/>
            <a:ext cx="5141916" cy="83402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705963" y="4790090"/>
            <a:ext cx="5209738" cy="86008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V="1">
            <a:off x="2791678" y="3142255"/>
            <a:ext cx="4822190" cy="2610485"/>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13982" y="1760563"/>
            <a:ext cx="10586114" cy="3548416"/>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83" name="文本框 20482"/>
          <p:cNvSpPr txBox="1"/>
          <p:nvPr/>
        </p:nvSpPr>
        <p:spPr>
          <a:xfrm>
            <a:off x="624584" y="1911702"/>
            <a:ext cx="10157147" cy="3194721"/>
          </a:xfrm>
          <a:prstGeom prst="rect">
            <a:avLst/>
          </a:prstGeom>
          <a:noFill/>
          <a:ln w="28575">
            <a:solidFill>
              <a:srgbClr val="1D41D5"/>
            </a:solidFill>
            <a:prstDash val="lgDash"/>
          </a:ln>
        </p:spPr>
        <p:txBody>
          <a:bodyPr wrap="square">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1905" lvl="2" indent="454025" eaLnBrk="1">
              <a:lnSpc>
                <a:spcPct val="120000"/>
              </a:lnSpc>
              <a:spcBef>
                <a:spcPts val="0"/>
              </a:spcBef>
              <a:spcAft>
                <a:spcPts val="0"/>
              </a:spcAft>
              <a:buNone/>
              <a:defRPr/>
            </a:pPr>
            <a:r>
              <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2015</a:t>
            </a: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10</a:t>
            </a: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5</a:t>
            </a: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日，瑞典卡罗琳医学院在斯德哥尔摩宣布，中国女科学家屠呦呦和一名日本科学家及一名爱尔兰科学家分享</a:t>
            </a:r>
            <a:r>
              <a:rPr lang="en-US" altLang="zh-CN"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2015</a:t>
            </a:r>
            <a:r>
              <a:rPr lang="zh-CN" altLang="en-US" sz="2800" dirty="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年诺贝尔生理学和医学奖，以表彰他们在疟疾治疗研究中取得的成就。屠呦呦由此成为迄今为止第一位获得诺贝尔科学奖项的本土中国科学家、第一位获得诺贝尔生理医学奖的华人科学家，由此实现了中国人在自然科学领域诺贝尔奖零的突破。</a:t>
            </a:r>
          </a:p>
        </p:txBody>
      </p:sp>
      <p:sp>
        <p:nvSpPr>
          <p:cNvPr id="7" name="文本框 6"/>
          <p:cNvSpPr txBox="1"/>
          <p:nvPr/>
        </p:nvSpPr>
        <p:spPr>
          <a:xfrm>
            <a:off x="3174726" y="784027"/>
            <a:ext cx="5134739" cy="830997"/>
          </a:xfrm>
          <a:prstGeom prst="rect">
            <a:avLst/>
          </a:prstGeom>
          <a:noFill/>
        </p:spPr>
        <p:txBody>
          <a:bodyPr wrap="none" rtlCol="0">
            <a:spAutoFit/>
          </a:bodyPr>
          <a:lstStyle/>
          <a:p>
            <a:pPr lvl="0">
              <a:defRPr/>
            </a:pPr>
            <a:r>
              <a:rPr lang="zh-CN" altLang="en-US" sz="4800" b="1" dirty="0">
                <a:solidFill>
                  <a:srgbClr val="1D41D5"/>
                </a:solidFill>
                <a:latin typeface="微软雅黑" panose="020B0503020204020204" pitchFamily="34" charset="-122"/>
                <a:ea typeface="微软雅黑" panose="020B0503020204020204" pitchFamily="34" charset="-122"/>
              </a:rPr>
              <a:t>屠呦呦与诺贝尔奖</a:t>
            </a:r>
          </a:p>
        </p:txBody>
      </p:sp>
      <p:sp>
        <p:nvSpPr>
          <p:cNvPr id="8" name="文本框 7"/>
          <p:cNvSpPr txBox="1"/>
          <p:nvPr/>
        </p:nvSpPr>
        <p:spPr>
          <a:xfrm>
            <a:off x="872309" y="5609050"/>
            <a:ext cx="10432585" cy="584775"/>
          </a:xfrm>
          <a:prstGeom prst="rect">
            <a:avLst/>
          </a:prstGeom>
          <a:noFill/>
        </p:spPr>
        <p:txBody>
          <a:bodyPr wrap="square" rtlCol="0">
            <a:spAutoFit/>
          </a:bodyPr>
          <a:lstStyle/>
          <a:p>
            <a:r>
              <a:rPr lang="zh-CN" altLang="en-US" sz="3200" b="1" dirty="0">
                <a:latin typeface="微软雅黑" panose="020B0503020204020204" pitchFamily="34" charset="-122"/>
                <a:ea typeface="微软雅黑" panose="020B0503020204020204" pitchFamily="34" charset="-122"/>
              </a:rPr>
              <a:t>思考：屠呦呦在</a:t>
            </a:r>
            <a:r>
              <a:rPr lang="zh-CN" altLang="en-US" sz="3200" b="1" dirty="0">
                <a:latin typeface="微软雅黑" panose="020B0503020204020204" pitchFamily="34" charset="-122"/>
                <a:ea typeface="微软雅黑" panose="020B0503020204020204" pitchFamily="34" charset="-122"/>
                <a:sym typeface="+mn-ea"/>
              </a:rPr>
              <a:t>疟疾治疗研究中的灵感来自于哪里呢？</a:t>
            </a:r>
          </a:p>
        </p:txBody>
      </p:sp>
      <p:pic>
        <p:nvPicPr>
          <p:cNvPr id="3" name="图片 2"/>
          <p:cNvPicPr>
            <a:picLocks noChangeAspect="1"/>
          </p:cNvPicPr>
          <p:nvPr/>
        </p:nvPicPr>
        <p:blipFill>
          <a:blip r:embed="rId2" cstate="print"/>
          <a:stretch>
            <a:fillRect/>
          </a:stretch>
        </p:blipFill>
        <p:spPr>
          <a:xfrm>
            <a:off x="10909214" y="4722125"/>
            <a:ext cx="1282786" cy="1709312"/>
          </a:xfrm>
          <a:prstGeom prst="rect">
            <a:avLst/>
          </a:prstGeom>
        </p:spPr>
      </p:pic>
    </p:spTree>
    <p:extLst>
      <p:ext uri="{BB962C8B-B14F-4D97-AF65-F5344CB8AC3E}">
        <p14:creationId xmlns:p14="http://schemas.microsoft.com/office/powerpoint/2010/main" xmlns="" val="1767965533"/>
      </p:ext>
    </p:extLst>
  </p:cSld>
  <p:clrMapOvr>
    <a:masterClrMapping/>
  </p:clrMapOvr>
  <p:transition>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timgsa.baidu.com/timg?image&amp;quality=80&amp;size=b9999_10000&amp;sec=1563274114620&amp;di=b2ff16ead284f2a0bf29a1637dd17218&amp;imgtype=0&amp;src=http%3A%2F%2Fb-ssl.duitang.com%2Fuploads%2Fitem%2F201701%2F13%2F20170113190707_TYLsk.jpeg">
            <a:extLst>
              <a:ext uri="{FF2B5EF4-FFF2-40B4-BE49-F238E27FC236}">
                <a16:creationId xmlns="" xmlns:a16="http://schemas.microsoft.com/office/drawing/2014/main" id="{04D2B1B8-65DD-4D39-BED7-5B4370D3F556}"/>
              </a:ext>
            </a:extLst>
          </p:cNvPr>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86087"/>
          <a:stretch/>
        </p:blipFill>
        <p:spPr bwMode="auto">
          <a:xfrm>
            <a:off x="0" y="1643270"/>
            <a:ext cx="12192000" cy="489005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文本框 3">
            <a:extLst>
              <a:ext uri="{FF2B5EF4-FFF2-40B4-BE49-F238E27FC236}">
                <a16:creationId xmlns="" xmlns:a16="http://schemas.microsoft.com/office/drawing/2014/main" id="{6BC9EC2C-01E5-4EE7-8315-DBBF6DBEC666}"/>
              </a:ext>
            </a:extLst>
          </p:cNvPr>
          <p:cNvSpPr txBox="1"/>
          <p:nvPr/>
        </p:nvSpPr>
        <p:spPr>
          <a:xfrm>
            <a:off x="7888406" y="756164"/>
            <a:ext cx="5964072" cy="707886"/>
          </a:xfrm>
          <a:prstGeom prst="rect">
            <a:avLst/>
          </a:prstGeom>
          <a:noFill/>
        </p:spPr>
        <p:txBody>
          <a:bodyPr wrap="square" rtlCol="0">
            <a:spAutoFit/>
          </a:bodyPr>
          <a:lstStyle/>
          <a:p>
            <a:r>
              <a:rPr lang="zh-CN" altLang="en-US" sz="4000" b="1" dirty="0">
                <a:latin typeface="微软雅黑" panose="020B0503020204020204" pitchFamily="34" charset="-122"/>
                <a:ea typeface="微软雅黑" panose="020B0503020204020204" pitchFamily="34" charset="-122"/>
              </a:rPr>
              <a:t>阅读角：青蒿素</a:t>
            </a:r>
          </a:p>
        </p:txBody>
      </p:sp>
      <p:sp>
        <p:nvSpPr>
          <p:cNvPr id="2" name="矩形 1">
            <a:extLst>
              <a:ext uri="{FF2B5EF4-FFF2-40B4-BE49-F238E27FC236}">
                <a16:creationId xmlns="" xmlns:a16="http://schemas.microsoft.com/office/drawing/2014/main" id="{D03E6411-1FE5-4358-A637-30EED77F1EE7}"/>
              </a:ext>
            </a:extLst>
          </p:cNvPr>
          <p:cNvSpPr/>
          <p:nvPr/>
        </p:nvSpPr>
        <p:spPr>
          <a:xfrm>
            <a:off x="152073" y="1827069"/>
            <a:ext cx="7577258" cy="45662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 xmlns:a16="http://schemas.microsoft.com/office/drawing/2014/main" id="{A374CF24-C654-4A0B-A5F0-A6DC0EC2AB43}"/>
              </a:ext>
            </a:extLst>
          </p:cNvPr>
          <p:cNvSpPr txBox="1"/>
          <p:nvPr/>
        </p:nvSpPr>
        <p:spPr>
          <a:xfrm>
            <a:off x="219597" y="2078698"/>
            <a:ext cx="7309633" cy="3894208"/>
          </a:xfrm>
          <a:prstGeom prst="rect">
            <a:avLst/>
          </a:prstGeom>
          <a:noFill/>
        </p:spPr>
        <p:txBody>
          <a:bodyPr wrap="square" rtlCol="0">
            <a:spAutoFit/>
          </a:bodyPr>
          <a:lstStyle/>
          <a:p>
            <a:pPr>
              <a:lnSpc>
                <a:spcPct val="150000"/>
              </a:lnSpc>
            </a:pPr>
            <a:r>
              <a:rPr lang="zh-CN" altLang="en-US" sz="2800" dirty="0">
                <a:latin typeface="微软雅黑" panose="020B0503020204020204" pitchFamily="34" charset="-122"/>
                <a:ea typeface="微软雅黑" panose="020B0503020204020204" pitchFamily="34" charset="-122"/>
              </a:rPr>
              <a:t>青蒿是我国常见的一种草本植物，在民间又称作臭蒿或苦蒿。中国古代医书中很早就有对青蒿的记载，</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肘后备急方</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指出，青蒿能治疟疾。中国科学家从古老的中医文献中获得灵感，经历了上百次的失败之后，终于研制出抗疟疾的青萵素，拯救了数百万人的生命。</a:t>
            </a:r>
          </a:p>
        </p:txBody>
      </p:sp>
      <p:pic>
        <p:nvPicPr>
          <p:cNvPr id="7" name="图片 6"/>
          <p:cNvPicPr>
            <a:picLocks noChangeAspect="1"/>
          </p:cNvPicPr>
          <p:nvPr/>
        </p:nvPicPr>
        <p:blipFill>
          <a:blip r:embed="rId3" cstate="print">
            <a:extLst>
              <a:ext uri="{BEBA8EAE-BF5A-486C-A8C5-ECC9F3942E4B}">
                <a14:imgProps xmlns:a14="http://schemas.microsoft.com/office/drawing/2010/main" xmlns="">
                  <a14:imgLayer r:embed="rId4">
                    <a14:imgEffect>
                      <a14:backgroundRemoval t="8443" b="95497" l="2750" r="98000">
                        <a14:foregroundMark x1="47750" y1="42777" x2="56750" y2="85366"/>
                      </a14:backgroundRemoval>
                    </a14:imgEffect>
                  </a14:imgLayer>
                </a14:imgProps>
              </a:ext>
            </a:extLst>
          </a:blip>
          <a:stretch>
            <a:fillRect/>
          </a:stretch>
        </p:blipFill>
        <p:spPr>
          <a:xfrm>
            <a:off x="8411674" y="2197287"/>
            <a:ext cx="3284458" cy="4376539"/>
          </a:xfrm>
          <a:prstGeom prst="rect">
            <a:avLst/>
          </a:prstGeom>
        </p:spPr>
      </p:pic>
    </p:spTree>
    <p:extLst>
      <p:ext uri="{BB962C8B-B14F-4D97-AF65-F5344CB8AC3E}">
        <p14:creationId xmlns:p14="http://schemas.microsoft.com/office/powerpoint/2010/main" xmlns="" val="36228212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imgsa.baidu.com/timg?image&amp;quality=80&amp;size=b9999_10000&amp;sec=1543075515342&amp;di=9751d023c6ee1736e7e991c5e4d972dd&amp;imgtype=0&amp;src=http%3A%2F%2Fpsefan.com%2Fwp-content%2Fuploads%2F2016%2F12%2F20161203459-600x3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11169" y="914400"/>
            <a:ext cx="9302323" cy="5426355"/>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文本框 2"/>
          <p:cNvSpPr txBox="1"/>
          <p:nvPr/>
        </p:nvSpPr>
        <p:spPr>
          <a:xfrm>
            <a:off x="4964600" y="3233843"/>
            <a:ext cx="3360534"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你知道吗？</a:t>
            </a:r>
          </a:p>
        </p:txBody>
      </p:sp>
      <p:sp>
        <p:nvSpPr>
          <p:cNvPr id="4" name="文本框 3"/>
          <p:cNvSpPr txBox="1"/>
          <p:nvPr/>
        </p:nvSpPr>
        <p:spPr>
          <a:xfrm>
            <a:off x="1733427" y="3975627"/>
            <a:ext cx="8980066" cy="2246769"/>
          </a:xfrm>
          <a:prstGeom prst="rect">
            <a:avLst/>
          </a:prstGeom>
          <a:noFill/>
        </p:spPr>
        <p:txBody>
          <a:bodyPr wrap="square" rtlCol="0" anchor="t">
            <a:spAutoFit/>
          </a:bodyPr>
          <a:lstStyle/>
          <a:p>
            <a:r>
              <a:rPr lang="zh-CN" altLang="en-US" sz="2800" dirty="0">
                <a:solidFill>
                  <a:schemeClr val="bg1"/>
                </a:solidFill>
                <a:latin typeface="微软雅黑" panose="020B0503020204020204" pitchFamily="34" charset="-122"/>
                <a:ea typeface="微软雅黑" panose="020B0503020204020204" pitchFamily="34" charset="-122"/>
              </a:rPr>
              <a:t>除了我国的中医药学以外，我们的祖先们在长期的农业生产活动中，还总结出丰富的农业生产经验，在与农业密切相关的天文历法方面，也取得辉煌成就。这些靠劳动人民聪明才智获得的科学知识和生产技术，在世界上长期处于领先地位。</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558353" y="1364777"/>
            <a:ext cx="7633648" cy="640780"/>
          </a:xfrm>
          <a:prstGeom prst="rect">
            <a:avLst/>
          </a:prstGeom>
          <a:pattFill prst="ltUpDiag">
            <a:fgClr>
              <a:srgbClr val="FF9600"/>
            </a:fgClr>
            <a:bgClr>
              <a:srgbClr val="FC6204"/>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740105" y="1440534"/>
            <a:ext cx="469530" cy="469530"/>
            <a:chOff x="7070971" y="788848"/>
            <a:chExt cx="1800200" cy="1800200"/>
          </a:xfrm>
        </p:grpSpPr>
        <p:sp>
          <p:nvSpPr>
            <p:cNvPr id="4" name="椭圆 3"/>
            <p:cNvSpPr/>
            <p:nvPr/>
          </p:nvSpPr>
          <p:spPr>
            <a:xfrm>
              <a:off x="7070971" y="788848"/>
              <a:ext cx="1800200" cy="1800200"/>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燕尾形 4"/>
            <p:cNvSpPr/>
            <p:nvPr/>
          </p:nvSpPr>
          <p:spPr>
            <a:xfrm>
              <a:off x="7575071" y="1166948"/>
              <a:ext cx="792000" cy="1044000"/>
            </a:xfrm>
            <a:prstGeom prst="chevr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6" name="TextBox 1"/>
          <p:cNvSpPr txBox="1"/>
          <p:nvPr/>
        </p:nvSpPr>
        <p:spPr>
          <a:xfrm>
            <a:off x="5236931" y="1407004"/>
            <a:ext cx="5258198" cy="584775"/>
          </a:xfrm>
          <a:prstGeom prst="rect">
            <a:avLst/>
          </a:prstGeom>
          <a:noFill/>
        </p:spPr>
        <p:txBody>
          <a:bodyPr wrap="square" rtlCol="0">
            <a:spAutoFit/>
          </a:bodyPr>
          <a:lstStyle/>
          <a:p>
            <a:r>
              <a:rPr lang="zh-CN" altLang="en-US" sz="3200" b="1" dirty="0">
                <a:solidFill>
                  <a:schemeClr val="bg1"/>
                </a:solidFill>
                <a:latin typeface="微软雅黑" pitchFamily="34" charset="-122"/>
                <a:ea typeface="微软雅黑" pitchFamily="34" charset="-122"/>
              </a:rPr>
              <a:t>甘石星表</a:t>
            </a:r>
          </a:p>
        </p:txBody>
      </p:sp>
      <p:sp>
        <p:nvSpPr>
          <p:cNvPr id="8" name="Text Box 44"/>
          <p:cNvSpPr txBox="1">
            <a:spLocks noChangeArrowheads="1"/>
          </p:cNvSpPr>
          <p:nvPr/>
        </p:nvSpPr>
        <p:spPr bwMode="auto">
          <a:xfrm>
            <a:off x="4447431" y="2296984"/>
            <a:ext cx="7744569" cy="2862322"/>
          </a:xfrm>
          <a:prstGeom prst="rect">
            <a:avLst/>
          </a:prstGeom>
          <a:noFill/>
          <a:ln>
            <a:noFill/>
          </a:ln>
          <a:effectLst/>
          <a:extLst>
            <a:ext uri="{909E8E84-426E-40DD-AFC4-6F175D3DCCD1}">
              <a14:hiddenFill xmlns:a14="http://schemas.microsoft.com/office/drawing/2010/main" xmlns="">
                <a:solidFill>
                  <a:srgbClr val="FFFFFF">
                    <a:alpha val="30000"/>
                  </a:srgbClr>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itchFamily="34" charset="-122"/>
                <a:ea typeface="微软雅黑" pitchFamily="34" charset="-122"/>
              </a:defRPr>
            </a:lvl1pPr>
            <a:lvl2pPr defTabSz="720725" eaLnBrk="0" hangingPunct="0">
              <a:defRPr sz="1600">
                <a:latin typeface="Arial" pitchFamily="34" charset="0"/>
                <a:ea typeface="宋体" pitchFamily="2" charset="-122"/>
              </a:defRPr>
            </a:lvl2pPr>
            <a:lvl3pPr defTabSz="720725" eaLnBrk="0" hangingPunct="0">
              <a:defRPr sz="1600">
                <a:latin typeface="Arial" pitchFamily="34" charset="0"/>
                <a:ea typeface="宋体" pitchFamily="2" charset="-122"/>
              </a:defRPr>
            </a:lvl3pPr>
            <a:lvl4pPr defTabSz="720725" eaLnBrk="0" hangingPunct="0">
              <a:defRPr sz="1600">
                <a:latin typeface="Arial" pitchFamily="34" charset="0"/>
                <a:ea typeface="宋体" pitchFamily="2" charset="-122"/>
              </a:defRPr>
            </a:lvl4pPr>
            <a:lvl5pPr defTabSz="720725" eaLnBrk="0" hangingPunct="0">
              <a:defRPr sz="1600">
                <a:latin typeface="Arial" pitchFamily="34" charset="0"/>
                <a:ea typeface="宋体" pitchFamily="2" charset="-122"/>
              </a:defRPr>
            </a:lvl5pPr>
            <a:lvl6pPr defTabSz="720725" eaLnBrk="0" fontAlgn="base" hangingPunct="0">
              <a:spcBef>
                <a:spcPct val="0"/>
              </a:spcBef>
              <a:spcAft>
                <a:spcPct val="0"/>
              </a:spcAft>
              <a:defRPr sz="1600">
                <a:latin typeface="Arial" pitchFamily="34" charset="0"/>
                <a:ea typeface="宋体" pitchFamily="2" charset="-122"/>
              </a:defRPr>
            </a:lvl6pPr>
            <a:lvl7pPr defTabSz="720725" eaLnBrk="0" fontAlgn="base" hangingPunct="0">
              <a:spcBef>
                <a:spcPct val="0"/>
              </a:spcBef>
              <a:spcAft>
                <a:spcPct val="0"/>
              </a:spcAft>
              <a:defRPr sz="1600">
                <a:latin typeface="Arial" pitchFamily="34" charset="0"/>
                <a:ea typeface="宋体" pitchFamily="2" charset="-122"/>
              </a:defRPr>
            </a:lvl7pPr>
            <a:lvl8pPr defTabSz="720725" eaLnBrk="0" fontAlgn="base" hangingPunct="0">
              <a:spcBef>
                <a:spcPct val="0"/>
              </a:spcBef>
              <a:spcAft>
                <a:spcPct val="0"/>
              </a:spcAft>
              <a:defRPr sz="1600">
                <a:latin typeface="Arial" pitchFamily="34" charset="0"/>
                <a:ea typeface="宋体" pitchFamily="2" charset="-122"/>
              </a:defRPr>
            </a:lvl8pPr>
            <a:lvl9pPr defTabSz="720725" eaLnBrk="0" fontAlgn="base" hangingPunct="0">
              <a:spcBef>
                <a:spcPct val="0"/>
              </a:spcBef>
              <a:spcAft>
                <a:spcPct val="0"/>
              </a:spcAft>
              <a:defRPr sz="1600">
                <a:latin typeface="Arial" pitchFamily="34" charset="0"/>
                <a:ea typeface="宋体" pitchFamily="2" charset="-122"/>
              </a:defRPr>
            </a:lvl9pPr>
          </a:lstStyle>
          <a:p>
            <a:pPr marL="285750" indent="-285750">
              <a:lnSpc>
                <a:spcPct val="150000"/>
              </a:lnSpc>
              <a:buFont typeface="Wingdings" pitchFamily="2" charset="2"/>
              <a:buChar char="n"/>
            </a:pPr>
            <a:r>
              <a:rPr lang="zh-CN" altLang="en-US" sz="2400" b="1" dirty="0">
                <a:solidFill>
                  <a:schemeClr val="tx1">
                    <a:lumMod val="65000"/>
                    <a:lumOff val="35000"/>
                  </a:schemeClr>
                </a:solidFill>
              </a:rPr>
              <a:t>战国时期，天文学家甘德和石申仅凭肉眼观测，记录了</a:t>
            </a:r>
            <a:r>
              <a:rPr lang="en-US" altLang="zh-CN" sz="2400" b="1" dirty="0">
                <a:solidFill>
                  <a:schemeClr val="tx1">
                    <a:lumMod val="65000"/>
                    <a:lumOff val="35000"/>
                  </a:schemeClr>
                </a:solidFill>
              </a:rPr>
              <a:t>800</a:t>
            </a:r>
            <a:r>
              <a:rPr lang="zh-CN" altLang="en-US" sz="2400" b="1" dirty="0">
                <a:solidFill>
                  <a:schemeClr val="tx1">
                    <a:lumMod val="65000"/>
                    <a:lumOff val="35000"/>
                  </a:schemeClr>
                </a:solidFill>
              </a:rPr>
              <a:t>多颗恒星的名字，测定了</a:t>
            </a:r>
            <a:r>
              <a:rPr lang="en-US" altLang="zh-CN" sz="2400" b="1" dirty="0">
                <a:solidFill>
                  <a:schemeClr val="tx1">
                    <a:lumMod val="65000"/>
                    <a:lumOff val="35000"/>
                  </a:schemeClr>
                </a:solidFill>
              </a:rPr>
              <a:t>100</a:t>
            </a:r>
            <a:r>
              <a:rPr lang="zh-CN" altLang="en-US" sz="2400" b="1" dirty="0">
                <a:solidFill>
                  <a:schemeClr val="tx1">
                    <a:lumMod val="65000"/>
                    <a:lumOff val="35000"/>
                  </a:schemeClr>
                </a:solidFill>
              </a:rPr>
              <a:t>多颗恒星的位置，并编出了世界上最早的星表。据记载，甘德观测到了木星最大的卫星一木 卫三。这比意大利科学家伽利略用望远镜发现它大约早</a:t>
            </a:r>
            <a:r>
              <a:rPr lang="en-US" altLang="zh-CN" sz="2400" b="1" dirty="0">
                <a:solidFill>
                  <a:schemeClr val="tx1">
                    <a:lumMod val="65000"/>
                    <a:lumOff val="35000"/>
                  </a:schemeClr>
                </a:solidFill>
              </a:rPr>
              <a:t>2000</a:t>
            </a:r>
            <a:r>
              <a:rPr lang="zh-CN" altLang="en-US" sz="2400" b="1" dirty="0">
                <a:solidFill>
                  <a:schemeClr val="tx1">
                    <a:lumMod val="65000"/>
                    <a:lumOff val="35000"/>
                  </a:schemeClr>
                </a:solidFill>
              </a:rPr>
              <a:t>年。</a:t>
            </a:r>
          </a:p>
        </p:txBody>
      </p:sp>
      <p:pic>
        <p:nvPicPr>
          <p:cNvPr id="11" name="图片 10"/>
          <p:cNvPicPr>
            <a:picLocks noChangeAspect="1"/>
          </p:cNvPicPr>
          <p:nvPr/>
        </p:nvPicPr>
        <p:blipFill>
          <a:blip r:embed="rId2" cstate="print"/>
          <a:stretch>
            <a:fillRect/>
          </a:stretch>
        </p:blipFill>
        <p:spPr>
          <a:xfrm>
            <a:off x="393439" y="1924335"/>
            <a:ext cx="4188235" cy="3243618"/>
          </a:xfrm>
          <a:prstGeom prst="rect">
            <a:avLst/>
          </a:prstGeom>
        </p:spPr>
      </p:pic>
    </p:spTree>
    <p:extLst>
      <p:ext uri="{BB962C8B-B14F-4D97-AF65-F5344CB8AC3E}">
        <p14:creationId xmlns:p14="http://schemas.microsoft.com/office/powerpoint/2010/main" xmlns="" val="3369543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2590" y="1533330"/>
            <a:ext cx="9914012" cy="374835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828614" y="1677346"/>
            <a:ext cx="969798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矩形 3"/>
          <p:cNvSpPr>
            <a:spLocks noChangeArrowheads="1"/>
          </p:cNvSpPr>
          <p:nvPr/>
        </p:nvSpPr>
        <p:spPr bwMode="auto">
          <a:xfrm>
            <a:off x="781385" y="1914890"/>
            <a:ext cx="8867582" cy="3108543"/>
          </a:xfrm>
          <a:prstGeom prst="rect">
            <a:avLst/>
          </a:prstGeom>
          <a:noFill/>
          <a:ln w="9525">
            <a:noFill/>
            <a:prstDash val="dash"/>
            <a:miter lim="800000"/>
            <a:headEnd/>
            <a:tailEnd/>
          </a:ln>
        </p:spPr>
        <p:txBody>
          <a:bodyPr wrap="square">
            <a:spAutoFit/>
          </a:bodyPr>
          <a:lstStyle/>
          <a:p>
            <a:r>
              <a:rPr lang="zh-CN" altLang="en-US" sz="2800" dirty="0">
                <a:solidFill>
                  <a:schemeClr val="bg2">
                    <a:lumMod val="25000"/>
                  </a:schemeClr>
                </a:solidFill>
                <a:latin typeface="微软雅黑" pitchFamily="34" charset="-122"/>
                <a:ea typeface="微软雅黑" pitchFamily="34" charset="-122"/>
              </a:rPr>
              <a:t>“二十四节气”是我国古代历法的独特创造。它把一周年分成</a:t>
            </a:r>
            <a:r>
              <a:rPr lang="en-US" altLang="zh-CN" sz="2800" dirty="0">
                <a:solidFill>
                  <a:schemeClr val="bg2">
                    <a:lumMod val="25000"/>
                  </a:schemeClr>
                </a:solidFill>
                <a:latin typeface="微软雅黑" pitchFamily="34" charset="-122"/>
                <a:ea typeface="微软雅黑" pitchFamily="34" charset="-122"/>
              </a:rPr>
              <a:t>24</a:t>
            </a:r>
            <a:r>
              <a:rPr lang="zh-CN" altLang="en-US" sz="2800" dirty="0">
                <a:solidFill>
                  <a:schemeClr val="bg2">
                    <a:lumMod val="25000"/>
                  </a:schemeClr>
                </a:solidFill>
                <a:latin typeface="微软雅黑" pitchFamily="34" charset="-122"/>
                <a:ea typeface="微软雅黑" pitchFamily="34" charset="-122"/>
              </a:rPr>
              <a:t>等份，每一等份为一个“节气”，表示季节的更替和气候的变化，并用以指导农业活动。千百年来，“二十四节气”一直被中国人民所沿用，至今仍在人们的生产和生活中发挥作用。</a:t>
            </a:r>
            <a:r>
              <a:rPr lang="en-US" altLang="zh-CN" sz="2800" dirty="0">
                <a:solidFill>
                  <a:schemeClr val="bg2">
                    <a:lumMod val="25000"/>
                  </a:schemeClr>
                </a:solidFill>
                <a:latin typeface="微软雅黑" pitchFamily="34" charset="-122"/>
                <a:ea typeface="微软雅黑" pitchFamily="34" charset="-122"/>
              </a:rPr>
              <a:t>2016</a:t>
            </a:r>
            <a:r>
              <a:rPr lang="zh-CN" altLang="en-US" sz="2800" dirty="0">
                <a:solidFill>
                  <a:schemeClr val="bg2">
                    <a:lumMod val="25000"/>
                  </a:schemeClr>
                </a:solidFill>
                <a:latin typeface="微软雅黑" pitchFamily="34" charset="-122"/>
                <a:ea typeface="微软雅黑" pitchFamily="34" charset="-122"/>
              </a:rPr>
              <a:t>年， “二十四节气”被正式列入联合国教科文组织人类非物质文化遗产代表作名录。</a:t>
            </a:r>
          </a:p>
        </p:txBody>
      </p:sp>
      <p:sp>
        <p:nvSpPr>
          <p:cNvPr id="8" name="矩形 7"/>
          <p:cNvSpPr/>
          <p:nvPr/>
        </p:nvSpPr>
        <p:spPr>
          <a:xfrm>
            <a:off x="822328" y="969460"/>
            <a:ext cx="5616623" cy="707886"/>
          </a:xfrm>
          <a:prstGeom prst="rect">
            <a:avLst/>
          </a:prstGeom>
        </p:spPr>
        <p:txBody>
          <a:bodyPr wrap="square">
            <a:spAutoFit/>
          </a:bodyPr>
          <a:lstStyle/>
          <a:p>
            <a:r>
              <a:rPr lang="zh-CN" altLang="en-US" sz="4000" b="1" dirty="0">
                <a:solidFill>
                  <a:schemeClr val="tx1">
                    <a:lumMod val="65000"/>
                    <a:lumOff val="35000"/>
                  </a:schemeClr>
                </a:solidFill>
                <a:latin typeface="微软雅黑" panose="020B0503020204020204" pitchFamily="34" charset="-122"/>
                <a:ea typeface="微软雅黑" panose="020B0503020204020204" pitchFamily="34" charset="-122"/>
              </a:rPr>
              <a:t>“二十四节气”</a:t>
            </a:r>
          </a:p>
        </p:txBody>
      </p:sp>
      <p:sp>
        <p:nvSpPr>
          <p:cNvPr id="10" name="矩形 9"/>
          <p:cNvSpPr/>
          <p:nvPr/>
        </p:nvSpPr>
        <p:spPr>
          <a:xfrm>
            <a:off x="626238" y="2027862"/>
            <a:ext cx="104502" cy="378823"/>
          </a:xfrm>
          <a:prstGeom prst="rect">
            <a:avLst/>
          </a:prstGeom>
          <a:solidFill>
            <a:srgbClr val="00B05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BEBA8EAE-BF5A-486C-A8C5-ECC9F3942E4B}">
                <a14:imgProps xmlns:a14="http://schemas.microsoft.com/office/drawing/2010/main" xmlns="">
                  <a14:imgLayer r:embed="rId3">
                    <a14:imgEffect>
                      <a14:backgroundRemoval t="10000" b="90000" l="10000" r="90000">
                        <a14:foregroundMark x1="74382" y1="49375" x2="74382" y2="49375"/>
                        <a14:foregroundMark x1="80919" y1="50000" x2="70141" y2="54625"/>
                        <a14:foregroundMark x1="72792" y1="56000" x2="73145" y2="56000"/>
                        <a14:foregroundMark x1="53180" y1="54375" x2="59364" y2="57125"/>
                        <a14:foregroundMark x1="75618" y1="49375" x2="78269" y2="46875"/>
                        <a14:foregroundMark x1="75088" y1="45875" x2="78975" y2="46875"/>
                      </a14:backgroundRemoval>
                    </a14:imgEffect>
                  </a14:imgLayer>
                </a14:imgProps>
              </a:ext>
            </a:extLst>
          </a:blip>
          <a:stretch>
            <a:fillRect/>
          </a:stretch>
        </p:blipFill>
        <p:spPr>
          <a:xfrm>
            <a:off x="9405439" y="2295834"/>
            <a:ext cx="2454465" cy="3469208"/>
          </a:xfrm>
          <a:prstGeom prst="rect">
            <a:avLst/>
          </a:prstGeom>
        </p:spPr>
      </p:pic>
      <p:sp>
        <p:nvSpPr>
          <p:cNvPr id="12" name="文本框 11"/>
          <p:cNvSpPr txBox="1"/>
          <p:nvPr/>
        </p:nvSpPr>
        <p:spPr>
          <a:xfrm>
            <a:off x="719921" y="5466250"/>
            <a:ext cx="9406718" cy="954107"/>
          </a:xfrm>
          <a:prstGeom prst="rect">
            <a:avLst/>
          </a:prstGeom>
          <a:noFill/>
        </p:spPr>
        <p:txBody>
          <a:bodyPr wrap="square" rtlCol="0">
            <a:spAutoFit/>
          </a:bodyPr>
          <a:lstStyle/>
          <a:p>
            <a:r>
              <a:rPr lang="zh-CN" altLang="en-US" sz="2800" b="1" dirty="0">
                <a:latin typeface="微软雅黑" panose="020B0503020204020204" pitchFamily="34" charset="-122"/>
                <a:ea typeface="微软雅黑" panose="020B0503020204020204" pitchFamily="34" charset="-122"/>
              </a:rPr>
              <a:t>说一说：</a:t>
            </a:r>
            <a:r>
              <a:rPr lang="zh-CN" altLang="en-US" sz="2800" dirty="0">
                <a:latin typeface="微软雅黑" panose="020B0503020204020204" pitchFamily="34" charset="-122"/>
                <a:ea typeface="微软雅黑" panose="020B0503020204020204" pitchFamily="34" charset="-122"/>
              </a:rPr>
              <a:t>你知道二十四节气歌吗？你能选择一个节气，讲一讲它的特点吗？</a:t>
            </a:r>
          </a:p>
        </p:txBody>
      </p:sp>
    </p:spTree>
    <p:extLst>
      <p:ext uri="{BB962C8B-B14F-4D97-AF65-F5344CB8AC3E}">
        <p14:creationId xmlns:p14="http://schemas.microsoft.com/office/powerpoint/2010/main" xmlns="" val="376452365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a:spLocks noEditPoints="1"/>
          </p:cNvSpPr>
          <p:nvPr/>
        </p:nvSpPr>
        <p:spPr>
          <a:xfrm>
            <a:off x="680581" y="1258962"/>
            <a:ext cx="689024" cy="693498"/>
          </a:xfrm>
          <a:custGeom>
            <a:avLst/>
            <a:gdLst/>
            <a:ahLst/>
            <a:cxnLst>
              <a:cxn ang="0">
                <a:pos x="482277" y="85269"/>
              </a:cxn>
              <a:cxn ang="0">
                <a:pos x="457920" y="107195"/>
              </a:cxn>
              <a:cxn ang="0">
                <a:pos x="382412" y="31671"/>
              </a:cxn>
              <a:cxn ang="0">
                <a:pos x="406769" y="9745"/>
              </a:cxn>
              <a:cxn ang="0">
                <a:pos x="435998" y="7308"/>
              </a:cxn>
              <a:cxn ang="0">
                <a:pos x="482277" y="56034"/>
              </a:cxn>
              <a:cxn ang="0">
                <a:pos x="482277" y="85269"/>
              </a:cxn>
              <a:cxn ang="0">
                <a:pos x="280110" y="285042"/>
              </a:cxn>
              <a:cxn ang="0">
                <a:pos x="204602" y="209518"/>
              </a:cxn>
              <a:cxn ang="0">
                <a:pos x="372669" y="43852"/>
              </a:cxn>
              <a:cxn ang="0">
                <a:pos x="448177" y="119376"/>
              </a:cxn>
              <a:cxn ang="0">
                <a:pos x="280110" y="285042"/>
              </a:cxn>
              <a:cxn ang="0">
                <a:pos x="270367" y="294787"/>
              </a:cxn>
              <a:cxn ang="0">
                <a:pos x="163195" y="324022"/>
              </a:cxn>
              <a:cxn ang="0">
                <a:pos x="194859" y="219263"/>
              </a:cxn>
              <a:cxn ang="0">
                <a:pos x="270367" y="294787"/>
              </a:cxn>
              <a:cxn ang="0">
                <a:pos x="94994" y="63342"/>
              </a:cxn>
              <a:cxn ang="0">
                <a:pos x="48714" y="109631"/>
              </a:cxn>
              <a:cxn ang="0">
                <a:pos x="48714" y="394674"/>
              </a:cxn>
              <a:cxn ang="0">
                <a:pos x="94994" y="443399"/>
              </a:cxn>
              <a:cxn ang="0">
                <a:pos x="379976" y="443399"/>
              </a:cxn>
              <a:cxn ang="0">
                <a:pos x="428691" y="394674"/>
              </a:cxn>
              <a:cxn ang="0">
                <a:pos x="428691" y="207082"/>
              </a:cxn>
              <a:cxn ang="0">
                <a:pos x="477406" y="160793"/>
              </a:cxn>
              <a:cxn ang="0">
                <a:pos x="477406" y="411728"/>
              </a:cxn>
              <a:cxn ang="0">
                <a:pos x="397026" y="492125"/>
              </a:cxn>
              <a:cxn ang="0">
                <a:pos x="77943" y="492125"/>
              </a:cxn>
              <a:cxn ang="0">
                <a:pos x="0" y="411728"/>
              </a:cxn>
              <a:cxn ang="0">
                <a:pos x="0" y="97450"/>
              </a:cxn>
              <a:cxn ang="0">
                <a:pos x="77943" y="14617"/>
              </a:cxn>
              <a:cxn ang="0">
                <a:pos x="331261" y="14617"/>
              </a:cxn>
              <a:cxn ang="0">
                <a:pos x="282546" y="63342"/>
              </a:cxn>
              <a:cxn ang="0">
                <a:pos x="94994" y="63342"/>
              </a:cxn>
            </a:cxnLst>
            <a:rect l="0" t="0" r="0" b="0"/>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chemeClr val="accent2"/>
          </a:solidFill>
          <a:ln w="9525">
            <a:noFill/>
          </a:ln>
        </p:spPr>
        <p:txBody>
          <a:bodyPr/>
          <a:lstStyle/>
          <a:p>
            <a:endParaRPr lang="zh-CN" altLang="en-US">
              <a:solidFill>
                <a:schemeClr val="tx1">
                  <a:lumMod val="75000"/>
                  <a:lumOff val="25000"/>
                </a:schemeClr>
              </a:solidFill>
            </a:endParaRPr>
          </a:p>
        </p:txBody>
      </p:sp>
      <p:sp>
        <p:nvSpPr>
          <p:cNvPr id="7" name="文本框 20"/>
          <p:cNvSpPr txBox="1"/>
          <p:nvPr/>
        </p:nvSpPr>
        <p:spPr>
          <a:xfrm flipH="1">
            <a:off x="1478039" y="1244922"/>
            <a:ext cx="4431441" cy="70788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4000" b="1"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二十四节气歌</a:t>
            </a:r>
          </a:p>
        </p:txBody>
      </p:sp>
      <p:sp>
        <p:nvSpPr>
          <p:cNvPr id="8" name="文本框 7"/>
          <p:cNvSpPr txBox="1"/>
          <p:nvPr/>
        </p:nvSpPr>
        <p:spPr>
          <a:xfrm flipH="1">
            <a:off x="531292" y="2386370"/>
            <a:ext cx="10673520" cy="2677656"/>
          </a:xfrm>
          <a:prstGeom prst="rect">
            <a:avLst/>
          </a:prstGeom>
          <a:noFill/>
          <a:ln w="9525">
            <a:noFill/>
            <a:miter/>
          </a:ln>
          <a:effectLst>
            <a:outerShdw sx="999" sy="999" algn="ctr" rotWithShape="0">
              <a:srgbClr val="000000"/>
            </a:outerShdw>
          </a:effectLst>
        </p:spPr>
        <p:txBody>
          <a:bodyPr wrap="square" anchor="t">
            <a:spAutoFit/>
          </a:bodyPr>
          <a:lstStyle/>
          <a:p>
            <a:pPr lvl="0">
              <a:lnSpc>
                <a:spcPct val="150000"/>
              </a:lnSpc>
            </a:pPr>
            <a:r>
              <a:rPr lang="zh-CN" altLang="en-US" sz="2800"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春雨惊春清谷天，夏满芒夏暑相连。</a:t>
            </a:r>
          </a:p>
          <a:p>
            <a:pPr lvl="0">
              <a:lnSpc>
                <a:spcPct val="150000"/>
              </a:lnSpc>
            </a:pPr>
            <a:r>
              <a:rPr lang="zh-CN" altLang="en-US" sz="2800"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秋处露秋寒霜降，冬雪雪冬小大寒。</a:t>
            </a:r>
          </a:p>
          <a:p>
            <a:pPr lvl="0">
              <a:lnSpc>
                <a:spcPct val="150000"/>
              </a:lnSpc>
            </a:pPr>
            <a:r>
              <a:rPr lang="zh-CN" altLang="en-US" sz="2800"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每月两节不变更，最多相差一两天。</a:t>
            </a:r>
          </a:p>
          <a:p>
            <a:pPr lvl="0">
              <a:lnSpc>
                <a:spcPct val="150000"/>
              </a:lnSpc>
            </a:pPr>
            <a:r>
              <a:rPr lang="zh-CN" altLang="en-US" sz="2800"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上半年来六廿一，下半年是八廿三。</a:t>
            </a:r>
          </a:p>
        </p:txBody>
      </p:sp>
      <p:cxnSp>
        <p:nvCxnSpPr>
          <p:cNvPr id="9" name="直接连接符 8"/>
          <p:cNvCxnSpPr/>
          <p:nvPr/>
        </p:nvCxnSpPr>
        <p:spPr>
          <a:xfrm>
            <a:off x="692393" y="2070443"/>
            <a:ext cx="5039667" cy="4017"/>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10" name="圆角矩形 9"/>
          <p:cNvSpPr/>
          <p:nvPr/>
        </p:nvSpPr>
        <p:spPr>
          <a:xfrm rot="10800000" flipH="1">
            <a:off x="6734810" y="2696359"/>
            <a:ext cx="4947673" cy="2085763"/>
          </a:xfrm>
          <a:prstGeom prst="roundRect">
            <a:avLst/>
          </a:prstGeom>
          <a:solidFill>
            <a:srgbClr val="FFDA6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11" name="圆角矩形 10"/>
          <p:cNvSpPr/>
          <p:nvPr/>
        </p:nvSpPr>
        <p:spPr>
          <a:xfrm rot="10800000" flipH="1">
            <a:off x="6635620" y="2636060"/>
            <a:ext cx="5156046" cy="2236189"/>
          </a:xfrm>
          <a:prstGeom prst="roundRect">
            <a:avLst/>
          </a:prstGeom>
          <a:noFill/>
          <a:ln w="28575">
            <a:solidFill>
              <a:srgbClr val="0070C0"/>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fontAlgn="base"/>
            <a:endParaRPr lang="zh-CN" altLang="en-US" sz="1400" strike="noStrike" noProof="1">
              <a:sym typeface="+mn-ea"/>
            </a:endParaRPr>
          </a:p>
        </p:txBody>
      </p:sp>
      <p:sp>
        <p:nvSpPr>
          <p:cNvPr id="12" name="文本框 22"/>
          <p:cNvSpPr txBox="1"/>
          <p:nvPr/>
        </p:nvSpPr>
        <p:spPr>
          <a:xfrm flipH="1">
            <a:off x="6807588" y="2715904"/>
            <a:ext cx="4765712" cy="2031325"/>
          </a:xfrm>
          <a:prstGeom prst="rect">
            <a:avLst/>
          </a:prstGeom>
          <a:noFill/>
          <a:ln w="9525">
            <a:noFill/>
          </a:ln>
          <a:effectLst>
            <a:outerShdw sx="999" sy="999" algn="ctr" rotWithShape="0">
              <a:srgbClr val="000000"/>
            </a:outerShdw>
          </a:effectLst>
        </p:spPr>
        <p:txBody>
          <a:bodyPr wrap="square" anchor="t">
            <a:spAutoFit/>
          </a:bodyPr>
          <a:lstStyle/>
          <a:p>
            <a:pPr lvl="0" algn="ctr">
              <a:lnSpc>
                <a:spcPct val="150000"/>
              </a:lnSpc>
            </a:pPr>
            <a:r>
              <a:rPr lang="zh-CN" altLang="en-US" sz="2800" b="1"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例：惊蛰表示春雷惊醒了蛰居的动物，这时天气转暖，春耕马上就要开始了。</a:t>
            </a:r>
          </a:p>
        </p:txBody>
      </p:sp>
    </p:spTree>
    <p:extLst>
      <p:ext uri="{BB962C8B-B14F-4D97-AF65-F5344CB8AC3E}">
        <p14:creationId xmlns:p14="http://schemas.microsoft.com/office/powerpoint/2010/main" xmlns="" val="222638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rcRect t="23316" r="56265"/>
          <a:stretch>
            <a:fillRect/>
          </a:stretch>
        </p:blipFill>
        <p:spPr>
          <a:xfrm>
            <a:off x="987558" y="3001928"/>
            <a:ext cx="2956646" cy="3637707"/>
          </a:xfrm>
          <a:prstGeom prst="rect">
            <a:avLst/>
          </a:prstGeom>
        </p:spPr>
      </p:pic>
      <p:sp>
        <p:nvSpPr>
          <p:cNvPr id="6" name="文本框 5"/>
          <p:cNvSpPr txBox="1"/>
          <p:nvPr/>
        </p:nvSpPr>
        <p:spPr>
          <a:xfrm>
            <a:off x="4116317" y="3382625"/>
            <a:ext cx="7470632" cy="1200329"/>
          </a:xfrm>
          <a:prstGeom prst="rect">
            <a:avLst/>
          </a:prstGeom>
          <a:noFill/>
        </p:spPr>
        <p:txBody>
          <a:bodyPr wrap="square" rtlCol="0" anchor="t">
            <a:spAutoFit/>
          </a:bodyPr>
          <a:lstStyle/>
          <a:p>
            <a:r>
              <a:rPr lang="zh-CN" altLang="en-US" sz="2400" dirty="0">
                <a:latin typeface="微软雅黑" panose="020B0503020204020204" pitchFamily="34" charset="-122"/>
                <a:ea typeface="微软雅黑" panose="020B0503020204020204" pitchFamily="34" charset="-122"/>
              </a:rPr>
              <a:t>《九章算术》是中国古代重要的数学著作，被历代数学家奉为“算经之首  。全书共分九章，收录了200多个例题，这些例题与人们的生产生活联系紧密。</a:t>
            </a:r>
          </a:p>
        </p:txBody>
      </p:sp>
      <p:sp>
        <p:nvSpPr>
          <p:cNvPr id="7" name="文本框 6"/>
          <p:cNvSpPr txBox="1"/>
          <p:nvPr/>
        </p:nvSpPr>
        <p:spPr>
          <a:xfrm>
            <a:off x="4252415" y="5110167"/>
            <a:ext cx="7307239" cy="1200329"/>
          </a:xfrm>
          <a:prstGeom prst="rect">
            <a:avLst/>
          </a:prstGeom>
          <a:noFill/>
        </p:spPr>
        <p:txBody>
          <a:bodyPr wrap="square" rtlCol="0" anchor="t">
            <a:spAutoFit/>
          </a:bodyPr>
          <a:lstStyle/>
          <a:p>
            <a:r>
              <a:rPr lang="zh-CN" altLang="en-US" sz="2400" dirty="0">
                <a:latin typeface="微软雅黑" panose="020B0503020204020204" pitchFamily="34" charset="-122"/>
                <a:ea typeface="微软雅黑" panose="020B0503020204020204" pitchFamily="34" charset="-122"/>
              </a:rPr>
              <a:t>算盘是中国人发明的一种计算工具，制作简单，携带和使用也很方便。算盘发明后，传入朝鲜、日本、东南亚以及世界其他地区。</a:t>
            </a:r>
          </a:p>
        </p:txBody>
      </p:sp>
      <p:sp>
        <p:nvSpPr>
          <p:cNvPr id="8" name="Freeform 5"/>
          <p:cNvSpPr>
            <a:spLocks noEditPoints="1"/>
          </p:cNvSpPr>
          <p:nvPr/>
        </p:nvSpPr>
        <p:spPr>
          <a:xfrm>
            <a:off x="598695" y="863177"/>
            <a:ext cx="689024" cy="693498"/>
          </a:xfrm>
          <a:custGeom>
            <a:avLst/>
            <a:gdLst/>
            <a:ahLst/>
            <a:cxnLst>
              <a:cxn ang="0">
                <a:pos x="482277" y="85269"/>
              </a:cxn>
              <a:cxn ang="0">
                <a:pos x="457920" y="107195"/>
              </a:cxn>
              <a:cxn ang="0">
                <a:pos x="382412" y="31671"/>
              </a:cxn>
              <a:cxn ang="0">
                <a:pos x="406769" y="9745"/>
              </a:cxn>
              <a:cxn ang="0">
                <a:pos x="435998" y="7308"/>
              </a:cxn>
              <a:cxn ang="0">
                <a:pos x="482277" y="56034"/>
              </a:cxn>
              <a:cxn ang="0">
                <a:pos x="482277" y="85269"/>
              </a:cxn>
              <a:cxn ang="0">
                <a:pos x="280110" y="285042"/>
              </a:cxn>
              <a:cxn ang="0">
                <a:pos x="204602" y="209518"/>
              </a:cxn>
              <a:cxn ang="0">
                <a:pos x="372669" y="43852"/>
              </a:cxn>
              <a:cxn ang="0">
                <a:pos x="448177" y="119376"/>
              </a:cxn>
              <a:cxn ang="0">
                <a:pos x="280110" y="285042"/>
              </a:cxn>
              <a:cxn ang="0">
                <a:pos x="270367" y="294787"/>
              </a:cxn>
              <a:cxn ang="0">
                <a:pos x="163195" y="324022"/>
              </a:cxn>
              <a:cxn ang="0">
                <a:pos x="194859" y="219263"/>
              </a:cxn>
              <a:cxn ang="0">
                <a:pos x="270367" y="294787"/>
              </a:cxn>
              <a:cxn ang="0">
                <a:pos x="94994" y="63342"/>
              </a:cxn>
              <a:cxn ang="0">
                <a:pos x="48714" y="109631"/>
              </a:cxn>
              <a:cxn ang="0">
                <a:pos x="48714" y="394674"/>
              </a:cxn>
              <a:cxn ang="0">
                <a:pos x="94994" y="443399"/>
              </a:cxn>
              <a:cxn ang="0">
                <a:pos x="379976" y="443399"/>
              </a:cxn>
              <a:cxn ang="0">
                <a:pos x="428691" y="394674"/>
              </a:cxn>
              <a:cxn ang="0">
                <a:pos x="428691" y="207082"/>
              </a:cxn>
              <a:cxn ang="0">
                <a:pos x="477406" y="160793"/>
              </a:cxn>
              <a:cxn ang="0">
                <a:pos x="477406" y="411728"/>
              </a:cxn>
              <a:cxn ang="0">
                <a:pos x="397026" y="492125"/>
              </a:cxn>
              <a:cxn ang="0">
                <a:pos x="77943" y="492125"/>
              </a:cxn>
              <a:cxn ang="0">
                <a:pos x="0" y="411728"/>
              </a:cxn>
              <a:cxn ang="0">
                <a:pos x="0" y="97450"/>
              </a:cxn>
              <a:cxn ang="0">
                <a:pos x="77943" y="14617"/>
              </a:cxn>
              <a:cxn ang="0">
                <a:pos x="331261" y="14617"/>
              </a:cxn>
              <a:cxn ang="0">
                <a:pos x="282546" y="63342"/>
              </a:cxn>
              <a:cxn ang="0">
                <a:pos x="94994" y="63342"/>
              </a:cxn>
            </a:cxnLst>
            <a:rect l="0" t="0" r="0" b="0"/>
            <a:pathLst>
              <a:path w="201" h="202">
                <a:moveTo>
                  <a:pt x="198" y="35"/>
                </a:moveTo>
                <a:cubicBezTo>
                  <a:pt x="188" y="44"/>
                  <a:pt x="188" y="44"/>
                  <a:pt x="188" y="44"/>
                </a:cubicBezTo>
                <a:cubicBezTo>
                  <a:pt x="157" y="13"/>
                  <a:pt x="157" y="13"/>
                  <a:pt x="157" y="13"/>
                </a:cubicBezTo>
                <a:cubicBezTo>
                  <a:pt x="167" y="4"/>
                  <a:pt x="167" y="4"/>
                  <a:pt x="167" y="4"/>
                </a:cubicBezTo>
                <a:cubicBezTo>
                  <a:pt x="170" y="0"/>
                  <a:pt x="175" y="0"/>
                  <a:pt x="179" y="3"/>
                </a:cubicBezTo>
                <a:cubicBezTo>
                  <a:pt x="198" y="23"/>
                  <a:pt x="198" y="23"/>
                  <a:pt x="198" y="23"/>
                </a:cubicBezTo>
                <a:cubicBezTo>
                  <a:pt x="201" y="26"/>
                  <a:pt x="201" y="31"/>
                  <a:pt x="198" y="35"/>
                </a:cubicBezTo>
                <a:close/>
                <a:moveTo>
                  <a:pt x="115" y="117"/>
                </a:moveTo>
                <a:cubicBezTo>
                  <a:pt x="84" y="86"/>
                  <a:pt x="84" y="86"/>
                  <a:pt x="84" y="86"/>
                </a:cubicBezTo>
                <a:cubicBezTo>
                  <a:pt x="153" y="18"/>
                  <a:pt x="153" y="18"/>
                  <a:pt x="153" y="18"/>
                </a:cubicBezTo>
                <a:cubicBezTo>
                  <a:pt x="184" y="49"/>
                  <a:pt x="184" y="49"/>
                  <a:pt x="184" y="49"/>
                </a:cubicBezTo>
                <a:lnTo>
                  <a:pt x="115" y="117"/>
                </a:lnTo>
                <a:close/>
                <a:moveTo>
                  <a:pt x="111" y="121"/>
                </a:moveTo>
                <a:cubicBezTo>
                  <a:pt x="67" y="133"/>
                  <a:pt x="67" y="133"/>
                  <a:pt x="67" y="133"/>
                </a:cubicBezTo>
                <a:cubicBezTo>
                  <a:pt x="80" y="90"/>
                  <a:pt x="80" y="90"/>
                  <a:pt x="80" y="90"/>
                </a:cubicBezTo>
                <a:lnTo>
                  <a:pt x="111" y="121"/>
                </a:lnTo>
                <a:close/>
                <a:moveTo>
                  <a:pt x="39" y="26"/>
                </a:moveTo>
                <a:cubicBezTo>
                  <a:pt x="28" y="26"/>
                  <a:pt x="20" y="34"/>
                  <a:pt x="20" y="45"/>
                </a:cubicBezTo>
                <a:cubicBezTo>
                  <a:pt x="20" y="162"/>
                  <a:pt x="20" y="162"/>
                  <a:pt x="20" y="162"/>
                </a:cubicBezTo>
                <a:cubicBezTo>
                  <a:pt x="20" y="173"/>
                  <a:pt x="28" y="182"/>
                  <a:pt x="39" y="182"/>
                </a:cubicBezTo>
                <a:cubicBezTo>
                  <a:pt x="156" y="182"/>
                  <a:pt x="156" y="182"/>
                  <a:pt x="156" y="182"/>
                </a:cubicBezTo>
                <a:cubicBezTo>
                  <a:pt x="167" y="182"/>
                  <a:pt x="176" y="173"/>
                  <a:pt x="176" y="162"/>
                </a:cubicBezTo>
                <a:cubicBezTo>
                  <a:pt x="176" y="85"/>
                  <a:pt x="176" y="85"/>
                  <a:pt x="176" y="85"/>
                </a:cubicBezTo>
                <a:cubicBezTo>
                  <a:pt x="196" y="66"/>
                  <a:pt x="196" y="66"/>
                  <a:pt x="196" y="66"/>
                </a:cubicBezTo>
                <a:cubicBezTo>
                  <a:pt x="196" y="169"/>
                  <a:pt x="196" y="169"/>
                  <a:pt x="196" y="169"/>
                </a:cubicBezTo>
                <a:cubicBezTo>
                  <a:pt x="196" y="187"/>
                  <a:pt x="181" y="202"/>
                  <a:pt x="163" y="202"/>
                </a:cubicBezTo>
                <a:cubicBezTo>
                  <a:pt x="32" y="202"/>
                  <a:pt x="32" y="202"/>
                  <a:pt x="32" y="202"/>
                </a:cubicBezTo>
                <a:cubicBezTo>
                  <a:pt x="14" y="202"/>
                  <a:pt x="0" y="187"/>
                  <a:pt x="0" y="169"/>
                </a:cubicBezTo>
                <a:cubicBezTo>
                  <a:pt x="0" y="40"/>
                  <a:pt x="0" y="40"/>
                  <a:pt x="0" y="40"/>
                </a:cubicBezTo>
                <a:cubicBezTo>
                  <a:pt x="0" y="22"/>
                  <a:pt x="14" y="6"/>
                  <a:pt x="32" y="6"/>
                </a:cubicBezTo>
                <a:cubicBezTo>
                  <a:pt x="136" y="6"/>
                  <a:pt x="136" y="6"/>
                  <a:pt x="136" y="6"/>
                </a:cubicBezTo>
                <a:cubicBezTo>
                  <a:pt x="116" y="26"/>
                  <a:pt x="116" y="26"/>
                  <a:pt x="116" y="26"/>
                </a:cubicBezTo>
                <a:lnTo>
                  <a:pt x="39" y="26"/>
                </a:lnTo>
                <a:close/>
              </a:path>
            </a:pathLst>
          </a:custGeom>
          <a:solidFill>
            <a:schemeClr val="accent2"/>
          </a:solidFill>
          <a:ln w="9525">
            <a:noFill/>
          </a:ln>
        </p:spPr>
        <p:txBody>
          <a:bodyPr/>
          <a:lstStyle/>
          <a:p>
            <a:endParaRPr lang="zh-CN" altLang="en-US">
              <a:solidFill>
                <a:schemeClr val="tx1">
                  <a:lumMod val="75000"/>
                  <a:lumOff val="25000"/>
                </a:schemeClr>
              </a:solidFill>
            </a:endParaRPr>
          </a:p>
        </p:txBody>
      </p:sp>
      <p:sp>
        <p:nvSpPr>
          <p:cNvPr id="9" name="文本框 20"/>
          <p:cNvSpPr txBox="1"/>
          <p:nvPr/>
        </p:nvSpPr>
        <p:spPr>
          <a:xfrm flipH="1">
            <a:off x="1396152" y="849137"/>
            <a:ext cx="4963704" cy="707886"/>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4000" b="1" dirty="0">
                <a:solidFill>
                  <a:schemeClr val="tx1">
                    <a:lumMod val="75000"/>
                    <a:lumOff val="25000"/>
                  </a:schemeClr>
                </a:solidFill>
                <a:latin typeface="微软雅黑" panose="020B0503020204020204" charset="-122"/>
                <a:ea typeface="微软雅黑" panose="020B0503020204020204" charset="-122"/>
                <a:sym typeface="Arial" panose="020B0604020202020204" pitchFamily="34" charset="0"/>
              </a:rPr>
              <a:t>中国古代的算术成就</a:t>
            </a:r>
          </a:p>
        </p:txBody>
      </p:sp>
      <p:sp>
        <p:nvSpPr>
          <p:cNvPr id="10" name="文本框 9"/>
          <p:cNvSpPr txBox="1"/>
          <p:nvPr/>
        </p:nvSpPr>
        <p:spPr>
          <a:xfrm flipH="1">
            <a:off x="558588" y="1799515"/>
            <a:ext cx="10673520" cy="954107"/>
          </a:xfrm>
          <a:prstGeom prst="rect">
            <a:avLst/>
          </a:prstGeom>
          <a:noFill/>
          <a:ln w="9525">
            <a:noFill/>
            <a:miter/>
          </a:ln>
          <a:effectLst>
            <a:outerShdw sx="999" sy="999" algn="ctr" rotWithShape="0">
              <a:srgbClr val="000000"/>
            </a:outerShdw>
          </a:effectLst>
        </p:spPr>
        <p:txBody>
          <a:bodyPr wrap="square" anchor="t">
            <a:spAutoFit/>
          </a:bodyPr>
          <a:lstStyle/>
          <a:p>
            <a:pPr lvl="0"/>
            <a:r>
              <a:rPr lang="zh-CN" altLang="en-US" sz="2800" dirty="0">
                <a:solidFill>
                  <a:schemeClr val="tx1">
                    <a:lumMod val="75000"/>
                    <a:lumOff val="25000"/>
                  </a:schemeClr>
                </a:solidFill>
                <a:latin typeface="微软雅黑" panose="020B0503020204020204" charset="-122"/>
                <a:ea typeface="微软雅黑" panose="020B0503020204020204" charset="-122"/>
                <a:sym typeface="宋体" panose="02010600030101010101" pitchFamily="2" charset="-122"/>
              </a:rPr>
              <a:t>数学在中国古代被成为“算术”或“算学”。中国古代十分重视数学研究及其运用，并取得了巨大成就。</a:t>
            </a:r>
          </a:p>
        </p:txBody>
      </p:sp>
      <p:cxnSp>
        <p:nvCxnSpPr>
          <p:cNvPr id="11" name="直接连接符 10"/>
          <p:cNvCxnSpPr/>
          <p:nvPr/>
        </p:nvCxnSpPr>
        <p:spPr>
          <a:xfrm>
            <a:off x="610507" y="1674658"/>
            <a:ext cx="5039667" cy="4017"/>
          </a:xfrm>
          <a:prstGeom prst="line">
            <a:avLst/>
          </a:prstGeom>
          <a:ln w="15875">
            <a:solidFill>
              <a:schemeClr val="tx1">
                <a:lumMod val="75000"/>
                <a:lumOff val="25000"/>
              </a:schemeClr>
            </a:solidFill>
            <a:prstDash val="solid"/>
          </a:ln>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900752" y="2156966"/>
            <a:ext cx="4062239" cy="3225230"/>
            <a:chOff x="792088" y="2780928"/>
            <a:chExt cx="4062239" cy="3225230"/>
          </a:xfrm>
        </p:grpSpPr>
        <p:pic>
          <p:nvPicPr>
            <p:cNvPr id="5" name="图片 4"/>
            <p:cNvPicPr>
              <a:picLocks noChangeAspect="1"/>
            </p:cNvPicPr>
            <p:nvPr/>
          </p:nvPicPr>
          <p:blipFill rotWithShape="1">
            <a:blip r:embed="rId2" cstate="print"/>
            <a:srcRect l="12883"/>
            <a:stretch>
              <a:fillRect/>
            </a:stretch>
          </p:blipFill>
          <p:spPr>
            <a:xfrm>
              <a:off x="792088" y="2780928"/>
              <a:ext cx="4062239" cy="3225230"/>
            </a:xfrm>
            <a:prstGeom prst="rect">
              <a:avLst/>
            </a:prstGeom>
          </p:spPr>
        </p:pic>
        <p:sp>
          <p:nvSpPr>
            <p:cNvPr id="6" name="矩形 5"/>
            <p:cNvSpPr/>
            <p:nvPr/>
          </p:nvSpPr>
          <p:spPr>
            <a:xfrm>
              <a:off x="1368152" y="4365104"/>
              <a:ext cx="1826141" cy="584775"/>
            </a:xfrm>
            <a:prstGeom prst="rect">
              <a:avLst/>
            </a:prstGeom>
          </p:spPr>
          <p:txBody>
            <a:bodyPr wrap="none">
              <a:spAutoFit/>
            </a:bodyPr>
            <a:lstStyle/>
            <a:p>
              <a:r>
                <a:rPr lang="zh-CN" altLang="en-US" sz="3200" b="1" dirty="0">
                  <a:latin typeface="微软雅黑" panose="020B0503020204020204" pitchFamily="34" charset="-122"/>
                  <a:ea typeface="微软雅黑" panose="020B0503020204020204" pitchFamily="34" charset="-122"/>
                </a:rPr>
                <a:t>板书设计</a:t>
              </a:r>
            </a:p>
          </p:txBody>
        </p:sp>
      </p:grpSp>
      <p:sp>
        <p:nvSpPr>
          <p:cNvPr id="7" name="文本框 6"/>
          <p:cNvSpPr txBox="1"/>
          <p:nvPr/>
        </p:nvSpPr>
        <p:spPr>
          <a:xfrm>
            <a:off x="5267685" y="3375389"/>
            <a:ext cx="5917738" cy="1568450"/>
          </a:xfrm>
          <a:prstGeom prst="rect">
            <a:avLst/>
          </a:prstGeom>
          <a:solidFill>
            <a:schemeClr val="bg2">
              <a:lumMod val="9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nSpc>
                <a:spcPct val="150000"/>
              </a:lnSpc>
            </a:pPr>
            <a:r>
              <a:rPr lang="en-US" altLang="zh-CN" sz="3200" b="1" dirty="0">
                <a:latin typeface="微软雅黑" panose="020B0503020204020204" pitchFamily="34" charset="-122"/>
                <a:ea typeface="微软雅黑" panose="020B0503020204020204" pitchFamily="34" charset="-122"/>
              </a:rPr>
              <a:t>1</a:t>
            </a:r>
            <a:r>
              <a:rPr lang="zh-CN" altLang="en-US" sz="3200" b="1" dirty="0">
                <a:latin typeface="微软雅黑" panose="020B0503020204020204" pitchFamily="34" charset="-122"/>
                <a:ea typeface="微软雅黑" panose="020B0503020204020204" pitchFamily="34" charset="-122"/>
              </a:rPr>
              <a:t>、灿若繁星的古代科技巨人</a:t>
            </a:r>
          </a:p>
          <a:p>
            <a:pPr>
              <a:lnSpc>
                <a:spcPct val="150000"/>
              </a:lnSpc>
            </a:pPr>
            <a:r>
              <a:rPr lang="en-US" altLang="zh-CN" sz="3200" b="1" dirty="0">
                <a:latin typeface="微软雅黑" panose="020B0503020204020204" pitchFamily="34" charset="-122"/>
                <a:ea typeface="微软雅黑" panose="020B0503020204020204" pitchFamily="34" charset="-122"/>
              </a:rPr>
              <a:t>2</a:t>
            </a:r>
            <a:r>
              <a:rPr lang="zh-CN" altLang="en-US" sz="3200" b="1" dirty="0">
                <a:latin typeface="微软雅黑" panose="020B0503020204020204" pitchFamily="34" charset="-122"/>
                <a:ea typeface="微软雅黑" panose="020B0503020204020204" pitchFamily="34" charset="-122"/>
              </a:rPr>
              <a:t>、独具特色的古代科学</a:t>
            </a:r>
          </a:p>
        </p:txBody>
      </p:sp>
      <p:pic>
        <p:nvPicPr>
          <p:cNvPr id="8" name="图片 7"/>
          <p:cNvPicPr>
            <a:picLocks noChangeAspect="1"/>
          </p:cNvPicPr>
          <p:nvPr/>
        </p:nvPicPr>
        <p:blipFill>
          <a:blip r:embed="rId3" cstate="print">
            <a:extLst>
              <a:ext uri="{BEBA8EAE-BF5A-486C-A8C5-ECC9F3942E4B}">
                <a14:imgProps xmlns:a14="http://schemas.microsoft.com/office/drawing/2010/main" xmlns="">
                  <a14:imgLayer r:embed="rId4">
                    <a14:imgEffect>
                      <a14:backgroundRemoval t="9929" b="89970" l="4558" r="89917">
                        <a14:foregroundMark x1="36602" y1="33941" x2="43923" y2="43161"/>
                        <a14:foregroundMark x1="47514" y1="34954" x2="53867" y2="44174"/>
                        <a14:foregroundMark x1="42818" y1="34347" x2="33840" y2="41135"/>
                        <a14:foregroundMark x1="38260" y1="48734" x2="48066" y2="54813"/>
                        <a14:foregroundMark x1="37707" y1="46910" x2="43646" y2="48328"/>
                        <a14:foregroundMark x1="35221" y1="78825" x2="34945" y2="82270"/>
                      </a14:backgroundRemoval>
                    </a14:imgEffect>
                  </a14:imgLayer>
                </a14:imgProps>
              </a:ext>
            </a:extLst>
          </a:blip>
          <a:stretch>
            <a:fillRect/>
          </a:stretch>
        </p:blipFill>
        <p:spPr>
          <a:xfrm>
            <a:off x="10408864" y="3201956"/>
            <a:ext cx="1406065" cy="1916832"/>
          </a:xfrm>
          <a:prstGeom prst="rect">
            <a:avLst/>
          </a:prstGeom>
        </p:spPr>
      </p:pic>
      <p:sp>
        <p:nvSpPr>
          <p:cNvPr id="9" name="文本框 8"/>
          <p:cNvSpPr txBox="1"/>
          <p:nvPr/>
        </p:nvSpPr>
        <p:spPr>
          <a:xfrm>
            <a:off x="5102191" y="2355201"/>
            <a:ext cx="6573846" cy="645160"/>
          </a:xfrm>
          <a:prstGeom prst="rect">
            <a:avLst/>
          </a:prstGeom>
          <a:noFill/>
        </p:spPr>
        <p:txBody>
          <a:bodyPr wrap="square" rtlCol="0">
            <a:spAutoFit/>
          </a:bodyPr>
          <a:lstStyle/>
          <a:p>
            <a:pPr algn="ctr"/>
            <a:r>
              <a:rPr lang="en-US" sz="3600" b="1">
                <a:solidFill>
                  <a:srgbClr val="00B050"/>
                </a:solidFill>
                <a:latin typeface="微软雅黑" panose="020B0503020204020204" pitchFamily="34" charset="-122"/>
                <a:ea typeface="微软雅黑" panose="020B0503020204020204" pitchFamily="34" charset="-122"/>
              </a:rPr>
              <a:t>9</a:t>
            </a:r>
            <a:r>
              <a:rPr lang="zh-CN" altLang="en-US" sz="3600" b="1">
                <a:solidFill>
                  <a:srgbClr val="00B050"/>
                </a:solidFill>
                <a:latin typeface="微软雅黑" panose="020B0503020204020204" pitchFamily="34" charset="-122"/>
                <a:ea typeface="微软雅黑" panose="020B0503020204020204" pitchFamily="34" charset="-122"/>
              </a:rPr>
              <a:t>古代科技  耀我中华  第一课时</a:t>
            </a:r>
          </a:p>
        </p:txBody>
      </p:sp>
    </p:spTree>
  </p:cSld>
  <p:clrMapOvr>
    <a:masterClrMapping/>
  </p:clrMapOvr>
  <mc:AlternateContent xmlns:mc="http://schemas.openxmlformats.org/markup-compatibility/2006">
    <mc:Choice xmlns:p14="http://schemas.microsoft.com/office/powerpoint/2010/main" xmlns=""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238084" y="214290"/>
            <a:ext cx="11715832" cy="6429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167570" y="1864618"/>
            <a:ext cx="4786345" cy="4463140"/>
          </a:xfrm>
          <a:prstGeom prst="ellipse">
            <a:avLst/>
          </a:prstGeom>
          <a:solidFill>
            <a:schemeClr val="bg1"/>
          </a:solidFill>
          <a:ln w="57150">
            <a:solidFill>
              <a:srgbClr val="92D050"/>
            </a:solidFill>
          </a:ln>
        </p:spPr>
        <p:style>
          <a:lnRef idx="2">
            <a:schemeClr val="accent3"/>
          </a:lnRef>
          <a:fillRef idx="1">
            <a:schemeClr val="lt1"/>
          </a:fillRef>
          <a:effectRef idx="0">
            <a:schemeClr val="accent3"/>
          </a:effectRef>
          <a:fontRef idx="minor">
            <a:schemeClr val="dk1"/>
          </a:fontRef>
        </p:style>
        <p:txBody>
          <a:bodyPr rtlCol="0" anchor="ctr"/>
          <a:lstStyle/>
          <a:p>
            <a:pPr indent="457246">
              <a:lnSpc>
                <a:spcPct val="150000"/>
              </a:lnSpc>
            </a:pPr>
            <a:endParaRPr lang="zh-CN" altLang="en-US" dirty="0">
              <a:solidFill>
                <a:schemeClr val="bg1">
                  <a:lumMod val="50000"/>
                </a:schemeClr>
              </a:solidFill>
              <a:latin typeface="微软雅黑" pitchFamily="34" charset="-122"/>
              <a:ea typeface="微软雅黑" pitchFamily="34" charset="-122"/>
            </a:endParaRPr>
          </a:p>
        </p:txBody>
      </p:sp>
      <p:pic>
        <p:nvPicPr>
          <p:cNvPr id="6" name="Picture 3" descr="E:\UCDownloaded\！PPT图片及版面资源\06-PPT精选插图\03-人物\女孩NPG05.png"/>
          <p:cNvPicPr>
            <a:picLocks noChangeAspect="1" noChangeArrowheads="1"/>
          </p:cNvPicPr>
          <p:nvPr/>
        </p:nvPicPr>
        <p:blipFill>
          <a:blip r:embed="rId2" cstate="print"/>
          <a:stretch>
            <a:fillRect/>
          </a:stretch>
        </p:blipFill>
        <p:spPr bwMode="auto">
          <a:xfrm>
            <a:off x="7167570" y="2307490"/>
            <a:ext cx="5047011" cy="433622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文本框 7"/>
          <p:cNvSpPr txBox="1"/>
          <p:nvPr/>
        </p:nvSpPr>
        <p:spPr>
          <a:xfrm>
            <a:off x="1683237" y="1604817"/>
            <a:ext cx="4392172" cy="769441"/>
          </a:xfrm>
          <a:prstGeom prst="rect">
            <a:avLst/>
          </a:prstGeom>
          <a:noFill/>
        </p:spPr>
        <p:txBody>
          <a:bodyPr wrap="square" rtlCol="0">
            <a:spAutoFit/>
          </a:bodyPr>
          <a:lstStyle/>
          <a:p>
            <a:pPr lvl="0" algn="ctr" eaLnBrk="1" fontAlgn="auto" hangingPunct="1">
              <a:spcBef>
                <a:spcPts val="0"/>
              </a:spcBef>
              <a:spcAft>
                <a:spcPts val="0"/>
              </a:spcAft>
              <a:defRPr/>
            </a:pPr>
            <a:r>
              <a:rPr lang="zh-CN" altLang="en-US" sz="4400" b="1" dirty="0" smtClean="0">
                <a:solidFill>
                  <a:srgbClr val="FF0000"/>
                </a:solidFill>
                <a:latin typeface="微软雅黑" panose="020B0503020204020204" pitchFamily="34" charset="-122"/>
                <a:ea typeface="微软雅黑" panose="020B0503020204020204" pitchFamily="34" charset="-122"/>
              </a:rPr>
              <a:t>说 一 说</a:t>
            </a:r>
            <a:endParaRPr lang="zh-CN" altLang="en-US" sz="4400" b="1" dirty="0">
              <a:solidFill>
                <a:srgbClr val="FF0000"/>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1683237" y="1540804"/>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1683237" y="2438271"/>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a:off x="565032" y="2805883"/>
            <a:ext cx="6722872" cy="1772793"/>
          </a:xfrm>
          <a:prstGeom prst="rect">
            <a:avLst/>
          </a:prstGeom>
        </p:spPr>
        <p:txBody>
          <a:bodyPr wrap="square">
            <a:spAutoFit/>
          </a:bodyPr>
          <a:lstStyle/>
          <a:p>
            <a:pPr lvl="0">
              <a:lnSpc>
                <a:spcPct val="130000"/>
              </a:lnSpc>
              <a:defRPr/>
            </a:pPr>
            <a:r>
              <a:rPr lang="en-US" altLang="zh-CN" sz="2800" b="1" kern="100" dirty="0">
                <a:solidFill>
                  <a:prstClr val="black">
                    <a:lumMod val="65000"/>
                    <a:lumOff val="35000"/>
                  </a:prstClr>
                </a:solidFill>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800" b="1" kern="100" dirty="0">
                <a:solidFill>
                  <a:prstClr val="black">
                    <a:lumMod val="65000"/>
                    <a:lumOff val="35000"/>
                  </a:prstClr>
                </a:solidFill>
                <a:latin typeface="微软雅黑" panose="020B0503020204020204" pitchFamily="34" charset="-122"/>
                <a:ea typeface="微软雅黑" panose="020B0503020204020204" pitchFamily="34" charset="-122"/>
                <a:cs typeface="Times New Roman" panose="02020603050405020304" pitchFamily="18" charset="0"/>
              </a:rPr>
              <a:t>、你觉得祖冲之厉害吗？厉害在哪里？</a:t>
            </a:r>
          </a:p>
          <a:p>
            <a:pPr lvl="0">
              <a:lnSpc>
                <a:spcPct val="130000"/>
              </a:lnSpc>
              <a:defRPr/>
            </a:pPr>
            <a:r>
              <a:rPr lang="en-US" altLang="zh-CN" sz="2800" b="1" kern="100" dirty="0">
                <a:solidFill>
                  <a:prstClr val="black">
                    <a:lumMod val="65000"/>
                    <a:lumOff val="35000"/>
                  </a:prstClr>
                </a:solidFill>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800" b="1" kern="100" dirty="0">
                <a:solidFill>
                  <a:prstClr val="black">
                    <a:lumMod val="65000"/>
                    <a:lumOff val="35000"/>
                  </a:prstClr>
                </a:solidFill>
                <a:latin typeface="微软雅黑" panose="020B0503020204020204" pitchFamily="34" charset="-122"/>
                <a:ea typeface="微软雅黑" panose="020B0503020204020204" pitchFamily="34" charset="-122"/>
                <a:cs typeface="Times New Roman" panose="02020603050405020304" pitchFamily="18" charset="0"/>
              </a:rPr>
              <a:t>、为什么祖冲之能够取得这样的成就呢？</a:t>
            </a:r>
          </a:p>
        </p:txBody>
      </p:sp>
    </p:spTree>
    <p:extLst>
      <p:ext uri="{BB962C8B-B14F-4D97-AF65-F5344CB8AC3E}">
        <p14:creationId xmlns:p14="http://schemas.microsoft.com/office/powerpoint/2010/main" xmlns="" val="7621382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1772" y="1738046"/>
            <a:ext cx="9914012" cy="42484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 name="直接连接符 4"/>
          <p:cNvCxnSpPr/>
          <p:nvPr/>
        </p:nvCxnSpPr>
        <p:spPr>
          <a:xfrm>
            <a:off x="937796" y="1882062"/>
            <a:ext cx="9697988"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矩形 3"/>
          <p:cNvSpPr>
            <a:spLocks noChangeArrowheads="1"/>
          </p:cNvSpPr>
          <p:nvPr/>
        </p:nvSpPr>
        <p:spPr bwMode="auto">
          <a:xfrm>
            <a:off x="931510" y="2092310"/>
            <a:ext cx="6997839" cy="3970318"/>
          </a:xfrm>
          <a:prstGeom prst="rect">
            <a:avLst/>
          </a:prstGeom>
          <a:noFill/>
          <a:ln w="9525">
            <a:noFill/>
            <a:prstDash val="dash"/>
            <a:miter lim="800000"/>
            <a:headEnd/>
            <a:tailEnd/>
          </a:ln>
        </p:spPr>
        <p:txBody>
          <a:bodyPr wrap="square">
            <a:spAutoFit/>
          </a:bodyPr>
          <a:lstStyle/>
          <a:p>
            <a:pPr>
              <a:lnSpc>
                <a:spcPct val="150000"/>
              </a:lnSpc>
            </a:pPr>
            <a:r>
              <a:rPr lang="zh-CN" altLang="en-US" sz="2800" dirty="0">
                <a:solidFill>
                  <a:schemeClr val="bg2">
                    <a:lumMod val="25000"/>
                  </a:schemeClr>
                </a:solidFill>
                <a:latin typeface="微软雅黑" pitchFamily="34" charset="-122"/>
                <a:ea typeface="微软雅黑" pitchFamily="34" charset="-122"/>
              </a:rPr>
              <a:t>祖冲之从小聪明好学，长大后从事科学研究。他从不迷信权威，对前人的说法也常常亲自检验。他也从不畏惧困难，努力攻克一个个难关。经过无数个日日夜夜和无数次的反复运算，他终于</a:t>
            </a:r>
            <a:r>
              <a:rPr lang="zh-CN" altLang="en-US" sz="2800" dirty="0" smtClean="0">
                <a:solidFill>
                  <a:schemeClr val="bg2">
                    <a:lumMod val="25000"/>
                  </a:schemeClr>
                </a:solidFill>
                <a:latin typeface="微软雅黑" pitchFamily="34" charset="-122"/>
                <a:ea typeface="微软雅黑" pitchFamily="34" charset="-122"/>
              </a:rPr>
              <a:t>把</a:t>
            </a:r>
            <a:r>
              <a:rPr lang="zh-CN" altLang="en-US" sz="2800" dirty="0">
                <a:solidFill>
                  <a:schemeClr val="bg2">
                    <a:lumMod val="25000"/>
                  </a:schemeClr>
                </a:solidFill>
                <a:latin typeface="微软雅黑" pitchFamily="34" charset="-122"/>
                <a:ea typeface="微软雅黑" pitchFamily="34" charset="-122"/>
              </a:rPr>
              <a:t>圆</a:t>
            </a:r>
            <a:r>
              <a:rPr lang="zh-CN" altLang="en-US" sz="2800" dirty="0" smtClean="0">
                <a:solidFill>
                  <a:schemeClr val="bg2">
                    <a:lumMod val="25000"/>
                  </a:schemeClr>
                </a:solidFill>
                <a:latin typeface="微软雅黑" pitchFamily="34" charset="-122"/>
                <a:ea typeface="微软雅黑" pitchFamily="34" charset="-122"/>
              </a:rPr>
              <a:t>周率</a:t>
            </a:r>
            <a:r>
              <a:rPr lang="zh-CN" altLang="en-US" sz="2800" dirty="0">
                <a:solidFill>
                  <a:schemeClr val="bg2">
                    <a:lumMod val="25000"/>
                  </a:schemeClr>
                </a:solidFill>
                <a:latin typeface="微软雅黑" pitchFamily="34" charset="-122"/>
                <a:ea typeface="微软雅黑" pitchFamily="34" charset="-122"/>
              </a:rPr>
              <a:t>精确到小数点后第七位。</a:t>
            </a:r>
          </a:p>
        </p:txBody>
      </p:sp>
      <p:sp>
        <p:nvSpPr>
          <p:cNvPr id="8" name="矩形 7"/>
          <p:cNvSpPr/>
          <p:nvPr/>
        </p:nvSpPr>
        <p:spPr>
          <a:xfrm>
            <a:off x="931510" y="1174176"/>
            <a:ext cx="5616623" cy="707886"/>
          </a:xfrm>
          <a:prstGeom prst="rect">
            <a:avLst/>
          </a:prstGeom>
        </p:spPr>
        <p:txBody>
          <a:bodyPr wrap="square">
            <a:spAutoFit/>
          </a:bodyPr>
          <a:lstStyle/>
          <a:p>
            <a:r>
              <a:rPr lang="zh-CN" altLang="en-US" sz="4000" b="1" dirty="0">
                <a:solidFill>
                  <a:schemeClr val="tx1">
                    <a:lumMod val="65000"/>
                    <a:lumOff val="35000"/>
                  </a:schemeClr>
                </a:solidFill>
                <a:latin typeface="微软雅黑" panose="020B0503020204020204" pitchFamily="34" charset="-122"/>
                <a:ea typeface="微软雅黑" panose="020B0503020204020204" pitchFamily="34" charset="-122"/>
              </a:rPr>
              <a:t>祖冲之的故事</a:t>
            </a:r>
          </a:p>
        </p:txBody>
      </p:sp>
      <p:sp>
        <p:nvSpPr>
          <p:cNvPr id="10" name="矩形 9"/>
          <p:cNvSpPr/>
          <p:nvPr/>
        </p:nvSpPr>
        <p:spPr>
          <a:xfrm>
            <a:off x="721772" y="2355408"/>
            <a:ext cx="104502" cy="378823"/>
          </a:xfrm>
          <a:prstGeom prst="rect">
            <a:avLst/>
          </a:prstGeom>
          <a:solidFill>
            <a:srgbClr val="00B050"/>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p>
        </p:txBody>
      </p:sp>
      <p:pic>
        <p:nvPicPr>
          <p:cNvPr id="12" name="图片 11"/>
          <p:cNvPicPr>
            <a:picLocks noChangeAspect="1"/>
          </p:cNvPicPr>
          <p:nvPr/>
        </p:nvPicPr>
        <p:blipFill rotWithShape="1">
          <a:blip r:embed="rId2" cstate="print">
            <a:extLst>
              <a:ext uri="{BEBA8EAE-BF5A-486C-A8C5-ECC9F3942E4B}">
                <a14:imgProps xmlns:a14="http://schemas.microsoft.com/office/drawing/2010/main" xmlns="">
                  <a14:imgLayer r:embed="rId3">
                    <a14:imgEffect>
                      <a14:backgroundRemoval t="2000" b="100000" l="0" r="59400">
                        <a14:foregroundMark x1="21600" y1="57714" x2="27600" y2="72857"/>
                        <a14:foregroundMark x1="33600" y1="68000" x2="37000" y2="80857"/>
                      </a14:backgroundRemoval>
                    </a14:imgEffect>
                  </a14:imgLayer>
                </a14:imgProps>
              </a:ext>
            </a:extLst>
          </a:blip>
          <a:srcRect l="1379" t="2819" r="39300" b="3024"/>
          <a:stretch/>
        </p:blipFill>
        <p:spPr>
          <a:xfrm>
            <a:off x="7999408" y="1897039"/>
            <a:ext cx="3660329" cy="4067033"/>
          </a:xfrm>
          <a:prstGeom prst="rect">
            <a:avLst/>
          </a:prstGeom>
        </p:spPr>
      </p:pic>
    </p:spTree>
    <p:extLst>
      <p:ext uri="{BB962C8B-B14F-4D97-AF65-F5344CB8AC3E}">
        <p14:creationId xmlns:p14="http://schemas.microsoft.com/office/powerpoint/2010/main" xmlns="" val="16375477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0" y="476672"/>
            <a:ext cx="12192000" cy="6048672"/>
            <a:chOff x="0" y="476672"/>
            <a:chExt cx="12192000" cy="6048672"/>
          </a:xfrm>
        </p:grpSpPr>
        <p:grpSp>
          <p:nvGrpSpPr>
            <p:cNvPr id="11" name="组合 10"/>
            <p:cNvGrpSpPr/>
            <p:nvPr/>
          </p:nvGrpSpPr>
          <p:grpSpPr>
            <a:xfrm>
              <a:off x="0" y="476672"/>
              <a:ext cx="12192000" cy="6048672"/>
              <a:chOff x="0" y="476672"/>
              <a:chExt cx="12192000" cy="6048672"/>
            </a:xfrm>
          </p:grpSpPr>
          <p:pic>
            <p:nvPicPr>
              <p:cNvPr id="3" name="图片 2"/>
              <p:cNvPicPr>
                <a:picLocks noChangeAspect="1"/>
              </p:cNvPicPr>
              <p:nvPr/>
            </p:nvPicPr>
            <p:blipFill>
              <a:blip r:embed="rId2" cstate="print"/>
              <a:stretch>
                <a:fillRect/>
              </a:stretch>
            </p:blipFill>
            <p:spPr>
              <a:xfrm>
                <a:off x="0" y="476672"/>
                <a:ext cx="12192000" cy="6048672"/>
              </a:xfrm>
              <a:prstGeom prst="rect">
                <a:avLst/>
              </a:prstGeom>
            </p:spPr>
          </p:pic>
          <p:sp>
            <p:nvSpPr>
              <p:cNvPr id="4" name="矩形 3"/>
              <p:cNvSpPr/>
              <p:nvPr/>
            </p:nvSpPr>
            <p:spPr>
              <a:xfrm>
                <a:off x="4727848" y="1412776"/>
                <a:ext cx="1152128" cy="936104"/>
              </a:xfrm>
              <a:prstGeom prst="rect">
                <a:avLst/>
              </a:prstGeom>
              <a:solidFill>
                <a:srgbClr val="9A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rot="1330739">
                <a:off x="6438941" y="1364070"/>
                <a:ext cx="1219844" cy="1010002"/>
              </a:xfrm>
              <a:prstGeom prst="rect">
                <a:avLst/>
              </a:prstGeom>
              <a:solidFill>
                <a:srgbClr val="FF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rot="1150867">
                <a:off x="8063270" y="1318225"/>
                <a:ext cx="1308610" cy="1059920"/>
              </a:xfrm>
              <a:prstGeom prst="rect">
                <a:avLst/>
              </a:prstGeom>
              <a:solidFill>
                <a:srgbClr val="FE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rot="21075586">
                <a:off x="9759089" y="1356745"/>
                <a:ext cx="1388000" cy="931170"/>
              </a:xfrm>
              <a:prstGeom prst="rect">
                <a:avLst/>
              </a:prstGeom>
              <a:solidFill>
                <a:srgbClr val="00F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rot="21359109">
                <a:off x="5523275" y="3212149"/>
                <a:ext cx="4439353" cy="2307946"/>
              </a:xfrm>
              <a:prstGeom prst="rect">
                <a:avLst/>
              </a:prstGeom>
              <a:solidFill>
                <a:srgbClr val="C2F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rot="413091">
                <a:off x="5858287" y="3254713"/>
                <a:ext cx="4439353" cy="2307946"/>
              </a:xfrm>
              <a:prstGeom prst="rect">
                <a:avLst/>
              </a:prstGeom>
              <a:solidFill>
                <a:srgbClr val="C2F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rot="362826">
                <a:off x="6867848" y="3731456"/>
                <a:ext cx="4439353" cy="1217301"/>
              </a:xfrm>
              <a:prstGeom prst="rect">
                <a:avLst/>
              </a:prstGeom>
              <a:solidFill>
                <a:srgbClr val="C2FE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矩形 12"/>
            <p:cNvSpPr/>
            <p:nvPr/>
          </p:nvSpPr>
          <p:spPr>
            <a:xfrm>
              <a:off x="4094328" y="6332561"/>
              <a:ext cx="4080681" cy="163773"/>
            </a:xfrm>
            <a:prstGeom prst="rect">
              <a:avLst/>
            </a:prstGeom>
            <a:solidFill>
              <a:srgbClr val="33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5491211" y="3278875"/>
            <a:ext cx="4881088" cy="2308324"/>
          </a:xfrm>
          <a:prstGeom prst="rect">
            <a:avLst/>
          </a:prstGeom>
          <a:noFill/>
        </p:spPr>
        <p:txBody>
          <a:bodyPr wrap="square" rtlCol="0">
            <a:spAutoFit/>
          </a:bodyPr>
          <a:lstStyle/>
          <a:p>
            <a:pPr>
              <a:lnSpc>
                <a:spcPct val="150000"/>
              </a:lnSpc>
            </a:pPr>
            <a:r>
              <a:rPr lang="zh-CN" altLang="en-US" sz="3200" dirty="0">
                <a:latin typeface="微软雅黑" panose="020B0503020204020204" pitchFamily="34" charset="-122"/>
                <a:ea typeface="微软雅黑" panose="020B0503020204020204" pitchFamily="34" charset="-122"/>
              </a:rPr>
              <a:t>古代科技巨人们的成就都离不开自身的勤奋学习和努力钻研。</a:t>
            </a:r>
          </a:p>
        </p:txBody>
      </p:sp>
      <p:sp>
        <p:nvSpPr>
          <p:cNvPr id="12" name="矩形 11"/>
          <p:cNvSpPr/>
          <p:nvPr/>
        </p:nvSpPr>
        <p:spPr>
          <a:xfrm>
            <a:off x="4871864" y="1412776"/>
            <a:ext cx="877163" cy="923330"/>
          </a:xfrm>
          <a:prstGeom prst="rect">
            <a:avLst/>
          </a:prstGeom>
        </p:spPr>
        <p:txBody>
          <a:bodyPr wrap="none">
            <a:spAutoFit/>
          </a:bodyPr>
          <a:lstStyle/>
          <a:p>
            <a:r>
              <a:rPr lang="zh-CN" altLang="en-US" sz="5400" b="1" dirty="0" smtClean="0">
                <a:ln w="22225">
                  <a:solidFill>
                    <a:schemeClr val="bg1"/>
                  </a:solidFill>
                  <a:prstDash val="solid"/>
                </a:ln>
                <a:solidFill>
                  <a:srgbClr val="FF0000"/>
                </a:solidFill>
                <a:latin typeface="微软雅黑" panose="020B0503020204020204" pitchFamily="34" charset="-122"/>
                <a:ea typeface="微软雅黑" panose="020B0503020204020204" pitchFamily="34" charset="-122"/>
              </a:rPr>
              <a:t>小</a:t>
            </a:r>
            <a:endParaRPr lang="zh-CN" altLang="en-US" sz="5400" b="1" dirty="0">
              <a:ln w="22225">
                <a:solidFill>
                  <a:schemeClr val="bg1"/>
                </a:solidFill>
                <a:prstDash val="solid"/>
              </a:ln>
              <a:solidFill>
                <a:srgbClr val="FF0000"/>
              </a:solidFill>
              <a:latin typeface="微软雅黑" panose="020B0503020204020204" pitchFamily="34" charset="-122"/>
              <a:ea typeface="微软雅黑" panose="020B0503020204020204" pitchFamily="34" charset="-122"/>
            </a:endParaRPr>
          </a:p>
        </p:txBody>
      </p:sp>
      <p:sp>
        <p:nvSpPr>
          <p:cNvPr id="14" name="矩形 13"/>
          <p:cNvSpPr/>
          <p:nvPr/>
        </p:nvSpPr>
        <p:spPr>
          <a:xfrm rot="1193387">
            <a:off x="6514933" y="1390432"/>
            <a:ext cx="877163" cy="923330"/>
          </a:xfrm>
          <a:prstGeom prst="rect">
            <a:avLst/>
          </a:prstGeom>
        </p:spPr>
        <p:txBody>
          <a:bodyPr wrap="none">
            <a:spAutoFit/>
          </a:bodyPr>
          <a:lstStyle/>
          <a:p>
            <a:r>
              <a:rPr lang="zh-CN" altLang="en-US" sz="5400" b="1" dirty="0" smtClean="0">
                <a:ln w="22225">
                  <a:solidFill>
                    <a:schemeClr val="bg1"/>
                  </a:solidFill>
                  <a:prstDash val="solid"/>
                </a:ln>
                <a:solidFill>
                  <a:srgbClr val="FF0000"/>
                </a:solidFill>
                <a:latin typeface="微软雅黑" panose="020B0503020204020204" pitchFamily="34" charset="-122"/>
                <a:ea typeface="微软雅黑" panose="020B0503020204020204" pitchFamily="34" charset="-122"/>
              </a:rPr>
              <a:t>小</a:t>
            </a:r>
            <a:endParaRPr lang="zh-CN" altLang="en-US" sz="5400" b="1" dirty="0">
              <a:ln w="22225">
                <a:solidFill>
                  <a:schemeClr val="bg1"/>
                </a:solidFill>
                <a:prstDash val="solid"/>
              </a:ln>
              <a:solidFill>
                <a:srgbClr val="FF0000"/>
              </a:solidFill>
              <a:latin typeface="微软雅黑" panose="020B0503020204020204" pitchFamily="34" charset="-122"/>
              <a:ea typeface="微软雅黑" panose="020B0503020204020204" pitchFamily="34" charset="-122"/>
            </a:endParaRPr>
          </a:p>
        </p:txBody>
      </p:sp>
      <p:sp>
        <p:nvSpPr>
          <p:cNvPr id="15" name="矩形 14"/>
          <p:cNvSpPr/>
          <p:nvPr/>
        </p:nvSpPr>
        <p:spPr>
          <a:xfrm rot="1193387">
            <a:off x="8315135" y="1390432"/>
            <a:ext cx="877163" cy="923330"/>
          </a:xfrm>
          <a:prstGeom prst="rect">
            <a:avLst/>
          </a:prstGeom>
        </p:spPr>
        <p:txBody>
          <a:bodyPr wrap="none">
            <a:spAutoFit/>
          </a:bodyPr>
          <a:lstStyle/>
          <a:p>
            <a:r>
              <a:rPr lang="zh-CN" altLang="en-US" sz="5400" b="1" dirty="0" smtClean="0">
                <a:ln w="22225">
                  <a:solidFill>
                    <a:schemeClr val="bg1"/>
                  </a:solidFill>
                  <a:prstDash val="solid"/>
                </a:ln>
                <a:solidFill>
                  <a:srgbClr val="FF0000"/>
                </a:solidFill>
                <a:latin typeface="微软雅黑" panose="020B0503020204020204" pitchFamily="34" charset="-122"/>
                <a:ea typeface="微软雅黑" panose="020B0503020204020204" pitchFamily="34" charset="-122"/>
              </a:rPr>
              <a:t>提</a:t>
            </a:r>
            <a:endParaRPr lang="zh-CN" altLang="en-US" sz="5400" b="1" dirty="0">
              <a:ln w="22225">
                <a:solidFill>
                  <a:schemeClr val="bg1"/>
                </a:solidFill>
                <a:prstDash val="solid"/>
              </a:ln>
              <a:solidFill>
                <a:srgbClr val="FF0000"/>
              </a:solidFill>
              <a:latin typeface="微软雅黑" panose="020B0503020204020204" pitchFamily="34" charset="-122"/>
              <a:ea typeface="微软雅黑" panose="020B0503020204020204" pitchFamily="34" charset="-122"/>
            </a:endParaRPr>
          </a:p>
        </p:txBody>
      </p:sp>
      <p:sp>
        <p:nvSpPr>
          <p:cNvPr id="16" name="矩形 15"/>
          <p:cNvSpPr/>
          <p:nvPr/>
        </p:nvSpPr>
        <p:spPr>
          <a:xfrm rot="21355317">
            <a:off x="10016153" y="1442796"/>
            <a:ext cx="877163" cy="923330"/>
          </a:xfrm>
          <a:prstGeom prst="rect">
            <a:avLst/>
          </a:prstGeom>
        </p:spPr>
        <p:txBody>
          <a:bodyPr wrap="none">
            <a:spAutoFit/>
          </a:bodyPr>
          <a:lstStyle/>
          <a:p>
            <a:r>
              <a:rPr lang="zh-CN" altLang="en-US" sz="5400" b="1" dirty="0" smtClean="0">
                <a:ln w="22225">
                  <a:solidFill>
                    <a:schemeClr val="bg1"/>
                  </a:solidFill>
                  <a:prstDash val="solid"/>
                </a:ln>
                <a:solidFill>
                  <a:srgbClr val="FF0000"/>
                </a:solidFill>
                <a:latin typeface="微软雅黑" panose="020B0503020204020204" pitchFamily="34" charset="-122"/>
                <a:ea typeface="微软雅黑" panose="020B0503020204020204" pitchFamily="34" charset="-122"/>
              </a:rPr>
              <a:t>示</a:t>
            </a:r>
            <a:endParaRPr lang="zh-CN" altLang="en-US" sz="5400" b="1" dirty="0">
              <a:ln w="22225">
                <a:solidFill>
                  <a:schemeClr val="bg1"/>
                </a:solidFill>
                <a:prstDash val="solid"/>
              </a:ln>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xmlns="" val="408761451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srcRect t="35028"/>
          <a:stretch>
            <a:fillRect/>
          </a:stretch>
        </p:blipFill>
        <p:spPr>
          <a:xfrm>
            <a:off x="146259" y="2208057"/>
            <a:ext cx="8096989" cy="4201558"/>
          </a:xfrm>
          <a:prstGeom prst="rect">
            <a:avLst/>
          </a:prstGeom>
        </p:spPr>
      </p:pic>
      <p:sp>
        <p:nvSpPr>
          <p:cNvPr id="5" name="文本框 4"/>
          <p:cNvSpPr txBox="1"/>
          <p:nvPr/>
        </p:nvSpPr>
        <p:spPr>
          <a:xfrm>
            <a:off x="369191" y="850142"/>
            <a:ext cx="11672684" cy="1200329"/>
          </a:xfrm>
          <a:prstGeom prst="rect">
            <a:avLst/>
          </a:prstGeom>
          <a:noFill/>
        </p:spPr>
        <p:txBody>
          <a:bodyPr wrap="square" rtlCol="0">
            <a:spAutoFit/>
          </a:bodyPr>
          <a:lstStyle/>
          <a:p>
            <a:pPr algn="l"/>
            <a:r>
              <a:rPr lang="zh-CN" altLang="en-US" sz="2400" dirty="0">
                <a:latin typeface="微软雅黑" panose="020B0503020204020204" pitchFamily="34" charset="-122"/>
                <a:ea typeface="微软雅黑" panose="020B0503020204020204" pitchFamily="34" charset="-122"/>
                <a:sym typeface="+mn-ea"/>
              </a:rPr>
              <a:t>中国科学院2016年发布了《中国古代重要科技发明创造》一书，推选出古代科学发现与创造、技术发明、工程成就共88项重要科技成就。请利用图书馆、博物馆、互联网等资源，搜集和整理关于中国古代科技的资料信息，补充下表，并与同学交流。</a:t>
            </a:r>
            <a:endParaRPr lang="zh-CN" altLang="en-US" sz="2400" dirty="0">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3" cstate="print">
            <a:clrChange>
              <a:clrFrom>
                <a:srgbClr val="F7F7F7"/>
              </a:clrFrom>
              <a:clrTo>
                <a:srgbClr val="F7F7F7">
                  <a:alpha val="0"/>
                </a:srgbClr>
              </a:clrTo>
            </a:clrChange>
          </a:blip>
          <a:srcRect b="5172"/>
          <a:stretch/>
        </p:blipFill>
        <p:spPr>
          <a:xfrm>
            <a:off x="7243342" y="2279176"/>
            <a:ext cx="4533540" cy="4299045"/>
          </a:xfrm>
          <a:prstGeom prst="rect">
            <a:avLst/>
          </a:prstGeom>
        </p:spPr>
      </p:pic>
      <p:sp>
        <p:nvSpPr>
          <p:cNvPr id="7" name="矩形 6"/>
          <p:cNvSpPr/>
          <p:nvPr/>
        </p:nvSpPr>
        <p:spPr>
          <a:xfrm rot="21137088">
            <a:off x="7886735" y="3605982"/>
            <a:ext cx="1569660" cy="646331"/>
          </a:xfrm>
          <a:prstGeom prst="rect">
            <a:avLst/>
          </a:prstGeom>
        </p:spPr>
        <p:txBody>
          <a:bodyPr wrap="none">
            <a:spAutoFit/>
          </a:bodyPr>
          <a:lstStyle/>
          <a:p>
            <a:r>
              <a:rPr lang="zh-CN" altLang="en-US" sz="3600" b="1" dirty="0">
                <a:solidFill>
                  <a:srgbClr val="FF933C"/>
                </a:solidFill>
                <a:latin typeface="微软雅黑" pitchFamily="34" charset="-122"/>
                <a:ea typeface="微软雅黑" pitchFamily="34" charset="-122"/>
              </a:rPr>
              <a:t>活动园</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41194" y="2060812"/>
            <a:ext cx="9021170" cy="4121624"/>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79119" y="2298065"/>
            <a:ext cx="4781697" cy="3785652"/>
          </a:xfrm>
          <a:prstGeom prst="rect">
            <a:avLst/>
          </a:prstGeom>
          <a:noFill/>
        </p:spPr>
        <p:txBody>
          <a:bodyPr wrap="square" rtlCol="0" anchor="t">
            <a:spAutoFit/>
          </a:bodyPr>
          <a:lstStyle/>
          <a:p>
            <a:r>
              <a:rPr lang="zh-CN" altLang="en-US" sz="2400" dirty="0">
                <a:latin typeface="微软雅黑" panose="020B0503020204020204" pitchFamily="34" charset="-122"/>
                <a:ea typeface="微软雅黑" panose="020B0503020204020204" pitchFamily="34" charset="-122"/>
              </a:rPr>
              <a:t>1.干支</a:t>
            </a:r>
          </a:p>
          <a:p>
            <a:r>
              <a:rPr lang="zh-CN" altLang="en-US" sz="2400" dirty="0">
                <a:latin typeface="微软雅黑" panose="020B0503020204020204" pitchFamily="34" charset="-122"/>
                <a:ea typeface="微软雅黑" panose="020B0503020204020204" pitchFamily="34" charset="-122"/>
              </a:rPr>
              <a:t>2.阴阳合历</a:t>
            </a:r>
          </a:p>
          <a:p>
            <a:r>
              <a:rPr lang="zh-CN" altLang="en-US" sz="2400" dirty="0">
                <a:latin typeface="微软雅黑" panose="020B0503020204020204" pitchFamily="34" charset="-122"/>
                <a:ea typeface="微软雅黑" panose="020B0503020204020204" pitchFamily="34" charset="-122"/>
              </a:rPr>
              <a:t>3.圭表</a:t>
            </a:r>
          </a:p>
          <a:p>
            <a:r>
              <a:rPr lang="zh-CN" altLang="en-US" sz="2400" dirty="0">
                <a:latin typeface="微软雅黑" panose="020B0503020204020204" pitchFamily="34" charset="-122"/>
                <a:ea typeface="微软雅黑" panose="020B0503020204020204" pitchFamily="34" charset="-122"/>
              </a:rPr>
              <a:t>4.十进位值制与算筹记数</a:t>
            </a:r>
          </a:p>
          <a:p>
            <a:r>
              <a:rPr lang="zh-CN" altLang="en-US" sz="2400" dirty="0">
                <a:latin typeface="微软雅黑" panose="020B0503020204020204" pitchFamily="34" charset="-122"/>
                <a:ea typeface="微软雅黑" panose="020B0503020204020204" pitchFamily="34" charset="-122"/>
              </a:rPr>
              <a:t>5.小孔成像</a:t>
            </a:r>
          </a:p>
          <a:p>
            <a:r>
              <a:rPr lang="zh-CN" altLang="en-US" sz="2400" dirty="0">
                <a:latin typeface="微软雅黑" panose="020B0503020204020204" pitchFamily="34" charset="-122"/>
                <a:ea typeface="微软雅黑" panose="020B0503020204020204" pitchFamily="34" charset="-122"/>
              </a:rPr>
              <a:t>6.杂种优势利用</a:t>
            </a:r>
          </a:p>
          <a:p>
            <a:r>
              <a:rPr lang="zh-CN" altLang="en-US" sz="2400" dirty="0">
                <a:latin typeface="微软雅黑" panose="020B0503020204020204" pitchFamily="34" charset="-122"/>
                <a:ea typeface="微软雅黑" panose="020B0503020204020204" pitchFamily="34" charset="-122"/>
              </a:rPr>
              <a:t>7.盈不足术</a:t>
            </a:r>
          </a:p>
          <a:p>
            <a:r>
              <a:rPr lang="zh-CN" altLang="en-US" sz="2400" dirty="0">
                <a:latin typeface="微软雅黑" panose="020B0503020204020204" pitchFamily="34" charset="-122"/>
                <a:ea typeface="微软雅黑" panose="020B0503020204020204" pitchFamily="34" charset="-122"/>
              </a:rPr>
              <a:t>8.二十四节气</a:t>
            </a:r>
          </a:p>
          <a:p>
            <a:r>
              <a:rPr lang="zh-CN" altLang="en-US" sz="2400" dirty="0">
                <a:latin typeface="微软雅黑" panose="020B0503020204020204" pitchFamily="34" charset="-122"/>
                <a:ea typeface="微软雅黑" panose="020B0503020204020204" pitchFamily="34" charset="-122"/>
              </a:rPr>
              <a:t>9.经脉学说</a:t>
            </a:r>
          </a:p>
          <a:p>
            <a:r>
              <a:rPr lang="zh-CN" altLang="en-US" sz="2400" dirty="0">
                <a:latin typeface="微软雅黑" panose="020B0503020204020204" pitchFamily="34" charset="-122"/>
                <a:ea typeface="微软雅黑" panose="020B0503020204020204" pitchFamily="34" charset="-122"/>
              </a:rPr>
              <a:t>10.四诊法</a:t>
            </a:r>
          </a:p>
        </p:txBody>
      </p:sp>
      <p:sp>
        <p:nvSpPr>
          <p:cNvPr id="3" name="文本框 2"/>
          <p:cNvSpPr txBox="1"/>
          <p:nvPr/>
        </p:nvSpPr>
        <p:spPr>
          <a:xfrm>
            <a:off x="873457" y="1263783"/>
            <a:ext cx="8356126" cy="584775"/>
          </a:xfrm>
          <a:prstGeom prst="rect">
            <a:avLst/>
          </a:prstGeom>
          <a:noFill/>
        </p:spPr>
        <p:txBody>
          <a:bodyPr wrap="square" rtlCol="0" anchor="t">
            <a:spAutoFit/>
          </a:bodyPr>
          <a:lstStyle/>
          <a:p>
            <a:r>
              <a:rPr lang="zh-CN" altLang="en-US" sz="3200" b="1" dirty="0">
                <a:latin typeface="微软雅黑" panose="020B0503020204020204" pitchFamily="34" charset="-122"/>
                <a:ea typeface="微软雅黑" panose="020B0503020204020204" pitchFamily="34" charset="-122"/>
                <a:sym typeface="+mn-ea"/>
              </a:rPr>
              <a:t>《中国古代重要科技发明创造》部分成就</a:t>
            </a:r>
          </a:p>
        </p:txBody>
      </p:sp>
      <p:sp>
        <p:nvSpPr>
          <p:cNvPr id="4" name="文本框 3"/>
          <p:cNvSpPr txBox="1"/>
          <p:nvPr/>
        </p:nvSpPr>
        <p:spPr>
          <a:xfrm>
            <a:off x="4617454" y="2270769"/>
            <a:ext cx="4308182" cy="3785652"/>
          </a:xfrm>
          <a:prstGeom prst="rect">
            <a:avLst/>
          </a:prstGeom>
          <a:noFill/>
        </p:spPr>
        <p:txBody>
          <a:bodyPr wrap="square" rtlCol="0" anchor="t">
            <a:spAutoFit/>
          </a:bodyPr>
          <a:lstStyle/>
          <a:p>
            <a:r>
              <a:rPr lang="zh-CN" altLang="en-US" sz="2400" dirty="0">
                <a:latin typeface="微软雅黑" panose="020B0503020204020204" pitchFamily="34" charset="-122"/>
                <a:ea typeface="微软雅黑" panose="020B0503020204020204" pitchFamily="34" charset="-122"/>
              </a:rPr>
              <a:t>11.马王堆地图</a:t>
            </a:r>
          </a:p>
          <a:p>
            <a:r>
              <a:rPr lang="zh-CN" altLang="en-US" sz="2400" dirty="0">
                <a:latin typeface="微软雅黑" panose="020B0503020204020204" pitchFamily="34" charset="-122"/>
                <a:ea typeface="微软雅黑" panose="020B0503020204020204" pitchFamily="34" charset="-122"/>
              </a:rPr>
              <a:t>12.勾股容圆</a:t>
            </a:r>
          </a:p>
          <a:p>
            <a:r>
              <a:rPr lang="zh-CN" altLang="en-US" sz="2400" dirty="0">
                <a:latin typeface="微软雅黑" panose="020B0503020204020204" pitchFamily="34" charset="-122"/>
                <a:ea typeface="微软雅黑" panose="020B0503020204020204" pitchFamily="34" charset="-122"/>
              </a:rPr>
              <a:t>13.线性方程组及解法</a:t>
            </a:r>
          </a:p>
          <a:p>
            <a:r>
              <a:rPr lang="zh-CN" altLang="en-US" sz="2400" dirty="0">
                <a:latin typeface="微软雅黑" panose="020B0503020204020204" pitchFamily="34" charset="-122"/>
                <a:ea typeface="微软雅黑" panose="020B0503020204020204" pitchFamily="34" charset="-122"/>
              </a:rPr>
              <a:t>14.本草学</a:t>
            </a:r>
          </a:p>
          <a:p>
            <a:r>
              <a:rPr lang="zh-CN" altLang="en-US" sz="2400" dirty="0">
                <a:latin typeface="微软雅黑" panose="020B0503020204020204" pitchFamily="34" charset="-122"/>
                <a:ea typeface="微软雅黑" panose="020B0503020204020204" pitchFamily="34" charset="-122"/>
              </a:rPr>
              <a:t>15.天象记录</a:t>
            </a:r>
          </a:p>
          <a:p>
            <a:r>
              <a:rPr lang="zh-CN" altLang="en-US" sz="2400" dirty="0">
                <a:latin typeface="微软雅黑" panose="020B0503020204020204" pitchFamily="34" charset="-122"/>
                <a:ea typeface="微软雅黑" panose="020B0503020204020204" pitchFamily="34" charset="-122"/>
              </a:rPr>
              <a:t>16.方剂学</a:t>
            </a:r>
          </a:p>
          <a:p>
            <a:r>
              <a:rPr lang="zh-CN" altLang="en-US" sz="2400" dirty="0">
                <a:latin typeface="微软雅黑" panose="020B0503020204020204" pitchFamily="34" charset="-122"/>
                <a:ea typeface="微软雅黑" panose="020B0503020204020204" pitchFamily="34" charset="-122"/>
              </a:rPr>
              <a:t>17.制图六体</a:t>
            </a:r>
          </a:p>
          <a:p>
            <a:r>
              <a:rPr lang="zh-CN" altLang="en-US" sz="2400" dirty="0">
                <a:latin typeface="微软雅黑" panose="020B0503020204020204" pitchFamily="34" charset="-122"/>
                <a:ea typeface="微软雅黑" panose="020B0503020204020204" pitchFamily="34" charset="-122"/>
              </a:rPr>
              <a:t>18.律管管口校正</a:t>
            </a:r>
          </a:p>
          <a:p>
            <a:r>
              <a:rPr lang="zh-CN" altLang="en-US" sz="2400" dirty="0">
                <a:latin typeface="微软雅黑" panose="020B0503020204020204" pitchFamily="34" charset="-122"/>
                <a:ea typeface="微软雅黑" panose="020B0503020204020204" pitchFamily="34" charset="-122"/>
              </a:rPr>
              <a:t>19.敦煌星图</a:t>
            </a:r>
          </a:p>
          <a:p>
            <a:r>
              <a:rPr lang="zh-CN" altLang="en-US" sz="2400" dirty="0">
                <a:latin typeface="微软雅黑" panose="020B0503020204020204" pitchFamily="34" charset="-122"/>
                <a:ea typeface="微软雅黑" panose="020B0503020204020204" pitchFamily="34" charset="-122"/>
              </a:rPr>
              <a:t>20.潮汐表</a:t>
            </a:r>
          </a:p>
        </p:txBody>
      </p:sp>
      <p:pic>
        <p:nvPicPr>
          <p:cNvPr id="7" name="图片 6"/>
          <p:cNvPicPr>
            <a:picLocks noChangeAspect="1"/>
          </p:cNvPicPr>
          <p:nvPr/>
        </p:nvPicPr>
        <p:blipFill>
          <a:blip r:embed="rId2" cstate="print">
            <a:clrChange>
              <a:clrFrom>
                <a:srgbClr val="FFFFFF"/>
              </a:clrFrom>
              <a:clrTo>
                <a:srgbClr val="FFFFFF">
                  <a:alpha val="0"/>
                </a:srgbClr>
              </a:clrTo>
            </a:clrChange>
          </a:blip>
          <a:stretch>
            <a:fillRect/>
          </a:stretch>
        </p:blipFill>
        <p:spPr>
          <a:xfrm>
            <a:off x="7840637" y="2428165"/>
            <a:ext cx="4101154" cy="410115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348418" y="678714"/>
            <a:ext cx="11403107" cy="5612039"/>
          </a:xfrm>
          <a:prstGeom prst="rect">
            <a:avLst/>
          </a:prstGeom>
          <a:solidFill>
            <a:sysClr val="window" lastClr="FFFFFF"/>
          </a:solidFill>
          <a:ln w="3175" cap="flat" cmpd="sng" algn="ctr">
            <a:solidFill>
              <a:sysClr val="window" lastClr="FFFFFF">
                <a:lumMod val="75000"/>
              </a:sysClr>
            </a:solidFill>
            <a:prstDash val="solid"/>
          </a:ln>
          <a:effectLst>
            <a:outerShdw blurRad="50800" dist="38100" dir="5400000" algn="t" rotWithShape="0">
              <a:prstClr val="black">
                <a:alpha val="40000"/>
              </a:prstClr>
            </a:outerShdw>
          </a:effec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Tahoma"/>
              <a:ea typeface="微软雅黑"/>
              <a:cs typeface="+mn-cs"/>
            </a:endParaRPr>
          </a:p>
        </p:txBody>
      </p:sp>
      <p:pic>
        <p:nvPicPr>
          <p:cNvPr id="18" name="Picture 2" descr="E:\仝德志文件，勿删！\03-参考文档\！PPT图片及版面资源\PPT精美插图\图标\羽毛笔.png"/>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10700237" y="3762483"/>
            <a:ext cx="1151209" cy="1340283"/>
          </a:xfrm>
          <a:prstGeom prst="rect">
            <a:avLst/>
          </a:prstGeom>
          <a:noFill/>
          <a:extLst>
            <a:ext uri="{909E8E84-426E-40DD-AFC4-6F175D3DCCD1}">
              <a14:hiddenFill xmlns:a14="http://schemas.microsoft.com/office/drawing/2010/main" xmlns="">
                <a:solidFill>
                  <a:srgbClr val="FFFFFF"/>
                </a:solidFill>
              </a14:hiddenFill>
            </a:ext>
          </a:extLst>
        </p:spPr>
      </p:pic>
      <p:sp>
        <p:nvSpPr>
          <p:cNvPr id="7" name="文本框 6"/>
          <p:cNvSpPr txBox="1"/>
          <p:nvPr/>
        </p:nvSpPr>
        <p:spPr>
          <a:xfrm>
            <a:off x="6309828" y="1618464"/>
            <a:ext cx="4392172" cy="769441"/>
          </a:xfrm>
          <a:prstGeom prst="rect">
            <a:avLst/>
          </a:prstGeom>
          <a:noFill/>
        </p:spPr>
        <p:txBody>
          <a:bodyPr wrap="square" rtlCol="0">
            <a:spAutoFit/>
          </a:bodyPr>
          <a:lstStyle/>
          <a:p>
            <a:pPr lvl="0" algn="ctr" eaLnBrk="1" fontAlgn="auto" hangingPunct="1">
              <a:spcBef>
                <a:spcPts val="0"/>
              </a:spcBef>
              <a:spcAft>
                <a:spcPts val="0"/>
              </a:spcAft>
              <a:defRPr/>
            </a:pPr>
            <a:r>
              <a:rPr lang="zh-CN" altLang="en-US" sz="4400" b="1" dirty="0">
                <a:solidFill>
                  <a:srgbClr val="FF0000"/>
                </a:solidFill>
                <a:latin typeface="微软雅黑" panose="020B0503020204020204" pitchFamily="34" charset="-122"/>
                <a:ea typeface="微软雅黑" panose="020B0503020204020204" pitchFamily="34" charset="-122"/>
              </a:rPr>
              <a:t>观察与发现</a:t>
            </a:r>
          </a:p>
        </p:txBody>
      </p:sp>
      <p:cxnSp>
        <p:nvCxnSpPr>
          <p:cNvPr id="8" name="直接连接符 7"/>
          <p:cNvCxnSpPr/>
          <p:nvPr/>
        </p:nvCxnSpPr>
        <p:spPr>
          <a:xfrm>
            <a:off x="6309828" y="1554451"/>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309828" y="2451918"/>
            <a:ext cx="439217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矩形 9"/>
          <p:cNvSpPr/>
          <p:nvPr/>
        </p:nvSpPr>
        <p:spPr>
          <a:xfrm>
            <a:off x="5928602" y="2942360"/>
            <a:ext cx="5399040" cy="1158074"/>
          </a:xfrm>
          <a:prstGeom prst="rect">
            <a:avLst/>
          </a:prstGeom>
        </p:spPr>
        <p:txBody>
          <a:bodyPr wrap="square">
            <a:spAutoFit/>
          </a:bodyPr>
          <a:lstStyle/>
          <a:p>
            <a:pPr lvl="0">
              <a:lnSpc>
                <a:spcPct val="130000"/>
              </a:lnSpc>
              <a:defRPr/>
            </a:pPr>
            <a:r>
              <a:rPr lang="zh-CN" altLang="en-US" sz="2800" b="1" kern="100" dirty="0">
                <a:solidFill>
                  <a:prstClr val="black">
                    <a:lumMod val="65000"/>
                    <a:lumOff val="35000"/>
                  </a:prstClr>
                </a:solidFill>
                <a:latin typeface="微软雅黑" panose="020B0503020204020204" pitchFamily="34" charset="-122"/>
                <a:ea typeface="微软雅黑" panose="020B0503020204020204" pitchFamily="34" charset="-122"/>
                <a:cs typeface="Times New Roman" panose="02020603050405020304" pitchFamily="18" charset="0"/>
              </a:rPr>
              <a:t>从我国古代的这些科技成就中，你感受到了什么？</a:t>
            </a:r>
          </a:p>
        </p:txBody>
      </p:sp>
      <p:pic>
        <p:nvPicPr>
          <p:cNvPr id="11" name="图片 10"/>
          <p:cNvPicPr>
            <a:picLocks noChangeAspect="1"/>
          </p:cNvPicPr>
          <p:nvPr/>
        </p:nvPicPr>
        <p:blipFill>
          <a:blip r:embed="rId3" cstate="print">
            <a:clrChange>
              <a:clrFrom>
                <a:srgbClr val="F6F6F6"/>
              </a:clrFrom>
              <a:clrTo>
                <a:srgbClr val="F6F6F6">
                  <a:alpha val="0"/>
                </a:srgbClr>
              </a:clrTo>
            </a:clrChange>
          </a:blip>
          <a:stretch>
            <a:fillRect/>
          </a:stretch>
        </p:blipFill>
        <p:spPr>
          <a:xfrm>
            <a:off x="448904" y="1060291"/>
            <a:ext cx="5229225" cy="5237270"/>
          </a:xfrm>
          <a:prstGeom prst="rect">
            <a:avLst/>
          </a:prstGeom>
        </p:spPr>
      </p:pic>
    </p:spTree>
    <p:extLst>
      <p:ext uri="{BB962C8B-B14F-4D97-AF65-F5344CB8AC3E}">
        <p14:creationId xmlns:p14="http://schemas.microsoft.com/office/powerpoint/2010/main" xmlns="" val="16429707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timgsa.baidu.com/timg?image&amp;quality=80&amp;size=b9999_10000&amp;sec=1543075515342&amp;di=9751d023c6ee1736e7e991c5e4d972dd&amp;imgtype=0&amp;src=http%3A%2F%2Fpsefan.com%2Fwp-content%2Fuploads%2F2016%2F12%2F20161203459-600x350.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65761" y="750627"/>
            <a:ext cx="9206788" cy="537062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文本框 2"/>
          <p:cNvSpPr txBox="1"/>
          <p:nvPr/>
        </p:nvSpPr>
        <p:spPr>
          <a:xfrm>
            <a:off x="3152633" y="3231372"/>
            <a:ext cx="6878471" cy="769441"/>
          </a:xfrm>
          <a:prstGeom prst="rect">
            <a:avLst/>
          </a:prstGeom>
          <a:noFill/>
        </p:spPr>
        <p:txBody>
          <a:bodyPr wrap="square" rtlCol="0">
            <a:spAutoFit/>
          </a:bodyPr>
          <a:lstStyle/>
          <a:p>
            <a:r>
              <a:rPr lang="zh-CN" altLang="en-US" sz="4400" b="1" dirty="0">
                <a:solidFill>
                  <a:schemeClr val="bg1"/>
                </a:solidFill>
                <a:latin typeface="微软雅黑" panose="020B0503020204020204" pitchFamily="34" charset="-122"/>
                <a:ea typeface="微软雅黑" panose="020B0503020204020204" pitchFamily="34" charset="-122"/>
              </a:rPr>
              <a:t>灿若繁星的古代科技巨人</a:t>
            </a:r>
          </a:p>
        </p:txBody>
      </p:sp>
      <p:sp>
        <p:nvSpPr>
          <p:cNvPr id="4" name="文本框 3"/>
          <p:cNvSpPr txBox="1"/>
          <p:nvPr/>
        </p:nvSpPr>
        <p:spPr>
          <a:xfrm>
            <a:off x="2060812" y="4086614"/>
            <a:ext cx="8666328" cy="1569660"/>
          </a:xfrm>
          <a:prstGeom prst="rect">
            <a:avLst/>
          </a:prstGeom>
          <a:noFill/>
        </p:spPr>
        <p:txBody>
          <a:bodyPr wrap="square" rtlCol="0">
            <a:spAutoFit/>
          </a:bodyPr>
          <a:lstStyle/>
          <a:p>
            <a:r>
              <a:rPr lang="zh-CN" altLang="en-US" sz="3200" dirty="0">
                <a:solidFill>
                  <a:schemeClr val="bg1"/>
                </a:solidFill>
                <a:latin typeface="微软雅黑" panose="020B0503020204020204" pitchFamily="34" charset="-122"/>
                <a:ea typeface="微软雅黑" panose="020B0503020204020204" pitchFamily="34" charset="-122"/>
              </a:rPr>
              <a:t>在中华文明的历史画卷里，一代又一代劳动人民用汗水和智慧创造了无数的光辉业绩，一个又一个科学巨人取得了不朽的科技成就。</a:t>
            </a: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流畅">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流畅">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流畅">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TotalTime>
  <Words>2942</Words>
  <PresentationFormat>自定义</PresentationFormat>
  <Paragraphs>106</Paragraphs>
  <Slides>28</Slides>
  <Notes>2</Notes>
  <HiddenSlides>0</HiddenSlides>
  <MMClips>1</MMClips>
  <ScaleCrop>false</ScaleCrop>
  <HeadingPairs>
    <vt:vector size="4" baseType="variant">
      <vt:variant>
        <vt:lpstr>主题</vt:lpstr>
      </vt:variant>
      <vt:variant>
        <vt:i4>2</vt:i4>
      </vt:variant>
      <vt:variant>
        <vt:lpstr>幻灯片标题</vt:lpstr>
      </vt:variant>
      <vt:variant>
        <vt:i4>28</vt:i4>
      </vt:variant>
    </vt:vector>
  </HeadingPairs>
  <TitlesOfParts>
    <vt:vector size="30" baseType="lpstr">
      <vt:lpstr>2_Office 主题</vt:lpstr>
      <vt:lpstr>流畅</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dz</dc:creator>
  <cp:keywords>dz</cp:keywords>
  <dcterms:created xsi:type="dcterms:W3CDTF">2017-11-13T08:28:00Z</dcterms:created>
  <dcterms:modified xsi:type="dcterms:W3CDTF">2019-11-06T04:30:44Z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2052-11.1.0.9175</vt:lpwstr>
  </property>
</Properties>
</file>