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  <p:sldMasterId id="2147483683" r:id="rId4"/>
  </p:sldMasterIdLst>
  <p:notesMasterIdLst>
    <p:notesMasterId r:id="rId26"/>
  </p:notesMasterIdLst>
  <p:sldIdLst>
    <p:sldId id="544" r:id="rId5"/>
    <p:sldId id="574" r:id="rId6"/>
    <p:sldId id="588" r:id="rId7"/>
    <p:sldId id="658" r:id="rId8"/>
    <p:sldId id="642" r:id="rId9"/>
    <p:sldId id="644" r:id="rId10"/>
    <p:sldId id="613" r:id="rId11"/>
    <p:sldId id="614" r:id="rId12"/>
    <p:sldId id="659" r:id="rId13"/>
    <p:sldId id="680" r:id="rId14"/>
    <p:sldId id="702" r:id="rId15"/>
    <p:sldId id="615" r:id="rId16"/>
    <p:sldId id="616" r:id="rId17"/>
    <p:sldId id="692" r:id="rId18"/>
    <p:sldId id="617" r:id="rId19"/>
    <p:sldId id="580" r:id="rId20"/>
    <p:sldId id="597" r:id="rId21"/>
    <p:sldId id="618" r:id="rId22"/>
    <p:sldId id="661" r:id="rId23"/>
    <p:sldId id="579" r:id="rId24"/>
    <p:sldId id="576" r:id="rId25"/>
  </p:sldIdLst>
  <p:sldSz cx="9144000" cy="51435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2CE"/>
    <a:srgbClr val="E0D3EB"/>
    <a:srgbClr val="FEC7D1"/>
    <a:srgbClr val="FCC575"/>
    <a:srgbClr val="5FDADF"/>
    <a:srgbClr val="E5FAFE"/>
    <a:srgbClr val="F2A5D0"/>
    <a:srgbClr val="CECEEF"/>
    <a:srgbClr val="F7860C"/>
    <a:srgbClr val="F9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77"/>
        <p:guide pos="3061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gs" Target="tags/tag52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3-06-20T16:07:57.705" idx="2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3.png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9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20.xml"/><Relationship Id="rId4" Type="http://schemas.openxmlformats.org/officeDocument/2006/relationships/image" Target="../media/image6.jpeg"/><Relationship Id="rId3" Type="http://schemas.openxmlformats.org/officeDocument/2006/relationships/tags" Target="../tags/tag19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13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461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>
            <a:endCxn id="3" idx="3"/>
          </p:cNvCxnSpPr>
          <p:nvPr/>
        </p:nvCxnSpPr>
        <p:spPr>
          <a:xfrm>
            <a:off x="3733800" y="2574290"/>
            <a:ext cx="5409565" cy="69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714240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8" name="文本框 17"/>
          <p:cNvSpPr txBox="1"/>
          <p:nvPr/>
        </p:nvSpPr>
        <p:spPr>
          <a:xfrm>
            <a:off x="4099560" y="2637790"/>
            <a:ext cx="2169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31280" y="2595245"/>
            <a:ext cx="2482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负数的认识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7545" y="1908175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34200" y="1885950"/>
            <a:ext cx="13296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负  数</a:t>
            </a:r>
            <a:endParaRPr lang="zh-CN" sz="2800" b="1">
              <a:latin typeface="+mj-ea"/>
              <a:ea typeface="+mj-ea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753870" y="308610"/>
            <a:ext cx="4251960" cy="3528695"/>
            <a:chOff x="1080" y="2370"/>
            <a:chExt cx="5976" cy="4874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7639" t="13948" r="53604"/>
            <a:stretch>
              <a:fillRect/>
            </a:stretch>
          </p:blipFill>
          <p:spPr>
            <a:xfrm>
              <a:off x="1080" y="2370"/>
              <a:ext cx="4130" cy="48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rcRect l="70064" t="13948" r="12134"/>
            <a:stretch>
              <a:fillRect/>
            </a:stretch>
          </p:blipFill>
          <p:spPr>
            <a:xfrm>
              <a:off x="5160" y="2370"/>
              <a:ext cx="1897" cy="4874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25870" y="232410"/>
            <a:ext cx="1657350" cy="521969"/>
          </a:xfrm>
          <a:prstGeom prst="borderCallout1">
            <a:avLst>
              <a:gd name="adj1" fmla="val 58029"/>
              <a:gd name="adj2" fmla="val -1226"/>
              <a:gd name="adj3" fmla="val 78953"/>
              <a:gd name="adj4" fmla="val -50229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85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25870" y="994410"/>
            <a:ext cx="1837055" cy="521969"/>
          </a:xfrm>
          <a:prstGeom prst="borderCallout1">
            <a:avLst>
              <a:gd name="adj1" fmla="val 58029"/>
              <a:gd name="adj2" fmla="val -1226"/>
              <a:gd name="adj3" fmla="val 55109"/>
              <a:gd name="adj4" fmla="val -44163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5870" y="1680210"/>
            <a:ext cx="1833245" cy="521969"/>
          </a:xfrm>
          <a:prstGeom prst="borderCallout1">
            <a:avLst>
              <a:gd name="adj1" fmla="val 58029"/>
              <a:gd name="adj2" fmla="val -1226"/>
              <a:gd name="adj3" fmla="val 49513"/>
              <a:gd name="adj4" fmla="val -43401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收入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70" y="2366010"/>
            <a:ext cx="1833245" cy="521969"/>
          </a:xfrm>
          <a:prstGeom prst="borderCallout1">
            <a:avLst>
              <a:gd name="adj1" fmla="val 58029"/>
              <a:gd name="adj2" fmla="val -1226"/>
              <a:gd name="adj3" fmla="val 42457"/>
              <a:gd name="adj4" fmla="val -43817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29680" y="3051810"/>
            <a:ext cx="2104390" cy="521969"/>
          </a:xfrm>
          <a:prstGeom prst="borderCallout1">
            <a:avLst>
              <a:gd name="adj1" fmla="val 58029"/>
              <a:gd name="adj2" fmla="val -1226"/>
              <a:gd name="adj3" fmla="val 29805"/>
              <a:gd name="adj4" fmla="val -38593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收入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78.45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 bwMode="auto">
          <a:xfrm>
            <a:off x="4708525" y="1126490"/>
            <a:ext cx="852805" cy="1009015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anchor="ctr"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325870" y="991235"/>
            <a:ext cx="1327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endParaRPr lang="zh-CN" altLang="en-US" sz="2800" b="1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6325870" y="1680210"/>
            <a:ext cx="1327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收入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2470" y="3869690"/>
            <a:ext cx="4986020" cy="521970"/>
          </a:xfrm>
          <a:prstGeom prst="rect">
            <a:avLst/>
          </a:prstGeom>
          <a:noFill/>
          <a:ln w="190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收入与支出是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相反意义的量。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663065" y="4389120"/>
            <a:ext cx="5624830" cy="52197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92D050">
                    <a:alpha val="30000"/>
                  </a:srgbClr>
                </a:solidFill>
              </a14:hiddenFill>
            </a:ext>
          </a:extLst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﹢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和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﹣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表示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相反的意义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414463" y="933926"/>
            <a:ext cx="3187065" cy="1850708"/>
            <a:chOff x="2970" y="1961"/>
            <a:chExt cx="6692" cy="3886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3096" y="1963"/>
              <a:ext cx="2825" cy="775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pPr algn="ctr"/>
              <a:r>
                <a:rPr lang="en-US" altLang="zh-CN" sz="2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0℃</a:t>
              </a:r>
              <a:endParaRPr lang="en-US" altLang="zh-CN" sz="2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6488" y="1961"/>
              <a:ext cx="3175" cy="775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pPr algn="ctr"/>
              <a:r>
                <a:rPr lang="en-US" altLang="zh-CN" sz="2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26</a:t>
              </a:r>
              <a:r>
                <a:rPr lang="en-US" altLang="zh-CN" sz="12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12℃</a:t>
              </a:r>
              <a:endParaRPr lang="en-US" altLang="zh-CN" sz="2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3081" y="3516"/>
              <a:ext cx="2840" cy="775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pPr algn="ctr"/>
              <a:r>
                <a:rPr lang="en-US" altLang="zh-CN" sz="2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6℃</a:t>
              </a:r>
              <a:endParaRPr lang="en-US" altLang="zh-CN" sz="2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6483" y="3517"/>
              <a:ext cx="2941" cy="775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pPr algn="ctr"/>
              <a:r>
                <a:rPr lang="en-US" altLang="zh-CN" sz="21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6℃</a:t>
              </a:r>
              <a:endParaRPr lang="en-US" altLang="zh-CN" sz="2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5"/>
              </p:custDataLst>
            </p:nvPr>
          </p:nvSpPr>
          <p:spPr>
            <a:xfrm>
              <a:off x="6720" y="5073"/>
              <a:ext cx="2943" cy="775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pPr algn="ctr"/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6℃</a:t>
              </a:r>
              <a:endParaRPr lang="en-US" altLang="zh-CN" sz="2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2970" y="5069"/>
              <a:ext cx="3150" cy="775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pPr algn="ctr"/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18</a:t>
              </a:r>
              <a:r>
                <a:rPr lang="en-US" altLang="zh-CN" sz="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1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24℃</a:t>
              </a:r>
              <a:endParaRPr lang="en-US" altLang="zh-CN" sz="2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rcRect l="70064" t="13948" r="12134"/>
          <a:stretch>
            <a:fillRect/>
          </a:stretch>
        </p:blipFill>
        <p:spPr>
          <a:xfrm>
            <a:off x="5703873" y="318135"/>
            <a:ext cx="1435395" cy="3495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45005" y="3638550"/>
            <a:ext cx="5253990" cy="1184910"/>
            <a:chOff x="3787" y="5730"/>
            <a:chExt cx="8274" cy="1866"/>
          </a:xfrm>
        </p:grpSpPr>
        <p:sp>
          <p:nvSpPr>
            <p:cNvPr id="8" name="圆角矩形标注 7"/>
            <p:cNvSpPr/>
            <p:nvPr/>
          </p:nvSpPr>
          <p:spPr>
            <a:xfrm>
              <a:off x="3840" y="6330"/>
              <a:ext cx="6720" cy="960"/>
            </a:xfrm>
            <a:prstGeom prst="wedgeRoundRectCallout">
              <a:avLst>
                <a:gd name="adj1" fmla="val 53943"/>
                <a:gd name="adj2" fmla="val 30312"/>
                <a:gd name="adj3" fmla="val 16667"/>
              </a:avLst>
            </a:prstGeom>
            <a:solidFill>
              <a:srgbClr val="FCD2CE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787" y="6449"/>
              <a:ext cx="68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你能将这些数进行分类吗？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6" name="图片 5" descr="兔子2 拷贝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13" y="5730"/>
              <a:ext cx="1448" cy="1866"/>
            </a:xfrm>
            <a:prstGeom prst="rect">
              <a:avLst/>
            </a:prstGeom>
          </p:spPr>
        </p:pic>
      </p:grpSp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>
            <a:off x="2173605" y="4252595"/>
            <a:ext cx="4650105" cy="521970"/>
          </a:xfrm>
          <a:prstGeom prst="rect">
            <a:avLst/>
          </a:prstGeom>
          <a:solidFill>
            <a:srgbClr val="92D050">
              <a:alpha val="30000"/>
            </a:srgbClr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既不是正数，也不是负数。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9580" y="1637030"/>
            <a:ext cx="8397875" cy="1306830"/>
            <a:chOff x="708" y="2578"/>
            <a:chExt cx="13225" cy="2058"/>
          </a:xfrm>
        </p:grpSpPr>
        <p:sp>
          <p:nvSpPr>
            <p:cNvPr id="1029" name="TextBox 1"/>
            <p:cNvSpPr txBox="1">
              <a:spLocks noChangeArrowheads="1"/>
            </p:cNvSpPr>
            <p:nvPr/>
          </p:nvSpPr>
          <p:spPr bwMode="auto">
            <a:xfrm>
              <a:off x="708" y="2578"/>
              <a:ext cx="13225" cy="20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p>
              <a:pPr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一种是我们以前学过的数，如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500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4.7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，这些数是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正数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；</a:t>
              </a:r>
              <a:endParaRPr lang="zh-CN" altLang="en-US" sz="187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2867" y="2578"/>
              <a:ext cx="593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9580" y="438150"/>
            <a:ext cx="809752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为了表示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相反意义的量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，如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零上温度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零下温度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收入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支出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等，需要用两种数。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2703" y="2951480"/>
            <a:ext cx="8402358" cy="1293495"/>
            <a:chOff x="953" y="4280"/>
            <a:chExt cx="12868" cy="2037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7839" y="5526"/>
            <a:ext cx="28" cy="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Equation" r:id="rId1" imgW="139700" imgH="393700" progId="Equation.DSMT4">
                    <p:embed/>
                  </p:oleObj>
                </mc:Choice>
                <mc:Fallback>
                  <p:oleObj name="Equation" r:id="rId1" imgW="139700" imgH="393700" progId="Equation.DSMT4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839" y="5526"/>
                          <a:ext cx="28" cy="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文本框 2"/>
            <p:cNvSpPr txBox="1"/>
            <p:nvPr/>
          </p:nvSpPr>
          <p:spPr>
            <a:xfrm>
              <a:off x="8332" y="4955"/>
              <a:ext cx="593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3" y="4280"/>
              <a:ext cx="12868" cy="203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>
                <a:lnSpc>
                  <a:spcPct val="110000"/>
                </a:lnSpc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另一种是在这些数的前面添上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“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”</a:t>
              </a:r>
              <a:r>
                <a:rPr lang="zh-CN" altLang="en-US" sz="2800" b="1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（负号）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的数，如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6、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500、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4.7、</a:t>
              </a:r>
              <a:r>
                <a:rPr lang="en-US" altLang="zh-CN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等，这些数是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负数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。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2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600200" y="1352550"/>
            <a:ext cx="5722620" cy="264414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t">
            <a:no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自学要求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阅读教材第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页。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说一说：正、负数如何读、写？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 bwMode="auto">
          <a:xfrm>
            <a:off x="990600" y="2119630"/>
            <a:ext cx="7708900" cy="17703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正数的读法：正数前面的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“</a:t>
            </a:r>
            <a:r>
              <a:rPr kumimoji="0" lang="zh-CN" altLang="en-US" sz="2800" b="1" kern="0" cap="none" spc="0" normalizeH="0" baseline="0" noProof="0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﹢</a:t>
            </a: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”</a:t>
            </a:r>
            <a:r>
              <a:rPr kumimoji="0" lang="zh-CN" altLang="en-US" sz="2800" b="1" kern="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可以省略不写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如果为了与负数对比，也可以加上正号，如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﹢</a:t>
            </a:r>
            <a:r>
              <a:rPr kumimoji="0" lang="zh-CN" altLang="en-US" sz="2800" b="1" kern="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6，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读作</a:t>
            </a:r>
            <a:r>
              <a:rPr kumimoji="0" lang="zh-CN" altLang="en-US" sz="2800" b="1" kern="0" cap="none" spc="0" normalizeH="0" baseline="0" noProof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正六</a:t>
            </a:r>
            <a:r>
              <a: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2800" b="1" kern="0" cap="none" spc="0" normalizeH="0" baseline="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7100" y="697865"/>
            <a:ext cx="7622540" cy="1363345"/>
            <a:chOff x="1440" y="2010"/>
            <a:chExt cx="12004" cy="2147"/>
          </a:xfrm>
        </p:grpSpPr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1440" y="2010"/>
              <a:ext cx="12004" cy="19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R="0" defTabSz="914400">
                <a:lnSpc>
                  <a:spcPct val="130000"/>
                </a:lnSpc>
                <a:buClrTx/>
                <a:buSzTx/>
                <a:buFontTx/>
                <a:defRPr/>
              </a:pPr>
              <a:r>
                <a:rPr kumimoji="0" lang="zh-CN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负数的读法：先读</a:t>
              </a:r>
              <a:r>
                <a:rPr kumimoji="0" lang="en-US" altLang="zh-CN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“</a:t>
              </a:r>
              <a:r>
                <a:rPr kumimoji="0" lang="zh-CN" altLang="en-US" sz="2800" b="1" kern="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负</a:t>
              </a:r>
              <a:r>
                <a:rPr kumimoji="0" lang="en-US" altLang="zh-CN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”</a:t>
              </a:r>
              <a:r>
                <a:rPr kumimoji="0" lang="zh-CN" altLang="en-US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，再读数，如</a:t>
              </a:r>
              <a:r>
                <a:rPr kumimoji="0" lang="zh-CN" altLang="en-US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kumimoji="0" lang="en-US" altLang="zh-CN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6</a:t>
              </a:r>
              <a:r>
                <a:rPr kumimoji="0" lang="zh-CN" altLang="en-US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读作</a:t>
              </a:r>
              <a:r>
                <a:rPr kumimoji="0" lang="zh-CN" altLang="en-US" sz="2800" b="1" kern="0" cap="none" spc="0" normalizeH="0" baseline="0" noProof="0" dirty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负六</a:t>
              </a:r>
              <a:r>
                <a:rPr kumimoji="0" lang="zh-CN" altLang="en-US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800" b="1" kern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kumimoji="0" lang="zh-CN" altLang="en-US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读作</a:t>
              </a:r>
              <a:r>
                <a:rPr kumimoji="0" lang="zh-CN" altLang="en-US" sz="2800" b="1" kern="0" cap="none" spc="0" normalizeH="0" baseline="0" noProof="0" dirty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负八分之三</a:t>
              </a:r>
              <a:r>
                <a:rPr kumimoji="0" lang="zh-CN" altLang="en-US" sz="2800" b="1" kern="0" cap="none" spc="0" normalizeH="0" baseline="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。</a:t>
              </a:r>
              <a:endParaRPr kumimoji="0" lang="zh-CN" altLang="en-US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3100" y="2929"/>
              <a:ext cx="593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899285" y="666750"/>
            <a:ext cx="5807075" cy="1259840"/>
            <a:chOff x="2629" y="210"/>
            <a:chExt cx="9145" cy="1984"/>
          </a:xfrm>
        </p:grpSpPr>
        <p:pic>
          <p:nvPicPr>
            <p:cNvPr id="3" name="图片 2" descr="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98" y="210"/>
              <a:ext cx="1577" cy="1985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2629" y="593"/>
              <a:ext cx="7184" cy="984"/>
            </a:xfrm>
            <a:prstGeom prst="wedgeRoundRectCallout">
              <a:avLst>
                <a:gd name="adj1" fmla="val 53801"/>
                <a:gd name="adj2" fmla="val 2469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9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你还在什么地方见过负数？</a:t>
              </a:r>
              <a:endPara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4400" y="1962150"/>
            <a:ext cx="5351145" cy="1332865"/>
            <a:chOff x="2040" y="2241"/>
            <a:chExt cx="8427" cy="2099"/>
          </a:xfrm>
        </p:grpSpPr>
        <p:pic>
          <p:nvPicPr>
            <p:cNvPr id="4" name="图片 3" descr="F:\ppt素材\新画人物图\女022拷贝.png女022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40" y="2610"/>
              <a:ext cx="1374" cy="1730"/>
            </a:xfrm>
            <a:prstGeom prst="rect">
              <a:avLst/>
            </a:prstGeom>
          </p:spPr>
        </p:pic>
        <p:sp>
          <p:nvSpPr>
            <p:cNvPr id="5" name="圆角矩形标注 4"/>
            <p:cNvSpPr/>
            <p:nvPr/>
          </p:nvSpPr>
          <p:spPr>
            <a:xfrm>
              <a:off x="3480" y="2241"/>
              <a:ext cx="6987" cy="1688"/>
            </a:xfrm>
            <a:prstGeom prst="wedgeRoundRectCallout">
              <a:avLst>
                <a:gd name="adj1" fmla="val -53375"/>
                <a:gd name="adj2" fmla="val 37365"/>
                <a:gd name="adj3" fmla="val 16667"/>
              </a:avLst>
            </a:prstGeom>
            <a:solidFill>
              <a:schemeClr val="accent5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lnSpc>
                  <a:spcPct val="110000"/>
                </a:lnSpc>
              </a:pPr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我在妈妈的家庭收支记录上见过负数。</a:t>
              </a:r>
              <a:endPara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75915" y="3322955"/>
            <a:ext cx="5484495" cy="1296670"/>
            <a:chOff x="3898" y="4907"/>
            <a:chExt cx="8637" cy="2042"/>
          </a:xfrm>
        </p:grpSpPr>
        <p:pic>
          <p:nvPicPr>
            <p:cNvPr id="7" name="图片 6" descr="F:\ppt素材\新画人物图\女044 拷贝.png女044 拷贝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889" y="4907"/>
              <a:ext cx="1647" cy="2042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/>
          </p:nvSpPr>
          <p:spPr>
            <a:xfrm>
              <a:off x="3898" y="5010"/>
              <a:ext cx="6604" cy="1557"/>
            </a:xfrm>
            <a:prstGeom prst="wedgeRoundRectCallout">
              <a:avLst>
                <a:gd name="adj1" fmla="val 54654"/>
                <a:gd name="adj2" fmla="val 34502"/>
                <a:gd name="adj3" fmla="val 16667"/>
              </a:avLst>
            </a:prstGeom>
            <a:solidFill>
              <a:srgbClr val="FEC7D1"/>
            </a:solidFill>
            <a:ln w="190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我在冰箱上见过负数，冷冻室的温度是</a:t>
              </a:r>
              <a:r>
                <a:rPr 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18℃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。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498475" y="597535"/>
            <a:ext cx="4889500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63855" indent="-3638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63855" marR="0" lvl="0" indent="-3638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℃与</a:t>
            </a:r>
            <a:r>
              <a:rPr lang="zh-CN" altLang="en-US" sz="3200" b="1" kern="0" noProof="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℃哪个温度低？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05200" y="3943350"/>
            <a:ext cx="2355850" cy="63881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18℃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0400" y="133350"/>
            <a:ext cx="241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T1)</a:t>
            </a:r>
            <a:endParaRPr lang="en-US" altLang="zh-CN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510" t="13725"/>
          <a:stretch>
            <a:fillRect/>
          </a:stretch>
        </p:blipFill>
        <p:spPr>
          <a:xfrm>
            <a:off x="1143000" y="1200150"/>
            <a:ext cx="6688455" cy="26822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5"/>
          <p:cNvSpPr/>
          <p:nvPr/>
        </p:nvSpPr>
        <p:spPr>
          <a:xfrm>
            <a:off x="350520" y="590550"/>
            <a:ext cx="8127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读出下列各数，并指出哪些是正数，哪些是负数。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5600" y="1953260"/>
            <a:ext cx="1329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二点五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800" b="1" kern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2955" y="195326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零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328930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负五点二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8745" y="328930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正四十一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4400" y="1938655"/>
            <a:ext cx="10445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负七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5510" y="1953260"/>
            <a:ext cx="2040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正五分之四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1935" y="3289300"/>
            <a:ext cx="1985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负三分之一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3715" y="74295"/>
            <a:ext cx="241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T2)</a:t>
            </a:r>
            <a:endParaRPr lang="en-US" altLang="zh-CN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6645" y="1352550"/>
            <a:ext cx="900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﹣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zh-CN" sz="2800" b="1"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en-US" altLang="zh-CN" sz="28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00400" y="1352550"/>
            <a:ext cx="786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2.5</a:t>
            </a:r>
            <a:r>
              <a:rPr lang="en-US" altLang="zh-CN" sz="28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800" b="1"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78370" y="1276350"/>
            <a:ext cx="5181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86790" y="2662555"/>
            <a:ext cx="1015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﹣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5.2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49240" y="2662555"/>
            <a:ext cx="15868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﹢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41</a:t>
            </a:r>
            <a:r>
              <a:rPr lang="en-US" altLang="zh-CN" sz="28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27955" y="1144905"/>
            <a:ext cx="730885" cy="779780"/>
            <a:chOff x="5944" y="4014"/>
            <a:chExt cx="990" cy="1228"/>
          </a:xfrm>
        </p:grpSpPr>
        <p:sp>
          <p:nvSpPr>
            <p:cNvPr id="19" name="文本框 18"/>
            <p:cNvSpPr txBox="1"/>
            <p:nvPr/>
          </p:nvSpPr>
          <p:spPr>
            <a:xfrm>
              <a:off x="6360" y="4014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44" y="4170"/>
              <a:ext cx="61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+</a:t>
              </a:r>
              <a:endPara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32150" y="2553970"/>
            <a:ext cx="713740" cy="779780"/>
            <a:chOff x="5944" y="4014"/>
            <a:chExt cx="1124" cy="1228"/>
          </a:xfrm>
        </p:grpSpPr>
        <p:sp>
          <p:nvSpPr>
            <p:cNvPr id="23" name="文本框 22"/>
            <p:cNvSpPr txBox="1"/>
            <p:nvPr/>
          </p:nvSpPr>
          <p:spPr>
            <a:xfrm>
              <a:off x="6494" y="4014"/>
              <a:ext cx="574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latin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944" y="4170"/>
              <a:ext cx="618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endParaRPr lang="en-US" altLang="zh-CN" sz="28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6395" y="3937000"/>
            <a:ext cx="3579495" cy="862330"/>
            <a:chOff x="577" y="6200"/>
            <a:chExt cx="5637" cy="1358"/>
          </a:xfrm>
        </p:grpSpPr>
        <p:sp>
          <p:nvSpPr>
            <p:cNvPr id="11" name="矩形 3"/>
            <p:cNvSpPr>
              <a:spLocks noChangeArrowheads="1"/>
            </p:cNvSpPr>
            <p:nvPr/>
          </p:nvSpPr>
          <p:spPr bwMode="auto">
            <a:xfrm>
              <a:off x="577" y="6200"/>
              <a:ext cx="5637" cy="1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marL="0" marR="0" lvl="0" indent="0" algn="l" defTabSz="4572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正数：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zh-CN" altLang="en-US" sz="2800" b="1">
                  <a:solidFill>
                    <a:srgbClr val="7030A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﹢</a:t>
              </a: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424" y="6330"/>
              <a:ext cx="990" cy="1228"/>
              <a:chOff x="5944" y="4014"/>
              <a:chExt cx="990" cy="1228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360" y="4014"/>
                <a:ext cx="574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altLang="zh-CN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altLang="zh-CN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944" y="4170"/>
                <a:ext cx="618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2800" b="1">
                    <a:solidFill>
                      <a:srgbClr val="7030A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﹢</a:t>
                </a:r>
                <a:endParaRPr lang="zh-CN" altLang="en-US" sz="2800" b="1">
                  <a:solidFill>
                    <a:srgbClr val="7030A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572000" y="3922395"/>
            <a:ext cx="3750945" cy="805180"/>
            <a:chOff x="7806" y="6170"/>
            <a:chExt cx="5907" cy="1268"/>
          </a:xfrm>
        </p:grpSpPr>
        <p:sp>
          <p:nvSpPr>
            <p:cNvPr id="12" name="文本框 11"/>
            <p:cNvSpPr txBox="1"/>
            <p:nvPr/>
          </p:nvSpPr>
          <p:spPr>
            <a:xfrm>
              <a:off x="7806" y="6170"/>
              <a:ext cx="4856" cy="11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marR="0" lvl="0" indent="0" algn="l" defTabSz="4572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kern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负数：﹣</a:t>
              </a:r>
              <a:r>
                <a:rPr lang="en-US" altLang="zh-CN" sz="2800" b="1" kern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7</a:t>
              </a:r>
              <a:r>
                <a:rPr lang="zh-CN" altLang="en-US" sz="2800" b="1" kern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800" b="1" kern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 kern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5.2</a:t>
              </a:r>
              <a:r>
                <a:rPr lang="zh-CN" altLang="en-US" sz="2800" b="1" kern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endParaRPr lang="zh-CN" altLang="en-US" sz="2800" b="1" kern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589" y="6210"/>
              <a:ext cx="1124" cy="1228"/>
              <a:chOff x="5944" y="4014"/>
              <a:chExt cx="1124" cy="1228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6494" y="4014"/>
                <a:ext cx="574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5944" y="4170"/>
                <a:ext cx="605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zh-CN" altLang="en-US" sz="2800" b="1">
                    <a:solidFill>
                      <a:srgbClr val="7030A0"/>
                    </a:solidFill>
                    <a:latin typeface="楷体" panose="02010609060101010101" charset="-122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﹣</a:t>
                </a:r>
                <a:endParaRPr lang="zh-CN" altLang="en-US" sz="2800" b="1">
                  <a:solidFill>
                    <a:srgbClr val="7030A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sp>
        <p:nvSpPr>
          <p:cNvPr id="3" name="圆角矩形 2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4" grpId="0"/>
      <p:bldP spid="5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4" name="文本框 43"/>
          <p:cNvSpPr txBox="1">
            <a:spLocks noChangeArrowheads="1"/>
          </p:cNvSpPr>
          <p:nvPr/>
        </p:nvSpPr>
        <p:spPr bwMode="auto">
          <a:xfrm>
            <a:off x="1371600" y="1123950"/>
            <a:ext cx="7165340" cy="20300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月球表面白天的温度可达零上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127℃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记作</a:t>
            </a:r>
            <a:r>
              <a:rPr lang="zh-CN" altLang="en-US" sz="2800" b="1" u="sng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sz="2800" b="1" u="sng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；夜间的温度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可达零下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183℃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，记作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2362200" y="1935480"/>
            <a:ext cx="10782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+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127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5105400" y="2571750"/>
            <a:ext cx="117348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16885" y="246380"/>
            <a:ext cx="241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练习一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T1)</a:t>
            </a:r>
            <a:endParaRPr lang="en-US" altLang="zh-CN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48000" y="1962150"/>
            <a:ext cx="155067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kumimoji="0" lang="en-US" altLang="zh-CN" sz="2800" b="1" i="0" u="none" strike="noStrike" kern="1200" cap="none" spc="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36955" y="550545"/>
            <a:ext cx="5794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下面说法错误的有（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）个。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48155" y="3638550"/>
            <a:ext cx="5248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A.1           B.2          C. 3         D.4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748155" y="1123950"/>
            <a:ext cx="5739765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0℃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表示没有温度。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②一个数不是正数就是负数。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+2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+7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12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charset="-122"/>
              </a:rPr>
              <a:t>都是正数。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④写负数时，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不能省略。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329555" y="1200150"/>
            <a:ext cx="51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6320155" y="1759585"/>
            <a:ext cx="51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701155" y="2287270"/>
            <a:ext cx="51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723765" y="514350"/>
            <a:ext cx="519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6477000" y="2870835"/>
            <a:ext cx="519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80098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41145" y="4108450"/>
            <a:ext cx="6201410" cy="938530"/>
            <a:chOff x="1200" y="683"/>
            <a:chExt cx="9748" cy="1478"/>
          </a:xfrm>
        </p:grpSpPr>
        <p:pic>
          <p:nvPicPr>
            <p:cNvPr id="4" name="图片 3" descr="书本02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" y="683"/>
              <a:ext cx="1174" cy="1478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2640" y="703"/>
              <a:ext cx="8309" cy="1287"/>
            </a:xfrm>
            <a:prstGeom prst="wedgeRoundRectCallout">
              <a:avLst>
                <a:gd name="adj1" fmla="val -55042"/>
                <a:gd name="adj2" fmla="val 25291"/>
                <a:gd name="adj3" fmla="val 16667"/>
              </a:avLst>
            </a:prstGeom>
            <a:noFill/>
            <a:ln>
              <a:solidFill>
                <a:srgbClr val="009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小红为了寒假出行，收集了中央气象台发布的气温预报。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pic>
        <p:nvPicPr>
          <p:cNvPr id="7" name="图片 6" descr="标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25930" y="209550"/>
            <a:ext cx="6344920" cy="3681095"/>
            <a:chOff x="2280" y="2010"/>
            <a:chExt cx="9992" cy="579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0" y="2010"/>
              <a:ext cx="9992" cy="579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050" y="2130"/>
              <a:ext cx="1701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960" y="2088"/>
              <a:ext cx="2277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26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12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60" y="2130"/>
              <a:ext cx="1710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80" y="5490"/>
              <a:ext cx="1771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080" y="5439"/>
              <a:ext cx="1437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320" y="5490"/>
              <a:ext cx="1843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18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24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8229600" y="57785"/>
            <a:ext cx="7620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762000" y="1581150"/>
            <a:ext cx="787654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24600" y="209550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44495" y="432435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>
                <a:latin typeface="黑体" panose="02010609060101010101" pitchFamily="2" charset="-122"/>
                <a:ea typeface="黑体" panose="02010609060101010101" pitchFamily="2" charset="-122"/>
                <a:cs typeface="楷体" panose="02010609060101010101" charset="-122"/>
                <a:sym typeface="+mn-ea"/>
              </a:rPr>
              <a:t>观察上图，你能发现什么？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25930" y="538480"/>
            <a:ext cx="6344920" cy="3681095"/>
            <a:chOff x="2280" y="2010"/>
            <a:chExt cx="9992" cy="5797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280" y="2010"/>
              <a:ext cx="9992" cy="57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5050" y="2130"/>
              <a:ext cx="1701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0℃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5"/>
              </p:custDataLst>
            </p:nvPr>
          </p:nvSpPr>
          <p:spPr>
            <a:xfrm>
              <a:off x="6960" y="2088"/>
              <a:ext cx="2277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26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12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6"/>
              </p:custDataLst>
            </p:nvPr>
          </p:nvSpPr>
          <p:spPr>
            <a:xfrm>
              <a:off x="10560" y="2130"/>
              <a:ext cx="1710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7"/>
              </p:custDataLst>
            </p:nvPr>
          </p:nvSpPr>
          <p:spPr>
            <a:xfrm>
              <a:off x="3780" y="5490"/>
              <a:ext cx="1771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8"/>
              </p:custDataLst>
            </p:nvPr>
          </p:nvSpPr>
          <p:spPr>
            <a:xfrm>
              <a:off x="7080" y="5439"/>
              <a:ext cx="1437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9"/>
              </p:custDataLst>
            </p:nvPr>
          </p:nvSpPr>
          <p:spPr>
            <a:xfrm>
              <a:off x="10320" y="5490"/>
              <a:ext cx="1843" cy="652"/>
            </a:xfrm>
            <a:prstGeom prst="roundRect">
              <a:avLst/>
            </a:prstGeom>
            <a:solidFill>
              <a:srgbClr val="F2A5D0"/>
            </a:solidFill>
          </p:spPr>
          <p:txBody>
            <a:bodyPr wrap="square" rtlCol="0">
              <a:noAutofit/>
            </a:bodyPr>
            <a:p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18</a:t>
              </a:r>
              <a:r>
                <a:rPr lang="en-US" altLang="zh-CN" sz="12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24</a:t>
              </a:r>
              <a:r>
                <a:rPr lang="en-US" altLang="zh-CN" sz="200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℃</a:t>
              </a:r>
              <a:endParaRPr lang="en-US" altLang="zh-CN" sz="2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5800" y="666750"/>
            <a:ext cx="633730" cy="687705"/>
            <a:chOff x="1080" y="1050"/>
            <a:chExt cx="998" cy="1083"/>
          </a:xfrm>
        </p:grpSpPr>
        <p:pic>
          <p:nvPicPr>
            <p:cNvPr id="28" name="图片 27" descr="图标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438150"/>
            <a:ext cx="3905250" cy="26955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5388610" y="590550"/>
            <a:ext cx="577850" cy="38925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6324600" y="1276350"/>
            <a:ext cx="2558415" cy="566420"/>
          </a:xfrm>
          <a:prstGeom prst="wedgeRoundRectCallout">
            <a:avLst>
              <a:gd name="adj1" fmla="val -62683"/>
              <a:gd name="adj2" fmla="val -112443"/>
              <a:gd name="adj3" fmla="val 16667"/>
            </a:avLst>
          </a:prstGeom>
          <a:noFill/>
          <a:ln w="19050">
            <a:solidFill>
              <a:srgbClr val="009F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表示什么意思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 bwMode="auto">
          <a:xfrm>
            <a:off x="1143000" y="3257550"/>
            <a:ext cx="7031990" cy="11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</a:extLst>
        </p:spPr>
        <p:txBody>
          <a:bodyPr wrap="square">
            <a:spAutoFit/>
          </a:bodyPr>
          <a:p>
            <a:pPr marR="0" algn="l" defTabSz="914400">
              <a:lnSpc>
                <a:spcPct val="120000"/>
              </a:lnSpc>
              <a:buClrTx/>
              <a:buSzTx/>
            </a:pPr>
            <a:r>
              <a:rPr kumimoji="0" lang="en-US" altLang="zh-CN" sz="2800" b="1" kern="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   </a:t>
            </a:r>
            <a:r>
              <a:rPr kumimoji="0" lang="zh-CN" sz="2800" b="1" cap="none" spc="0" normalizeH="0" baseline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在物理学中，把在标准大气压下冰水混合物的温度定为0℃。</a:t>
            </a:r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zh-CN" sz="2800" b="1" cap="none" spc="0" normalizeH="0" baseline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7800" y="3028950"/>
            <a:ext cx="5864860" cy="934720"/>
            <a:chOff x="1800" y="706"/>
            <a:chExt cx="9236" cy="1472"/>
          </a:xfrm>
        </p:grpSpPr>
        <p:pic>
          <p:nvPicPr>
            <p:cNvPr id="2" name="图片 1" descr="女04 拷贝"/>
            <p:cNvPicPr>
              <a:picLocks noChangeAspect="1"/>
            </p:cNvPicPr>
            <p:nvPr/>
          </p:nvPicPr>
          <p:blipFill>
            <a:blip r:embed="rId1"/>
            <a:srcRect b="44185"/>
            <a:stretch>
              <a:fillRect/>
            </a:stretch>
          </p:blipFill>
          <p:spPr>
            <a:xfrm flipH="1">
              <a:off x="1800" y="706"/>
              <a:ext cx="1259" cy="1473"/>
            </a:xfrm>
            <a:prstGeom prst="rect">
              <a:avLst/>
            </a:prstGeom>
          </p:spPr>
        </p:pic>
        <p:sp>
          <p:nvSpPr>
            <p:cNvPr id="17" name="圆角矩形标注 16"/>
            <p:cNvSpPr/>
            <p:nvPr>
              <p:custDataLst>
                <p:tags r:id="rId2"/>
              </p:custDataLst>
            </p:nvPr>
          </p:nvSpPr>
          <p:spPr>
            <a:xfrm>
              <a:off x="3240" y="1306"/>
              <a:ext cx="7797" cy="873"/>
            </a:xfrm>
            <a:prstGeom prst="wedgeRoundRectCallout">
              <a:avLst>
                <a:gd name="adj1" fmla="val -53603"/>
                <a:gd name="adj2" fmla="val -14604"/>
                <a:gd name="adj3" fmla="val 16667"/>
              </a:avLst>
            </a:prstGeom>
            <a:noFill/>
            <a:ln w="19050">
              <a:solidFill>
                <a:srgbClr val="009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-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6℃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和</a:t>
              </a: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6℃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各表示什么意思？</a:t>
              </a:r>
              <a:endPara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14350"/>
            <a:ext cx="3402965" cy="24993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231390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1000" y="1668780"/>
            <a:ext cx="8153400" cy="598170"/>
            <a:chOff x="600" y="3468"/>
            <a:chExt cx="12840" cy="942"/>
          </a:xfrm>
        </p:grpSpPr>
        <p:sp>
          <p:nvSpPr>
            <p:cNvPr id="9" name="矩形 8"/>
            <p:cNvSpPr/>
            <p:nvPr/>
          </p:nvSpPr>
          <p:spPr>
            <a:xfrm>
              <a:off x="600" y="3570"/>
              <a:ext cx="12840" cy="8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656" y="3468"/>
              <a:ext cx="12697" cy="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EEF">
                      <a:alpha val="43000"/>
                    </a:srgbClr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marR="0" defTabSz="914400">
                <a:lnSpc>
                  <a:spcPct val="120000"/>
                </a:lnSpc>
                <a:buClrTx/>
                <a:buSzTx/>
                <a:buFontTx/>
                <a:defRPr/>
              </a:pPr>
              <a:r>
                <a:rPr lang="zh-CN" altLang="en-US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例如：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﹣</a:t>
              </a:r>
              <a:r>
                <a:rPr lang="en-US" altLang="zh-CN" sz="2800" b="1" kern="0" noProof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6℃</a:t>
              </a:r>
              <a:r>
                <a:rPr lang="zh-CN" altLang="en-US" sz="2800" b="1" kern="0" noProof="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表示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零下</a:t>
              </a:r>
              <a:r>
                <a:rPr lang="en-US" altLang="zh-CN" sz="2800" b="1" kern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摄氏度，</a:t>
              </a:r>
              <a:r>
                <a:rPr lang="zh-CN" altLang="en-US" sz="2800" b="1" kern="0" noProof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读作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负六摄氏度</a:t>
              </a:r>
              <a:r>
                <a:rPr lang="zh-CN" altLang="en-US" sz="2800" b="1" kern="0" noProof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。</a:t>
              </a:r>
              <a:endParaRPr kumimoji="0" lang="zh-CN" altLang="en-US" sz="2800" b="1" kern="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6560" y="3700145"/>
            <a:ext cx="8212455" cy="1038860"/>
            <a:chOff x="720" y="6303"/>
            <a:chExt cx="12361" cy="1636"/>
          </a:xfrm>
        </p:grpSpPr>
        <p:sp>
          <p:nvSpPr>
            <p:cNvPr id="16" name="矩形 15"/>
            <p:cNvSpPr/>
            <p:nvPr/>
          </p:nvSpPr>
          <p:spPr>
            <a:xfrm>
              <a:off x="720" y="6330"/>
              <a:ext cx="12360" cy="1560"/>
            </a:xfrm>
            <a:prstGeom prst="rect">
              <a:avLst/>
            </a:prstGeom>
            <a:solidFill>
              <a:srgbClr val="CEC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720" y="6303"/>
              <a:ext cx="12361" cy="1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R="0" defTabSz="914400">
                <a:lnSpc>
                  <a:spcPct val="110000"/>
                </a:lnSpc>
                <a:buClrTx/>
                <a:buSzTx/>
                <a:buFontTx/>
                <a:defRPr/>
              </a:pPr>
              <a:r>
                <a:rPr lang="zh-CN" altLang="en-US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例如：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﹢6℃</a:t>
              </a:r>
              <a:r>
                <a:rPr lang="zh-CN" altLang="en-US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表示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零上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摄氏度，</a:t>
              </a:r>
              <a:r>
                <a:rPr lang="zh-CN" altLang="en-US" sz="2800" b="1" kern="0" noProof="0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读作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正六摄氏度</a:t>
              </a:r>
              <a:r>
                <a:rPr lang="zh-CN" altLang="en-US" sz="2800" b="1" kern="0" noProof="0" dirty="0">
                  <a:solidFill>
                    <a:schemeClr val="tx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zh-CN" altLang="en-US" sz="2800" b="1" kern="0" noProof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marR="0" defTabSz="914400">
                <a:lnSpc>
                  <a:spcPct val="110000"/>
                </a:lnSpc>
                <a:buClrTx/>
                <a:buSzTx/>
                <a:buFontTx/>
                <a:defRPr/>
              </a:pPr>
              <a:r>
                <a:rPr lang="en-US" altLang="zh-CN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    </a:t>
              </a:r>
              <a:r>
                <a:rPr lang="zh-CN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也可以写成</a:t>
              </a:r>
              <a:r>
                <a:rPr lang="zh-CN" altLang="en-US" sz="2800" b="1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6℃</a:t>
              </a:r>
              <a:r>
                <a:rPr lang="zh-CN" altLang="en-US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，读作</a:t>
              </a:r>
              <a:r>
                <a:rPr lang="zh-CN" altLang="en-US" sz="2800" b="1" kern="0" noProof="0" dirty="0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六摄氏度</a:t>
              </a:r>
              <a:r>
                <a:rPr lang="zh-CN" altLang="en-US" sz="2800" b="1" kern="0" noProof="0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。</a:t>
              </a:r>
              <a:endParaRPr kumimoji="0" lang="zh-CN" altLang="en-US" sz="2800" b="1" kern="0" cap="none" spc="0" normalizeH="0" baseline="0" noProof="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09600" y="430530"/>
            <a:ext cx="777049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</a:pPr>
            <a:r>
              <a:rPr lang="en-US" altLang="zh-CN" sz="2800" b="1"/>
              <a:t>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比0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℃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低的温度叫零下温度，通常在数字前加“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”（负号）表示。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5925" y="2359025"/>
            <a:ext cx="811530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/>
              <a:t> 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比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en-US" altLang="zh-CN" sz="28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℃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高的温度叫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零上温度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，在数字前加“+”（正号）表示，一般情况下“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+”可省略不写。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457200" y="2538730"/>
            <a:ext cx="8434070" cy="554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marR="0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根据上图中的信息填写下表，并说一说它们的含义。</a:t>
            </a:r>
            <a:endParaRPr kumimoji="0" lang="zh-CN" altLang="en-US" sz="2800" b="1" kern="0" cap="none" spc="0" normalizeH="0" baseline="0" noProof="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4378" y="3187383"/>
          <a:ext cx="7621905" cy="1477011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570355"/>
                <a:gridCol w="959485"/>
                <a:gridCol w="1162685"/>
                <a:gridCol w="1000760"/>
                <a:gridCol w="969645"/>
                <a:gridCol w="980440"/>
                <a:gridCol w="978535"/>
              </a:tblGrid>
              <a:tr h="497205"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城市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北京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哈尔滨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西安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拉萨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武汉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海口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</a:tr>
              <a:tr h="489903"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最高气温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</a:tr>
              <a:tr h="489903">
                <a:tc>
                  <a:txBody>
                    <a:bodyPr/>
                    <a:p>
                      <a:r>
                        <a:rPr lang="zh-CN" altLang="en-US" sz="2500" b="1" dirty="0">
                          <a:solidFill>
                            <a:sysClr val="windowText" lastClr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最低气温</a:t>
                      </a:r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p>
                      <a:endParaRPr lang="zh-CN" altLang="en-US" sz="25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</a:endParaRPr>
                    </a:p>
                  </a:txBody>
                  <a:tcPr marL="91439" marR="91439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5" name="TextBox 15"/>
          <p:cNvSpPr txBox="1"/>
          <p:nvPr/>
        </p:nvSpPr>
        <p:spPr>
          <a:xfrm>
            <a:off x="7404100" y="3709670"/>
            <a:ext cx="85725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24℃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Box 16"/>
          <p:cNvSpPr txBox="1"/>
          <p:nvPr/>
        </p:nvSpPr>
        <p:spPr>
          <a:xfrm>
            <a:off x="7404100" y="4210050"/>
            <a:ext cx="955675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18℃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689475" y="3709670"/>
            <a:ext cx="85725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377690" y="4199890"/>
            <a:ext cx="1425575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546725" y="3709670"/>
            <a:ext cx="85725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5394325" y="4194810"/>
            <a:ext cx="107950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475413" y="3709670"/>
            <a:ext cx="85725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496050" y="4210050"/>
            <a:ext cx="916305" cy="45529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2574925" y="3686810"/>
            <a:ext cx="1000125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252345" y="4174490"/>
            <a:ext cx="1071880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3253105" y="3691255"/>
            <a:ext cx="1534795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3259455" y="4179570"/>
            <a:ext cx="1214755" cy="5715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26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℃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74925" y="361950"/>
            <a:ext cx="3719195" cy="215836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5638800" y="2419350"/>
            <a:ext cx="2933700" cy="1103630"/>
            <a:chOff x="7800" y="3445"/>
            <a:chExt cx="4620" cy="1738"/>
          </a:xfrm>
        </p:grpSpPr>
        <p:pic>
          <p:nvPicPr>
            <p:cNvPr id="2" name="图片 1" descr="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040" y="3445"/>
              <a:ext cx="1380" cy="1738"/>
            </a:xfrm>
            <a:prstGeom prst="rect">
              <a:avLst/>
            </a:prstGeom>
          </p:spPr>
        </p:pic>
        <p:sp>
          <p:nvSpPr>
            <p:cNvPr id="6" name="圆角矩形标注 5"/>
            <p:cNvSpPr/>
            <p:nvPr/>
          </p:nvSpPr>
          <p:spPr>
            <a:xfrm>
              <a:off x="7800" y="3570"/>
              <a:ext cx="2902" cy="1489"/>
            </a:xfrm>
            <a:prstGeom prst="wedgeRoundRectCallout">
              <a:avLst>
                <a:gd name="adj1" fmla="val 63005"/>
                <a:gd name="adj2" fmla="val -164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9F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这些数各表示什么？</a:t>
              </a:r>
              <a:endPara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  <p:sp>
        <p:nvSpPr>
          <p:cNvPr id="5" name="文本框 4"/>
          <p:cNvSpPr txBox="1"/>
          <p:nvPr/>
        </p:nvSpPr>
        <p:spPr bwMode="auto">
          <a:xfrm>
            <a:off x="685800" y="280670"/>
            <a:ext cx="8060690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srgbClr val="000000"/>
                </a:solidFill>
                <a:latin typeface="宋体" panose="02010600030101010101" pitchFamily="2" charset="-122"/>
                <a:cs typeface="+mn-ea"/>
                <a:sym typeface="+mn-ea"/>
              </a:rPr>
              <a:t>下面是李叔叔手机里的一部分电子账单。你能看懂这份账单吗？</a:t>
            </a:r>
            <a:endParaRPr kumimoji="0" lang="zh-CN" altLang="en-US" sz="2800" b="1" kern="0" cap="none" spc="0" normalizeH="0" baseline="0" noProof="0" dirty="0">
              <a:solidFill>
                <a:srgbClr val="000000"/>
              </a:solidFill>
              <a:latin typeface="宋体" panose="02010600030101010101" pitchFamily="2" charset="-122"/>
              <a:cs typeface="+mn-ea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8830" y="1428750"/>
            <a:ext cx="4521835" cy="3495040"/>
            <a:chOff x="1080" y="2370"/>
            <a:chExt cx="5976" cy="48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l="7639" t="13948" r="53604"/>
            <a:stretch>
              <a:fillRect/>
            </a:stretch>
          </p:blipFill>
          <p:spPr>
            <a:xfrm>
              <a:off x="1080" y="2370"/>
              <a:ext cx="4130" cy="48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70064" t="13948" r="12134"/>
            <a:stretch>
              <a:fillRect/>
            </a:stretch>
          </p:blipFill>
          <p:spPr>
            <a:xfrm>
              <a:off x="5160" y="2370"/>
              <a:ext cx="1897" cy="4874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152400" y="285750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905000" y="610870"/>
            <a:ext cx="4251960" cy="3528695"/>
            <a:chOff x="1080" y="2370"/>
            <a:chExt cx="5976" cy="4874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7639" t="13948" r="53604"/>
            <a:stretch>
              <a:fillRect/>
            </a:stretch>
          </p:blipFill>
          <p:spPr>
            <a:xfrm>
              <a:off x="1080" y="2370"/>
              <a:ext cx="4130" cy="48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rcRect l="70064" t="13948" r="12134"/>
            <a:stretch>
              <a:fillRect/>
            </a:stretch>
          </p:blipFill>
          <p:spPr>
            <a:xfrm>
              <a:off x="5160" y="2370"/>
              <a:ext cx="1897" cy="4874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477000" y="534670"/>
            <a:ext cx="1657350" cy="521969"/>
          </a:xfrm>
          <a:prstGeom prst="borderCallout1">
            <a:avLst>
              <a:gd name="adj1" fmla="val 58029"/>
              <a:gd name="adj2" fmla="val -1226"/>
              <a:gd name="adj3" fmla="val 78953"/>
              <a:gd name="adj4" fmla="val -50229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85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77000" y="1296670"/>
            <a:ext cx="1837055" cy="521969"/>
          </a:xfrm>
          <a:prstGeom prst="borderCallout1">
            <a:avLst>
              <a:gd name="adj1" fmla="val 58029"/>
              <a:gd name="adj2" fmla="val -1226"/>
              <a:gd name="adj3" fmla="val 55109"/>
              <a:gd name="adj4" fmla="val -44163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7000" y="1982470"/>
            <a:ext cx="1833245" cy="521969"/>
          </a:xfrm>
          <a:prstGeom prst="borderCallout1">
            <a:avLst>
              <a:gd name="adj1" fmla="val 58029"/>
              <a:gd name="adj2" fmla="val -1226"/>
              <a:gd name="adj3" fmla="val 49513"/>
              <a:gd name="adj4" fmla="val -43401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收入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7000" y="2668270"/>
            <a:ext cx="1833245" cy="521969"/>
          </a:xfrm>
          <a:prstGeom prst="borderCallout1">
            <a:avLst>
              <a:gd name="adj1" fmla="val 58029"/>
              <a:gd name="adj2" fmla="val -1226"/>
              <a:gd name="adj3" fmla="val 42457"/>
              <a:gd name="adj4" fmla="val -43817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80810" y="3354070"/>
            <a:ext cx="2104390" cy="521969"/>
          </a:xfrm>
          <a:prstGeom prst="borderCallout1">
            <a:avLst>
              <a:gd name="adj1" fmla="val 58029"/>
              <a:gd name="adj2" fmla="val -1226"/>
              <a:gd name="adj3" fmla="val 29805"/>
              <a:gd name="adj4" fmla="val -38593"/>
            </a:avLst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收入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78.45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24000" y="4248150"/>
            <a:ext cx="6762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这两个数的意义相同吗，你有什么发现？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 bwMode="auto">
          <a:xfrm>
            <a:off x="4859655" y="1428750"/>
            <a:ext cx="852805" cy="1009015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anchor="ctr"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477000" y="1293495"/>
            <a:ext cx="1327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支出</a:t>
            </a:r>
            <a:endParaRPr lang="zh-CN" altLang="en-US" sz="2800" b="1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6477000" y="1982470"/>
            <a:ext cx="13277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收入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233410" y="84455"/>
            <a:ext cx="833755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5" grpId="0"/>
      <p:bldP spid="2" grpId="0" bldLvl="0" animBg="1"/>
      <p:bldP spid="6" grpId="0"/>
      <p:bldP spid="6" grpId="1"/>
      <p:bldP spid="13" grpId="0"/>
      <p:bldP spid="1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TABLE_BEAUTIFY" val="smartTable{55b613d1-669e-4adb-9b02-07247e023dc0}"/>
  <p:tag name="KSO_WM_UNIT_PLACING_PICTURE_USER_VIEWPORT" val="{&quot;height&quot;:2326,&quot;width&quot;:12003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2.xml><?xml version="1.0" encoding="utf-8"?>
<p:tagLst xmlns:p="http://schemas.openxmlformats.org/presentationml/2006/main">
  <p:tag name="KSO_WPP_MARK_KEY" val="c6d5d039-f57c-4cba-a50c-c11076a782d8"/>
  <p:tag name="COMMONDATA" val="eyJoZGlkIjoiMDY0ZGEzYTU4MWMxZTY0OWY1ZTU2MGQ4YjBhZTJjYTIifQ==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WPS 演示</Application>
  <PresentationFormat>在屏幕上显示</PresentationFormat>
  <Paragraphs>300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Arial Unicode MS</vt:lpstr>
      <vt:lpstr>Calibri</vt:lpstr>
      <vt:lpstr>等线</vt:lpstr>
      <vt:lpstr>迷你简艺黑</vt:lpstr>
      <vt:lpstr>Office 主题​​</vt:lpstr>
      <vt:lpstr>6_默认设计模板</vt:lpstr>
      <vt:lpstr>1_自定义设计方案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301</cp:revision>
  <dcterms:created xsi:type="dcterms:W3CDTF">2015-05-29T07:51:00Z</dcterms:created>
  <dcterms:modified xsi:type="dcterms:W3CDTF">2024-01-23T03:43:01Z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6BA3AD3C6C9644E7930ABE6D3FCBE1FE</vt:lpwstr>
  </property>
</Properties>
</file>