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34"/>
  </p:notesMasterIdLst>
  <p:sldIdLst>
    <p:sldId id="256" r:id="rId2"/>
    <p:sldId id="351" r:id="rId3"/>
    <p:sldId id="344" r:id="rId4"/>
    <p:sldId id="353" r:id="rId5"/>
    <p:sldId id="355" r:id="rId6"/>
    <p:sldId id="354" r:id="rId7"/>
    <p:sldId id="356" r:id="rId8"/>
    <p:sldId id="323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26" r:id="rId23"/>
    <p:sldId id="370" r:id="rId24"/>
    <p:sldId id="371" r:id="rId25"/>
    <p:sldId id="372" r:id="rId26"/>
    <p:sldId id="373" r:id="rId27"/>
    <p:sldId id="328" r:id="rId28"/>
    <p:sldId id="374" r:id="rId29"/>
    <p:sldId id="375" r:id="rId30"/>
    <p:sldId id="376" r:id="rId31"/>
    <p:sldId id="377" r:id="rId32"/>
    <p:sldId id="378" r:id="rId33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8FA"/>
    <a:srgbClr val="E45065"/>
    <a:srgbClr val="0066FF"/>
    <a:srgbClr val="3399FF"/>
    <a:srgbClr val="FF3686"/>
    <a:srgbClr val="93E3FF"/>
    <a:srgbClr val="E6F5D8"/>
    <a:srgbClr val="E7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734" y="72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2205C0C-ECAA-4F8A-8B83-B83EF7C7C5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A5C28FB-93E1-42F8-8513-9E1AF31CD89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2E78A84B-1863-4B1F-9892-9D541CD02169}" type="datetimeFigureOut">
              <a:rPr lang="zh-CN" altLang="en-US"/>
              <a:pPr>
                <a:defRPr/>
              </a:pPr>
              <a:t>2023/2/13</a:t>
            </a:fld>
            <a:endParaRPr lang="zh-CN" altLang="en-US" dirty="0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5D16329A-28BF-455C-A6B2-951A89B3C9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1B2088EA-5045-4FD0-B6F7-98E9EF1E1A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CCFF197-49B9-4561-A34B-806028B787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CA72F2-375D-46FE-8CD1-88A705D09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9B785DCF-3CB2-4B20-959F-6C10A6D001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:a16="http://schemas.microsoft.com/office/drawing/2014/main" id="{E2A5D0F2-F0EF-42BE-ACFA-58011B874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:a16="http://schemas.microsoft.com/office/drawing/2014/main" id="{A6BDBF53-4195-4566-854A-5E1F38D7F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:a16="http://schemas.microsoft.com/office/drawing/2014/main" id="{C3436F02-5250-485A-8DC4-DA07F3849C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2751DD8-A13B-4949-B17B-5F7DE48966DD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</a:rPr>
              <a:pPr/>
              <a:t>3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4EE756D2-33F9-41DD-A52B-64FF2BCEC5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48515DC0-0252-4D09-901D-B165832887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id="{426DAF9F-5302-4457-A0D1-C4FBE4A9B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3C90DB-7EA9-41D0-B690-BD23F17AA614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</a:rPr>
              <a:pPr/>
              <a:t>8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B3645F76-057E-48F6-9A32-DDF52AB30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19E2C3D-F990-49A5-910E-6C6910D5D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B00C8528-4202-49CF-A6C4-DA21C0148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0234E36-495C-46F9-BAFC-4C20B5BF1141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</a:rPr>
              <a:pPr/>
              <a:t>10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8CF94903-6AA7-4878-85CB-E2E85D5F59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84338825-C503-43C0-9A99-1CCCEFD27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13E26E40-EEBD-4EC3-AF1B-627738246F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C7B7FD7-A377-49D6-8B3E-B24D778CEACA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</a:rPr>
              <a:pPr/>
              <a:t>16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D8890A39-07B5-45F5-93A0-788C60DF07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95C5E31E-3E16-43F5-BB5E-14200F9E76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242809AD-FFF1-43B3-930E-5282704342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874E1FD-9826-45EC-BD78-17D91BA1D6BE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</a:rPr>
              <a:pPr/>
              <a:t>20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:a16="http://schemas.microsoft.com/office/drawing/2014/main" id="{25D40372-9D7F-45C7-AB70-EC075978E6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>
            <a:extLst>
              <a:ext uri="{FF2B5EF4-FFF2-40B4-BE49-F238E27FC236}">
                <a16:creationId xmlns:a16="http://schemas.microsoft.com/office/drawing/2014/main" id="{ED96B38F-73CA-4BED-A8DB-86D72D531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868" name="灯片编号占位符 3">
            <a:extLst>
              <a:ext uri="{FF2B5EF4-FFF2-40B4-BE49-F238E27FC236}">
                <a16:creationId xmlns:a16="http://schemas.microsoft.com/office/drawing/2014/main" id="{EF732596-B91F-412C-838A-1400C4A753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F268A59-06A1-4BBD-9E4F-8C85C6478939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</a:rPr>
              <a:pPr/>
              <a:t>22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3364D54C-5803-4B92-A561-6072FD7558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>
            <a:extLst>
              <a:ext uri="{FF2B5EF4-FFF2-40B4-BE49-F238E27FC236}">
                <a16:creationId xmlns:a16="http://schemas.microsoft.com/office/drawing/2014/main" id="{C1F53C9E-B319-4231-933F-CFD00B4D35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A084AE90-2683-442C-9AB6-89D16165B8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B6B6DFD-3B67-41B0-BB2C-5ED034503251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</a:rPr>
              <a:pPr/>
              <a:t>28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DFAC4328-5922-424C-A490-F407AEBD5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13281" b="15694"/>
          <a:stretch/>
        </p:blipFill>
        <p:spPr bwMode="auto">
          <a:xfrm rot="16200000">
            <a:off x="2000251" y="-2000252"/>
            <a:ext cx="51435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9AA2EE47-558F-4699-9946-B5059B1745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2895" r="1724" b="1299"/>
          <a:stretch>
            <a:fillRect/>
          </a:stretch>
        </p:blipFill>
        <p:spPr bwMode="auto">
          <a:xfrm rot="16200000">
            <a:off x="2000250" y="-2000250"/>
            <a:ext cx="5143500" cy="91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57C3DF9-1091-4B48-8B01-0689D63A4F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33"/>
          <a:stretch>
            <a:fillRect/>
          </a:stretch>
        </p:blipFill>
        <p:spPr bwMode="auto">
          <a:xfrm rot="16200000">
            <a:off x="4224654" y="-3024344"/>
            <a:ext cx="657064" cy="76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56788B0-65F9-4C19-A4F1-AF094F3A4A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r="76788"/>
          <a:stretch>
            <a:fillRect/>
          </a:stretch>
        </p:blipFill>
        <p:spPr bwMode="auto">
          <a:xfrm rot="5400000" flipH="1">
            <a:off x="4224654" y="559355"/>
            <a:ext cx="657064" cy="76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271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>
            <a:extLst>
              <a:ext uri="{FF2B5EF4-FFF2-40B4-BE49-F238E27FC236}">
                <a16:creationId xmlns:a16="http://schemas.microsoft.com/office/drawing/2014/main" id="{9906983C-73FE-4B6F-94D9-FB00975E4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13281" b="15694"/>
          <a:stretch/>
        </p:blipFill>
        <p:spPr bwMode="auto">
          <a:xfrm rot="16200000">
            <a:off x="2000251" y="-2000252"/>
            <a:ext cx="51435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FB43623-229E-40BB-B956-79A44B8686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68300"/>
            <a:ext cx="9144000" cy="4406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EF9F0FC-6ADB-47AF-826F-133CCDFACC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68300"/>
            <a:ext cx="9144000" cy="68263"/>
          </a:xfrm>
          <a:prstGeom prst="rect">
            <a:avLst/>
          </a:prstGeom>
          <a:solidFill>
            <a:srgbClr val="3A93C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E3AE544-E42D-498E-9F0C-942D5C0EDE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741863"/>
            <a:ext cx="9144000" cy="68262"/>
          </a:xfrm>
          <a:prstGeom prst="rect">
            <a:avLst/>
          </a:prstGeom>
          <a:solidFill>
            <a:srgbClr val="3A93C3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5701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B058424-1BF8-4297-B8A0-4C086E19E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13281" b="15694"/>
          <a:stretch/>
        </p:blipFill>
        <p:spPr bwMode="auto">
          <a:xfrm rot="16200000">
            <a:off x="2000251" y="-2000252"/>
            <a:ext cx="51435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5">
            <a:extLst>
              <a:ext uri="{FF2B5EF4-FFF2-40B4-BE49-F238E27FC236}">
                <a16:creationId xmlns:a16="http://schemas.microsoft.com/office/drawing/2014/main" id="{9A339836-B0D9-4E8B-8DF5-20D0C66DB0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9863" y="184150"/>
            <a:ext cx="8804275" cy="4775200"/>
          </a:xfrm>
          <a:prstGeom prst="roundRect">
            <a:avLst>
              <a:gd name="adj" fmla="val 6759"/>
            </a:avLst>
          </a:prstGeom>
          <a:solidFill>
            <a:srgbClr val="FFFFFF"/>
          </a:solidFill>
          <a:ln w="50800">
            <a:solidFill>
              <a:srgbClr val="3A93C3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5118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>
            <a:extLst>
              <a:ext uri="{FF2B5EF4-FFF2-40B4-BE49-F238E27FC236}">
                <a16:creationId xmlns:a16="http://schemas.microsoft.com/office/drawing/2014/main" id="{AA2292E0-EAFD-4A41-8C83-01AD02DEDA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矩形 6">
            <a:extLst>
              <a:ext uri="{FF2B5EF4-FFF2-40B4-BE49-F238E27FC236}">
                <a16:creationId xmlns:a16="http://schemas.microsoft.com/office/drawing/2014/main" id="{C4C79060-F840-4F42-88A8-51C33583C8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1028" name="图片 1">
            <a:extLst>
              <a:ext uri="{FF2B5EF4-FFF2-40B4-BE49-F238E27FC236}">
                <a16:creationId xmlns:a16="http://schemas.microsoft.com/office/drawing/2014/main" id="{281D5710-21F6-4421-906D-74B7BD4A2E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23634" r="3419" b="23878"/>
          <a:stretch>
            <a:fillRect/>
          </a:stretch>
        </p:blipFill>
        <p:spPr bwMode="auto">
          <a:xfrm>
            <a:off x="-9525" y="-9525"/>
            <a:ext cx="91630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5DB602C-1B93-4050-AF7F-21FF982559A0}"/>
              </a:ext>
            </a:extLst>
          </p:cNvPr>
          <p:cNvCxnSpPr>
            <a:cxnSpLocks/>
          </p:cNvCxnSpPr>
          <p:nvPr/>
        </p:nvCxnSpPr>
        <p:spPr>
          <a:xfrm>
            <a:off x="1108075" y="2860675"/>
            <a:ext cx="67421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副标题 6">
            <a:extLst>
              <a:ext uri="{FF2B5EF4-FFF2-40B4-BE49-F238E27FC236}">
                <a16:creationId xmlns:a16="http://schemas.microsoft.com/office/drawing/2014/main" id="{21E59079-D438-489F-90E0-1A2977B022C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489325" y="2863850"/>
            <a:ext cx="2349500" cy="5000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 dirty="0">
                <a:ea typeface="楷体" panose="02010609060101010101" pitchFamily="49" charset="-122"/>
              </a:rPr>
              <a:t>R</a:t>
            </a:r>
            <a:r>
              <a:rPr lang="zh-CN" altLang="en-US" dirty="0">
                <a:latin typeface="+mn-ea"/>
              </a:rPr>
              <a:t>·</a:t>
            </a:r>
            <a:r>
              <a:rPr lang="zh-CN" altLang="en-US" dirty="0">
                <a:ea typeface="楷体" panose="02010609060101010101" pitchFamily="49" charset="-122"/>
              </a:rPr>
              <a:t>六年级下册</a:t>
            </a:r>
          </a:p>
        </p:txBody>
      </p:sp>
      <p:sp>
        <p:nvSpPr>
          <p:cNvPr id="10244" name="标题 5">
            <a:extLst>
              <a:ext uri="{FF2B5EF4-FFF2-40B4-BE49-F238E27FC236}">
                <a16:creationId xmlns:a16="http://schemas.microsoft.com/office/drawing/2014/main" id="{F504E859-6C86-474C-A3B0-20C82A825CC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087563" y="2133600"/>
            <a:ext cx="61404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3600">
                <a:latin typeface="幼圆" panose="02010509060101010101" pitchFamily="49" charset="-122"/>
                <a:ea typeface="幼圆" panose="02010509060101010101" pitchFamily="49" charset="-122"/>
              </a:rPr>
              <a:t>平面图形的认识与测量（</a:t>
            </a:r>
            <a:r>
              <a:rPr lang="en-US" altLang="zh-CN" sz="3600">
                <a:latin typeface="幼圆" panose="02010509060101010101" pitchFamily="49" charset="-122"/>
                <a:ea typeface="幼圆" panose="02010509060101010101" pitchFamily="49" charset="-122"/>
              </a:rPr>
              <a:t>1</a:t>
            </a:r>
            <a:r>
              <a:rPr lang="zh-CN" altLang="en-US" sz="3600">
                <a:latin typeface="幼圆" panose="02010509060101010101" pitchFamily="49" charset="-122"/>
                <a:ea typeface="幼圆" panose="02010509060101010101" pitchFamily="49" charset="-122"/>
              </a:rPr>
              <a:t>）</a:t>
            </a:r>
          </a:p>
        </p:txBody>
      </p:sp>
      <p:sp>
        <p:nvSpPr>
          <p:cNvPr id="10246" name="标题 5">
            <a:extLst>
              <a:ext uri="{FF2B5EF4-FFF2-40B4-BE49-F238E27FC236}">
                <a16:creationId xmlns:a16="http://schemas.microsoft.com/office/drawing/2014/main" id="{C8C0760E-6F8B-48D1-8804-5D0B187C2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438" y="1469835"/>
            <a:ext cx="356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>
                <a:latin typeface="幼圆" panose="02010509060101010101" pitchFamily="49" charset="-122"/>
                <a:ea typeface="幼圆" panose="02010509060101010101" pitchFamily="49" charset="-122"/>
              </a:rPr>
              <a:t>2. </a:t>
            </a:r>
            <a:r>
              <a:rPr lang="zh-CN" altLang="en-US" sz="3600" b="1" dirty="0">
                <a:latin typeface="幼圆" panose="02010509060101010101" pitchFamily="49" charset="-122"/>
                <a:ea typeface="幼圆" panose="02010509060101010101" pitchFamily="49" charset="-122"/>
              </a:rPr>
              <a:t>几何与图形</a:t>
            </a:r>
          </a:p>
        </p:txBody>
      </p:sp>
      <p:pic>
        <p:nvPicPr>
          <p:cNvPr id="8" name="Picture 10" descr="https://docimg5.docs.qq.com/image/AgAABsfO-eVuNsLQ97NFJo9kPCW4F0eR.png?w=904&amp;h=912">
            <a:extLst>
              <a:ext uri="{FF2B5EF4-FFF2-40B4-BE49-F238E27FC236}">
                <a16:creationId xmlns:a16="http://schemas.microsoft.com/office/drawing/2014/main" id="{DC8D09B7-606E-4278-AD27-55E8F0381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13" y="1607812"/>
            <a:ext cx="1279912" cy="12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F7638BEC-2A99-4562-9017-5BADCE5552E0}"/>
              </a:ext>
            </a:extLst>
          </p:cNvPr>
          <p:cNvGraphicFramePr>
            <a:graphicFrameLocks noGrp="1"/>
          </p:cNvGraphicFramePr>
          <p:nvPr/>
        </p:nvGraphicFramePr>
        <p:xfrm>
          <a:off x="755650" y="831850"/>
          <a:ext cx="7556500" cy="40195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3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1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221"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角的分类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2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角的名称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条件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221">
                <a:tc>
                  <a:txBody>
                    <a:bodyPr/>
                    <a:lstStyle/>
                    <a:p>
                      <a:pPr algn="ctr"/>
                      <a:endParaRPr lang="zh-CN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221"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221"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221"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4221"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91950EA0-32DE-4A66-B758-1D3EF2B3F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2549525"/>
            <a:ext cx="5969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48B1BC-1C70-4A20-B60A-EB40C7920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3176588"/>
            <a:ext cx="9207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947BF6-EF39-4021-9E2F-2EF7647D0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3775075"/>
            <a:ext cx="18097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738CCF-2D65-4F8C-89BD-A738D963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4313238"/>
            <a:ext cx="11207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137DB48D-F4D3-4416-BADC-B075431EB1EE}"/>
              </a:ext>
            </a:extLst>
          </p:cNvPr>
          <p:cNvGrpSpPr>
            <a:grpSpLocks/>
          </p:cNvGrpSpPr>
          <p:nvPr/>
        </p:nvGrpSpPr>
        <p:grpSpPr bwMode="auto">
          <a:xfrm>
            <a:off x="6953250" y="2019300"/>
            <a:ext cx="690563" cy="369888"/>
            <a:chOff x="6763443" y="1981200"/>
            <a:chExt cx="689643" cy="370114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52FAFDD1-E3B3-4F1A-966A-337812680EA5}"/>
                </a:ext>
              </a:extLst>
            </p:cNvPr>
            <p:cNvCxnSpPr/>
            <p:nvPr/>
          </p:nvCxnSpPr>
          <p:spPr>
            <a:xfrm>
              <a:off x="6763443" y="2351314"/>
              <a:ext cx="6896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A4DA3272-E084-4CB9-AC5F-78FF009B64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3443" y="1981200"/>
              <a:ext cx="499397" cy="3701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31" name="任意多边形: 形状 12">
              <a:extLst>
                <a:ext uri="{FF2B5EF4-FFF2-40B4-BE49-F238E27FC236}">
                  <a16:creationId xmlns:a16="http://schemas.microsoft.com/office/drawing/2014/main" id="{29908128-FCAE-4A8C-88E8-368068BE839A}"/>
                </a:ext>
              </a:extLst>
            </p:cNvPr>
            <p:cNvSpPr>
              <a:spLocks/>
            </p:cNvSpPr>
            <p:nvPr/>
          </p:nvSpPr>
          <p:spPr bwMode="auto">
            <a:xfrm rot="1900375">
              <a:off x="6850016" y="2292726"/>
              <a:ext cx="62947" cy="53286"/>
            </a:xfrm>
            <a:custGeom>
              <a:avLst/>
              <a:gdLst>
                <a:gd name="T0" fmla="*/ 0 w 112945"/>
                <a:gd name="T1" fmla="*/ 0 h 96945"/>
                <a:gd name="T2" fmla="*/ 2 w 112945"/>
                <a:gd name="T3" fmla="*/ 1 h 96945"/>
                <a:gd name="T4" fmla="*/ 2 w 112945"/>
                <a:gd name="T5" fmla="*/ 1 h 96945"/>
                <a:gd name="T6" fmla="*/ 1 w 112945"/>
                <a:gd name="T7" fmla="*/ 1 h 969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2945" h="96945">
                  <a:moveTo>
                    <a:pt x="0" y="0"/>
                  </a:moveTo>
                  <a:cubicBezTo>
                    <a:pt x="41728" y="0"/>
                    <a:pt x="83457" y="1"/>
                    <a:pt x="101600" y="14515"/>
                  </a:cubicBezTo>
                  <a:cubicBezTo>
                    <a:pt x="119743" y="29029"/>
                    <a:pt x="111276" y="73781"/>
                    <a:pt x="108857" y="87086"/>
                  </a:cubicBezTo>
                  <a:cubicBezTo>
                    <a:pt x="106438" y="100391"/>
                    <a:pt x="96761" y="97367"/>
                    <a:pt x="87085" y="9434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0501CDFD-0B0F-44C9-AE92-858F23897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8" y="2025650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FF368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锐角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4F72BC6-BAE2-47AF-80FF-A7F87AA55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8" y="2609850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FF368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直角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8BB8C90-0AC4-40B6-B462-21059094A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8" y="3162300"/>
            <a:ext cx="9032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FF368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钝角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8D8144-9040-4231-8BCA-868DC7C67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8" y="3797300"/>
            <a:ext cx="9032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FF368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平角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1F9FAE7-9F3A-485A-87EB-1BA392965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8" y="4325938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FF368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周角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622F234-5B4A-4B65-A847-0BFD0307E362}"/>
              </a:ext>
            </a:extLst>
          </p:cNvPr>
          <p:cNvSpPr/>
          <p:nvPr/>
        </p:nvSpPr>
        <p:spPr>
          <a:xfrm>
            <a:off x="2689225" y="2025650"/>
            <a:ext cx="35956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大于</a:t>
            </a:r>
            <a:r>
              <a:rPr lang="en-US" altLang="zh-CN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0</a:t>
            </a: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而小于</a:t>
            </a:r>
            <a:r>
              <a:rPr lang="en-US" altLang="zh-CN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90°</a:t>
            </a: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的角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0B8B0AA-2DAC-4795-92D1-2327D590779D}"/>
              </a:ext>
            </a:extLst>
          </p:cNvPr>
          <p:cNvSpPr/>
          <p:nvPr/>
        </p:nvSpPr>
        <p:spPr>
          <a:xfrm>
            <a:off x="3211513" y="2625725"/>
            <a:ext cx="23399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等于</a:t>
            </a:r>
            <a:r>
              <a:rPr lang="en-US" altLang="zh-CN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90°</a:t>
            </a: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的角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B7A58C6-46CF-4D94-A8BA-3802E41E0FB4}"/>
              </a:ext>
            </a:extLst>
          </p:cNvPr>
          <p:cNvSpPr/>
          <p:nvPr/>
        </p:nvSpPr>
        <p:spPr>
          <a:xfrm>
            <a:off x="2224088" y="3219450"/>
            <a:ext cx="43148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大于</a:t>
            </a:r>
            <a:r>
              <a:rPr lang="en-US" altLang="zh-CN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90°</a:t>
            </a: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而小于</a:t>
            </a:r>
            <a:r>
              <a:rPr lang="en-US" altLang="zh-CN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180°</a:t>
            </a: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的角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9023890-E5B4-4A75-B6D8-2474C7A3DC85}"/>
              </a:ext>
            </a:extLst>
          </p:cNvPr>
          <p:cNvSpPr/>
          <p:nvPr/>
        </p:nvSpPr>
        <p:spPr>
          <a:xfrm>
            <a:off x="3117850" y="3762375"/>
            <a:ext cx="25177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等于</a:t>
            </a:r>
            <a:r>
              <a:rPr lang="en-US" altLang="zh-CN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180°</a:t>
            </a: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的角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7836244-0380-4731-809B-FFDBACEAFA76}"/>
              </a:ext>
            </a:extLst>
          </p:cNvPr>
          <p:cNvSpPr/>
          <p:nvPr/>
        </p:nvSpPr>
        <p:spPr>
          <a:xfrm>
            <a:off x="3117850" y="4387850"/>
            <a:ext cx="25177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等于</a:t>
            </a:r>
            <a:r>
              <a:rPr lang="en-US" altLang="zh-CN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360°</a:t>
            </a:r>
            <a:r>
              <a:rPr lang="zh-CN" altLang="en-US" sz="2800" b="1" dirty="0">
                <a:solidFill>
                  <a:srgbClr val="FF3686"/>
                </a:solidFill>
                <a:latin typeface="+mj-lt"/>
                <a:ea typeface="楷体" panose="02010609060101010101" pitchFamily="49" charset="-122"/>
              </a:rPr>
              <a:t>的角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A42863-CF04-45B5-9B29-1208621AD249}"/>
              </a:ext>
            </a:extLst>
          </p:cNvPr>
          <p:cNvSpPr/>
          <p:nvPr/>
        </p:nvSpPr>
        <p:spPr>
          <a:xfrm>
            <a:off x="795338" y="1494676"/>
            <a:ext cx="6815137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+mn-lt"/>
                <a:ea typeface="+mn-ea"/>
              </a:rPr>
              <a:t>你能把这些角按照从小到大的顺序排列吗</a:t>
            </a:r>
            <a:r>
              <a:rPr lang="en-US" altLang="zh-CN" sz="2800" b="1" dirty="0">
                <a:latin typeface="+mn-lt"/>
                <a:ea typeface="+mn-ea"/>
              </a:rPr>
              <a:t>?</a:t>
            </a:r>
            <a:endParaRPr lang="zh-CN" altLang="en-US" sz="2800" b="1" dirty="0">
              <a:latin typeface="+mn-lt"/>
              <a:ea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B989F86-6C55-42F7-ABA1-9258D5091DD0}"/>
              </a:ext>
            </a:extLst>
          </p:cNvPr>
          <p:cNvSpPr/>
          <p:nvPr/>
        </p:nvSpPr>
        <p:spPr>
          <a:xfrm>
            <a:off x="795338" y="2868613"/>
            <a:ext cx="79883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+mj-lt"/>
                <a:ea typeface="+mn-ea"/>
              </a:rPr>
              <a:t>在放大镜下看角，它的大小会变化吗</a:t>
            </a:r>
            <a:r>
              <a:rPr lang="en-US" altLang="zh-CN" sz="2800" b="1" dirty="0">
                <a:latin typeface="+mj-lt"/>
                <a:ea typeface="+mn-ea"/>
              </a:rPr>
              <a:t>? </a:t>
            </a:r>
            <a:r>
              <a:rPr lang="zh-CN" altLang="en-US" sz="2800" b="1" dirty="0">
                <a:latin typeface="+mj-lt"/>
                <a:ea typeface="+mn-ea"/>
              </a:rPr>
              <a:t>说明理由。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DCEE08-1580-4738-831D-B6E0BDC9E4A2}"/>
              </a:ext>
            </a:extLst>
          </p:cNvPr>
          <p:cNvSpPr/>
          <p:nvPr/>
        </p:nvSpPr>
        <p:spPr>
          <a:xfrm>
            <a:off x="1034428" y="2177898"/>
            <a:ext cx="6273458" cy="52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锐角</a:t>
            </a:r>
            <a:r>
              <a:rPr lang="en-US" altLang="zh-CN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&lt;</a:t>
            </a: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直角</a:t>
            </a:r>
            <a:r>
              <a:rPr lang="en-US" altLang="zh-CN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&lt;</a:t>
            </a: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钝角</a:t>
            </a:r>
            <a:r>
              <a:rPr lang="en-US" altLang="zh-CN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&lt;</a:t>
            </a: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平角</a:t>
            </a:r>
            <a:r>
              <a:rPr lang="en-US" altLang="zh-CN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&lt;</a:t>
            </a: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周角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5C64BDC-FB8A-4A8F-8C71-AEDCAE0B9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3392488"/>
            <a:ext cx="70770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不会变化，因为角的大小与角的两边的长短无关，只与角的两边张开的程度有关。</a:t>
            </a:r>
            <a:endParaRPr lang="zh-CN" altLang="en-US" sz="4000" b="1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126298F-A6DB-47F7-9E03-A62761D77656}"/>
              </a:ext>
            </a:extLst>
          </p:cNvPr>
          <p:cNvGrpSpPr>
            <a:grpSpLocks/>
          </p:cNvGrpSpPr>
          <p:nvPr/>
        </p:nvGrpSpPr>
        <p:grpSpPr bwMode="auto">
          <a:xfrm>
            <a:off x="398463" y="669925"/>
            <a:ext cx="1535112" cy="604838"/>
            <a:chOff x="1163" y="1974"/>
            <a:chExt cx="2419" cy="952"/>
          </a:xfrm>
        </p:grpSpPr>
        <p:grpSp>
          <p:nvGrpSpPr>
            <p:cNvPr id="7" name="Group 36">
              <a:extLst>
                <a:ext uri="{FF2B5EF4-FFF2-40B4-BE49-F238E27FC236}">
                  <a16:creationId xmlns:a16="http://schemas.microsoft.com/office/drawing/2014/main" id="{2EA4E794-1A7D-460B-9552-A7599FD10E26}"/>
                </a:ext>
              </a:extLst>
            </p:cNvPr>
            <p:cNvGrpSpPr/>
            <p:nvPr/>
          </p:nvGrpSpPr>
          <p:grpSpPr bwMode="auto">
            <a:xfrm>
              <a:off x="1163" y="2141"/>
              <a:ext cx="626" cy="678"/>
              <a:chOff x="0" y="-109297"/>
              <a:chExt cx="739775" cy="799859"/>
            </a:xfrm>
            <a:solidFill>
              <a:srgbClr val="FFC000"/>
            </a:solidFill>
          </p:grpSpPr>
          <p:sp>
            <p:nvSpPr>
              <p:cNvPr id="9" name="Freeform 876">
                <a:extLst>
                  <a:ext uri="{FF2B5EF4-FFF2-40B4-BE49-F238E27FC236}">
                    <a16:creationId xmlns:a16="http://schemas.microsoft.com/office/drawing/2014/main" id="{6FEBC5CC-AF9D-46D6-A53E-D658A645B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13" y="71437"/>
                <a:ext cx="115888" cy="101600"/>
              </a:xfrm>
              <a:custGeom>
                <a:avLst/>
                <a:gdLst>
                  <a:gd name="T0" fmla="*/ 27951438 w 31"/>
                  <a:gd name="T1" fmla="*/ 353996978 h 27"/>
                  <a:gd name="T2" fmla="*/ 27951438 w 31"/>
                  <a:gd name="T3" fmla="*/ 382317037 h 27"/>
                  <a:gd name="T4" fmla="*/ 55899138 w 31"/>
                  <a:gd name="T5" fmla="*/ 382317037 h 27"/>
                  <a:gd name="T6" fmla="*/ 391301439 w 31"/>
                  <a:gd name="T7" fmla="*/ 127440267 h 27"/>
                  <a:gd name="T8" fmla="*/ 419252877 w 31"/>
                  <a:gd name="T9" fmla="*/ 84960178 h 27"/>
                  <a:gd name="T10" fmla="*/ 419252877 w 31"/>
                  <a:gd name="T11" fmla="*/ 42480089 h 27"/>
                  <a:gd name="T12" fmla="*/ 321424714 w 31"/>
                  <a:gd name="T13" fmla="*/ 14160030 h 27"/>
                  <a:gd name="T14" fmla="*/ 0 w 31"/>
                  <a:gd name="T15" fmla="*/ 254876770 h 27"/>
                  <a:gd name="T16" fmla="*/ 13973850 w 31"/>
                  <a:gd name="T17" fmla="*/ 283196830 h 27"/>
                  <a:gd name="T18" fmla="*/ 27951438 w 31"/>
                  <a:gd name="T19" fmla="*/ 353996978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27"/>
                  <a:gd name="T32" fmla="*/ 31 w 31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27">
                    <a:moveTo>
                      <a:pt x="2" y="25"/>
                    </a:moveTo>
                    <a:cubicBezTo>
                      <a:pt x="2" y="26"/>
                      <a:pt x="2" y="26"/>
                      <a:pt x="2" y="27"/>
                    </a:cubicBezTo>
                    <a:cubicBezTo>
                      <a:pt x="3" y="27"/>
                      <a:pt x="3" y="27"/>
                      <a:pt x="4" y="27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30" y="7"/>
                      <a:pt x="30" y="6"/>
                    </a:cubicBezTo>
                    <a:cubicBezTo>
                      <a:pt x="31" y="5"/>
                      <a:pt x="30" y="4"/>
                      <a:pt x="30" y="3"/>
                    </a:cubicBezTo>
                    <a:cubicBezTo>
                      <a:pt x="28" y="0"/>
                      <a:pt x="25" y="0"/>
                      <a:pt x="23" y="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9"/>
                      <a:pt x="1" y="20"/>
                    </a:cubicBezTo>
                    <a:cubicBezTo>
                      <a:pt x="1" y="22"/>
                      <a:pt x="1" y="23"/>
                      <a:pt x="2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0" name="Freeform 877">
                <a:extLst>
                  <a:ext uri="{FF2B5EF4-FFF2-40B4-BE49-F238E27FC236}">
                    <a16:creationId xmlns:a16="http://schemas.microsoft.com/office/drawing/2014/main" id="{4720C881-D8C4-4963-A7BB-1E61BDADF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775" y="225425"/>
                <a:ext cx="127000" cy="55563"/>
              </a:xfrm>
              <a:custGeom>
                <a:avLst/>
                <a:gdLst>
                  <a:gd name="T0" fmla="*/ 460431029 w 34"/>
                  <a:gd name="T1" fmla="*/ 96046202 h 15"/>
                  <a:gd name="T2" fmla="*/ 418573324 w 34"/>
                  <a:gd name="T3" fmla="*/ 68605488 h 15"/>
                  <a:gd name="T4" fmla="*/ 13951324 w 34"/>
                  <a:gd name="T5" fmla="*/ 0 h 15"/>
                  <a:gd name="T6" fmla="*/ 13951324 w 34"/>
                  <a:gd name="T7" fmla="*/ 41164775 h 15"/>
                  <a:gd name="T8" fmla="*/ 13951324 w 34"/>
                  <a:gd name="T9" fmla="*/ 96046202 h 15"/>
                  <a:gd name="T10" fmla="*/ 0 w 34"/>
                  <a:gd name="T11" fmla="*/ 137210976 h 15"/>
                  <a:gd name="T12" fmla="*/ 390666941 w 34"/>
                  <a:gd name="T13" fmla="*/ 205816465 h 15"/>
                  <a:gd name="T14" fmla="*/ 404622000 w 34"/>
                  <a:gd name="T15" fmla="*/ 205816465 h 15"/>
                  <a:gd name="T16" fmla="*/ 474382353 w 34"/>
                  <a:gd name="T17" fmla="*/ 150931333 h 15"/>
                  <a:gd name="T18" fmla="*/ 460431029 w 34"/>
                  <a:gd name="T19" fmla="*/ 96046202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"/>
                  <a:gd name="T31" fmla="*/ 0 h 15"/>
                  <a:gd name="T32" fmla="*/ 34 w 34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" h="15">
                    <a:moveTo>
                      <a:pt x="33" y="7"/>
                    </a:moveTo>
                    <a:cubicBezTo>
                      <a:pt x="32" y="6"/>
                      <a:pt x="31" y="5"/>
                      <a:pt x="30" y="5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4"/>
                      <a:pt x="1" y="6"/>
                      <a:pt x="1" y="7"/>
                    </a:cubicBezTo>
                    <a:cubicBezTo>
                      <a:pt x="1" y="8"/>
                      <a:pt x="0" y="9"/>
                      <a:pt x="0" y="10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9" y="15"/>
                    </a:cubicBezTo>
                    <a:cubicBezTo>
                      <a:pt x="31" y="15"/>
                      <a:pt x="33" y="13"/>
                      <a:pt x="34" y="11"/>
                    </a:cubicBezTo>
                    <a:cubicBezTo>
                      <a:pt x="34" y="10"/>
                      <a:pt x="33" y="8"/>
                      <a:pt x="3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1" name="Freeform 878">
                <a:extLst>
                  <a:ext uri="{FF2B5EF4-FFF2-40B4-BE49-F238E27FC236}">
                    <a16:creationId xmlns:a16="http://schemas.microsoft.com/office/drawing/2014/main" id="{EA4B7CEA-7ECE-41F7-A946-539AA91AB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788" y="304800"/>
                <a:ext cx="93663" cy="127000"/>
              </a:xfrm>
              <a:custGeom>
                <a:avLst/>
                <a:gdLst>
                  <a:gd name="T0" fmla="*/ 84218023 w 25"/>
                  <a:gd name="T1" fmla="*/ 27906382 h 34"/>
                  <a:gd name="T2" fmla="*/ 56145349 w 25"/>
                  <a:gd name="T3" fmla="*/ 0 h 34"/>
                  <a:gd name="T4" fmla="*/ 42110885 w 25"/>
                  <a:gd name="T5" fmla="*/ 41857706 h 34"/>
                  <a:gd name="T6" fmla="*/ 14038210 w 25"/>
                  <a:gd name="T7" fmla="*/ 97666735 h 34"/>
                  <a:gd name="T8" fmla="*/ 0 w 25"/>
                  <a:gd name="T9" fmla="*/ 139524441 h 34"/>
                  <a:gd name="T10" fmla="*/ 224581395 w 25"/>
                  <a:gd name="T11" fmla="*/ 446475971 h 34"/>
                  <a:gd name="T12" fmla="*/ 266692280 w 25"/>
                  <a:gd name="T13" fmla="*/ 474382353 h 34"/>
                  <a:gd name="T14" fmla="*/ 280726744 w 25"/>
                  <a:gd name="T15" fmla="*/ 474382353 h 34"/>
                  <a:gd name="T16" fmla="*/ 308799418 w 25"/>
                  <a:gd name="T17" fmla="*/ 460431029 h 34"/>
                  <a:gd name="T18" fmla="*/ 336872092 w 25"/>
                  <a:gd name="T19" fmla="*/ 418573324 h 34"/>
                  <a:gd name="T20" fmla="*/ 336872092 w 25"/>
                  <a:gd name="T21" fmla="*/ 376715618 h 34"/>
                  <a:gd name="T22" fmla="*/ 84218023 w 25"/>
                  <a:gd name="T23" fmla="*/ 27906382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"/>
                  <a:gd name="T37" fmla="*/ 0 h 34"/>
                  <a:gd name="T38" fmla="*/ 25 w 25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" h="34">
                    <a:moveTo>
                      <a:pt x="6" y="2"/>
                    </a:moveTo>
                    <a:cubicBezTo>
                      <a:pt x="6" y="1"/>
                      <a:pt x="5" y="1"/>
                      <a:pt x="4" y="0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4"/>
                      <a:pt x="2" y="6"/>
                      <a:pt x="1" y="7"/>
                    </a:cubicBezTo>
                    <a:cubicBezTo>
                      <a:pt x="1" y="8"/>
                      <a:pt x="0" y="9"/>
                      <a:pt x="0" y="10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3"/>
                      <a:pt x="18" y="34"/>
                      <a:pt x="19" y="34"/>
                    </a:cubicBezTo>
                    <a:cubicBezTo>
                      <a:pt x="19" y="34"/>
                      <a:pt x="19" y="34"/>
                      <a:pt x="20" y="34"/>
                    </a:cubicBezTo>
                    <a:cubicBezTo>
                      <a:pt x="21" y="34"/>
                      <a:pt x="22" y="34"/>
                      <a:pt x="22" y="33"/>
                    </a:cubicBezTo>
                    <a:cubicBezTo>
                      <a:pt x="24" y="33"/>
                      <a:pt x="24" y="32"/>
                      <a:pt x="24" y="30"/>
                    </a:cubicBezTo>
                    <a:cubicBezTo>
                      <a:pt x="25" y="29"/>
                      <a:pt x="24" y="28"/>
                      <a:pt x="24" y="27"/>
                    </a:cubicBezTo>
                    <a:lnTo>
                      <a:pt x="6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2" name="Freeform 879">
                <a:extLst>
                  <a:ext uri="{FF2B5EF4-FFF2-40B4-BE49-F238E27FC236}">
                    <a16:creationId xmlns:a16="http://schemas.microsoft.com/office/drawing/2014/main" id="{E812D962-E1A5-4E86-8DDE-5AA6FFB10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5" y="71437"/>
                <a:ext cx="112713" cy="101600"/>
              </a:xfrm>
              <a:custGeom>
                <a:avLst/>
                <a:gdLst>
                  <a:gd name="T0" fmla="*/ 28230849 w 30"/>
                  <a:gd name="T1" fmla="*/ 127440267 h 27"/>
                  <a:gd name="T2" fmla="*/ 381127738 w 30"/>
                  <a:gd name="T3" fmla="*/ 382317037 h 27"/>
                  <a:gd name="T4" fmla="*/ 395243163 w 30"/>
                  <a:gd name="T5" fmla="*/ 382317037 h 27"/>
                  <a:gd name="T6" fmla="*/ 395243163 w 30"/>
                  <a:gd name="T7" fmla="*/ 339836948 h 27"/>
                  <a:gd name="T8" fmla="*/ 409358588 w 30"/>
                  <a:gd name="T9" fmla="*/ 283196830 h 27"/>
                  <a:gd name="T10" fmla="*/ 423474012 w 30"/>
                  <a:gd name="T11" fmla="*/ 240716741 h 27"/>
                  <a:gd name="T12" fmla="*/ 112927155 w 30"/>
                  <a:gd name="T13" fmla="*/ 14160030 h 27"/>
                  <a:gd name="T14" fmla="*/ 14115425 w 30"/>
                  <a:gd name="T15" fmla="*/ 42480089 h 27"/>
                  <a:gd name="T16" fmla="*/ 0 w 30"/>
                  <a:gd name="T17" fmla="*/ 84960178 h 27"/>
                  <a:gd name="T18" fmla="*/ 28230849 w 30"/>
                  <a:gd name="T19" fmla="*/ 127440267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27"/>
                  <a:gd name="T32" fmla="*/ 30 w 30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27">
                    <a:moveTo>
                      <a:pt x="2" y="9"/>
                    </a:move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8" y="27"/>
                    </a:cubicBezTo>
                    <a:cubicBezTo>
                      <a:pt x="28" y="26"/>
                      <a:pt x="28" y="25"/>
                      <a:pt x="28" y="24"/>
                    </a:cubicBezTo>
                    <a:cubicBezTo>
                      <a:pt x="28" y="23"/>
                      <a:pt x="29" y="21"/>
                      <a:pt x="29" y="20"/>
                    </a:cubicBezTo>
                    <a:cubicBezTo>
                      <a:pt x="29" y="19"/>
                      <a:pt x="30" y="18"/>
                      <a:pt x="30" y="17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5" y="0"/>
                      <a:pt x="2" y="0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7"/>
                      <a:pt x="1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3" name="Freeform 880">
                <a:extLst>
                  <a:ext uri="{FF2B5EF4-FFF2-40B4-BE49-F238E27FC236}">
                    <a16:creationId xmlns:a16="http://schemas.microsoft.com/office/drawing/2014/main" id="{CCC179B0-01B5-4456-B345-0388CBF8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25425"/>
                <a:ext cx="120650" cy="55563"/>
              </a:xfrm>
              <a:custGeom>
                <a:avLst/>
                <a:gdLst>
                  <a:gd name="T0" fmla="*/ 454888203 w 32"/>
                  <a:gd name="T1" fmla="*/ 96046202 h 15"/>
                  <a:gd name="T2" fmla="*/ 440674125 w 32"/>
                  <a:gd name="T3" fmla="*/ 41164775 h 15"/>
                  <a:gd name="T4" fmla="*/ 440674125 w 32"/>
                  <a:gd name="T5" fmla="*/ 0 h 15"/>
                  <a:gd name="T6" fmla="*/ 56860083 w 32"/>
                  <a:gd name="T7" fmla="*/ 68605488 h 15"/>
                  <a:gd name="T8" fmla="*/ 14214078 w 32"/>
                  <a:gd name="T9" fmla="*/ 96046202 h 15"/>
                  <a:gd name="T10" fmla="*/ 0 w 32"/>
                  <a:gd name="T11" fmla="*/ 150931333 h 15"/>
                  <a:gd name="T12" fmla="*/ 71077931 w 32"/>
                  <a:gd name="T13" fmla="*/ 205816465 h 15"/>
                  <a:gd name="T14" fmla="*/ 71077931 w 32"/>
                  <a:gd name="T15" fmla="*/ 205816465 h 15"/>
                  <a:gd name="T16" fmla="*/ 454888203 w 32"/>
                  <a:gd name="T17" fmla="*/ 137210976 h 15"/>
                  <a:gd name="T18" fmla="*/ 454888203 w 32"/>
                  <a:gd name="T19" fmla="*/ 96046202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15"/>
                  <a:gd name="T32" fmla="*/ 32 w 32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15">
                    <a:moveTo>
                      <a:pt x="32" y="7"/>
                    </a:moveTo>
                    <a:cubicBezTo>
                      <a:pt x="32" y="6"/>
                      <a:pt x="31" y="5"/>
                      <a:pt x="31" y="3"/>
                    </a:cubicBezTo>
                    <a:cubicBezTo>
                      <a:pt x="31" y="2"/>
                      <a:pt x="31" y="1"/>
                      <a:pt x="31" y="0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1" y="6"/>
                      <a:pt x="1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0" y="13"/>
                      <a:pt x="2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9"/>
                      <a:pt x="32" y="8"/>
                      <a:pt x="3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4" name="Freeform 881">
                <a:extLst>
                  <a:ext uri="{FF2B5EF4-FFF2-40B4-BE49-F238E27FC236}">
                    <a16:creationId xmlns:a16="http://schemas.microsoft.com/office/drawing/2014/main" id="{A57E143A-DC29-4F4B-8AD8-0E8A99B14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25" y="307975"/>
                <a:ext cx="90488" cy="123825"/>
              </a:xfrm>
              <a:custGeom>
                <a:avLst/>
                <a:gdLst>
                  <a:gd name="T0" fmla="*/ 298523682 w 24"/>
                  <a:gd name="T1" fmla="*/ 28160807 h 33"/>
                  <a:gd name="T2" fmla="*/ 284309526 w 24"/>
                  <a:gd name="T3" fmla="*/ 0 h 33"/>
                  <a:gd name="T4" fmla="*/ 255877442 w 24"/>
                  <a:gd name="T5" fmla="*/ 14078527 h 33"/>
                  <a:gd name="T6" fmla="*/ 14214157 w 24"/>
                  <a:gd name="T7" fmla="*/ 366067975 h 33"/>
                  <a:gd name="T8" fmla="*/ 0 w 24"/>
                  <a:gd name="T9" fmla="*/ 408307309 h 33"/>
                  <a:gd name="T10" fmla="*/ 28432084 w 24"/>
                  <a:gd name="T11" fmla="*/ 450546643 h 33"/>
                  <a:gd name="T12" fmla="*/ 71078324 w 24"/>
                  <a:gd name="T13" fmla="*/ 464625170 h 33"/>
                  <a:gd name="T14" fmla="*/ 85292481 w 24"/>
                  <a:gd name="T15" fmla="*/ 464625170 h 33"/>
                  <a:gd name="T16" fmla="*/ 127938721 w 24"/>
                  <a:gd name="T17" fmla="*/ 436464364 h 33"/>
                  <a:gd name="T18" fmla="*/ 341169923 w 24"/>
                  <a:gd name="T19" fmla="*/ 140796530 h 33"/>
                  <a:gd name="T20" fmla="*/ 326955766 w 24"/>
                  <a:gd name="T21" fmla="*/ 98557195 h 33"/>
                  <a:gd name="T22" fmla="*/ 298523682 w 24"/>
                  <a:gd name="T23" fmla="*/ 28160807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33"/>
                  <a:gd name="T38" fmla="*/ 24 w 24"/>
                  <a:gd name="T39" fmla="*/ 33 h 3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33">
                    <a:moveTo>
                      <a:pt x="21" y="2"/>
                    </a:moveTo>
                    <a:cubicBezTo>
                      <a:pt x="20" y="1"/>
                      <a:pt x="20" y="1"/>
                      <a:pt x="20" y="0"/>
                    </a:cubicBezTo>
                    <a:cubicBezTo>
                      <a:pt x="19" y="0"/>
                      <a:pt x="18" y="0"/>
                      <a:pt x="18" y="1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7"/>
                      <a:pt x="0" y="28"/>
                      <a:pt x="0" y="29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3" y="33"/>
                      <a:pt x="4" y="33"/>
                      <a:pt x="5" y="33"/>
                    </a:cubicBezTo>
                    <a:cubicBezTo>
                      <a:pt x="5" y="33"/>
                      <a:pt x="5" y="33"/>
                      <a:pt x="6" y="33"/>
                    </a:cubicBezTo>
                    <a:cubicBezTo>
                      <a:pt x="7" y="33"/>
                      <a:pt x="8" y="32"/>
                      <a:pt x="9" y="31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2" y="5"/>
                      <a:pt x="21" y="4"/>
                      <a:pt x="2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5" name="Freeform 882">
                <a:extLst>
                  <a:ext uri="{FF2B5EF4-FFF2-40B4-BE49-F238E27FC236}">
                    <a16:creationId xmlns:a16="http://schemas.microsoft.com/office/drawing/2014/main" id="{E00E17E6-1D86-4319-BA3D-71A120FF9EF6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158751" y="-109297"/>
                <a:ext cx="423622" cy="615709"/>
              </a:xfrm>
              <a:custGeom>
                <a:avLst/>
                <a:gdLst>
                  <a:gd name="T0" fmla="*/ 784128616 w 112"/>
                  <a:gd name="T1" fmla="*/ 0 h 135"/>
                  <a:gd name="T2" fmla="*/ 0 w 112"/>
                  <a:gd name="T3" fmla="*/ 788008638 h 135"/>
                  <a:gd name="T4" fmla="*/ 238037574 w 112"/>
                  <a:gd name="T5" fmla="*/ 1421227453 h 135"/>
                  <a:gd name="T6" fmla="*/ 252040004 w 112"/>
                  <a:gd name="T7" fmla="*/ 1421227453 h 135"/>
                  <a:gd name="T8" fmla="*/ 420069169 w 112"/>
                  <a:gd name="T9" fmla="*/ 1801160993 h 135"/>
                  <a:gd name="T10" fmla="*/ 518086181 w 112"/>
                  <a:gd name="T11" fmla="*/ 1899660197 h 135"/>
                  <a:gd name="T12" fmla="*/ 1036168621 w 112"/>
                  <a:gd name="T13" fmla="*/ 1899660197 h 135"/>
                  <a:gd name="T14" fmla="*/ 1036168621 w 112"/>
                  <a:gd name="T15" fmla="*/ 1899660197 h 135"/>
                  <a:gd name="T16" fmla="*/ 1078175912 w 112"/>
                  <a:gd name="T17" fmla="*/ 1885589418 h 135"/>
                  <a:gd name="T18" fmla="*/ 1134185633 w 112"/>
                  <a:gd name="T19" fmla="*/ 1801160993 h 135"/>
                  <a:gd name="T20" fmla="*/ 1316217228 w 112"/>
                  <a:gd name="T21" fmla="*/ 1421227453 h 135"/>
                  <a:gd name="T22" fmla="*/ 1330219658 w 112"/>
                  <a:gd name="T23" fmla="*/ 1407156674 h 135"/>
                  <a:gd name="T24" fmla="*/ 1568257232 w 112"/>
                  <a:gd name="T25" fmla="*/ 788008638 h 135"/>
                  <a:gd name="T26" fmla="*/ 784128616 w 112"/>
                  <a:gd name="T27" fmla="*/ 0 h 135"/>
                  <a:gd name="T28" fmla="*/ 1162190494 w 112"/>
                  <a:gd name="T29" fmla="*/ 1308653719 h 135"/>
                  <a:gd name="T30" fmla="*/ 1148188063 w 112"/>
                  <a:gd name="T31" fmla="*/ 1322724498 h 135"/>
                  <a:gd name="T32" fmla="*/ 952157780 w 112"/>
                  <a:gd name="T33" fmla="*/ 1702658037 h 135"/>
                  <a:gd name="T34" fmla="*/ 602097021 w 112"/>
                  <a:gd name="T35" fmla="*/ 1702658037 h 135"/>
                  <a:gd name="T36" fmla="*/ 406066738 w 112"/>
                  <a:gd name="T37" fmla="*/ 1308653719 h 135"/>
                  <a:gd name="T38" fmla="*/ 392064308 w 112"/>
                  <a:gd name="T39" fmla="*/ 1308653719 h 135"/>
                  <a:gd name="T40" fmla="*/ 196034025 w 112"/>
                  <a:gd name="T41" fmla="*/ 788008638 h 135"/>
                  <a:gd name="T42" fmla="*/ 784128616 w 112"/>
                  <a:gd name="T43" fmla="*/ 197002159 h 135"/>
                  <a:gd name="T44" fmla="*/ 1372226949 w 112"/>
                  <a:gd name="T45" fmla="*/ 788008638 h 135"/>
                  <a:gd name="T46" fmla="*/ 1162190494 w 112"/>
                  <a:gd name="T47" fmla="*/ 1308653719 h 1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2"/>
                  <a:gd name="T73" fmla="*/ 0 h 135"/>
                  <a:gd name="T74" fmla="*/ 112 w 112"/>
                  <a:gd name="T75" fmla="*/ 135 h 1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2" h="135">
                    <a:moveTo>
                      <a:pt x="56" y="0"/>
                    </a:moveTo>
                    <a:cubicBezTo>
                      <a:pt x="25" y="0"/>
                      <a:pt x="0" y="25"/>
                      <a:pt x="0" y="56"/>
                    </a:cubicBezTo>
                    <a:cubicBezTo>
                      <a:pt x="0" y="71"/>
                      <a:pt x="6" y="88"/>
                      <a:pt x="17" y="101"/>
                    </a:cubicBezTo>
                    <a:cubicBezTo>
                      <a:pt x="17" y="101"/>
                      <a:pt x="17" y="101"/>
                      <a:pt x="18" y="101"/>
                    </a:cubicBezTo>
                    <a:cubicBezTo>
                      <a:pt x="21" y="106"/>
                      <a:pt x="30" y="119"/>
                      <a:pt x="30" y="128"/>
                    </a:cubicBezTo>
                    <a:cubicBezTo>
                      <a:pt x="30" y="132"/>
                      <a:pt x="33" y="135"/>
                      <a:pt x="37" y="135"/>
                    </a:cubicBezTo>
                    <a:cubicBezTo>
                      <a:pt x="74" y="135"/>
                      <a:pt x="74" y="135"/>
                      <a:pt x="74" y="135"/>
                    </a:cubicBezTo>
                    <a:cubicBezTo>
                      <a:pt x="74" y="135"/>
                      <a:pt x="74" y="135"/>
                      <a:pt x="74" y="135"/>
                    </a:cubicBezTo>
                    <a:cubicBezTo>
                      <a:pt x="75" y="135"/>
                      <a:pt x="76" y="135"/>
                      <a:pt x="77" y="134"/>
                    </a:cubicBezTo>
                    <a:cubicBezTo>
                      <a:pt x="80" y="133"/>
                      <a:pt x="81" y="131"/>
                      <a:pt x="81" y="128"/>
                    </a:cubicBezTo>
                    <a:cubicBezTo>
                      <a:pt x="81" y="120"/>
                      <a:pt x="89" y="108"/>
                      <a:pt x="94" y="101"/>
                    </a:cubicBezTo>
                    <a:cubicBezTo>
                      <a:pt x="94" y="101"/>
                      <a:pt x="95" y="101"/>
                      <a:pt x="95" y="100"/>
                    </a:cubicBezTo>
                    <a:cubicBezTo>
                      <a:pt x="105" y="87"/>
                      <a:pt x="112" y="71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  <a:moveTo>
                      <a:pt x="83" y="93"/>
                    </a:moveTo>
                    <a:cubicBezTo>
                      <a:pt x="83" y="93"/>
                      <a:pt x="83" y="94"/>
                      <a:pt x="82" y="94"/>
                    </a:cubicBezTo>
                    <a:cubicBezTo>
                      <a:pt x="79" y="98"/>
                      <a:pt x="71" y="110"/>
                      <a:pt x="68" y="121"/>
                    </a:cubicBezTo>
                    <a:cubicBezTo>
                      <a:pt x="43" y="121"/>
                      <a:pt x="43" y="121"/>
                      <a:pt x="43" y="121"/>
                    </a:cubicBezTo>
                    <a:cubicBezTo>
                      <a:pt x="40" y="109"/>
                      <a:pt x="31" y="97"/>
                      <a:pt x="29" y="93"/>
                    </a:cubicBezTo>
                    <a:cubicBezTo>
                      <a:pt x="29" y="93"/>
                      <a:pt x="28" y="93"/>
                      <a:pt x="28" y="93"/>
                    </a:cubicBezTo>
                    <a:cubicBezTo>
                      <a:pt x="19" y="82"/>
                      <a:pt x="14" y="68"/>
                      <a:pt x="14" y="56"/>
                    </a:cubicBezTo>
                    <a:cubicBezTo>
                      <a:pt x="14" y="33"/>
                      <a:pt x="32" y="14"/>
                      <a:pt x="56" y="14"/>
                    </a:cubicBezTo>
                    <a:cubicBezTo>
                      <a:pt x="79" y="14"/>
                      <a:pt x="98" y="33"/>
                      <a:pt x="98" y="56"/>
                    </a:cubicBezTo>
                    <a:cubicBezTo>
                      <a:pt x="98" y="68"/>
                      <a:pt x="92" y="82"/>
                      <a:pt x="83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6" name="Freeform 883">
                <a:extLst>
                  <a:ext uri="{FF2B5EF4-FFF2-40B4-BE49-F238E27FC236}">
                    <a16:creationId xmlns:a16="http://schemas.microsoft.com/office/drawing/2014/main" id="{2B33F5F2-5514-48C1-88D2-DC541977F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" y="547687"/>
                <a:ext cx="158750" cy="142875"/>
              </a:xfrm>
              <a:custGeom>
                <a:avLst/>
                <a:gdLst>
                  <a:gd name="T0" fmla="*/ 514315982 w 42"/>
                  <a:gd name="T1" fmla="*/ 0 h 38"/>
                  <a:gd name="T2" fmla="*/ 71433720 w 42"/>
                  <a:gd name="T3" fmla="*/ 0 h 38"/>
                  <a:gd name="T4" fmla="*/ 0 w 42"/>
                  <a:gd name="T5" fmla="*/ 84818872 h 38"/>
                  <a:gd name="T6" fmla="*/ 0 w 42"/>
                  <a:gd name="T7" fmla="*/ 381686803 h 38"/>
                  <a:gd name="T8" fmla="*/ 71433720 w 42"/>
                  <a:gd name="T9" fmla="*/ 466509434 h 38"/>
                  <a:gd name="T10" fmla="*/ 142867440 w 42"/>
                  <a:gd name="T11" fmla="*/ 466509434 h 38"/>
                  <a:gd name="T12" fmla="*/ 185726161 w 42"/>
                  <a:gd name="T13" fmla="*/ 508916990 h 38"/>
                  <a:gd name="T14" fmla="*/ 242872381 w 42"/>
                  <a:gd name="T15" fmla="*/ 537191201 h 38"/>
                  <a:gd name="T16" fmla="*/ 342877321 w 42"/>
                  <a:gd name="T17" fmla="*/ 537191201 h 38"/>
                  <a:gd name="T18" fmla="*/ 400023542 w 42"/>
                  <a:gd name="T19" fmla="*/ 508916990 h 38"/>
                  <a:gd name="T20" fmla="*/ 442886042 w 42"/>
                  <a:gd name="T21" fmla="*/ 466509434 h 38"/>
                  <a:gd name="T22" fmla="*/ 514315982 w 42"/>
                  <a:gd name="T23" fmla="*/ 466509434 h 38"/>
                  <a:gd name="T24" fmla="*/ 600037202 w 42"/>
                  <a:gd name="T25" fmla="*/ 381686803 h 38"/>
                  <a:gd name="T26" fmla="*/ 600037202 w 42"/>
                  <a:gd name="T27" fmla="*/ 84818872 h 38"/>
                  <a:gd name="T28" fmla="*/ 514315982 w 42"/>
                  <a:gd name="T29" fmla="*/ 0 h 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"/>
                  <a:gd name="T46" fmla="*/ 0 h 38"/>
                  <a:gd name="T47" fmla="*/ 42 w 42"/>
                  <a:gd name="T48" fmla="*/ 38 h 3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" h="38">
                    <a:moveTo>
                      <a:pt x="3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2" y="33"/>
                      <a:pt x="5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4" y="37"/>
                      <a:pt x="16" y="38"/>
                      <a:pt x="17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6" y="38"/>
                      <a:pt x="27" y="37"/>
                      <a:pt x="28" y="36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9" y="33"/>
                      <a:pt x="42" y="30"/>
                      <a:pt x="42" y="2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3"/>
                      <a:pt x="39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</p:grpSp>
        <p:sp>
          <p:nvSpPr>
            <p:cNvPr id="22536" name="文本框 29">
              <a:extLst>
                <a:ext uri="{FF2B5EF4-FFF2-40B4-BE49-F238E27FC236}">
                  <a16:creationId xmlns:a16="http://schemas.microsoft.com/office/drawing/2014/main" id="{594D79C0-5A90-4E43-9783-52F54D221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7" y="1974"/>
              <a:ext cx="1865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问题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组合 10">
            <a:extLst>
              <a:ext uri="{FF2B5EF4-FFF2-40B4-BE49-F238E27FC236}">
                <a16:creationId xmlns:a16="http://schemas.microsoft.com/office/drawing/2014/main" id="{D4644E3D-0A39-4C6C-8D49-95E869BF80DF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933450"/>
            <a:ext cx="8562975" cy="3816350"/>
            <a:chOff x="840981" y="1348240"/>
            <a:chExt cx="7335224" cy="289003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9D8A650-F920-49E5-A25A-39644A9A8E76}"/>
                </a:ext>
              </a:extLst>
            </p:cNvPr>
            <p:cNvSpPr/>
            <p:nvPr/>
          </p:nvSpPr>
          <p:spPr bwMode="auto">
            <a:xfrm>
              <a:off x="840981" y="1428786"/>
              <a:ext cx="7248191" cy="280949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  <a:miter lim="800000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D37C768-157A-4C20-A288-C17139262825}"/>
                </a:ext>
              </a:extLst>
            </p:cNvPr>
            <p:cNvSpPr/>
            <p:nvPr/>
          </p:nvSpPr>
          <p:spPr bwMode="auto">
            <a:xfrm>
              <a:off x="928014" y="1348240"/>
              <a:ext cx="7248191" cy="280949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08BCA2D2-747B-4EEA-B064-70F448D99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483" y="1478075"/>
              <a:ext cx="228461" cy="19114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dist="63500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BA857CC-A1C1-4685-82B1-1E0606172CD4}"/>
              </a:ext>
            </a:extLst>
          </p:cNvPr>
          <p:cNvSpPr/>
          <p:nvPr/>
        </p:nvSpPr>
        <p:spPr>
          <a:xfrm>
            <a:off x="1111250" y="2085975"/>
            <a:ext cx="141605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两条线</a:t>
            </a: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75F9FABE-3EA2-4219-9081-0F0171AB0D0E}"/>
              </a:ext>
            </a:extLst>
          </p:cNvPr>
          <p:cNvSpPr/>
          <p:nvPr/>
        </p:nvSpPr>
        <p:spPr>
          <a:xfrm>
            <a:off x="3255963" y="1362075"/>
            <a:ext cx="195262" cy="2576513"/>
          </a:xfrm>
          <a:prstGeom prst="leftBrace">
            <a:avLst>
              <a:gd name="adj1" fmla="val 37095"/>
              <a:gd name="adj2" fmla="val 50000"/>
            </a:avLst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EFC1457-6B53-49BD-8DEF-42209ACE0498}"/>
              </a:ext>
            </a:extLst>
          </p:cNvPr>
          <p:cNvSpPr/>
          <p:nvPr/>
        </p:nvSpPr>
        <p:spPr>
          <a:xfrm>
            <a:off x="3490913" y="1171575"/>
            <a:ext cx="100488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平行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27F6093-3C27-4058-B6D3-74B1D068A62A}"/>
              </a:ext>
            </a:extLst>
          </p:cNvPr>
          <p:cNvSpPr/>
          <p:nvPr/>
        </p:nvSpPr>
        <p:spPr>
          <a:xfrm>
            <a:off x="3460750" y="2243138"/>
            <a:ext cx="1004888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相交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E4C84D-E68A-46B5-BC63-216ECF3FB795}"/>
              </a:ext>
            </a:extLst>
          </p:cNvPr>
          <p:cNvSpPr/>
          <p:nvPr/>
        </p:nvSpPr>
        <p:spPr>
          <a:xfrm>
            <a:off x="3581400" y="3382963"/>
            <a:ext cx="59531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角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A541417-C65D-46E0-867F-70E5F0601211}"/>
              </a:ext>
            </a:extLst>
          </p:cNvPr>
          <p:cNvSpPr/>
          <p:nvPr/>
        </p:nvSpPr>
        <p:spPr>
          <a:xfrm>
            <a:off x="354013" y="2659063"/>
            <a:ext cx="305593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（同一平面内）</a:t>
            </a:r>
          </a:p>
        </p:txBody>
      </p:sp>
      <p:sp>
        <p:nvSpPr>
          <p:cNvPr id="24" name="左大括号 23">
            <a:extLst>
              <a:ext uri="{FF2B5EF4-FFF2-40B4-BE49-F238E27FC236}">
                <a16:creationId xmlns:a16="http://schemas.microsoft.com/office/drawing/2014/main" id="{C3995934-05F3-4F55-BBE8-61F4B28FD183}"/>
              </a:ext>
            </a:extLst>
          </p:cNvPr>
          <p:cNvSpPr/>
          <p:nvPr/>
        </p:nvSpPr>
        <p:spPr>
          <a:xfrm>
            <a:off x="4457700" y="1862138"/>
            <a:ext cx="196850" cy="1390650"/>
          </a:xfrm>
          <a:prstGeom prst="leftBrace">
            <a:avLst>
              <a:gd name="adj1" fmla="val 37095"/>
              <a:gd name="adj2" fmla="val 50000"/>
            </a:avLst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9A528A3-74FE-4EF0-A699-FF9105FF799A}"/>
              </a:ext>
            </a:extLst>
          </p:cNvPr>
          <p:cNvSpPr/>
          <p:nvPr/>
        </p:nvSpPr>
        <p:spPr>
          <a:xfrm>
            <a:off x="4584700" y="1866900"/>
            <a:ext cx="10048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垂直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D344271-6D63-4F60-9E0C-C9F6E2AD3B46}"/>
              </a:ext>
            </a:extLst>
          </p:cNvPr>
          <p:cNvSpPr/>
          <p:nvPr/>
        </p:nvSpPr>
        <p:spPr>
          <a:xfrm>
            <a:off x="4584700" y="2636838"/>
            <a:ext cx="10048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相交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A136328-FB36-4903-B086-3F9312BD0F1D}"/>
              </a:ext>
            </a:extLst>
          </p:cNvPr>
          <p:cNvSpPr/>
          <p:nvPr/>
        </p:nvSpPr>
        <p:spPr>
          <a:xfrm>
            <a:off x="4073525" y="3471863"/>
            <a:ext cx="46116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+mj-lt"/>
                <a:ea typeface="楷体" panose="02010609060101010101" pitchFamily="49" charset="-122"/>
              </a:rPr>
              <a:t>锐角</a:t>
            </a:r>
            <a:r>
              <a:rPr lang="en-US" altLang="zh-CN" sz="2800" b="1" dirty="0">
                <a:latin typeface="+mj-lt"/>
                <a:ea typeface="楷体" panose="02010609060101010101" pitchFamily="49" charset="-122"/>
              </a:rPr>
              <a:t>&lt;</a:t>
            </a:r>
            <a:r>
              <a:rPr lang="zh-CN" altLang="en-US" sz="2800" b="1" dirty="0">
                <a:latin typeface="+mj-lt"/>
                <a:ea typeface="楷体" panose="02010609060101010101" pitchFamily="49" charset="-122"/>
              </a:rPr>
              <a:t>直角</a:t>
            </a:r>
            <a:r>
              <a:rPr lang="en-US" altLang="zh-CN" sz="2800" b="1" dirty="0">
                <a:latin typeface="+mj-lt"/>
                <a:ea typeface="楷体" panose="02010609060101010101" pitchFamily="49" charset="-122"/>
              </a:rPr>
              <a:t>&lt;</a:t>
            </a:r>
            <a:r>
              <a:rPr lang="zh-CN" altLang="en-US" sz="2800" b="1" dirty="0">
                <a:latin typeface="+mj-lt"/>
                <a:ea typeface="楷体" panose="02010609060101010101" pitchFamily="49" charset="-122"/>
              </a:rPr>
              <a:t>钝角</a:t>
            </a:r>
            <a:r>
              <a:rPr lang="en-US" altLang="zh-CN" sz="2800" b="1" dirty="0">
                <a:latin typeface="+mj-lt"/>
                <a:ea typeface="楷体" panose="02010609060101010101" pitchFamily="49" charset="-122"/>
              </a:rPr>
              <a:t>&lt;</a:t>
            </a:r>
            <a:r>
              <a:rPr lang="zh-CN" altLang="en-US" sz="2800" b="1" dirty="0">
                <a:latin typeface="+mj-lt"/>
                <a:ea typeface="楷体" panose="02010609060101010101" pitchFamily="49" charset="-122"/>
              </a:rPr>
              <a:t>平角</a:t>
            </a:r>
            <a:r>
              <a:rPr lang="en-US" altLang="zh-CN" sz="2800" b="1" dirty="0">
                <a:latin typeface="+mj-lt"/>
                <a:ea typeface="楷体" panose="02010609060101010101" pitchFamily="49" charset="-122"/>
              </a:rPr>
              <a:t>&lt;</a:t>
            </a:r>
            <a:r>
              <a:rPr lang="zh-CN" altLang="en-US" sz="2800" b="1" dirty="0">
                <a:latin typeface="+mj-lt"/>
                <a:ea typeface="楷体" panose="02010609060101010101" pitchFamily="49" charset="-122"/>
              </a:rPr>
              <a:t>周角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/>
      <p:bldP spid="10" grpId="0"/>
      <p:bldP spid="21" grpId="0"/>
      <p:bldP spid="24" grpId="0" animBg="1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090A79C-382B-4AF5-BBE3-0F134FF133E1}"/>
              </a:ext>
            </a:extLst>
          </p:cNvPr>
          <p:cNvSpPr/>
          <p:nvPr/>
        </p:nvSpPr>
        <p:spPr>
          <a:xfrm>
            <a:off x="2554288" y="1135063"/>
            <a:ext cx="3810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+mj-lt"/>
                <a:ea typeface="+mn-ea"/>
              </a:rPr>
              <a:t>你想到了什么图形</a:t>
            </a:r>
            <a:r>
              <a:rPr lang="en-US" altLang="zh-CN" sz="3200" b="1" dirty="0">
                <a:latin typeface="+mj-lt"/>
                <a:ea typeface="+mn-ea"/>
              </a:rPr>
              <a:t>?</a:t>
            </a:r>
            <a:endParaRPr lang="zh-CN" altLang="en-US" sz="3200" b="1" dirty="0">
              <a:latin typeface="+mj-lt"/>
              <a:ea typeface="+mn-ea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E44BC49A-90F2-444E-B1A9-45D7C6779B7E}"/>
              </a:ext>
            </a:extLst>
          </p:cNvPr>
          <p:cNvSpPr/>
          <p:nvPr/>
        </p:nvSpPr>
        <p:spPr bwMode="auto">
          <a:xfrm>
            <a:off x="1720850" y="1912938"/>
            <a:ext cx="1930400" cy="1812925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不完整圆 4">
            <a:extLst>
              <a:ext uri="{FF2B5EF4-FFF2-40B4-BE49-F238E27FC236}">
                <a16:creationId xmlns:a16="http://schemas.microsoft.com/office/drawing/2014/main" id="{51CB9E07-580E-4342-B4A9-6F639B9B7622}"/>
              </a:ext>
            </a:extLst>
          </p:cNvPr>
          <p:cNvSpPr/>
          <p:nvPr/>
        </p:nvSpPr>
        <p:spPr bwMode="auto">
          <a:xfrm rot="13040583">
            <a:off x="4692650" y="2054225"/>
            <a:ext cx="3341688" cy="3343275"/>
          </a:xfrm>
          <a:prstGeom prst="pie">
            <a:avLst>
              <a:gd name="adj1" fmla="val 0"/>
              <a:gd name="adj2" fmla="val 6130751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FB7BE7E-DBFE-4D48-80A7-EDED0F1A5B56}"/>
              </a:ext>
            </a:extLst>
          </p:cNvPr>
          <p:cNvSpPr/>
          <p:nvPr/>
        </p:nvSpPr>
        <p:spPr>
          <a:xfrm>
            <a:off x="2130425" y="3829050"/>
            <a:ext cx="12668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三角形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883641D-863D-430A-87C7-27C102C89EFD}"/>
              </a:ext>
            </a:extLst>
          </p:cNvPr>
          <p:cNvSpPr/>
          <p:nvPr/>
        </p:nvSpPr>
        <p:spPr>
          <a:xfrm>
            <a:off x="5910263" y="3829050"/>
            <a:ext cx="9048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扇形</a:t>
            </a:r>
          </a:p>
        </p:txBody>
      </p:sp>
      <p:grpSp>
        <p:nvGrpSpPr>
          <p:cNvPr id="24583" name="组合 7">
            <a:extLst>
              <a:ext uri="{FF2B5EF4-FFF2-40B4-BE49-F238E27FC236}">
                <a16:creationId xmlns:a16="http://schemas.microsoft.com/office/drawing/2014/main" id="{EF4A8D8C-65A8-44E1-8432-A06C6285ECF8}"/>
              </a:ext>
            </a:extLst>
          </p:cNvPr>
          <p:cNvGrpSpPr>
            <a:grpSpLocks/>
          </p:cNvGrpSpPr>
          <p:nvPr/>
        </p:nvGrpSpPr>
        <p:grpSpPr bwMode="auto">
          <a:xfrm>
            <a:off x="146050" y="550863"/>
            <a:ext cx="2232025" cy="641350"/>
            <a:chOff x="971550" y="465138"/>
            <a:chExt cx="2232025" cy="641350"/>
          </a:xfrm>
        </p:grpSpPr>
        <p:pic>
          <p:nvPicPr>
            <p:cNvPr id="24584" name="图片 2">
              <a:extLst>
                <a:ext uri="{FF2B5EF4-FFF2-40B4-BE49-F238E27FC236}">
                  <a16:creationId xmlns:a16="http://schemas.microsoft.com/office/drawing/2014/main" id="{9A6CE0AB-F398-4769-B130-43A724701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3" t="51401" r="34161" b="15001"/>
            <a:stretch>
              <a:fillRect/>
            </a:stretch>
          </p:blipFill>
          <p:spPr bwMode="auto">
            <a:xfrm>
              <a:off x="971550" y="490537"/>
              <a:ext cx="2232025" cy="61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11A4B9A-EC39-41E7-B2F1-FDFBDCDEFB74}"/>
                </a:ext>
              </a:extLst>
            </p:cNvPr>
            <p:cNvSpPr txBox="1"/>
            <p:nvPr/>
          </p:nvSpPr>
          <p:spPr bwMode="auto">
            <a:xfrm>
              <a:off x="1323975" y="465138"/>
              <a:ext cx="1420813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12700">
                    <a:noFill/>
                  </a:ln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三条线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0668ED-B8CB-4450-9F76-3F5C817C7875}"/>
              </a:ext>
            </a:extLst>
          </p:cNvPr>
          <p:cNvSpPr/>
          <p:nvPr/>
        </p:nvSpPr>
        <p:spPr>
          <a:xfrm>
            <a:off x="430213" y="996950"/>
            <a:ext cx="38925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+mj-lt"/>
                <a:ea typeface="+mn-ea"/>
              </a:rPr>
              <a:t>三角形有哪些特征？</a:t>
            </a: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CF95C112-654A-46EE-8040-E308FEE34789}"/>
              </a:ext>
            </a:extLst>
          </p:cNvPr>
          <p:cNvSpPr/>
          <p:nvPr/>
        </p:nvSpPr>
        <p:spPr bwMode="auto">
          <a:xfrm>
            <a:off x="6859588" y="2239963"/>
            <a:ext cx="2119312" cy="1990725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EFC8973-0090-42B2-A037-F845B8BE7640}"/>
              </a:ext>
            </a:extLst>
          </p:cNvPr>
          <p:cNvSpPr/>
          <p:nvPr/>
        </p:nvSpPr>
        <p:spPr>
          <a:xfrm>
            <a:off x="476250" y="1804988"/>
            <a:ext cx="519113" cy="508000"/>
          </a:xfrm>
          <a:prstGeom prst="ellipse">
            <a:avLst/>
          </a:prstGeom>
          <a:solidFill>
            <a:srgbClr val="F2A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noProof="1"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A5B2E8D-0BEC-404C-B9EC-CF1818C602FD}"/>
              </a:ext>
            </a:extLst>
          </p:cNvPr>
          <p:cNvSpPr/>
          <p:nvPr/>
        </p:nvSpPr>
        <p:spPr>
          <a:xfrm>
            <a:off x="476250" y="2760663"/>
            <a:ext cx="519113" cy="5111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noProof="1"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F79BFA6-24C6-41AD-89C7-EBEC2984179B}"/>
              </a:ext>
            </a:extLst>
          </p:cNvPr>
          <p:cNvSpPr/>
          <p:nvPr/>
        </p:nvSpPr>
        <p:spPr>
          <a:xfrm>
            <a:off x="476250" y="3719513"/>
            <a:ext cx="519113" cy="5111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noProof="1"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4BE27F03-9B89-4697-BFF9-C6A32C98F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1776413"/>
            <a:ext cx="1266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E9667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稳定性</a:t>
            </a:r>
          </a:p>
        </p:txBody>
      </p:sp>
      <p:sp>
        <p:nvSpPr>
          <p:cNvPr id="8" name="矩形 12">
            <a:extLst>
              <a:ext uri="{FF2B5EF4-FFF2-40B4-BE49-F238E27FC236}">
                <a16:creationId xmlns:a16="http://schemas.microsoft.com/office/drawing/2014/main" id="{E34594D1-9048-4108-8FF9-4F1B58C0E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735263"/>
            <a:ext cx="2630487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内角和</a:t>
            </a:r>
            <a:r>
              <a:rPr lang="en-US" altLang="zh-CN" sz="2800" b="1" dirty="0">
                <a:solidFill>
                  <a:srgbClr val="0066FF"/>
                </a:solidFill>
                <a:latin typeface="+mj-lt"/>
                <a:ea typeface="楷体" panose="02010609060101010101" pitchFamily="49" charset="-122"/>
              </a:rPr>
              <a:t>180°</a:t>
            </a:r>
            <a:endParaRPr lang="zh-CN" altLang="en-US" sz="2800" b="1" dirty="0">
              <a:solidFill>
                <a:srgbClr val="0066FF"/>
              </a:solidFill>
              <a:latin typeface="+mj-lt"/>
              <a:ea typeface="楷体" panose="02010609060101010101" pitchFamily="49" charset="-122"/>
            </a:endParaRPr>
          </a:p>
        </p:txBody>
      </p:sp>
      <p:sp>
        <p:nvSpPr>
          <p:cNvPr id="9" name="矩形 14">
            <a:extLst>
              <a:ext uri="{FF2B5EF4-FFF2-40B4-BE49-F238E27FC236}">
                <a16:creationId xmlns:a16="http://schemas.microsoft.com/office/drawing/2014/main" id="{6FA62619-3425-41E3-8767-FFC7D910C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3719513"/>
            <a:ext cx="7015162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三角形的任意两边之和大于第三边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uild="p"/>
      <p:bldP spid="8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8F2983F-3FB2-4F23-9556-15E07A2E18E4}"/>
              </a:ext>
            </a:extLst>
          </p:cNvPr>
          <p:cNvSpPr/>
          <p:nvPr/>
        </p:nvSpPr>
        <p:spPr>
          <a:xfrm>
            <a:off x="465138" y="839788"/>
            <a:ext cx="451008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+mn-lt"/>
                <a:ea typeface="+mn-ea"/>
              </a:rPr>
              <a:t>三角形可以怎样分类呢</a:t>
            </a:r>
            <a:r>
              <a:rPr lang="en-US" altLang="zh-CN" sz="3200" b="1" dirty="0">
                <a:latin typeface="+mn-lt"/>
                <a:ea typeface="+mn-ea"/>
              </a:rPr>
              <a:t>?</a:t>
            </a:r>
            <a:endParaRPr lang="zh-CN" altLang="en-US" sz="3200" b="1" dirty="0">
              <a:latin typeface="+mn-lt"/>
              <a:ea typeface="+mn-ea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A2691188-AE8F-4499-9482-2ECC3E382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601788"/>
            <a:ext cx="810260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7EBCF3-FE93-42DB-A246-A8C194E79CC3}"/>
              </a:ext>
            </a:extLst>
          </p:cNvPr>
          <p:cNvSpPr/>
          <p:nvPr/>
        </p:nvSpPr>
        <p:spPr>
          <a:xfrm>
            <a:off x="515938" y="860425"/>
            <a:ext cx="183197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+mn-lt"/>
                <a:ea typeface="+mn-ea"/>
              </a:rPr>
              <a:t>连一连。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41B3496-6755-4AB8-BCA2-40BFF7AA4AE5}"/>
              </a:ext>
            </a:extLst>
          </p:cNvPr>
          <p:cNvSpPr/>
          <p:nvPr/>
        </p:nvSpPr>
        <p:spPr>
          <a:xfrm>
            <a:off x="515938" y="1549400"/>
            <a:ext cx="4873625" cy="522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有一个直角，有两条边相等。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6ABCCF0-014D-44C5-A7E1-05BBA4D59D50}"/>
              </a:ext>
            </a:extLst>
          </p:cNvPr>
          <p:cNvSpPr/>
          <p:nvPr/>
        </p:nvSpPr>
        <p:spPr>
          <a:xfrm>
            <a:off x="515938" y="2489200"/>
            <a:ext cx="4873625" cy="522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只有两个锐角，没有直角。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3D4A18A-D3CA-4A81-B9F0-D9249AE894D4}"/>
              </a:ext>
            </a:extLst>
          </p:cNvPr>
          <p:cNvSpPr/>
          <p:nvPr/>
        </p:nvSpPr>
        <p:spPr>
          <a:xfrm>
            <a:off x="515938" y="3402013"/>
            <a:ext cx="4873625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三个角相等。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D2DAD1F-46E3-4A6D-B23E-0BDB84EB1F95}"/>
              </a:ext>
            </a:extLst>
          </p:cNvPr>
          <p:cNvSpPr/>
          <p:nvPr/>
        </p:nvSpPr>
        <p:spPr>
          <a:xfrm>
            <a:off x="515938" y="4191000"/>
            <a:ext cx="4873625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没有直角和钝角。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1D4EE7-58FD-441F-8846-E3B4B95E1E34}"/>
              </a:ext>
            </a:extLst>
          </p:cNvPr>
          <p:cNvSpPr/>
          <p:nvPr/>
        </p:nvSpPr>
        <p:spPr>
          <a:xfrm>
            <a:off x="6551613" y="1287463"/>
            <a:ext cx="1987550" cy="5222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锐角三角形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49B4071-DA1C-4979-B7CA-A340F1687A51}"/>
              </a:ext>
            </a:extLst>
          </p:cNvPr>
          <p:cNvSpPr/>
          <p:nvPr/>
        </p:nvSpPr>
        <p:spPr>
          <a:xfrm>
            <a:off x="6551613" y="2036763"/>
            <a:ext cx="1987550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直角三角形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076C263-BC28-4F13-B3D2-4488FCE49FD1}"/>
              </a:ext>
            </a:extLst>
          </p:cNvPr>
          <p:cNvSpPr/>
          <p:nvPr/>
        </p:nvSpPr>
        <p:spPr>
          <a:xfrm>
            <a:off x="6551613" y="2811463"/>
            <a:ext cx="1987550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钝角三角形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C6438F8-7C12-437C-AF6D-D63C94A314FB}"/>
              </a:ext>
            </a:extLst>
          </p:cNvPr>
          <p:cNvSpPr/>
          <p:nvPr/>
        </p:nvSpPr>
        <p:spPr>
          <a:xfrm>
            <a:off x="6551613" y="3586163"/>
            <a:ext cx="1987550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等腰三角形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D90B88-5B21-4E46-8930-575087051FDC}"/>
              </a:ext>
            </a:extLst>
          </p:cNvPr>
          <p:cNvSpPr/>
          <p:nvPr/>
        </p:nvSpPr>
        <p:spPr>
          <a:xfrm>
            <a:off x="6551613" y="4302125"/>
            <a:ext cx="1987550" cy="522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等边三角形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59C8950-C7B8-469F-8B1A-01E19CBF120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389563" y="1749425"/>
            <a:ext cx="1162050" cy="5492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5577487-82E5-429E-9929-14B5E92E3C24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389563" y="1749425"/>
            <a:ext cx="1162050" cy="20986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A549282-7F32-46F1-8910-09140718EF03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375275" y="2747963"/>
            <a:ext cx="1176338" cy="3254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AF3C4DA-1C4D-4D05-BB45-E32E6C0D9729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5389563" y="1549400"/>
            <a:ext cx="1162050" cy="21145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513945A-D583-4D0D-9483-A9FC365EC48B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400675" y="3633788"/>
            <a:ext cx="1150938" cy="9302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F5EBA27-A339-4C15-A06E-B02CDDE8FE5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389563" y="1549400"/>
            <a:ext cx="1162050" cy="29035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0CA7A35A-361D-4007-8508-C8CD9CA053D2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389563" y="3636963"/>
            <a:ext cx="1162050" cy="2111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67" name="组合 30">
            <a:extLst>
              <a:ext uri="{FF2B5EF4-FFF2-40B4-BE49-F238E27FC236}">
                <a16:creationId xmlns:a16="http://schemas.microsoft.com/office/drawing/2014/main" id="{8736910C-18DE-4FE2-A948-C5E3E68F19F1}"/>
              </a:ext>
            </a:extLst>
          </p:cNvPr>
          <p:cNvGrpSpPr>
            <a:grpSpLocks/>
          </p:cNvGrpSpPr>
          <p:nvPr/>
        </p:nvGrpSpPr>
        <p:grpSpPr bwMode="auto">
          <a:xfrm>
            <a:off x="515938" y="261938"/>
            <a:ext cx="1619250" cy="598487"/>
            <a:chOff x="1048" y="1882"/>
            <a:chExt cx="2547" cy="940"/>
          </a:xfrm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AAD08492-F32C-47E4-8751-530D07626B72}"/>
                </a:ext>
              </a:extLst>
            </p:cNvPr>
            <p:cNvSpPr txBox="1"/>
            <p:nvPr/>
          </p:nvSpPr>
          <p:spPr>
            <a:xfrm>
              <a:off x="1048" y="1904"/>
              <a:ext cx="2262" cy="9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3200" b="1" noProof="1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时尚中黑简体" panose="01010104010101010101" pitchFamily="2" charset="-122"/>
                </a:rPr>
                <a:t>提问</a:t>
              </a:r>
            </a:p>
          </p:txBody>
        </p:sp>
        <p:sp>
          <p:nvSpPr>
            <p:cNvPr id="27669" name=" 27">
              <a:extLst>
                <a:ext uri="{FF2B5EF4-FFF2-40B4-BE49-F238E27FC236}">
                  <a16:creationId xmlns:a16="http://schemas.microsoft.com/office/drawing/2014/main" id="{F9DDCCF1-985F-4D9F-8A77-C73E95C9A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6" y="1882"/>
              <a:ext cx="999" cy="876"/>
            </a:xfrm>
            <a:custGeom>
              <a:avLst/>
              <a:gdLst>
                <a:gd name="T0" fmla="*/ 0 w 3841"/>
                <a:gd name="T1" fmla="*/ 0 h 3861"/>
                <a:gd name="T2" fmla="*/ 0 w 3841"/>
                <a:gd name="T3" fmla="*/ 0 h 3861"/>
                <a:gd name="T4" fmla="*/ 0 w 3841"/>
                <a:gd name="T5" fmla="*/ 0 h 3861"/>
                <a:gd name="T6" fmla="*/ 0 w 3841"/>
                <a:gd name="T7" fmla="*/ 0 h 3861"/>
                <a:gd name="T8" fmla="*/ 0 w 3841"/>
                <a:gd name="T9" fmla="*/ 0 h 3861"/>
                <a:gd name="T10" fmla="*/ 0 w 3841"/>
                <a:gd name="T11" fmla="*/ 0 h 3861"/>
                <a:gd name="T12" fmla="*/ 0 w 3841"/>
                <a:gd name="T13" fmla="*/ 0 h 3861"/>
                <a:gd name="T14" fmla="*/ 0 w 3841"/>
                <a:gd name="T15" fmla="*/ 0 h 3861"/>
                <a:gd name="T16" fmla="*/ 0 w 3841"/>
                <a:gd name="T17" fmla="*/ 0 h 3861"/>
                <a:gd name="T18" fmla="*/ 0 w 3841"/>
                <a:gd name="T19" fmla="*/ 0 h 3861"/>
                <a:gd name="T20" fmla="*/ 0 w 3841"/>
                <a:gd name="T21" fmla="*/ 0 h 3861"/>
                <a:gd name="T22" fmla="*/ 0 w 3841"/>
                <a:gd name="T23" fmla="*/ 0 h 3861"/>
                <a:gd name="T24" fmla="*/ 0 w 3841"/>
                <a:gd name="T25" fmla="*/ 0 h 3861"/>
                <a:gd name="T26" fmla="*/ 0 w 3841"/>
                <a:gd name="T27" fmla="*/ 0 h 3861"/>
                <a:gd name="T28" fmla="*/ 0 w 3841"/>
                <a:gd name="T29" fmla="*/ 0 h 3861"/>
                <a:gd name="T30" fmla="*/ 0 w 3841"/>
                <a:gd name="T31" fmla="*/ 0 h 3861"/>
                <a:gd name="T32" fmla="*/ 0 w 3841"/>
                <a:gd name="T33" fmla="*/ 0 h 3861"/>
                <a:gd name="T34" fmla="*/ 0 w 3841"/>
                <a:gd name="T35" fmla="*/ 0 h 3861"/>
                <a:gd name="T36" fmla="*/ 0 w 3841"/>
                <a:gd name="T37" fmla="*/ 0 h 3861"/>
                <a:gd name="T38" fmla="*/ 0 w 3841"/>
                <a:gd name="T39" fmla="*/ 0 h 3861"/>
                <a:gd name="T40" fmla="*/ 0 w 3841"/>
                <a:gd name="T41" fmla="*/ 0 h 3861"/>
                <a:gd name="T42" fmla="*/ 0 w 3841"/>
                <a:gd name="T43" fmla="*/ 0 h 3861"/>
                <a:gd name="T44" fmla="*/ 0 w 3841"/>
                <a:gd name="T45" fmla="*/ 0 h 3861"/>
                <a:gd name="T46" fmla="*/ 0 w 3841"/>
                <a:gd name="T47" fmla="*/ 0 h 3861"/>
                <a:gd name="T48" fmla="*/ 0 w 3841"/>
                <a:gd name="T49" fmla="*/ 0 h 3861"/>
                <a:gd name="T50" fmla="*/ 0 w 3841"/>
                <a:gd name="T51" fmla="*/ 0 h 38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41" h="3861">
                  <a:moveTo>
                    <a:pt x="2021" y="3639"/>
                  </a:moveTo>
                  <a:cubicBezTo>
                    <a:pt x="1770" y="3639"/>
                    <a:pt x="1531" y="3588"/>
                    <a:pt x="1313" y="3496"/>
                  </a:cubicBezTo>
                  <a:cubicBezTo>
                    <a:pt x="830" y="3861"/>
                    <a:pt x="0" y="3855"/>
                    <a:pt x="0" y="3855"/>
                  </a:cubicBezTo>
                  <a:cubicBezTo>
                    <a:pt x="0" y="3855"/>
                    <a:pt x="417" y="3566"/>
                    <a:pt x="605" y="2961"/>
                  </a:cubicBezTo>
                  <a:cubicBezTo>
                    <a:pt x="352" y="2648"/>
                    <a:pt x="201" y="2252"/>
                    <a:pt x="201" y="1819"/>
                  </a:cubicBezTo>
                  <a:cubicBezTo>
                    <a:pt x="201" y="814"/>
                    <a:pt x="1016" y="0"/>
                    <a:pt x="2021" y="0"/>
                  </a:cubicBezTo>
                  <a:cubicBezTo>
                    <a:pt x="3026" y="0"/>
                    <a:pt x="3841" y="814"/>
                    <a:pt x="3841" y="1819"/>
                  </a:cubicBezTo>
                  <a:cubicBezTo>
                    <a:pt x="3841" y="2824"/>
                    <a:pt x="3026" y="3639"/>
                    <a:pt x="2021" y="3639"/>
                  </a:cubicBezTo>
                  <a:close/>
                  <a:moveTo>
                    <a:pt x="1463" y="2671"/>
                  </a:moveTo>
                  <a:cubicBezTo>
                    <a:pt x="1463" y="2826"/>
                    <a:pt x="1568" y="2941"/>
                    <a:pt x="1723" y="2941"/>
                  </a:cubicBezTo>
                  <a:cubicBezTo>
                    <a:pt x="1917" y="2941"/>
                    <a:pt x="2052" y="2806"/>
                    <a:pt x="2052" y="2619"/>
                  </a:cubicBezTo>
                  <a:cubicBezTo>
                    <a:pt x="2052" y="2457"/>
                    <a:pt x="1940" y="2342"/>
                    <a:pt x="1782" y="2342"/>
                  </a:cubicBezTo>
                  <a:cubicBezTo>
                    <a:pt x="1595" y="2342"/>
                    <a:pt x="1463" y="2497"/>
                    <a:pt x="1463" y="2671"/>
                  </a:cubicBezTo>
                  <a:close/>
                  <a:moveTo>
                    <a:pt x="2121" y="647"/>
                  </a:moveTo>
                  <a:cubicBezTo>
                    <a:pt x="1874" y="647"/>
                    <a:pt x="1687" y="716"/>
                    <a:pt x="1565" y="789"/>
                  </a:cubicBezTo>
                  <a:cubicBezTo>
                    <a:pt x="1627" y="1121"/>
                    <a:pt x="1627" y="1121"/>
                    <a:pt x="1627" y="1121"/>
                  </a:cubicBezTo>
                  <a:cubicBezTo>
                    <a:pt x="1720" y="1065"/>
                    <a:pt x="1838" y="1029"/>
                    <a:pt x="1986" y="1029"/>
                  </a:cubicBezTo>
                  <a:cubicBezTo>
                    <a:pt x="2134" y="1032"/>
                    <a:pt x="2177" y="1101"/>
                    <a:pt x="2177" y="1187"/>
                  </a:cubicBezTo>
                  <a:cubicBezTo>
                    <a:pt x="2177" y="1302"/>
                    <a:pt x="2042" y="1414"/>
                    <a:pt x="1914" y="1552"/>
                  </a:cubicBezTo>
                  <a:cubicBezTo>
                    <a:pt x="1729" y="1747"/>
                    <a:pt x="1641" y="1921"/>
                    <a:pt x="1614" y="2099"/>
                  </a:cubicBezTo>
                  <a:cubicBezTo>
                    <a:pt x="1611" y="2125"/>
                    <a:pt x="1608" y="2155"/>
                    <a:pt x="1604" y="2184"/>
                  </a:cubicBezTo>
                  <a:cubicBezTo>
                    <a:pt x="2065" y="2184"/>
                    <a:pt x="2065" y="2184"/>
                    <a:pt x="2065" y="2184"/>
                  </a:cubicBezTo>
                  <a:cubicBezTo>
                    <a:pt x="2072" y="2155"/>
                    <a:pt x="2075" y="2128"/>
                    <a:pt x="2081" y="2105"/>
                  </a:cubicBezTo>
                  <a:cubicBezTo>
                    <a:pt x="2111" y="1957"/>
                    <a:pt x="2177" y="1845"/>
                    <a:pt x="2305" y="1717"/>
                  </a:cubicBezTo>
                  <a:cubicBezTo>
                    <a:pt x="2490" y="1526"/>
                    <a:pt x="2664" y="1358"/>
                    <a:pt x="2664" y="1095"/>
                  </a:cubicBezTo>
                  <a:cubicBezTo>
                    <a:pt x="2664" y="825"/>
                    <a:pt x="2437" y="647"/>
                    <a:pt x="2121" y="647"/>
                  </a:cubicBezTo>
                  <a:close/>
                </a:path>
              </a:pathLst>
            </a:custGeom>
            <a:solidFill>
              <a:srgbClr val="F2A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45A3DE8-41C5-4FC9-B348-B4C450201216}"/>
              </a:ext>
            </a:extLst>
          </p:cNvPr>
          <p:cNvSpPr/>
          <p:nvPr/>
        </p:nvSpPr>
        <p:spPr>
          <a:xfrm>
            <a:off x="496888" y="685800"/>
            <a:ext cx="36861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+mj-lt"/>
                <a:ea typeface="+mn-ea"/>
              </a:rPr>
              <a:t>扇形有什么特征呢</a:t>
            </a:r>
            <a:r>
              <a:rPr lang="en-US" altLang="zh-CN" sz="3200" b="1" dirty="0">
                <a:latin typeface="+mj-lt"/>
                <a:ea typeface="+mn-ea"/>
              </a:rPr>
              <a:t>?</a:t>
            </a:r>
            <a:endParaRPr lang="zh-CN" altLang="en-US" sz="3200" b="1" dirty="0">
              <a:latin typeface="+mj-lt"/>
              <a:ea typeface="+mn-ea"/>
            </a:endParaRP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D78FECB4-5FF1-4DE6-8E68-52A9604A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09713"/>
            <a:ext cx="285750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1A10394-F699-4098-8CCB-74E64E377A31}"/>
              </a:ext>
            </a:extLst>
          </p:cNvPr>
          <p:cNvSpPr/>
          <p:nvPr/>
        </p:nvSpPr>
        <p:spPr>
          <a:xfrm>
            <a:off x="3768725" y="1201738"/>
            <a:ext cx="4740275" cy="1212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楷体" panose="02010609060101010101" pitchFamily="49" charset="-122"/>
              </a:rPr>
              <a:t>        圆上任意两点之间的部分</a:t>
            </a:r>
            <a:r>
              <a:rPr lang="zh-CN" altLang="en-US" sz="2800" b="1" dirty="0">
                <a:latin typeface="+mj-lt"/>
                <a:ea typeface="楷体" panose="02010609060101010101" pitchFamily="49" charset="-122"/>
              </a:rPr>
              <a:t>叫做弧。读作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楷体" panose="02010609060101010101" pitchFamily="49" charset="-122"/>
              </a:rPr>
              <a:t>“弧</a:t>
            </a:r>
            <a:r>
              <a:rPr lang="en-US" altLang="zh-CN" sz="2800" b="1" i="1" dirty="0">
                <a:solidFill>
                  <a:srgbClr val="FF0000"/>
                </a:solidFill>
                <a:latin typeface="+mj-lt"/>
                <a:ea typeface="楷体" panose="02010609060101010101" pitchFamily="49" charset="-122"/>
                <a:cs typeface="Times New Roman" pitchFamily="18" charset="0"/>
              </a:rPr>
              <a:t>AB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+mj-lt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9E2F39-A1C3-47E8-943A-BBAB5FD9151D}"/>
              </a:ext>
            </a:extLst>
          </p:cNvPr>
          <p:cNvSpPr/>
          <p:nvPr/>
        </p:nvSpPr>
        <p:spPr>
          <a:xfrm>
            <a:off x="3768725" y="2235200"/>
            <a:ext cx="4740275" cy="233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2800" b="1" dirty="0">
                <a:latin typeface="+mn-lt"/>
                <a:ea typeface="楷体" panose="02010609060101010101" pitchFamily="49" charset="-122"/>
              </a:rPr>
              <a:t>        一条弧和经过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楷体" panose="02010609060101010101" pitchFamily="49" charset="-122"/>
              </a:rPr>
              <a:t>这条弧两端的两条半径所围成的图形</a:t>
            </a:r>
            <a:r>
              <a:rPr lang="zh-CN" altLang="en-US" sz="2800" b="1" dirty="0">
                <a:latin typeface="+mn-lt"/>
                <a:ea typeface="楷体" panose="02010609060101010101" pitchFamily="49" charset="-122"/>
              </a:rPr>
              <a:t>叫做扇形，图中涂色部分就是扇形。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214E5AF-95F8-45CC-BA18-4302F0E62282}"/>
              </a:ext>
            </a:extLst>
          </p:cNvPr>
          <p:cNvSpPr/>
          <p:nvPr/>
        </p:nvSpPr>
        <p:spPr>
          <a:xfrm>
            <a:off x="879475" y="1071563"/>
            <a:ext cx="6126163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>
                <a:latin typeface="+mj-lt"/>
                <a:ea typeface="+mn-ea"/>
              </a:rPr>
              <a:t>你想到了我们学过的哪些图形？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A038390-82EA-456F-934B-13DBDDD8C2C7}"/>
              </a:ext>
            </a:extLst>
          </p:cNvPr>
          <p:cNvGrpSpPr>
            <a:grpSpLocks/>
          </p:cNvGrpSpPr>
          <p:nvPr/>
        </p:nvGrpSpPr>
        <p:grpSpPr bwMode="auto">
          <a:xfrm>
            <a:off x="1041400" y="1978025"/>
            <a:ext cx="1463675" cy="1433513"/>
            <a:chOff x="1111389" y="1904752"/>
            <a:chExt cx="1463675" cy="1433030"/>
          </a:xfrm>
        </p:grpSpPr>
        <p:sp>
          <p:nvSpPr>
            <p:cNvPr id="4" name="平行四边形 3">
              <a:extLst>
                <a:ext uri="{FF2B5EF4-FFF2-40B4-BE49-F238E27FC236}">
                  <a16:creationId xmlns:a16="http://schemas.microsoft.com/office/drawing/2014/main" id="{160A4BE3-A7A6-46FC-BEF6-76E3E003D819}"/>
                </a:ext>
              </a:extLst>
            </p:cNvPr>
            <p:cNvSpPr/>
            <p:nvPr/>
          </p:nvSpPr>
          <p:spPr>
            <a:xfrm>
              <a:off x="1111389" y="1904752"/>
              <a:ext cx="1463675" cy="866483"/>
            </a:xfrm>
            <a:prstGeom prst="parallelogram">
              <a:avLst>
                <a:gd name="adj" fmla="val 0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30739" name="矩形 1">
              <a:extLst>
                <a:ext uri="{FF2B5EF4-FFF2-40B4-BE49-F238E27FC236}">
                  <a16:creationId xmlns:a16="http://schemas.microsoft.com/office/drawing/2014/main" id="{FFD9B2E6-BD8D-4B6E-8A54-7019EC5F4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879" y="2814562"/>
              <a:ext cx="126669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长方形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D800F86-8B3E-4904-9DCF-54494EA2A709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1992313"/>
            <a:ext cx="1266825" cy="1433512"/>
            <a:chOff x="3126423" y="1904752"/>
            <a:chExt cx="1266693" cy="1433030"/>
          </a:xfrm>
        </p:grpSpPr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82CFA359-A07E-4EA1-8B3E-C7BC63078C85}"/>
                </a:ext>
              </a:extLst>
            </p:cNvPr>
            <p:cNvSpPr/>
            <p:nvPr/>
          </p:nvSpPr>
          <p:spPr>
            <a:xfrm>
              <a:off x="3253410" y="1904752"/>
              <a:ext cx="963512" cy="866484"/>
            </a:xfrm>
            <a:prstGeom prst="parallelogram">
              <a:avLst>
                <a:gd name="adj" fmla="val 0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30737" name="矩形 1">
              <a:extLst>
                <a:ext uri="{FF2B5EF4-FFF2-40B4-BE49-F238E27FC236}">
                  <a16:creationId xmlns:a16="http://schemas.microsoft.com/office/drawing/2014/main" id="{66AA73AA-7E2C-4860-B1BC-FAEFBB026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423" y="2814562"/>
              <a:ext cx="126669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正方形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CCC667D-AF16-42E2-9062-A3B664FA2034}"/>
              </a:ext>
            </a:extLst>
          </p:cNvPr>
          <p:cNvGrpSpPr>
            <a:grpSpLocks/>
          </p:cNvGrpSpPr>
          <p:nvPr/>
        </p:nvGrpSpPr>
        <p:grpSpPr bwMode="auto">
          <a:xfrm>
            <a:off x="4511675" y="1978025"/>
            <a:ext cx="1987550" cy="1419225"/>
            <a:chOff x="4651192" y="1891161"/>
            <a:chExt cx="1988045" cy="1418320"/>
          </a:xfrm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730B95D2-BAB4-4221-8FCF-0F36F9DB3C53}"/>
                </a:ext>
              </a:extLst>
            </p:cNvPr>
            <p:cNvSpPr/>
            <p:nvPr/>
          </p:nvSpPr>
          <p:spPr>
            <a:xfrm>
              <a:off x="4913195" y="1891161"/>
              <a:ext cx="1464040" cy="866222"/>
            </a:xfrm>
            <a:prstGeom prst="parallelogram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30735" name="矩形 1">
              <a:extLst>
                <a:ext uri="{FF2B5EF4-FFF2-40B4-BE49-F238E27FC236}">
                  <a16:creationId xmlns:a16="http://schemas.microsoft.com/office/drawing/2014/main" id="{D3B0C5D9-2C76-41D3-8D07-7A97D7AF7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192" y="2786261"/>
              <a:ext cx="19880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平行四边形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197168A-574F-467B-AC2C-982920C61667}"/>
              </a:ext>
            </a:extLst>
          </p:cNvPr>
          <p:cNvGrpSpPr>
            <a:grpSpLocks/>
          </p:cNvGrpSpPr>
          <p:nvPr/>
        </p:nvGrpSpPr>
        <p:grpSpPr bwMode="auto">
          <a:xfrm>
            <a:off x="6757988" y="2035175"/>
            <a:ext cx="1143000" cy="1387475"/>
            <a:chOff x="6897313" y="1948141"/>
            <a:chExt cx="1143633" cy="1387125"/>
          </a:xfrm>
        </p:grpSpPr>
        <p:sp>
          <p:nvSpPr>
            <p:cNvPr id="6" name="梯形 5">
              <a:extLst>
                <a:ext uri="{FF2B5EF4-FFF2-40B4-BE49-F238E27FC236}">
                  <a16:creationId xmlns:a16="http://schemas.microsoft.com/office/drawing/2014/main" id="{34669B1E-1E7E-4AAF-8D51-25B4631F1B04}"/>
                </a:ext>
              </a:extLst>
            </p:cNvPr>
            <p:cNvSpPr/>
            <p:nvPr/>
          </p:nvSpPr>
          <p:spPr bwMode="auto">
            <a:xfrm>
              <a:off x="6897313" y="1948141"/>
              <a:ext cx="1143633" cy="866556"/>
            </a:xfrm>
            <a:prstGeom prst="trapezoid">
              <a:avLst/>
            </a:prstGeom>
            <a:noFill/>
            <a:ln w="19050">
              <a:solidFill>
                <a:schemeClr val="tx1"/>
              </a:solidFill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30733" name="矩形 1">
              <a:extLst>
                <a:ext uri="{FF2B5EF4-FFF2-40B4-BE49-F238E27FC236}">
                  <a16:creationId xmlns:a16="http://schemas.microsoft.com/office/drawing/2014/main" id="{A70EA622-3013-4B39-9947-3E9B93344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7634" y="2812046"/>
              <a:ext cx="90601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梯形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843E9DD0-774B-4CEC-83BB-33C52CAEE440}"/>
              </a:ext>
            </a:extLst>
          </p:cNvPr>
          <p:cNvSpPr/>
          <p:nvPr/>
        </p:nvSpPr>
        <p:spPr>
          <a:xfrm>
            <a:off x="990600" y="3513138"/>
            <a:ext cx="525621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dirty="0">
                <a:solidFill>
                  <a:srgbClr val="0066FF"/>
                </a:solidFill>
                <a:latin typeface="+mn-ea"/>
                <a:ea typeface="+mn-ea"/>
              </a:rPr>
              <a:t>这些图形的共同特点是什么</a:t>
            </a:r>
            <a:r>
              <a:rPr lang="en-US" altLang="zh-CN" sz="2800" dirty="0">
                <a:solidFill>
                  <a:srgbClr val="0066FF"/>
                </a:solidFill>
                <a:latin typeface="+mn-ea"/>
                <a:ea typeface="+mn-ea"/>
              </a:rPr>
              <a:t>?</a:t>
            </a:r>
            <a:endParaRPr lang="zh-CN" altLang="en-US" sz="2800" dirty="0">
              <a:solidFill>
                <a:srgbClr val="0066FF"/>
              </a:solidFill>
              <a:latin typeface="+mn-ea"/>
              <a:ea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417635C-7CEC-4028-8CFB-A052646DC1D9}"/>
              </a:ext>
            </a:extLst>
          </p:cNvPr>
          <p:cNvSpPr/>
          <p:nvPr/>
        </p:nvSpPr>
        <p:spPr>
          <a:xfrm>
            <a:off x="990600" y="4051300"/>
            <a:ext cx="713581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dirty="0">
                <a:solidFill>
                  <a:srgbClr val="E45065"/>
                </a:solidFill>
                <a:latin typeface="+mj-lt"/>
                <a:ea typeface="+mn-ea"/>
              </a:rPr>
              <a:t>都是由四条直的边围成的图形，都有</a:t>
            </a:r>
            <a:r>
              <a:rPr lang="en-US" altLang="zh-CN" sz="2800" dirty="0">
                <a:solidFill>
                  <a:srgbClr val="E45065"/>
                </a:solidFill>
                <a:latin typeface="+mj-lt"/>
                <a:ea typeface="+mn-ea"/>
              </a:rPr>
              <a:t>4</a:t>
            </a:r>
            <a:r>
              <a:rPr lang="zh-CN" altLang="en-US" sz="2800" dirty="0">
                <a:solidFill>
                  <a:srgbClr val="E45065"/>
                </a:solidFill>
                <a:latin typeface="+mj-lt"/>
                <a:ea typeface="+mn-ea"/>
              </a:rPr>
              <a:t>个角。</a:t>
            </a:r>
          </a:p>
        </p:txBody>
      </p:sp>
      <p:grpSp>
        <p:nvGrpSpPr>
          <p:cNvPr id="30729" name="组合 17">
            <a:extLst>
              <a:ext uri="{FF2B5EF4-FFF2-40B4-BE49-F238E27FC236}">
                <a16:creationId xmlns:a16="http://schemas.microsoft.com/office/drawing/2014/main" id="{4521E698-5593-4898-BB2A-C27FB7DB2CAB}"/>
              </a:ext>
            </a:extLst>
          </p:cNvPr>
          <p:cNvGrpSpPr>
            <a:grpSpLocks/>
          </p:cNvGrpSpPr>
          <p:nvPr/>
        </p:nvGrpSpPr>
        <p:grpSpPr bwMode="auto">
          <a:xfrm>
            <a:off x="163513" y="530225"/>
            <a:ext cx="2232025" cy="660400"/>
            <a:chOff x="971550" y="452438"/>
            <a:chExt cx="2232025" cy="660398"/>
          </a:xfrm>
        </p:grpSpPr>
        <p:pic>
          <p:nvPicPr>
            <p:cNvPr id="30730" name="图片 2">
              <a:extLst>
                <a:ext uri="{FF2B5EF4-FFF2-40B4-BE49-F238E27FC236}">
                  <a16:creationId xmlns:a16="http://schemas.microsoft.com/office/drawing/2014/main" id="{B6C2D21C-F3E6-435D-BF28-80E2BAA80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3" t="51401" r="34161" b="15001"/>
            <a:stretch>
              <a:fillRect/>
            </a:stretch>
          </p:blipFill>
          <p:spPr bwMode="auto">
            <a:xfrm>
              <a:off x="971550" y="455612"/>
              <a:ext cx="2232025" cy="65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95170E1-F0C0-4161-A9D3-70A6F832025F}"/>
                </a:ext>
              </a:extLst>
            </p:cNvPr>
            <p:cNvSpPr txBox="1"/>
            <p:nvPr/>
          </p:nvSpPr>
          <p:spPr bwMode="auto">
            <a:xfrm>
              <a:off x="1336675" y="452438"/>
              <a:ext cx="1420812" cy="5841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12700">
                    <a:noFill/>
                  </a:ln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四条线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34F684-4A40-4693-BEA4-28736D6A8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534988"/>
            <a:ext cx="5129213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你会给这些四边形分类吗？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B553EF45-CE6C-4461-A200-E061E38F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276350"/>
            <a:ext cx="4675187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6C79000-D3F5-44A2-B331-E349F511C016}"/>
              </a:ext>
            </a:extLst>
          </p:cNvPr>
          <p:cNvSpPr/>
          <p:nvPr/>
        </p:nvSpPr>
        <p:spPr bwMode="auto">
          <a:xfrm>
            <a:off x="3925888" y="3087688"/>
            <a:ext cx="1738312" cy="584200"/>
          </a:xfrm>
          <a:prstGeom prst="roundRect">
            <a:avLst/>
          </a:prstGeom>
          <a:solidFill>
            <a:srgbClr val="FFFF00"/>
          </a:solidFill>
          <a:ln w="19050">
            <a:solidFill>
              <a:srgbClr val="3399FF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DD3999A-5758-413A-BAFA-3CD94B051EE3}"/>
              </a:ext>
            </a:extLst>
          </p:cNvPr>
          <p:cNvSpPr/>
          <p:nvPr/>
        </p:nvSpPr>
        <p:spPr>
          <a:xfrm>
            <a:off x="1778533" y="1177925"/>
            <a:ext cx="5119700" cy="52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+mn-ea"/>
                <a:ea typeface="+mn-ea"/>
              </a:rPr>
              <a:t>我们已经研究过哪些图形</a:t>
            </a:r>
            <a:r>
              <a:rPr lang="en-US" altLang="zh-CN" sz="2800" b="1" dirty="0">
                <a:latin typeface="+mn-ea"/>
                <a:ea typeface="+mn-ea"/>
              </a:rPr>
              <a:t>?</a:t>
            </a:r>
            <a:endParaRPr lang="zh-CN" altLang="en-US" sz="2800" b="1" dirty="0">
              <a:latin typeface="+mn-ea"/>
              <a:ea typeface="+mn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261A956-2D41-40AA-A8A1-E2C8AC04C372}"/>
              </a:ext>
            </a:extLst>
          </p:cNvPr>
          <p:cNvGrpSpPr>
            <a:grpSpLocks/>
          </p:cNvGrpSpPr>
          <p:nvPr/>
        </p:nvGrpSpPr>
        <p:grpSpPr bwMode="auto">
          <a:xfrm>
            <a:off x="201613" y="1096963"/>
            <a:ext cx="1751513" cy="604837"/>
            <a:chOff x="1163" y="1974"/>
            <a:chExt cx="2760" cy="952"/>
          </a:xfrm>
        </p:grpSpPr>
        <p:grpSp>
          <p:nvGrpSpPr>
            <p:cNvPr id="5" name="Group 36">
              <a:extLst>
                <a:ext uri="{FF2B5EF4-FFF2-40B4-BE49-F238E27FC236}">
                  <a16:creationId xmlns:a16="http://schemas.microsoft.com/office/drawing/2014/main" id="{4CF1022F-9561-4D04-98A1-BD622BF7AD06}"/>
                </a:ext>
              </a:extLst>
            </p:cNvPr>
            <p:cNvGrpSpPr/>
            <p:nvPr/>
          </p:nvGrpSpPr>
          <p:grpSpPr bwMode="auto">
            <a:xfrm>
              <a:off x="1163" y="2234"/>
              <a:ext cx="626" cy="585"/>
              <a:chOff x="0" y="0"/>
              <a:chExt cx="739775" cy="690562"/>
            </a:xfrm>
            <a:solidFill>
              <a:srgbClr val="FFC000"/>
            </a:solidFill>
          </p:grpSpPr>
          <p:sp>
            <p:nvSpPr>
              <p:cNvPr id="7" name="Freeform 876">
                <a:extLst>
                  <a:ext uri="{FF2B5EF4-FFF2-40B4-BE49-F238E27FC236}">
                    <a16:creationId xmlns:a16="http://schemas.microsoft.com/office/drawing/2014/main" id="{AC7C7F3F-AFDE-477C-8444-7A944E399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13" y="71437"/>
                <a:ext cx="115888" cy="101600"/>
              </a:xfrm>
              <a:custGeom>
                <a:avLst/>
                <a:gdLst>
                  <a:gd name="T0" fmla="*/ 27951438 w 31"/>
                  <a:gd name="T1" fmla="*/ 353996978 h 27"/>
                  <a:gd name="T2" fmla="*/ 27951438 w 31"/>
                  <a:gd name="T3" fmla="*/ 382317037 h 27"/>
                  <a:gd name="T4" fmla="*/ 55899138 w 31"/>
                  <a:gd name="T5" fmla="*/ 382317037 h 27"/>
                  <a:gd name="T6" fmla="*/ 391301439 w 31"/>
                  <a:gd name="T7" fmla="*/ 127440267 h 27"/>
                  <a:gd name="T8" fmla="*/ 419252877 w 31"/>
                  <a:gd name="T9" fmla="*/ 84960178 h 27"/>
                  <a:gd name="T10" fmla="*/ 419252877 w 31"/>
                  <a:gd name="T11" fmla="*/ 42480089 h 27"/>
                  <a:gd name="T12" fmla="*/ 321424714 w 31"/>
                  <a:gd name="T13" fmla="*/ 14160030 h 27"/>
                  <a:gd name="T14" fmla="*/ 0 w 31"/>
                  <a:gd name="T15" fmla="*/ 254876770 h 27"/>
                  <a:gd name="T16" fmla="*/ 13973850 w 31"/>
                  <a:gd name="T17" fmla="*/ 283196830 h 27"/>
                  <a:gd name="T18" fmla="*/ 27951438 w 31"/>
                  <a:gd name="T19" fmla="*/ 353996978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27"/>
                  <a:gd name="T32" fmla="*/ 31 w 31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27">
                    <a:moveTo>
                      <a:pt x="2" y="25"/>
                    </a:moveTo>
                    <a:cubicBezTo>
                      <a:pt x="2" y="26"/>
                      <a:pt x="2" y="26"/>
                      <a:pt x="2" y="27"/>
                    </a:cubicBezTo>
                    <a:cubicBezTo>
                      <a:pt x="3" y="27"/>
                      <a:pt x="3" y="27"/>
                      <a:pt x="4" y="27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30" y="7"/>
                      <a:pt x="30" y="6"/>
                    </a:cubicBezTo>
                    <a:cubicBezTo>
                      <a:pt x="31" y="5"/>
                      <a:pt x="30" y="4"/>
                      <a:pt x="30" y="3"/>
                    </a:cubicBezTo>
                    <a:cubicBezTo>
                      <a:pt x="28" y="0"/>
                      <a:pt x="25" y="0"/>
                      <a:pt x="23" y="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9"/>
                      <a:pt x="1" y="20"/>
                    </a:cubicBezTo>
                    <a:cubicBezTo>
                      <a:pt x="1" y="22"/>
                      <a:pt x="1" y="23"/>
                      <a:pt x="2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8" name="Freeform 877">
                <a:extLst>
                  <a:ext uri="{FF2B5EF4-FFF2-40B4-BE49-F238E27FC236}">
                    <a16:creationId xmlns:a16="http://schemas.microsoft.com/office/drawing/2014/main" id="{FF9FA675-D8E7-4E78-9118-89F3E9CDF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775" y="225425"/>
                <a:ext cx="127000" cy="55563"/>
              </a:xfrm>
              <a:custGeom>
                <a:avLst/>
                <a:gdLst>
                  <a:gd name="T0" fmla="*/ 460431029 w 34"/>
                  <a:gd name="T1" fmla="*/ 96046202 h 15"/>
                  <a:gd name="T2" fmla="*/ 418573324 w 34"/>
                  <a:gd name="T3" fmla="*/ 68605488 h 15"/>
                  <a:gd name="T4" fmla="*/ 13951324 w 34"/>
                  <a:gd name="T5" fmla="*/ 0 h 15"/>
                  <a:gd name="T6" fmla="*/ 13951324 w 34"/>
                  <a:gd name="T7" fmla="*/ 41164775 h 15"/>
                  <a:gd name="T8" fmla="*/ 13951324 w 34"/>
                  <a:gd name="T9" fmla="*/ 96046202 h 15"/>
                  <a:gd name="T10" fmla="*/ 0 w 34"/>
                  <a:gd name="T11" fmla="*/ 137210976 h 15"/>
                  <a:gd name="T12" fmla="*/ 390666941 w 34"/>
                  <a:gd name="T13" fmla="*/ 205816465 h 15"/>
                  <a:gd name="T14" fmla="*/ 404622000 w 34"/>
                  <a:gd name="T15" fmla="*/ 205816465 h 15"/>
                  <a:gd name="T16" fmla="*/ 474382353 w 34"/>
                  <a:gd name="T17" fmla="*/ 150931333 h 15"/>
                  <a:gd name="T18" fmla="*/ 460431029 w 34"/>
                  <a:gd name="T19" fmla="*/ 96046202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"/>
                  <a:gd name="T31" fmla="*/ 0 h 15"/>
                  <a:gd name="T32" fmla="*/ 34 w 34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" h="15">
                    <a:moveTo>
                      <a:pt x="33" y="7"/>
                    </a:moveTo>
                    <a:cubicBezTo>
                      <a:pt x="32" y="6"/>
                      <a:pt x="31" y="5"/>
                      <a:pt x="30" y="5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4"/>
                      <a:pt x="1" y="6"/>
                      <a:pt x="1" y="7"/>
                    </a:cubicBezTo>
                    <a:cubicBezTo>
                      <a:pt x="1" y="8"/>
                      <a:pt x="0" y="9"/>
                      <a:pt x="0" y="10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9" y="15"/>
                    </a:cubicBezTo>
                    <a:cubicBezTo>
                      <a:pt x="31" y="15"/>
                      <a:pt x="33" y="13"/>
                      <a:pt x="34" y="11"/>
                    </a:cubicBezTo>
                    <a:cubicBezTo>
                      <a:pt x="34" y="10"/>
                      <a:pt x="33" y="8"/>
                      <a:pt x="3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9" name="Freeform 878">
                <a:extLst>
                  <a:ext uri="{FF2B5EF4-FFF2-40B4-BE49-F238E27FC236}">
                    <a16:creationId xmlns:a16="http://schemas.microsoft.com/office/drawing/2014/main" id="{D603F92C-A860-4457-91DA-9BB5C100B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788" y="304800"/>
                <a:ext cx="93663" cy="127000"/>
              </a:xfrm>
              <a:custGeom>
                <a:avLst/>
                <a:gdLst>
                  <a:gd name="T0" fmla="*/ 84218023 w 25"/>
                  <a:gd name="T1" fmla="*/ 27906382 h 34"/>
                  <a:gd name="T2" fmla="*/ 56145349 w 25"/>
                  <a:gd name="T3" fmla="*/ 0 h 34"/>
                  <a:gd name="T4" fmla="*/ 42110885 w 25"/>
                  <a:gd name="T5" fmla="*/ 41857706 h 34"/>
                  <a:gd name="T6" fmla="*/ 14038210 w 25"/>
                  <a:gd name="T7" fmla="*/ 97666735 h 34"/>
                  <a:gd name="T8" fmla="*/ 0 w 25"/>
                  <a:gd name="T9" fmla="*/ 139524441 h 34"/>
                  <a:gd name="T10" fmla="*/ 224581395 w 25"/>
                  <a:gd name="T11" fmla="*/ 446475971 h 34"/>
                  <a:gd name="T12" fmla="*/ 266692280 w 25"/>
                  <a:gd name="T13" fmla="*/ 474382353 h 34"/>
                  <a:gd name="T14" fmla="*/ 280726744 w 25"/>
                  <a:gd name="T15" fmla="*/ 474382353 h 34"/>
                  <a:gd name="T16" fmla="*/ 308799418 w 25"/>
                  <a:gd name="T17" fmla="*/ 460431029 h 34"/>
                  <a:gd name="T18" fmla="*/ 336872092 w 25"/>
                  <a:gd name="T19" fmla="*/ 418573324 h 34"/>
                  <a:gd name="T20" fmla="*/ 336872092 w 25"/>
                  <a:gd name="T21" fmla="*/ 376715618 h 34"/>
                  <a:gd name="T22" fmla="*/ 84218023 w 25"/>
                  <a:gd name="T23" fmla="*/ 27906382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"/>
                  <a:gd name="T37" fmla="*/ 0 h 34"/>
                  <a:gd name="T38" fmla="*/ 25 w 25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" h="34">
                    <a:moveTo>
                      <a:pt x="6" y="2"/>
                    </a:moveTo>
                    <a:cubicBezTo>
                      <a:pt x="6" y="1"/>
                      <a:pt x="5" y="1"/>
                      <a:pt x="4" y="0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4"/>
                      <a:pt x="2" y="6"/>
                      <a:pt x="1" y="7"/>
                    </a:cubicBezTo>
                    <a:cubicBezTo>
                      <a:pt x="1" y="8"/>
                      <a:pt x="0" y="9"/>
                      <a:pt x="0" y="10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3"/>
                      <a:pt x="18" y="34"/>
                      <a:pt x="19" y="34"/>
                    </a:cubicBezTo>
                    <a:cubicBezTo>
                      <a:pt x="19" y="34"/>
                      <a:pt x="19" y="34"/>
                      <a:pt x="20" y="34"/>
                    </a:cubicBezTo>
                    <a:cubicBezTo>
                      <a:pt x="21" y="34"/>
                      <a:pt x="22" y="34"/>
                      <a:pt x="22" y="33"/>
                    </a:cubicBezTo>
                    <a:cubicBezTo>
                      <a:pt x="24" y="33"/>
                      <a:pt x="24" y="32"/>
                      <a:pt x="24" y="30"/>
                    </a:cubicBezTo>
                    <a:cubicBezTo>
                      <a:pt x="25" y="29"/>
                      <a:pt x="24" y="28"/>
                      <a:pt x="24" y="27"/>
                    </a:cubicBezTo>
                    <a:lnTo>
                      <a:pt x="6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0" name="Freeform 879">
                <a:extLst>
                  <a:ext uri="{FF2B5EF4-FFF2-40B4-BE49-F238E27FC236}">
                    <a16:creationId xmlns:a16="http://schemas.microsoft.com/office/drawing/2014/main" id="{B1CC666F-E6B2-41F4-A63F-1C384506D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5" y="71437"/>
                <a:ext cx="112713" cy="101600"/>
              </a:xfrm>
              <a:custGeom>
                <a:avLst/>
                <a:gdLst>
                  <a:gd name="T0" fmla="*/ 28230849 w 30"/>
                  <a:gd name="T1" fmla="*/ 127440267 h 27"/>
                  <a:gd name="T2" fmla="*/ 381127738 w 30"/>
                  <a:gd name="T3" fmla="*/ 382317037 h 27"/>
                  <a:gd name="T4" fmla="*/ 395243163 w 30"/>
                  <a:gd name="T5" fmla="*/ 382317037 h 27"/>
                  <a:gd name="T6" fmla="*/ 395243163 w 30"/>
                  <a:gd name="T7" fmla="*/ 339836948 h 27"/>
                  <a:gd name="T8" fmla="*/ 409358588 w 30"/>
                  <a:gd name="T9" fmla="*/ 283196830 h 27"/>
                  <a:gd name="T10" fmla="*/ 423474012 w 30"/>
                  <a:gd name="T11" fmla="*/ 240716741 h 27"/>
                  <a:gd name="T12" fmla="*/ 112927155 w 30"/>
                  <a:gd name="T13" fmla="*/ 14160030 h 27"/>
                  <a:gd name="T14" fmla="*/ 14115425 w 30"/>
                  <a:gd name="T15" fmla="*/ 42480089 h 27"/>
                  <a:gd name="T16" fmla="*/ 0 w 30"/>
                  <a:gd name="T17" fmla="*/ 84960178 h 27"/>
                  <a:gd name="T18" fmla="*/ 28230849 w 30"/>
                  <a:gd name="T19" fmla="*/ 127440267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27"/>
                  <a:gd name="T32" fmla="*/ 30 w 30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27">
                    <a:moveTo>
                      <a:pt x="2" y="9"/>
                    </a:move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8" y="27"/>
                    </a:cubicBezTo>
                    <a:cubicBezTo>
                      <a:pt x="28" y="26"/>
                      <a:pt x="28" y="25"/>
                      <a:pt x="28" y="24"/>
                    </a:cubicBezTo>
                    <a:cubicBezTo>
                      <a:pt x="28" y="23"/>
                      <a:pt x="29" y="21"/>
                      <a:pt x="29" y="20"/>
                    </a:cubicBezTo>
                    <a:cubicBezTo>
                      <a:pt x="29" y="19"/>
                      <a:pt x="30" y="18"/>
                      <a:pt x="30" y="17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5" y="0"/>
                      <a:pt x="2" y="0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7"/>
                      <a:pt x="1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1" name="Freeform 880">
                <a:extLst>
                  <a:ext uri="{FF2B5EF4-FFF2-40B4-BE49-F238E27FC236}">
                    <a16:creationId xmlns:a16="http://schemas.microsoft.com/office/drawing/2014/main" id="{60C9FF40-8149-4616-AE8D-A71F806FC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25425"/>
                <a:ext cx="120650" cy="55563"/>
              </a:xfrm>
              <a:custGeom>
                <a:avLst/>
                <a:gdLst>
                  <a:gd name="T0" fmla="*/ 454888203 w 32"/>
                  <a:gd name="T1" fmla="*/ 96046202 h 15"/>
                  <a:gd name="T2" fmla="*/ 440674125 w 32"/>
                  <a:gd name="T3" fmla="*/ 41164775 h 15"/>
                  <a:gd name="T4" fmla="*/ 440674125 w 32"/>
                  <a:gd name="T5" fmla="*/ 0 h 15"/>
                  <a:gd name="T6" fmla="*/ 56860083 w 32"/>
                  <a:gd name="T7" fmla="*/ 68605488 h 15"/>
                  <a:gd name="T8" fmla="*/ 14214078 w 32"/>
                  <a:gd name="T9" fmla="*/ 96046202 h 15"/>
                  <a:gd name="T10" fmla="*/ 0 w 32"/>
                  <a:gd name="T11" fmla="*/ 150931333 h 15"/>
                  <a:gd name="T12" fmla="*/ 71077931 w 32"/>
                  <a:gd name="T13" fmla="*/ 205816465 h 15"/>
                  <a:gd name="T14" fmla="*/ 71077931 w 32"/>
                  <a:gd name="T15" fmla="*/ 205816465 h 15"/>
                  <a:gd name="T16" fmla="*/ 454888203 w 32"/>
                  <a:gd name="T17" fmla="*/ 137210976 h 15"/>
                  <a:gd name="T18" fmla="*/ 454888203 w 32"/>
                  <a:gd name="T19" fmla="*/ 96046202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15"/>
                  <a:gd name="T32" fmla="*/ 32 w 32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15">
                    <a:moveTo>
                      <a:pt x="32" y="7"/>
                    </a:moveTo>
                    <a:cubicBezTo>
                      <a:pt x="32" y="6"/>
                      <a:pt x="31" y="5"/>
                      <a:pt x="31" y="3"/>
                    </a:cubicBezTo>
                    <a:cubicBezTo>
                      <a:pt x="31" y="2"/>
                      <a:pt x="31" y="1"/>
                      <a:pt x="31" y="0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1" y="6"/>
                      <a:pt x="1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0" y="13"/>
                      <a:pt x="2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9"/>
                      <a:pt x="32" y="8"/>
                      <a:pt x="3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2" name="Freeform 881">
                <a:extLst>
                  <a:ext uri="{FF2B5EF4-FFF2-40B4-BE49-F238E27FC236}">
                    <a16:creationId xmlns:a16="http://schemas.microsoft.com/office/drawing/2014/main" id="{060C10DB-3D6D-46A7-BEA8-0959A86A9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25" y="307975"/>
                <a:ext cx="90488" cy="123825"/>
              </a:xfrm>
              <a:custGeom>
                <a:avLst/>
                <a:gdLst>
                  <a:gd name="T0" fmla="*/ 298523682 w 24"/>
                  <a:gd name="T1" fmla="*/ 28160807 h 33"/>
                  <a:gd name="T2" fmla="*/ 284309526 w 24"/>
                  <a:gd name="T3" fmla="*/ 0 h 33"/>
                  <a:gd name="T4" fmla="*/ 255877442 w 24"/>
                  <a:gd name="T5" fmla="*/ 14078527 h 33"/>
                  <a:gd name="T6" fmla="*/ 14214157 w 24"/>
                  <a:gd name="T7" fmla="*/ 366067975 h 33"/>
                  <a:gd name="T8" fmla="*/ 0 w 24"/>
                  <a:gd name="T9" fmla="*/ 408307309 h 33"/>
                  <a:gd name="T10" fmla="*/ 28432084 w 24"/>
                  <a:gd name="T11" fmla="*/ 450546643 h 33"/>
                  <a:gd name="T12" fmla="*/ 71078324 w 24"/>
                  <a:gd name="T13" fmla="*/ 464625170 h 33"/>
                  <a:gd name="T14" fmla="*/ 85292481 w 24"/>
                  <a:gd name="T15" fmla="*/ 464625170 h 33"/>
                  <a:gd name="T16" fmla="*/ 127938721 w 24"/>
                  <a:gd name="T17" fmla="*/ 436464364 h 33"/>
                  <a:gd name="T18" fmla="*/ 341169923 w 24"/>
                  <a:gd name="T19" fmla="*/ 140796530 h 33"/>
                  <a:gd name="T20" fmla="*/ 326955766 w 24"/>
                  <a:gd name="T21" fmla="*/ 98557195 h 33"/>
                  <a:gd name="T22" fmla="*/ 298523682 w 24"/>
                  <a:gd name="T23" fmla="*/ 28160807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33"/>
                  <a:gd name="T38" fmla="*/ 24 w 24"/>
                  <a:gd name="T39" fmla="*/ 33 h 3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33">
                    <a:moveTo>
                      <a:pt x="21" y="2"/>
                    </a:moveTo>
                    <a:cubicBezTo>
                      <a:pt x="20" y="1"/>
                      <a:pt x="20" y="1"/>
                      <a:pt x="20" y="0"/>
                    </a:cubicBezTo>
                    <a:cubicBezTo>
                      <a:pt x="19" y="0"/>
                      <a:pt x="18" y="0"/>
                      <a:pt x="18" y="1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7"/>
                      <a:pt x="0" y="28"/>
                      <a:pt x="0" y="29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3" y="33"/>
                      <a:pt x="4" y="33"/>
                      <a:pt x="5" y="33"/>
                    </a:cubicBezTo>
                    <a:cubicBezTo>
                      <a:pt x="5" y="33"/>
                      <a:pt x="5" y="33"/>
                      <a:pt x="6" y="33"/>
                    </a:cubicBezTo>
                    <a:cubicBezTo>
                      <a:pt x="7" y="33"/>
                      <a:pt x="8" y="32"/>
                      <a:pt x="9" y="31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2" y="5"/>
                      <a:pt x="21" y="4"/>
                      <a:pt x="2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3" name="Freeform 882">
                <a:extLst>
                  <a:ext uri="{FF2B5EF4-FFF2-40B4-BE49-F238E27FC236}">
                    <a16:creationId xmlns:a16="http://schemas.microsoft.com/office/drawing/2014/main" id="{72F9CD84-9BE2-4083-B937-C19E8FFA47D8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158750" y="0"/>
                <a:ext cx="419100" cy="506413"/>
              </a:xfrm>
              <a:custGeom>
                <a:avLst/>
                <a:gdLst>
                  <a:gd name="T0" fmla="*/ 784128616 w 112"/>
                  <a:gd name="T1" fmla="*/ 0 h 135"/>
                  <a:gd name="T2" fmla="*/ 0 w 112"/>
                  <a:gd name="T3" fmla="*/ 788008638 h 135"/>
                  <a:gd name="T4" fmla="*/ 238037574 w 112"/>
                  <a:gd name="T5" fmla="*/ 1421227453 h 135"/>
                  <a:gd name="T6" fmla="*/ 252040004 w 112"/>
                  <a:gd name="T7" fmla="*/ 1421227453 h 135"/>
                  <a:gd name="T8" fmla="*/ 420069169 w 112"/>
                  <a:gd name="T9" fmla="*/ 1801160993 h 135"/>
                  <a:gd name="T10" fmla="*/ 518086181 w 112"/>
                  <a:gd name="T11" fmla="*/ 1899660197 h 135"/>
                  <a:gd name="T12" fmla="*/ 1036168621 w 112"/>
                  <a:gd name="T13" fmla="*/ 1899660197 h 135"/>
                  <a:gd name="T14" fmla="*/ 1036168621 w 112"/>
                  <a:gd name="T15" fmla="*/ 1899660197 h 135"/>
                  <a:gd name="T16" fmla="*/ 1078175912 w 112"/>
                  <a:gd name="T17" fmla="*/ 1885589418 h 135"/>
                  <a:gd name="T18" fmla="*/ 1134185633 w 112"/>
                  <a:gd name="T19" fmla="*/ 1801160993 h 135"/>
                  <a:gd name="T20" fmla="*/ 1316217228 w 112"/>
                  <a:gd name="T21" fmla="*/ 1421227453 h 135"/>
                  <a:gd name="T22" fmla="*/ 1330219658 w 112"/>
                  <a:gd name="T23" fmla="*/ 1407156674 h 135"/>
                  <a:gd name="T24" fmla="*/ 1568257232 w 112"/>
                  <a:gd name="T25" fmla="*/ 788008638 h 135"/>
                  <a:gd name="T26" fmla="*/ 784128616 w 112"/>
                  <a:gd name="T27" fmla="*/ 0 h 135"/>
                  <a:gd name="T28" fmla="*/ 1162190494 w 112"/>
                  <a:gd name="T29" fmla="*/ 1308653719 h 135"/>
                  <a:gd name="T30" fmla="*/ 1148188063 w 112"/>
                  <a:gd name="T31" fmla="*/ 1322724498 h 135"/>
                  <a:gd name="T32" fmla="*/ 952157780 w 112"/>
                  <a:gd name="T33" fmla="*/ 1702658037 h 135"/>
                  <a:gd name="T34" fmla="*/ 602097021 w 112"/>
                  <a:gd name="T35" fmla="*/ 1702658037 h 135"/>
                  <a:gd name="T36" fmla="*/ 406066738 w 112"/>
                  <a:gd name="T37" fmla="*/ 1308653719 h 135"/>
                  <a:gd name="T38" fmla="*/ 392064308 w 112"/>
                  <a:gd name="T39" fmla="*/ 1308653719 h 135"/>
                  <a:gd name="T40" fmla="*/ 196034025 w 112"/>
                  <a:gd name="T41" fmla="*/ 788008638 h 135"/>
                  <a:gd name="T42" fmla="*/ 784128616 w 112"/>
                  <a:gd name="T43" fmla="*/ 197002159 h 135"/>
                  <a:gd name="T44" fmla="*/ 1372226949 w 112"/>
                  <a:gd name="T45" fmla="*/ 788008638 h 135"/>
                  <a:gd name="T46" fmla="*/ 1162190494 w 112"/>
                  <a:gd name="T47" fmla="*/ 1308653719 h 1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2"/>
                  <a:gd name="T73" fmla="*/ 0 h 135"/>
                  <a:gd name="T74" fmla="*/ 112 w 112"/>
                  <a:gd name="T75" fmla="*/ 135 h 1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2" h="135">
                    <a:moveTo>
                      <a:pt x="56" y="0"/>
                    </a:moveTo>
                    <a:cubicBezTo>
                      <a:pt x="25" y="0"/>
                      <a:pt x="0" y="25"/>
                      <a:pt x="0" y="56"/>
                    </a:cubicBezTo>
                    <a:cubicBezTo>
                      <a:pt x="0" y="71"/>
                      <a:pt x="6" y="88"/>
                      <a:pt x="17" y="101"/>
                    </a:cubicBezTo>
                    <a:cubicBezTo>
                      <a:pt x="17" y="101"/>
                      <a:pt x="17" y="101"/>
                      <a:pt x="18" y="101"/>
                    </a:cubicBezTo>
                    <a:cubicBezTo>
                      <a:pt x="21" y="106"/>
                      <a:pt x="30" y="119"/>
                      <a:pt x="30" y="128"/>
                    </a:cubicBezTo>
                    <a:cubicBezTo>
                      <a:pt x="30" y="132"/>
                      <a:pt x="33" y="135"/>
                      <a:pt x="37" y="135"/>
                    </a:cubicBezTo>
                    <a:cubicBezTo>
                      <a:pt x="74" y="135"/>
                      <a:pt x="74" y="135"/>
                      <a:pt x="74" y="135"/>
                    </a:cubicBezTo>
                    <a:cubicBezTo>
                      <a:pt x="74" y="135"/>
                      <a:pt x="74" y="135"/>
                      <a:pt x="74" y="135"/>
                    </a:cubicBezTo>
                    <a:cubicBezTo>
                      <a:pt x="75" y="135"/>
                      <a:pt x="76" y="135"/>
                      <a:pt x="77" y="134"/>
                    </a:cubicBezTo>
                    <a:cubicBezTo>
                      <a:pt x="80" y="133"/>
                      <a:pt x="81" y="131"/>
                      <a:pt x="81" y="128"/>
                    </a:cubicBezTo>
                    <a:cubicBezTo>
                      <a:pt x="81" y="120"/>
                      <a:pt x="89" y="108"/>
                      <a:pt x="94" y="101"/>
                    </a:cubicBezTo>
                    <a:cubicBezTo>
                      <a:pt x="94" y="101"/>
                      <a:pt x="95" y="101"/>
                      <a:pt x="95" y="100"/>
                    </a:cubicBezTo>
                    <a:cubicBezTo>
                      <a:pt x="105" y="87"/>
                      <a:pt x="112" y="71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  <a:moveTo>
                      <a:pt x="83" y="93"/>
                    </a:moveTo>
                    <a:cubicBezTo>
                      <a:pt x="83" y="93"/>
                      <a:pt x="83" y="94"/>
                      <a:pt x="82" y="94"/>
                    </a:cubicBezTo>
                    <a:cubicBezTo>
                      <a:pt x="79" y="98"/>
                      <a:pt x="71" y="110"/>
                      <a:pt x="68" y="121"/>
                    </a:cubicBezTo>
                    <a:cubicBezTo>
                      <a:pt x="43" y="121"/>
                      <a:pt x="43" y="121"/>
                      <a:pt x="43" y="121"/>
                    </a:cubicBezTo>
                    <a:cubicBezTo>
                      <a:pt x="40" y="109"/>
                      <a:pt x="31" y="97"/>
                      <a:pt x="29" y="93"/>
                    </a:cubicBezTo>
                    <a:cubicBezTo>
                      <a:pt x="29" y="93"/>
                      <a:pt x="28" y="93"/>
                      <a:pt x="28" y="93"/>
                    </a:cubicBezTo>
                    <a:cubicBezTo>
                      <a:pt x="19" y="82"/>
                      <a:pt x="14" y="68"/>
                      <a:pt x="14" y="56"/>
                    </a:cubicBezTo>
                    <a:cubicBezTo>
                      <a:pt x="14" y="33"/>
                      <a:pt x="32" y="14"/>
                      <a:pt x="56" y="14"/>
                    </a:cubicBezTo>
                    <a:cubicBezTo>
                      <a:pt x="79" y="14"/>
                      <a:pt x="98" y="33"/>
                      <a:pt x="98" y="56"/>
                    </a:cubicBezTo>
                    <a:cubicBezTo>
                      <a:pt x="98" y="68"/>
                      <a:pt x="92" y="82"/>
                      <a:pt x="83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  <p:sp>
            <p:nvSpPr>
              <p:cNvPr id="14" name="Freeform 883">
                <a:extLst>
                  <a:ext uri="{FF2B5EF4-FFF2-40B4-BE49-F238E27FC236}">
                    <a16:creationId xmlns:a16="http://schemas.microsoft.com/office/drawing/2014/main" id="{520E9D6D-CA0F-421B-AC30-E76C3D62F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" y="547687"/>
                <a:ext cx="158750" cy="142875"/>
              </a:xfrm>
              <a:custGeom>
                <a:avLst/>
                <a:gdLst>
                  <a:gd name="T0" fmla="*/ 514315982 w 42"/>
                  <a:gd name="T1" fmla="*/ 0 h 38"/>
                  <a:gd name="T2" fmla="*/ 71433720 w 42"/>
                  <a:gd name="T3" fmla="*/ 0 h 38"/>
                  <a:gd name="T4" fmla="*/ 0 w 42"/>
                  <a:gd name="T5" fmla="*/ 84818872 h 38"/>
                  <a:gd name="T6" fmla="*/ 0 w 42"/>
                  <a:gd name="T7" fmla="*/ 381686803 h 38"/>
                  <a:gd name="T8" fmla="*/ 71433720 w 42"/>
                  <a:gd name="T9" fmla="*/ 466509434 h 38"/>
                  <a:gd name="T10" fmla="*/ 142867440 w 42"/>
                  <a:gd name="T11" fmla="*/ 466509434 h 38"/>
                  <a:gd name="T12" fmla="*/ 185726161 w 42"/>
                  <a:gd name="T13" fmla="*/ 508916990 h 38"/>
                  <a:gd name="T14" fmla="*/ 242872381 w 42"/>
                  <a:gd name="T15" fmla="*/ 537191201 h 38"/>
                  <a:gd name="T16" fmla="*/ 342877321 w 42"/>
                  <a:gd name="T17" fmla="*/ 537191201 h 38"/>
                  <a:gd name="T18" fmla="*/ 400023542 w 42"/>
                  <a:gd name="T19" fmla="*/ 508916990 h 38"/>
                  <a:gd name="T20" fmla="*/ 442886042 w 42"/>
                  <a:gd name="T21" fmla="*/ 466509434 h 38"/>
                  <a:gd name="T22" fmla="*/ 514315982 w 42"/>
                  <a:gd name="T23" fmla="*/ 466509434 h 38"/>
                  <a:gd name="T24" fmla="*/ 600037202 w 42"/>
                  <a:gd name="T25" fmla="*/ 381686803 h 38"/>
                  <a:gd name="T26" fmla="*/ 600037202 w 42"/>
                  <a:gd name="T27" fmla="*/ 84818872 h 38"/>
                  <a:gd name="T28" fmla="*/ 514315982 w 42"/>
                  <a:gd name="T29" fmla="*/ 0 h 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"/>
                  <a:gd name="T46" fmla="*/ 0 h 38"/>
                  <a:gd name="T47" fmla="*/ 42 w 42"/>
                  <a:gd name="T48" fmla="*/ 38 h 3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" h="38">
                    <a:moveTo>
                      <a:pt x="3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2" y="33"/>
                      <a:pt x="5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4" y="37"/>
                      <a:pt x="16" y="38"/>
                      <a:pt x="17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6" y="38"/>
                      <a:pt x="27" y="37"/>
                      <a:pt x="28" y="36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9" y="33"/>
                      <a:pt x="42" y="30"/>
                      <a:pt x="42" y="2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3"/>
                      <a:pt x="39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endParaRPr lang="zh-CN" altLang="en-US" noProof="1"/>
              </a:p>
            </p:txBody>
          </p:sp>
        </p:grpSp>
        <p:sp>
          <p:nvSpPr>
            <p:cNvPr id="9230" name="文本框 29">
              <a:extLst>
                <a:ext uri="{FF2B5EF4-FFF2-40B4-BE49-F238E27FC236}">
                  <a16:creationId xmlns:a16="http://schemas.microsoft.com/office/drawing/2014/main" id="{B04CCAB1-0F93-43B9-9E71-45276CA8E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7" y="1974"/>
              <a:ext cx="2206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问题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8FE6B96B-6182-405A-BD9F-7C2CA72E8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778" y="2536825"/>
            <a:ext cx="1558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图形</a:t>
            </a:r>
          </a:p>
        </p:txBody>
      </p:sp>
      <p:sp>
        <p:nvSpPr>
          <p:cNvPr id="3" name="左大括号 2">
            <a:extLst>
              <a:ext uri="{FF2B5EF4-FFF2-40B4-BE49-F238E27FC236}">
                <a16:creationId xmlns:a16="http://schemas.microsoft.com/office/drawing/2014/main" id="{82BFEAF6-4461-47C6-8B39-87BE8124930B}"/>
              </a:ext>
            </a:extLst>
          </p:cNvPr>
          <p:cNvSpPr/>
          <p:nvPr/>
        </p:nvSpPr>
        <p:spPr>
          <a:xfrm>
            <a:off x="3638550" y="2127250"/>
            <a:ext cx="261938" cy="1408113"/>
          </a:xfrm>
          <a:prstGeom prst="leftBrace">
            <a:avLst>
              <a:gd name="adj1" fmla="val 37095"/>
              <a:gd name="adj2" fmla="val 50000"/>
            </a:avLst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78A5FA7-1A3C-47D5-9319-5C1034D1C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225" y="3097213"/>
            <a:ext cx="1831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平面图形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CB877E8-2724-43B3-80EE-FE6F384D1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225" y="2014538"/>
            <a:ext cx="238569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立体图形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CAF037F-866A-4542-B853-1B1D28D87E02}"/>
              </a:ext>
            </a:extLst>
          </p:cNvPr>
          <p:cNvSpPr/>
          <p:nvPr/>
        </p:nvSpPr>
        <p:spPr>
          <a:xfrm>
            <a:off x="704596" y="3906838"/>
            <a:ext cx="7671308" cy="522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dirty="0">
                <a:solidFill>
                  <a:srgbClr val="0066FF"/>
                </a:solidFill>
                <a:latin typeface="+mn-ea"/>
                <a:ea typeface="+mn-ea"/>
              </a:rPr>
              <a:t>一条线、两条线、三条线、四条线的思路</a:t>
            </a:r>
          </a:p>
        </p:txBody>
      </p:sp>
      <p:grpSp>
        <p:nvGrpSpPr>
          <p:cNvPr id="9226" name="组合 15">
            <a:extLst>
              <a:ext uri="{FF2B5EF4-FFF2-40B4-BE49-F238E27FC236}">
                <a16:creationId xmlns:a16="http://schemas.microsoft.com/office/drawing/2014/main" id="{E8D5C805-33A1-4284-952E-B7375BFCF10A}"/>
              </a:ext>
            </a:extLst>
          </p:cNvPr>
          <p:cNvGrpSpPr>
            <a:grpSpLocks/>
          </p:cNvGrpSpPr>
          <p:nvPr/>
        </p:nvGrpSpPr>
        <p:grpSpPr bwMode="auto">
          <a:xfrm>
            <a:off x="223939" y="542925"/>
            <a:ext cx="2277860" cy="584200"/>
            <a:chOff x="223267" y="542926"/>
            <a:chExt cx="2278032" cy="584201"/>
          </a:xfrm>
        </p:grpSpPr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A40CA77-2DF3-470F-A7AE-78894072A829}"/>
                </a:ext>
              </a:extLst>
            </p:cNvPr>
            <p:cNvSpPr/>
            <p:nvPr/>
          </p:nvSpPr>
          <p:spPr bwMode="auto">
            <a:xfrm>
              <a:off x="399391" y="571501"/>
              <a:ext cx="1925783" cy="523876"/>
            </a:xfrm>
            <a:prstGeom prst="roundRect">
              <a:avLst/>
            </a:prstGeom>
            <a:solidFill>
              <a:srgbClr val="CBE8FA"/>
            </a:solidFill>
            <a:ln w="19050">
              <a:noFill/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4D47634-283D-4BB4-BDEA-469D7CAC7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267" y="542926"/>
              <a:ext cx="2278032" cy="58420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复习导入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15" grpId="0"/>
      <p:bldP spid="3" grpId="0" animBg="1"/>
      <p:bldP spid="17" grpId="0"/>
      <p:bldP spid="1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docimg3.docs.qq.com/image/AgAABsfO-eWs6cjOxWJIUYopHa2HhVT2.png?w=266&amp;h=84">
            <a:extLst>
              <a:ext uri="{FF2B5EF4-FFF2-40B4-BE49-F238E27FC236}">
                <a16:creationId xmlns:a16="http://schemas.microsoft.com/office/drawing/2014/main" id="{F78604EA-93AE-4E36-BD2A-0DCBFAB3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5" y="512693"/>
            <a:ext cx="1903568" cy="6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93E040AB-8219-49D5-8B23-10D263D91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31900"/>
            <a:ext cx="8828087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latin typeface="+mn-lt"/>
                <a:ea typeface="黑体" panose="02010609060101010101" pitchFamily="49" charset="-122"/>
              </a:rPr>
              <a:t>        做两个同样的平行四边形纸片。把它们上下重合放置，将上方的平行四边形绕它的一个顶点旋转</a:t>
            </a:r>
            <a:r>
              <a:rPr lang="en-US" altLang="zh-CN" sz="2800" b="1" dirty="0">
                <a:latin typeface="+mn-lt"/>
                <a:ea typeface="黑体" panose="02010609060101010101" pitchFamily="49" charset="-122"/>
              </a:rPr>
              <a:t>180°</a:t>
            </a:r>
            <a:r>
              <a:rPr lang="zh-CN" altLang="en-US" sz="2800" b="1" dirty="0">
                <a:latin typeface="+mn-lt"/>
                <a:ea typeface="黑体" panose="02010609060101010101" pitchFamily="49" charset="-122"/>
              </a:rPr>
              <a:t>，再通过平移使它与另一个平行四边形上下重合。观察两个平行四边形的各条边与各个角，你有什么发现？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>
            <a:extLst>
              <a:ext uri="{FF2B5EF4-FFF2-40B4-BE49-F238E27FC236}">
                <a16:creationId xmlns:a16="http://schemas.microsoft.com/office/drawing/2014/main" id="{A2BB38AC-BF94-4123-AF64-96F6C1283FC3}"/>
              </a:ext>
            </a:extLst>
          </p:cNvPr>
          <p:cNvSpPr/>
          <p:nvPr/>
        </p:nvSpPr>
        <p:spPr bwMode="auto">
          <a:xfrm>
            <a:off x="2000250" y="2460625"/>
            <a:ext cx="2036763" cy="1539875"/>
          </a:xfrm>
          <a:prstGeom prst="parallelogram">
            <a:avLst/>
          </a:prstGeom>
          <a:solidFill>
            <a:schemeClr val="accent3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平行四边形 2">
            <a:extLst>
              <a:ext uri="{FF2B5EF4-FFF2-40B4-BE49-F238E27FC236}">
                <a16:creationId xmlns:a16="http://schemas.microsoft.com/office/drawing/2014/main" id="{940D62E0-C31F-4C52-A056-82CE39E409EC}"/>
              </a:ext>
            </a:extLst>
          </p:cNvPr>
          <p:cNvSpPr/>
          <p:nvPr/>
        </p:nvSpPr>
        <p:spPr bwMode="auto">
          <a:xfrm>
            <a:off x="5303838" y="2460625"/>
            <a:ext cx="2036762" cy="1539875"/>
          </a:xfrm>
          <a:prstGeom prst="parallelogram">
            <a:avLst/>
          </a:prstGeom>
          <a:solidFill>
            <a:srgbClr val="FFC000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DB37A5F-5A06-471C-8730-DB6CE8249154}"/>
              </a:ext>
            </a:extLst>
          </p:cNvPr>
          <p:cNvGrpSpPr>
            <a:grpSpLocks/>
          </p:cNvGrpSpPr>
          <p:nvPr/>
        </p:nvGrpSpPr>
        <p:grpSpPr bwMode="auto">
          <a:xfrm>
            <a:off x="2000250" y="919163"/>
            <a:ext cx="4073525" cy="3081337"/>
            <a:chOff x="3782893" y="2336746"/>
            <a:chExt cx="6608064" cy="4183380"/>
          </a:xfrm>
        </p:grpSpPr>
        <p:sp>
          <p:nvSpPr>
            <p:cNvPr id="4" name="平行四边形 3">
              <a:extLst>
                <a:ext uri="{FF2B5EF4-FFF2-40B4-BE49-F238E27FC236}">
                  <a16:creationId xmlns:a16="http://schemas.microsoft.com/office/drawing/2014/main" id="{9B1C0228-CDD4-4243-9E2E-2F7BBCB47E8A}"/>
                </a:ext>
              </a:extLst>
            </p:cNvPr>
            <p:cNvSpPr/>
            <p:nvPr/>
          </p:nvSpPr>
          <p:spPr bwMode="auto">
            <a:xfrm>
              <a:off x="3782893" y="4429513"/>
              <a:ext cx="3304033" cy="2090613"/>
            </a:xfrm>
            <a:prstGeom prst="parallelogram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4517FAB9-8215-4E12-9CC8-30A978159C59}"/>
                </a:ext>
              </a:extLst>
            </p:cNvPr>
            <p:cNvSpPr/>
            <p:nvPr/>
          </p:nvSpPr>
          <p:spPr bwMode="auto">
            <a:xfrm>
              <a:off x="7086926" y="2336746"/>
              <a:ext cx="3304031" cy="2092767"/>
            </a:xfrm>
            <a:prstGeom prst="parallelogram">
              <a:avLst/>
            </a:prstGeom>
            <a:noFill/>
            <a:ln w="19050">
              <a:noFill/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48B08518-2B7E-44BF-BCEB-2BF5C1277D85}"/>
              </a:ext>
            </a:extLst>
          </p:cNvPr>
          <p:cNvSpPr/>
          <p:nvPr/>
        </p:nvSpPr>
        <p:spPr bwMode="auto">
          <a:xfrm>
            <a:off x="4037013" y="919163"/>
            <a:ext cx="2036762" cy="1541462"/>
          </a:xfrm>
          <a:prstGeom prst="parallelogram">
            <a:avLst/>
          </a:prstGeom>
          <a:solidFill>
            <a:srgbClr val="FFC000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58025E-6 L -0.36129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93827E-6 L -0.22275 0.2993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A34F421-1C86-4B8A-B0F2-33B13F4D2860}"/>
              </a:ext>
            </a:extLst>
          </p:cNvPr>
          <p:cNvSpPr txBox="1"/>
          <p:nvPr/>
        </p:nvSpPr>
        <p:spPr>
          <a:xfrm>
            <a:off x="400050" y="1010380"/>
            <a:ext cx="8028160" cy="55989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1.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判断下面的说法是否正确，并说一说你的理由。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50F19A-B535-49C6-B37F-B3EFB961F477}"/>
              </a:ext>
            </a:extLst>
          </p:cNvPr>
          <p:cNvSpPr txBox="1"/>
          <p:nvPr/>
        </p:nvSpPr>
        <p:spPr>
          <a:xfrm>
            <a:off x="185137" y="1526103"/>
            <a:ext cx="8482012" cy="3242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1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）大于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90°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的角就是钝角。</a:t>
            </a:r>
            <a:endParaRPr lang="en-US" altLang="zh-CN" sz="2800" b="1" dirty="0">
              <a:latin typeface="+mj-lt"/>
              <a:ea typeface="黑体" panose="02010600030101010101" pitchFamily="49" charset="-122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2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）两条直线相交组成的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4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个角中如果有一个角是直角，那么其他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3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个角也是直角。</a:t>
            </a:r>
            <a:endParaRPr lang="en-US" altLang="zh-CN" sz="2800" b="1" dirty="0">
              <a:latin typeface="+mj-lt"/>
              <a:ea typeface="黑体" panose="02010600030101010101" pitchFamily="49" charset="-122"/>
            </a:endParaRPr>
          </a:p>
          <a:p>
            <a:pPr marL="803275" indent="-803275" algn="just"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0030101010101" pitchFamily="49" charset="-122"/>
              </a:rPr>
              <a:t>3</a:t>
            </a:r>
            <a:r>
              <a:rPr lang="zh-CN" altLang="en-US" sz="2800" b="1" dirty="0">
                <a:latin typeface="+mj-lt"/>
                <a:ea typeface="黑体" panose="02010600030101010101" pitchFamily="49" charset="-122"/>
              </a:rPr>
              <a:t>）任何两个等底等高的梯形都能拼成一个平行四边形。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EE3C8E-D0C9-44BF-99FE-8DC134D8E60A}"/>
              </a:ext>
            </a:extLst>
          </p:cNvPr>
          <p:cNvSpPr txBox="1"/>
          <p:nvPr/>
        </p:nvSpPr>
        <p:spPr>
          <a:xfrm>
            <a:off x="4977671" y="1626887"/>
            <a:ext cx="546100" cy="5603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×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ECF9EB-7E18-4828-9EDA-57B6E0A05E90}"/>
              </a:ext>
            </a:extLst>
          </p:cNvPr>
          <p:cNvSpPr txBox="1"/>
          <p:nvPr/>
        </p:nvSpPr>
        <p:spPr>
          <a:xfrm>
            <a:off x="5002860" y="2950260"/>
            <a:ext cx="382588" cy="565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ACE4AC6-5A68-4482-A03A-DEAC48C9BE28}"/>
              </a:ext>
            </a:extLst>
          </p:cNvPr>
          <p:cNvSpPr txBox="1"/>
          <p:nvPr/>
        </p:nvSpPr>
        <p:spPr>
          <a:xfrm>
            <a:off x="2433548" y="4134041"/>
            <a:ext cx="546100" cy="560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×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grpSp>
        <p:nvGrpSpPr>
          <p:cNvPr id="35847" name="组合 15">
            <a:extLst>
              <a:ext uri="{FF2B5EF4-FFF2-40B4-BE49-F238E27FC236}">
                <a16:creationId xmlns:a16="http://schemas.microsoft.com/office/drawing/2014/main" id="{00602BE3-D8D2-47A0-853B-5D0B79C74AAC}"/>
              </a:ext>
            </a:extLst>
          </p:cNvPr>
          <p:cNvGrpSpPr>
            <a:grpSpLocks/>
          </p:cNvGrpSpPr>
          <p:nvPr/>
        </p:nvGrpSpPr>
        <p:grpSpPr bwMode="auto">
          <a:xfrm>
            <a:off x="167888" y="444071"/>
            <a:ext cx="2291108" cy="584200"/>
            <a:chOff x="216642" y="542926"/>
            <a:chExt cx="2291281" cy="584201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CF68EB02-2145-4444-BA3F-508D6E97B8AB}"/>
                </a:ext>
              </a:extLst>
            </p:cNvPr>
            <p:cNvSpPr/>
            <p:nvPr/>
          </p:nvSpPr>
          <p:spPr bwMode="auto">
            <a:xfrm>
              <a:off x="399391" y="571501"/>
              <a:ext cx="1925783" cy="523876"/>
            </a:xfrm>
            <a:prstGeom prst="roundRect">
              <a:avLst/>
            </a:prstGeom>
            <a:solidFill>
              <a:srgbClr val="CBE8FA"/>
            </a:solidFill>
            <a:ln w="19050">
              <a:noFill/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FB049A53-77EB-490B-ACB4-38607C344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42" y="542926"/>
              <a:ext cx="2291281" cy="58420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随堂练习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8D86514E-92C6-4584-8DA6-469323DD8CE0}"/>
              </a:ext>
            </a:extLst>
          </p:cNvPr>
          <p:cNvSpPr txBox="1"/>
          <p:nvPr/>
        </p:nvSpPr>
        <p:spPr>
          <a:xfrm>
            <a:off x="5743790" y="1626887"/>
            <a:ext cx="2502608" cy="49314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400" b="1" dirty="0">
                <a:solidFill>
                  <a:srgbClr val="7030A0"/>
                </a:solidFill>
                <a:latin typeface="+mj-lt"/>
                <a:ea typeface="黑体" panose="02010600030101010101" pitchFamily="49" charset="-122"/>
              </a:rPr>
              <a:t>180°</a:t>
            </a:r>
            <a:r>
              <a:rPr lang="zh-CN" altLang="en-US" sz="2400" b="1" dirty="0">
                <a:solidFill>
                  <a:srgbClr val="7030A0"/>
                </a:solidFill>
                <a:latin typeface="+mj-lt"/>
                <a:ea typeface="黑体" panose="02010600030101010101" pitchFamily="49" charset="-122"/>
              </a:rPr>
              <a:t>的角是平角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67D3257-23BC-42AC-B285-0CDBACD5FDA8}"/>
              </a:ext>
            </a:extLst>
          </p:cNvPr>
          <p:cNvSpPr txBox="1"/>
          <p:nvPr/>
        </p:nvSpPr>
        <p:spPr>
          <a:xfrm>
            <a:off x="3300513" y="4194522"/>
            <a:ext cx="2969083" cy="49314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rgbClr val="7030A0"/>
                </a:solidFill>
                <a:latin typeface="+mj-lt"/>
                <a:ea typeface="黑体" panose="02010600030101010101" pitchFamily="49" charset="-122"/>
              </a:rPr>
              <a:t>完全相等的两个梯形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14A22C2-FF39-4125-9919-7B503AAE69BC}"/>
              </a:ext>
            </a:extLst>
          </p:cNvPr>
          <p:cNvSpPr txBox="1"/>
          <p:nvPr/>
        </p:nvSpPr>
        <p:spPr>
          <a:xfrm>
            <a:off x="248717" y="806009"/>
            <a:ext cx="8829661" cy="36921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2. 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在括号里填上合适的计量单位。</a:t>
            </a:r>
            <a:endParaRPr lang="en-US" altLang="zh-CN" sz="3200" b="1" dirty="0"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1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）北京至上海的高速铁路长约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1318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（      ）。</a:t>
            </a:r>
            <a:endParaRPr lang="en-US" altLang="zh-CN" sz="3200" b="1" dirty="0"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2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）足球场的面积约为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7500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（      ）。</a:t>
            </a:r>
            <a:endParaRPr lang="en-US" altLang="zh-CN" sz="3200" b="1" dirty="0"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3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）东北虎的体重可达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320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（      ）。</a:t>
            </a:r>
            <a:endParaRPr lang="en-US" altLang="zh-CN" sz="3200" b="1" dirty="0"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4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）小虹家的冰箱容积有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240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（     ）。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22726E5-E89F-42C8-AD95-EC041CE7BE4F}"/>
              </a:ext>
            </a:extLst>
          </p:cNvPr>
          <p:cNvSpPr txBox="1"/>
          <p:nvPr/>
        </p:nvSpPr>
        <p:spPr>
          <a:xfrm>
            <a:off x="7415087" y="1600931"/>
            <a:ext cx="753732" cy="6317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km</a:t>
            </a:r>
            <a:endParaRPr lang="zh-CN" altLang="en-US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F1DFDD-AABD-4ED9-95D6-CD5B5BF36BFB}"/>
              </a:ext>
            </a:extLst>
          </p:cNvPr>
          <p:cNvSpPr txBox="1"/>
          <p:nvPr/>
        </p:nvSpPr>
        <p:spPr>
          <a:xfrm>
            <a:off x="5811903" y="2341496"/>
            <a:ext cx="662361" cy="6317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m</a:t>
            </a:r>
            <a:r>
              <a:rPr lang="en-US" altLang="zh-CN" sz="3200" b="1" baseline="30000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2</a:t>
            </a:r>
            <a:endParaRPr lang="zh-CN" altLang="en-US" sz="3200" b="1" baseline="30000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99D982-D77A-43EB-95AA-F3B26F46FDE8}"/>
              </a:ext>
            </a:extLst>
          </p:cNvPr>
          <p:cNvSpPr txBox="1"/>
          <p:nvPr/>
        </p:nvSpPr>
        <p:spPr>
          <a:xfrm>
            <a:off x="5641053" y="3094259"/>
            <a:ext cx="617477" cy="6317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kg</a:t>
            </a:r>
            <a:endParaRPr lang="zh-CN" altLang="en-US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E155B3B-FC74-4AD4-A7B7-FC325BE82D5C}"/>
              </a:ext>
            </a:extLst>
          </p:cNvPr>
          <p:cNvSpPr txBox="1"/>
          <p:nvPr/>
        </p:nvSpPr>
        <p:spPr>
          <a:xfrm>
            <a:off x="6070347" y="3797079"/>
            <a:ext cx="458780" cy="6317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L</a:t>
            </a:r>
            <a:endParaRPr lang="zh-CN" altLang="en-US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EE3EB6CC-FC05-4DD4-96A0-1923B2047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05000"/>
            <a:ext cx="5199062" cy="14761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1. </a:t>
            </a:r>
            <a:r>
              <a:rPr lang="zh-CN" altLang="en-US" sz="3200" b="1" dirty="0">
                <a:latin typeface="+mj-lt"/>
                <a:ea typeface="黑体" panose="02010609060101010101" pitchFamily="49" charset="-122"/>
              </a:rPr>
              <a:t>过一点可以画几条直线</a:t>
            </a: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?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+mj-lt"/>
                <a:ea typeface="黑体" panose="02010609060101010101" pitchFamily="49" charset="-122"/>
              </a:rPr>
              <a:t>    过两点可以画几条直线</a:t>
            </a: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?</a:t>
            </a:r>
            <a:endParaRPr lang="zh-CN" altLang="en-US" sz="3200" b="1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408E1F6-B9C0-43B0-B8F2-9E9216B16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570" y="2022043"/>
            <a:ext cx="1524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E3556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无数条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7BC355F6-12BA-437F-8AED-295BF6F4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9197" y="2751239"/>
            <a:ext cx="10366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E3556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一条</a:t>
            </a:r>
          </a:p>
        </p:txBody>
      </p:sp>
      <p:pic>
        <p:nvPicPr>
          <p:cNvPr id="6" name="Picture 6" descr="https://docimg3.docs.qq.com/image/AgAABsfO-eWs6cjOxWJIUYopHa2HhVT2.png?w=266&amp;h=84">
            <a:extLst>
              <a:ext uri="{FF2B5EF4-FFF2-40B4-BE49-F238E27FC236}">
                <a16:creationId xmlns:a16="http://schemas.microsoft.com/office/drawing/2014/main" id="{6A6CE9B0-93C7-4A6A-8F6A-AA256024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5" y="732148"/>
            <a:ext cx="1903568" cy="6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>
            <a:extLst>
              <a:ext uri="{FF2B5EF4-FFF2-40B4-BE49-F238E27FC236}">
                <a16:creationId xmlns:a16="http://schemas.microsoft.com/office/drawing/2014/main" id="{D591A567-5350-4FC6-B50D-BAF9D114F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638175"/>
            <a:ext cx="7596187" cy="13031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69875" indent="-269875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latin typeface="+mn-lt"/>
                <a:ea typeface="黑体" panose="02010609060101010101" pitchFamily="49" charset="-122"/>
              </a:rPr>
              <a:t>2. </a:t>
            </a:r>
            <a:r>
              <a:rPr lang="zh-CN" altLang="en-US" sz="2800" b="1" dirty="0">
                <a:latin typeface="+mn-lt"/>
                <a:ea typeface="黑体" panose="02010609060101010101" pitchFamily="49" charset="-122"/>
              </a:rPr>
              <a:t>有长度分别为</a:t>
            </a:r>
            <a:r>
              <a:rPr lang="en-US" altLang="zh-CN" sz="2800" b="1" dirty="0">
                <a:latin typeface="+mn-lt"/>
                <a:ea typeface="黑体" panose="02010609060101010101" pitchFamily="49" charset="-122"/>
              </a:rPr>
              <a:t>3cm</a:t>
            </a:r>
            <a:r>
              <a:rPr lang="zh-CN" altLang="en-US" sz="2800" b="1" dirty="0">
                <a:latin typeface="+mn-lt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latin typeface="+mn-lt"/>
                <a:ea typeface="黑体" panose="02010609060101010101" pitchFamily="49" charset="-122"/>
              </a:rPr>
              <a:t>4cm</a:t>
            </a:r>
            <a:r>
              <a:rPr lang="zh-CN" altLang="en-US" sz="2800" b="1" dirty="0">
                <a:latin typeface="+mn-lt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latin typeface="+mn-lt"/>
                <a:ea typeface="黑体" panose="02010609060101010101" pitchFamily="49" charset="-122"/>
              </a:rPr>
              <a:t>5cm</a:t>
            </a:r>
            <a:r>
              <a:rPr lang="zh-CN" altLang="en-US" sz="2800" b="1" dirty="0">
                <a:latin typeface="+mn-lt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latin typeface="+mn-lt"/>
                <a:ea typeface="黑体" panose="02010609060101010101" pitchFamily="49" charset="-122"/>
              </a:rPr>
              <a:t>8cm</a:t>
            </a:r>
            <a:r>
              <a:rPr lang="zh-CN" altLang="en-US" sz="2800" b="1" dirty="0">
                <a:latin typeface="+mn-lt"/>
                <a:ea typeface="黑体" panose="02010609060101010101" pitchFamily="49" charset="-122"/>
              </a:rPr>
              <a:t>的小棒</a:t>
            </a:r>
            <a:endParaRPr lang="en-US" altLang="zh-CN" sz="2800" b="1" dirty="0">
              <a:latin typeface="+mn-lt"/>
              <a:ea typeface="黑体" panose="02010609060101010101" pitchFamily="49" charset="-122"/>
            </a:endParaRPr>
          </a:p>
          <a:p>
            <a:pPr marL="269875" indent="-269875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latin typeface="+mn-lt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latin typeface="+mn-lt"/>
                <a:ea typeface="黑体" panose="02010609060101010101" pitchFamily="49" charset="-122"/>
              </a:rPr>
              <a:t>各一根，哪三根小棒可以围成一个三角形</a:t>
            </a:r>
            <a:r>
              <a:rPr lang="en-US" altLang="zh-CN" sz="2800" b="1" dirty="0">
                <a:latin typeface="+mn-lt"/>
                <a:ea typeface="黑体" panose="02010609060101010101" pitchFamily="49" charset="-122"/>
              </a:rPr>
              <a:t>?</a:t>
            </a:r>
            <a:endParaRPr lang="zh-CN" altLang="en-US" sz="28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BAC4BF35-4EBE-40A6-922E-A0969FF5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2832183"/>
            <a:ext cx="2971800" cy="6096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E3556A"/>
                </a:solidFill>
                <a:latin typeface="+mn-lt"/>
                <a:ea typeface="黑体" panose="02010609060101010101" pitchFamily="49" charset="-122"/>
              </a:rPr>
              <a:t>3cm</a:t>
            </a:r>
            <a:r>
              <a:rPr lang="zh-CN" altLang="en-US" sz="2800" b="1" dirty="0">
                <a:solidFill>
                  <a:srgbClr val="E3556A"/>
                </a:solidFill>
                <a:latin typeface="+mn-lt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srgbClr val="E3556A"/>
                </a:solidFill>
                <a:latin typeface="+mn-lt"/>
                <a:ea typeface="黑体" panose="02010609060101010101" pitchFamily="49" charset="-122"/>
              </a:rPr>
              <a:t>4cm</a:t>
            </a:r>
            <a:r>
              <a:rPr lang="zh-CN" altLang="en-US" sz="2800" b="1" dirty="0">
                <a:solidFill>
                  <a:srgbClr val="E3556A"/>
                </a:solidFill>
                <a:latin typeface="+mn-lt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srgbClr val="E3556A"/>
                </a:solidFill>
                <a:latin typeface="+mn-lt"/>
                <a:ea typeface="黑体" panose="02010609060101010101" pitchFamily="49" charset="-122"/>
              </a:rPr>
              <a:t>5cm</a:t>
            </a:r>
            <a:endParaRPr lang="zh-CN" altLang="en-US" sz="2800" b="1" dirty="0">
              <a:solidFill>
                <a:srgbClr val="E3556A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4647C4D6-58AB-42AB-BFA8-BDEAEE5C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3583338"/>
            <a:ext cx="2971800" cy="5598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E3556A"/>
                </a:solidFill>
                <a:latin typeface="+mn-lt"/>
                <a:ea typeface="黑体" panose="02010609060101010101" pitchFamily="49" charset="-122"/>
              </a:rPr>
              <a:t>4cm</a:t>
            </a:r>
            <a:r>
              <a:rPr lang="zh-CN" altLang="en-US" sz="2800" b="1" dirty="0">
                <a:solidFill>
                  <a:srgbClr val="E3556A"/>
                </a:solidFill>
                <a:latin typeface="+mn-lt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srgbClr val="E3556A"/>
                </a:solidFill>
                <a:latin typeface="+mn-lt"/>
                <a:ea typeface="黑体" panose="02010609060101010101" pitchFamily="49" charset="-122"/>
              </a:rPr>
              <a:t>5cm</a:t>
            </a:r>
            <a:r>
              <a:rPr lang="zh-CN" altLang="en-US" sz="2800" b="1" dirty="0">
                <a:solidFill>
                  <a:srgbClr val="E3556A"/>
                </a:solidFill>
                <a:latin typeface="+mn-lt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srgbClr val="E3556A"/>
                </a:solidFill>
                <a:latin typeface="+mn-lt"/>
                <a:ea typeface="黑体" panose="02010609060101010101" pitchFamily="49" charset="-122"/>
              </a:rPr>
              <a:t>8cm</a:t>
            </a:r>
            <a:endParaRPr lang="zh-CN" altLang="en-US" sz="2800" b="1" dirty="0">
              <a:solidFill>
                <a:srgbClr val="E3556A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0923B9E-8D72-4AE3-8547-9E1E1B016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37055"/>
            <a:ext cx="5211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三角形任意两边的和大于第三边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82D64AF2-FCDB-4EEE-9D61-8EAFE72E7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998626"/>
            <a:ext cx="8575675" cy="5603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3. 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一个直角三角形的两个锐角的和是多少度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?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为什么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?</a:t>
            </a:r>
            <a:endParaRPr lang="zh-CN" altLang="en-US" sz="2800" b="1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D9524050-DF98-4D22-A1C6-C62C5B1FE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68" y="1731277"/>
            <a:ext cx="84756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E3556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90</a:t>
            </a:r>
            <a:r>
              <a:rPr lang="zh-CN" altLang="en-US" sz="2800" b="1">
                <a:solidFill>
                  <a:srgbClr val="E3556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度。三角形内角和减去一个直角得到两个锐角的和。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0DF350D-A7CF-47EA-AA7C-69E9E03EE4E1}"/>
              </a:ext>
            </a:extLst>
          </p:cNvPr>
          <p:cNvGrpSpPr>
            <a:grpSpLocks/>
          </p:cNvGrpSpPr>
          <p:nvPr/>
        </p:nvGrpSpPr>
        <p:grpSpPr bwMode="auto">
          <a:xfrm>
            <a:off x="350838" y="2521039"/>
            <a:ext cx="2286000" cy="549275"/>
            <a:chOff x="666" y="1776"/>
            <a:chExt cx="3600" cy="86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6D4BC94-13E2-43FF-92E0-99BC80FDA1EB}"/>
                </a:ext>
              </a:extLst>
            </p:cNvPr>
            <p:cNvGrpSpPr/>
            <p:nvPr/>
          </p:nvGrpSpPr>
          <p:grpSpPr>
            <a:xfrm>
              <a:off x="666" y="1776"/>
              <a:ext cx="3600" cy="863"/>
              <a:chOff x="6481" y="5740"/>
              <a:chExt cx="3600" cy="863"/>
            </a:xfrm>
            <a:solidFill>
              <a:srgbClr val="4BACC6"/>
            </a:solidFill>
          </p:grpSpPr>
          <p:sp>
            <p:nvSpPr>
              <p:cNvPr id="7" name="圆角矩形 38">
                <a:extLst>
                  <a:ext uri="{FF2B5EF4-FFF2-40B4-BE49-F238E27FC236}">
                    <a16:creationId xmlns:a16="http://schemas.microsoft.com/office/drawing/2014/main" id="{BC328BA4-2CEF-4FCC-8982-C940AE6D4984}"/>
                  </a:ext>
                </a:extLst>
              </p:cNvPr>
              <p:cNvSpPr/>
              <p:nvPr/>
            </p:nvSpPr>
            <p:spPr>
              <a:xfrm>
                <a:off x="6481" y="5740"/>
                <a:ext cx="3418" cy="824"/>
              </a:xfrm>
              <a:prstGeom prst="roundRect">
                <a:avLst/>
              </a:prstGeom>
              <a:solidFill>
                <a:srgbClr val="3399FF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3200" noProof="1">
                  <a:solidFill>
                    <a:prstClr val="white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  <a:sym typeface="时尚中黑简体" panose="01010104010101010101" pitchFamily="2" charset="-122"/>
                </a:endParaRPr>
              </a:p>
            </p:txBody>
          </p:sp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914C730A-5BCA-4544-A37C-C68FC2AB528D}"/>
                  </a:ext>
                </a:extLst>
              </p:cNvPr>
              <p:cNvSpPr txBox="1"/>
              <p:nvPr/>
            </p:nvSpPr>
            <p:spPr>
              <a:xfrm>
                <a:off x="7228" y="5740"/>
                <a:ext cx="2853" cy="8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2800" noProof="1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时尚中黑简体" panose="01010104010101010101" pitchFamily="2" charset="-122"/>
                  </a:rPr>
                  <a:t>拓展延伸</a:t>
                </a:r>
              </a:p>
            </p:txBody>
          </p:sp>
        </p:grpSp>
        <p:sp>
          <p:nvSpPr>
            <p:cNvPr id="40967" name="Freeform 48">
              <a:extLst>
                <a:ext uri="{FF2B5EF4-FFF2-40B4-BE49-F238E27FC236}">
                  <a16:creationId xmlns:a16="http://schemas.microsoft.com/office/drawing/2014/main" id="{247968B8-BEDF-477C-94D8-2C79856152A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910" y="1887"/>
              <a:ext cx="395" cy="628"/>
            </a:xfrm>
            <a:custGeom>
              <a:avLst/>
              <a:gdLst>
                <a:gd name="T0" fmla="*/ 2147483646 w 67"/>
                <a:gd name="T1" fmla="*/ 2147483646 h 106"/>
                <a:gd name="T2" fmla="*/ 2147483646 w 67"/>
                <a:gd name="T3" fmla="*/ 2147483646 h 106"/>
                <a:gd name="T4" fmla="*/ 2147483646 w 67"/>
                <a:gd name="T5" fmla="*/ 2147483646 h 106"/>
                <a:gd name="T6" fmla="*/ 2147483646 w 67"/>
                <a:gd name="T7" fmla="*/ 2147483646 h 106"/>
                <a:gd name="T8" fmla="*/ 2147483646 w 67"/>
                <a:gd name="T9" fmla="*/ 2147483646 h 106"/>
                <a:gd name="T10" fmla="*/ 2147483646 w 67"/>
                <a:gd name="T11" fmla="*/ 2147483646 h 106"/>
                <a:gd name="T12" fmla="*/ 2147483646 w 67"/>
                <a:gd name="T13" fmla="*/ 2147483646 h 106"/>
                <a:gd name="T14" fmla="*/ 2147483646 w 67"/>
                <a:gd name="T15" fmla="*/ 2147483646 h 106"/>
                <a:gd name="T16" fmla="*/ 2147483646 w 67"/>
                <a:gd name="T17" fmla="*/ 2147483646 h 106"/>
                <a:gd name="T18" fmla="*/ 2147483646 w 67"/>
                <a:gd name="T19" fmla="*/ 2147483646 h 106"/>
                <a:gd name="T20" fmla="*/ 2147483646 w 67"/>
                <a:gd name="T21" fmla="*/ 2147483646 h 106"/>
                <a:gd name="T22" fmla="*/ 2147483646 w 67"/>
                <a:gd name="T23" fmla="*/ 2147483646 h 106"/>
                <a:gd name="T24" fmla="*/ 2147483646 w 67"/>
                <a:gd name="T25" fmla="*/ 2147483646 h 106"/>
                <a:gd name="T26" fmla="*/ 2147483646 w 67"/>
                <a:gd name="T27" fmla="*/ 2147483646 h 106"/>
                <a:gd name="T28" fmla="*/ 2147483646 w 67"/>
                <a:gd name="T29" fmla="*/ 2147483646 h 106"/>
                <a:gd name="T30" fmla="*/ 0 w 67"/>
                <a:gd name="T31" fmla="*/ 2147483646 h 106"/>
                <a:gd name="T32" fmla="*/ 2147483646 w 67"/>
                <a:gd name="T33" fmla="*/ 0 h 106"/>
                <a:gd name="T34" fmla="*/ 2147483646 w 67"/>
                <a:gd name="T35" fmla="*/ 2147483646 h 106"/>
                <a:gd name="T36" fmla="*/ 2147483646 w 67"/>
                <a:gd name="T37" fmla="*/ 2147483646 h 106"/>
                <a:gd name="T38" fmla="*/ 2147483646 w 67"/>
                <a:gd name="T39" fmla="*/ 2147483646 h 106"/>
                <a:gd name="T40" fmla="*/ 2147483646 w 67"/>
                <a:gd name="T41" fmla="*/ 2147483646 h 106"/>
                <a:gd name="T42" fmla="*/ 2147483646 w 67"/>
                <a:gd name="T43" fmla="*/ 2147483646 h 106"/>
                <a:gd name="T44" fmla="*/ 2147483646 w 67"/>
                <a:gd name="T45" fmla="*/ 2147483646 h 106"/>
                <a:gd name="T46" fmla="*/ 2147483646 w 67"/>
                <a:gd name="T47" fmla="*/ 2147483646 h 106"/>
                <a:gd name="T48" fmla="*/ 2147483646 w 67"/>
                <a:gd name="T49" fmla="*/ 2147483646 h 106"/>
                <a:gd name="T50" fmla="*/ 2147483646 w 67"/>
                <a:gd name="T51" fmla="*/ 2147483646 h 106"/>
                <a:gd name="T52" fmla="*/ 2147483646 w 67"/>
                <a:gd name="T53" fmla="*/ 2147483646 h 106"/>
                <a:gd name="T54" fmla="*/ 2147483646 w 67"/>
                <a:gd name="T55" fmla="*/ 2147483646 h 106"/>
                <a:gd name="T56" fmla="*/ 2147483646 w 67"/>
                <a:gd name="T57" fmla="*/ 2147483646 h 106"/>
                <a:gd name="T58" fmla="*/ 2147483646 w 67"/>
                <a:gd name="T59" fmla="*/ 2147483646 h 106"/>
                <a:gd name="T60" fmla="*/ 2147483646 w 67"/>
                <a:gd name="T61" fmla="*/ 2147483646 h 106"/>
                <a:gd name="T62" fmla="*/ 2147483646 w 67"/>
                <a:gd name="T63" fmla="*/ 2147483646 h 106"/>
                <a:gd name="T64" fmla="*/ 2147483646 w 67"/>
                <a:gd name="T65" fmla="*/ 2147483646 h 106"/>
                <a:gd name="T66" fmla="*/ 2147483646 w 67"/>
                <a:gd name="T67" fmla="*/ 2147483646 h 106"/>
                <a:gd name="T68" fmla="*/ 2147483646 w 67"/>
                <a:gd name="T69" fmla="*/ 2147483646 h 106"/>
                <a:gd name="T70" fmla="*/ 2147483646 w 67"/>
                <a:gd name="T71" fmla="*/ 2147483646 h 106"/>
                <a:gd name="T72" fmla="*/ 2147483646 w 67"/>
                <a:gd name="T73" fmla="*/ 2147483646 h 106"/>
                <a:gd name="T74" fmla="*/ 2147483646 w 67"/>
                <a:gd name="T75" fmla="*/ 2147483646 h 106"/>
                <a:gd name="T76" fmla="*/ 2147483646 w 67"/>
                <a:gd name="T77" fmla="*/ 2147483646 h 106"/>
                <a:gd name="T78" fmla="*/ 2147483646 w 67"/>
                <a:gd name="T79" fmla="*/ 2147483646 h 106"/>
                <a:gd name="T80" fmla="*/ 2147483646 w 67"/>
                <a:gd name="T81" fmla="*/ 2147483646 h 106"/>
                <a:gd name="T82" fmla="*/ 2147483646 w 67"/>
                <a:gd name="T83" fmla="*/ 2147483646 h 106"/>
                <a:gd name="T84" fmla="*/ 2147483646 w 67"/>
                <a:gd name="T85" fmla="*/ 2147483646 h 106"/>
                <a:gd name="T86" fmla="*/ 2147483646 w 67"/>
                <a:gd name="T87" fmla="*/ 2147483646 h 106"/>
                <a:gd name="T88" fmla="*/ 2147483646 w 67"/>
                <a:gd name="T89" fmla="*/ 2147483646 h 106"/>
                <a:gd name="T90" fmla="*/ 2147483646 w 67"/>
                <a:gd name="T91" fmla="*/ 2147483646 h 106"/>
                <a:gd name="T92" fmla="*/ 2147483646 w 67"/>
                <a:gd name="T93" fmla="*/ 2147483646 h 106"/>
                <a:gd name="T94" fmla="*/ 2147483646 w 67"/>
                <a:gd name="T95" fmla="*/ 2147483646 h 106"/>
                <a:gd name="T96" fmla="*/ 2147483646 w 67"/>
                <a:gd name="T97" fmla="*/ 2147483646 h 106"/>
                <a:gd name="T98" fmla="*/ 2147483646 w 67"/>
                <a:gd name="T99" fmla="*/ 2147483646 h 106"/>
                <a:gd name="T100" fmla="*/ 2147483646 w 67"/>
                <a:gd name="T101" fmla="*/ 2147483646 h 106"/>
                <a:gd name="T102" fmla="*/ 2147483646 w 67"/>
                <a:gd name="T103" fmla="*/ 2147483646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E46C6470-1819-4FE5-90E6-D0DAB06B3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3159240"/>
            <a:ext cx="6737350" cy="130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锐角三角形的两个锐角和一定大于</a:t>
            </a:r>
            <a:r>
              <a:rPr lang="en-US" altLang="zh-CN" sz="2800" b="1" dirty="0">
                <a:solidFill>
                  <a:srgbClr val="0066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90°</a:t>
            </a:r>
            <a:r>
              <a:rPr lang="zh-CN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，钝角三角形的两个锐角和一定小于</a:t>
            </a:r>
            <a:r>
              <a:rPr lang="en-US" altLang="zh-CN" sz="2800" b="1" dirty="0">
                <a:solidFill>
                  <a:srgbClr val="0066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90°</a:t>
            </a:r>
            <a:r>
              <a:rPr lang="zh-CN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组合 8">
            <a:extLst>
              <a:ext uri="{FF2B5EF4-FFF2-40B4-BE49-F238E27FC236}">
                <a16:creationId xmlns:a16="http://schemas.microsoft.com/office/drawing/2014/main" id="{3A7F193D-385D-4F19-82BA-E2A752C879B7}"/>
              </a:ext>
            </a:extLst>
          </p:cNvPr>
          <p:cNvGrpSpPr>
            <a:grpSpLocks/>
          </p:cNvGrpSpPr>
          <p:nvPr/>
        </p:nvGrpSpPr>
        <p:grpSpPr bwMode="auto">
          <a:xfrm>
            <a:off x="808038" y="598488"/>
            <a:ext cx="7645400" cy="3554412"/>
            <a:chOff x="619562" y="677303"/>
            <a:chExt cx="7645526" cy="3553943"/>
          </a:xfrm>
        </p:grpSpPr>
        <p:pic>
          <p:nvPicPr>
            <p:cNvPr id="41991" name="图片 9">
              <a:extLst>
                <a:ext uri="{FF2B5EF4-FFF2-40B4-BE49-F238E27FC236}">
                  <a16:creationId xmlns:a16="http://schemas.microsoft.com/office/drawing/2014/main" id="{4FB9DB72-6230-4929-9A04-A36584201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4" t="23866" r="10719" b="22557"/>
            <a:stretch>
              <a:fillRect/>
            </a:stretch>
          </p:blipFill>
          <p:spPr bwMode="auto">
            <a:xfrm>
              <a:off x="619562" y="677303"/>
              <a:ext cx="7645526" cy="35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2" name="矩形 2">
              <a:extLst>
                <a:ext uri="{FF2B5EF4-FFF2-40B4-BE49-F238E27FC236}">
                  <a16:creationId xmlns:a16="http://schemas.microsoft.com/office/drawing/2014/main" id="{C1302EEB-2343-494E-B929-C6CC32C7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766" y="1551336"/>
              <a:ext cx="522876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同学们，今天的数学课你们有哪些收获呢？</a:t>
              </a:r>
            </a:p>
          </p:txBody>
        </p:sp>
      </p:grpSp>
      <p:grpSp>
        <p:nvGrpSpPr>
          <p:cNvPr id="41988" name="组合 15">
            <a:extLst>
              <a:ext uri="{FF2B5EF4-FFF2-40B4-BE49-F238E27FC236}">
                <a16:creationId xmlns:a16="http://schemas.microsoft.com/office/drawing/2014/main" id="{1A6033A1-E457-44B6-A267-476FA656DDA1}"/>
              </a:ext>
            </a:extLst>
          </p:cNvPr>
          <p:cNvGrpSpPr>
            <a:grpSpLocks/>
          </p:cNvGrpSpPr>
          <p:nvPr/>
        </p:nvGrpSpPr>
        <p:grpSpPr bwMode="auto">
          <a:xfrm>
            <a:off x="400050" y="542925"/>
            <a:ext cx="1925638" cy="584200"/>
            <a:chOff x="399391" y="542926"/>
            <a:chExt cx="1925783" cy="584201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DDB2ABF8-1582-4EAD-B6EE-920C70DC4F91}"/>
                </a:ext>
              </a:extLst>
            </p:cNvPr>
            <p:cNvSpPr/>
            <p:nvPr/>
          </p:nvSpPr>
          <p:spPr bwMode="auto">
            <a:xfrm>
              <a:off x="399391" y="571501"/>
              <a:ext cx="1925783" cy="523876"/>
            </a:xfrm>
            <a:prstGeom prst="roundRect">
              <a:avLst/>
            </a:prstGeom>
            <a:solidFill>
              <a:srgbClr val="CBE8FA"/>
            </a:solidFill>
            <a:ln w="19050">
              <a:noFill/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6D312A59-6D75-4745-A5B4-E6EC2B423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391" y="542926"/>
              <a:ext cx="1925782" cy="58420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课堂小结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DC9D6F1-4593-4D39-ACBD-E705D5BF77BD}"/>
              </a:ext>
            </a:extLst>
          </p:cNvPr>
          <p:cNvSpPr/>
          <p:nvPr/>
        </p:nvSpPr>
        <p:spPr>
          <a:xfrm>
            <a:off x="400050" y="1304925"/>
            <a:ext cx="8121650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1.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我会填。</a:t>
            </a:r>
          </a:p>
          <a:p>
            <a:pPr marL="893763" indent="-893763" algn="just" eaLnBrk="1" hangingPunct="1">
              <a:lnSpc>
                <a:spcPct val="120000"/>
              </a:lnSpc>
              <a:defRPr/>
            </a:pP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1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）经过一点可以画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(          )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条直线，经过两点可以画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(       )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条直线。</a:t>
            </a:r>
          </a:p>
          <a:p>
            <a:pPr marL="893763" indent="-893763" algn="just" eaLnBrk="1" hangingPunct="1">
              <a:lnSpc>
                <a:spcPct val="120000"/>
              </a:lnSpc>
              <a:defRPr/>
            </a:pP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2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）如图，共有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(      )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条直线，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(       )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条射线，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(    )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条线段。</a:t>
            </a:r>
          </a:p>
        </p:txBody>
      </p:sp>
      <p:pic>
        <p:nvPicPr>
          <p:cNvPr id="43011" name="图片 4">
            <a:extLst>
              <a:ext uri="{FF2B5EF4-FFF2-40B4-BE49-F238E27FC236}">
                <a16:creationId xmlns:a16="http://schemas.microsoft.com/office/drawing/2014/main" id="{29F6033E-2969-4245-81C2-39B20CC59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4075113"/>
            <a:ext cx="4473575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6BB636-378E-4F33-B82D-F34BF9B97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0" y="1785938"/>
            <a:ext cx="15240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无数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9BC2E8F-C2DA-4259-B50A-F482A9ED3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298700"/>
            <a:ext cx="5619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AFA7523-3C2D-48A3-9F8F-89FD74D01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806700"/>
            <a:ext cx="56356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B95B70B-9F80-4243-8176-18D7C7EDE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650" y="2832100"/>
            <a:ext cx="56356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56C5B8E-BAB9-4327-940A-1DD340F68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738" y="2833688"/>
            <a:ext cx="5635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E849252-3D98-4BFE-86D5-D454AB26A472}"/>
              </a:ext>
            </a:extLst>
          </p:cNvPr>
          <p:cNvSpPr/>
          <p:nvPr/>
        </p:nvSpPr>
        <p:spPr>
          <a:xfrm>
            <a:off x="1920875" y="4516438"/>
            <a:ext cx="54927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43018" name="组合 15">
            <a:extLst>
              <a:ext uri="{FF2B5EF4-FFF2-40B4-BE49-F238E27FC236}">
                <a16:creationId xmlns:a16="http://schemas.microsoft.com/office/drawing/2014/main" id="{1AA9B568-2190-452E-B64A-F6BA5CAC113C}"/>
              </a:ext>
            </a:extLst>
          </p:cNvPr>
          <p:cNvGrpSpPr>
            <a:grpSpLocks/>
          </p:cNvGrpSpPr>
          <p:nvPr/>
        </p:nvGrpSpPr>
        <p:grpSpPr bwMode="auto">
          <a:xfrm>
            <a:off x="400050" y="542925"/>
            <a:ext cx="1925638" cy="584200"/>
            <a:chOff x="399391" y="542926"/>
            <a:chExt cx="1925783" cy="584201"/>
          </a:xfrm>
        </p:grpSpPr>
        <p:sp>
          <p:nvSpPr>
            <p:cNvPr id="14" name="圆角矩形 13">
              <a:extLst>
                <a:ext uri="{FF2B5EF4-FFF2-40B4-BE49-F238E27FC236}">
                  <a16:creationId xmlns:a16="http://schemas.microsoft.com/office/drawing/2014/main" id="{9D4AA3EC-336E-4A0C-8A45-F0CC80B07DB0}"/>
                </a:ext>
              </a:extLst>
            </p:cNvPr>
            <p:cNvSpPr/>
            <p:nvPr/>
          </p:nvSpPr>
          <p:spPr bwMode="auto">
            <a:xfrm>
              <a:off x="399391" y="571501"/>
              <a:ext cx="1925783" cy="523876"/>
            </a:xfrm>
            <a:prstGeom prst="roundRect">
              <a:avLst/>
            </a:prstGeom>
            <a:solidFill>
              <a:srgbClr val="CBE8FA"/>
            </a:solidFill>
            <a:ln w="19050">
              <a:noFill/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BD32F8EE-BD80-427B-AB76-3BF31AB6A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391" y="542926"/>
              <a:ext cx="1925782" cy="58420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巩固练习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8637A45-9A4A-4FF2-BB40-507650C78A7A}"/>
              </a:ext>
            </a:extLst>
          </p:cNvPr>
          <p:cNvSpPr/>
          <p:nvPr/>
        </p:nvSpPr>
        <p:spPr>
          <a:xfrm>
            <a:off x="-11113" y="1225550"/>
            <a:ext cx="8239126" cy="5603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3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）一个多边形的内角和是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540°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，它是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(     )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边形。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AA5B4C-A6D8-4A46-A38E-1BC4F5AB7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1785938"/>
            <a:ext cx="6756401" cy="1643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03275" indent="-803275" algn="just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）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(2019·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浙江宁波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)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如图，三角形</a:t>
            </a:r>
            <a:r>
              <a:rPr lang="en-US" altLang="zh-CN" sz="2800" b="1" i="1" dirty="0">
                <a:latin typeface="+mj-lt"/>
                <a:ea typeface="黑体" panose="02010609060101010101" pitchFamily="49" charset="-122"/>
              </a:rPr>
              <a:t>ABC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中，∠</a:t>
            </a:r>
            <a:r>
              <a:rPr lang="en-US" altLang="zh-CN" sz="2800" b="1" i="1" dirty="0">
                <a:latin typeface="+mj-lt"/>
                <a:ea typeface="黑体" panose="02010609060101010101" pitchFamily="49" charset="-122"/>
              </a:rPr>
              <a:t>A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=70°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，如果沿图中的虚线剪去∠</a:t>
            </a:r>
            <a:r>
              <a:rPr lang="en-US" altLang="zh-CN" sz="2800" b="1" i="1" dirty="0">
                <a:latin typeface="+mj-lt"/>
                <a:ea typeface="黑体" panose="02010609060101010101" pitchFamily="49" charset="-122"/>
              </a:rPr>
              <a:t>A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，∠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1+∠2=(        )°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。</a:t>
            </a:r>
          </a:p>
        </p:txBody>
      </p:sp>
      <p:pic>
        <p:nvPicPr>
          <p:cNvPr id="45060" name="图片 4">
            <a:extLst>
              <a:ext uri="{FF2B5EF4-FFF2-40B4-BE49-F238E27FC236}">
                <a16:creationId xmlns:a16="http://schemas.microsoft.com/office/drawing/2014/main" id="{78BDCD0E-F1AD-4A36-8C68-7A8BFCE5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921000"/>
            <a:ext cx="26828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74E472A0-D9AB-4CFC-86E8-4AD12DEC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1206500"/>
            <a:ext cx="5619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五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379D5260-38AA-49EB-A246-C636CF483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776538"/>
            <a:ext cx="10223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250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05CE7DC-8E94-44A4-A32E-E8CF9B27D14F}"/>
              </a:ext>
            </a:extLst>
          </p:cNvPr>
          <p:cNvSpPr/>
          <p:nvPr/>
        </p:nvSpPr>
        <p:spPr>
          <a:xfrm>
            <a:off x="1920875" y="4516438"/>
            <a:ext cx="54927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15A31CDA-0210-406E-8299-CAB821A64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1444625"/>
            <a:ext cx="587240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直线、射线和线段有什么区别？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16E4BD8-1D8C-4032-92A5-91DA74B11E2E}"/>
              </a:ext>
            </a:extLst>
          </p:cNvPr>
          <p:cNvGraphicFramePr>
            <a:graphicFrameLocks noGrp="1"/>
          </p:cNvGraphicFramePr>
          <p:nvPr/>
        </p:nvGraphicFramePr>
        <p:xfrm>
          <a:off x="560388" y="2187575"/>
          <a:ext cx="8012112" cy="23161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8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9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9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041"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黑体" pitchFamily="2" charset="-122"/>
                          <a:ea typeface="黑体" pitchFamily="2" charset="-122"/>
                        </a:rPr>
                        <a:t>端点</a:t>
                      </a: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黑体" pitchFamily="2" charset="-122"/>
                          <a:ea typeface="黑体" pitchFamily="2" charset="-122"/>
                        </a:rPr>
                        <a:t>延伸</a:t>
                      </a: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黑体" pitchFamily="2" charset="-122"/>
                          <a:ea typeface="黑体" pitchFamily="2" charset="-122"/>
                        </a:rPr>
                        <a:t>度量</a:t>
                      </a:r>
                    </a:p>
                  </a:txBody>
                  <a:tcPr marL="91455" marR="91455" marT="45683" marB="4568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黑体" pitchFamily="2" charset="-122"/>
                          <a:ea typeface="黑体" pitchFamily="2" charset="-122"/>
                        </a:rPr>
                        <a:t>直线</a:t>
                      </a:r>
                      <a:endParaRPr lang="en-US" altLang="zh-CN" sz="2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3399FF"/>
                        </a:solidFill>
                        <a:latin typeface="+mn-lt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3399FF"/>
                        </a:solidFill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3399FF"/>
                        </a:solidFill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黑体" pitchFamily="2" charset="-122"/>
                          <a:ea typeface="黑体" pitchFamily="2" charset="-122"/>
                        </a:rPr>
                        <a:t>射线</a:t>
                      </a: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3399FF"/>
                        </a:solidFill>
                        <a:latin typeface="+mn-lt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3399FF"/>
                        </a:solidFill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3399FF"/>
                        </a:solidFill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黑体" pitchFamily="2" charset="-122"/>
                          <a:ea typeface="黑体" pitchFamily="2" charset="-122"/>
                        </a:rPr>
                        <a:t>线段</a:t>
                      </a: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3399FF"/>
                        </a:solidFill>
                        <a:latin typeface="+mn-lt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3399FF"/>
                        </a:solidFill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solidFill>
                          <a:srgbClr val="3399FF"/>
                        </a:solidFill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55" marR="91455" marT="45683" marB="4568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294" name="图片 1" descr="图形1">
            <a:extLst>
              <a:ext uri="{FF2B5EF4-FFF2-40B4-BE49-F238E27FC236}">
                <a16:creationId xmlns:a16="http://schemas.microsoft.com/office/drawing/2014/main" id="{B33F863D-8592-48A4-91FA-08972BE53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401763"/>
            <a:ext cx="157003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3CF2B15-F51F-4567-81F2-481473EFF547}"/>
              </a:ext>
            </a:extLst>
          </p:cNvPr>
          <p:cNvSpPr/>
          <p:nvPr/>
        </p:nvSpPr>
        <p:spPr>
          <a:xfrm>
            <a:off x="1947863" y="2790825"/>
            <a:ext cx="3651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E45065"/>
                </a:solidFill>
                <a:latin typeface="+mn-lt"/>
                <a:ea typeface="黑体" pitchFamily="2" charset="-122"/>
              </a:rPr>
              <a:t>0</a:t>
            </a:r>
            <a:endParaRPr lang="zh-CN" altLang="en-US" sz="2800" b="1" dirty="0">
              <a:solidFill>
                <a:srgbClr val="E45065"/>
              </a:solidFill>
              <a:latin typeface="+mn-lt"/>
              <a:ea typeface="黑体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075B2D9-7253-4093-AD1E-F285830FBD7B}"/>
              </a:ext>
            </a:extLst>
          </p:cNvPr>
          <p:cNvSpPr/>
          <p:nvPr/>
        </p:nvSpPr>
        <p:spPr>
          <a:xfrm>
            <a:off x="1947863" y="3386138"/>
            <a:ext cx="365125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E45065"/>
                </a:solidFill>
                <a:latin typeface="+mn-lt"/>
                <a:ea typeface="黑体" pitchFamily="2" charset="-122"/>
              </a:rPr>
              <a:t>1</a:t>
            </a:r>
            <a:endParaRPr lang="zh-CN" altLang="en-US" sz="2800" b="1" dirty="0">
              <a:solidFill>
                <a:srgbClr val="E45065"/>
              </a:solidFill>
              <a:latin typeface="+mn-lt"/>
              <a:ea typeface="黑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9272850-CF24-421C-B0E8-0DECE95EBAFA}"/>
              </a:ext>
            </a:extLst>
          </p:cNvPr>
          <p:cNvSpPr/>
          <p:nvPr/>
        </p:nvSpPr>
        <p:spPr>
          <a:xfrm>
            <a:off x="1947863" y="3984625"/>
            <a:ext cx="36512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E45065"/>
                </a:solidFill>
                <a:latin typeface="+mn-lt"/>
                <a:ea typeface="黑体" pitchFamily="2" charset="-122"/>
              </a:rPr>
              <a:t>2</a:t>
            </a:r>
            <a:endParaRPr lang="zh-CN" altLang="en-US" sz="2800" b="1" dirty="0">
              <a:solidFill>
                <a:srgbClr val="E45065"/>
              </a:solidFill>
              <a:latin typeface="+mn-lt"/>
              <a:ea typeface="黑体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2D34CA7-000E-405F-B552-546D15879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163" y="2779713"/>
            <a:ext cx="3432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E4506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可以向两边无限延伸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A346CBA-B044-4D5F-B190-CE3AC998F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163" y="3371850"/>
            <a:ext cx="3432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E4506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可以向一边无限延伸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FF35045-1C34-42DD-BD15-586B18444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3938588"/>
            <a:ext cx="1987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E4506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不可以延伸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B23C7DD-1E6F-4571-8FC5-13BB343E2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2790825"/>
            <a:ext cx="162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E4506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不可度量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5EF46DD-AA47-4D85-A0E2-37A49FDB0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3365500"/>
            <a:ext cx="162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E4506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不可度量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BB9DC85-C3D2-4B1F-B685-6C5795F2A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938" y="3938588"/>
            <a:ext cx="1266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>
                <a:solidFill>
                  <a:srgbClr val="E4506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可度量</a:t>
            </a:r>
          </a:p>
        </p:txBody>
      </p:sp>
      <p:grpSp>
        <p:nvGrpSpPr>
          <p:cNvPr id="11304" name="组合 4">
            <a:extLst>
              <a:ext uri="{FF2B5EF4-FFF2-40B4-BE49-F238E27FC236}">
                <a16:creationId xmlns:a16="http://schemas.microsoft.com/office/drawing/2014/main" id="{E614A6EB-BDA1-4B69-890D-DFF28E53662A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560388"/>
            <a:ext cx="2232025" cy="754062"/>
            <a:chOff x="984250" y="490537"/>
            <a:chExt cx="2232025" cy="928687"/>
          </a:xfrm>
        </p:grpSpPr>
        <p:pic>
          <p:nvPicPr>
            <p:cNvPr id="11305" name="图片 2">
              <a:extLst>
                <a:ext uri="{FF2B5EF4-FFF2-40B4-BE49-F238E27FC236}">
                  <a16:creationId xmlns:a16="http://schemas.microsoft.com/office/drawing/2014/main" id="{3B632B13-D652-47C9-A620-74B08F035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3" t="51401" r="34161" b="15001"/>
            <a:stretch>
              <a:fillRect/>
            </a:stretch>
          </p:blipFill>
          <p:spPr bwMode="auto">
            <a:xfrm>
              <a:off x="984250" y="490537"/>
              <a:ext cx="22320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3C13B3B-FAD2-4DD5-BC96-29C153D2BFBE}"/>
                </a:ext>
              </a:extLst>
            </p:cNvPr>
            <p:cNvSpPr txBox="1"/>
            <p:nvPr/>
          </p:nvSpPr>
          <p:spPr bwMode="auto">
            <a:xfrm>
              <a:off x="1323975" y="537460"/>
              <a:ext cx="1420813" cy="5845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12700">
                    <a:noFill/>
                  </a:ln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一条线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6" grpId="0"/>
      <p:bldP spid="17" grpId="0"/>
      <p:bldP spid="15" grpId="0"/>
      <p:bldP spid="18" grpId="0"/>
      <p:bldP spid="21" grpId="0"/>
      <p:bldP spid="23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7914774-BAC8-4BB7-B9AF-F2725D7707AF}"/>
              </a:ext>
            </a:extLst>
          </p:cNvPr>
          <p:cNvSpPr/>
          <p:nvPr/>
        </p:nvSpPr>
        <p:spPr>
          <a:xfrm>
            <a:off x="246063" y="917575"/>
            <a:ext cx="8664575" cy="1644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2.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我会选。（将正确答案的序号填在括号里）</a:t>
            </a:r>
          </a:p>
          <a:p>
            <a:pPr marL="893763" indent="-893763" algn="just" eaLnBrk="1" hangingPunct="1">
              <a:lnSpc>
                <a:spcPct val="120000"/>
              </a:lnSpc>
              <a:defRPr/>
            </a:pP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1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）把一张圆形的纸对折两次，折出的角是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 (     )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角。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              A.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锐 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                     B.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直 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                      C.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钝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62B44DF-7196-402E-A63C-EC3371B68CD4}"/>
              </a:ext>
            </a:extLst>
          </p:cNvPr>
          <p:cNvSpPr/>
          <p:nvPr/>
        </p:nvSpPr>
        <p:spPr>
          <a:xfrm>
            <a:off x="246063" y="2562225"/>
            <a:ext cx="8343900" cy="1643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93763" indent="-893763" algn="just" eaLnBrk="1" hangingPunct="1">
              <a:lnSpc>
                <a:spcPct val="120000"/>
              </a:lnSpc>
              <a:defRPr/>
            </a:pP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2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）已知一个三角形的两条边分别长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4cm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和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8cm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，那么第三条边可能是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(     )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。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            A.12cm</a:t>
            </a:r>
            <a:r>
              <a:rPr lang="en-US" altLang="zh-CN" sz="2800" b="1" i="1" dirty="0"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               B.15cm		 C.11cm</a:t>
            </a:r>
            <a:endParaRPr lang="zh-CN" altLang="zh-CN" sz="2800" b="1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23370918-75F6-43BA-A956-D4A3106AD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13" y="1412875"/>
            <a:ext cx="5619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7F3792D-4300-4780-A010-725863F2E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3044825"/>
            <a:ext cx="5619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296F67-A0D4-4C64-9889-EBD0B14BB179}"/>
              </a:ext>
            </a:extLst>
          </p:cNvPr>
          <p:cNvSpPr/>
          <p:nvPr/>
        </p:nvSpPr>
        <p:spPr>
          <a:xfrm>
            <a:off x="1920875" y="4516438"/>
            <a:ext cx="54927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1646733-4650-4168-98B9-4DC8E3D5BF8E}"/>
              </a:ext>
            </a:extLst>
          </p:cNvPr>
          <p:cNvSpPr/>
          <p:nvPr/>
        </p:nvSpPr>
        <p:spPr>
          <a:xfrm>
            <a:off x="228600" y="1598613"/>
            <a:ext cx="8343900" cy="1643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93763" indent="-893763" eaLnBrk="1" hangingPunct="1">
              <a:lnSpc>
                <a:spcPct val="120000"/>
              </a:lnSpc>
              <a:defRPr/>
            </a:pP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3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）下面的角不能用一副三角尺直接画出的是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(    )</a:t>
            </a:r>
            <a:r>
              <a:rPr lang="zh-CN" altLang="zh-CN" sz="2800" b="1" dirty="0">
                <a:latin typeface="+mj-lt"/>
                <a:ea typeface="黑体" panose="02010609060101010101" pitchFamily="49" charset="-122"/>
              </a:rPr>
              <a:t>。</a:t>
            </a:r>
            <a:endParaRPr lang="en-US" altLang="zh-CN" sz="2800" b="1" dirty="0">
              <a:latin typeface="+mj-lt"/>
              <a:ea typeface="黑体" panose="02010609060101010101" pitchFamily="49" charset="-122"/>
            </a:endParaRPr>
          </a:p>
          <a:p>
            <a:pPr marL="893763" indent="-893763" eaLnBrk="1" hangingPunct="1">
              <a:lnSpc>
                <a:spcPct val="120000"/>
              </a:lnSpc>
              <a:defRPr/>
            </a:pPr>
            <a:endParaRPr lang="zh-CN" altLang="zh-CN" sz="2800" b="1" dirty="0">
              <a:latin typeface="+mj-lt"/>
              <a:ea typeface="黑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             A.15°	            B.55°	          C.75°</a:t>
            </a:r>
            <a:endParaRPr lang="zh-CN" altLang="zh-CN" sz="2800" b="1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26E7531-67C5-420B-9D19-0656885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1538288"/>
            <a:ext cx="5619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B3A7DE5-A540-4150-95A8-97B9DAF4BC81}"/>
              </a:ext>
            </a:extLst>
          </p:cNvPr>
          <p:cNvSpPr/>
          <p:nvPr/>
        </p:nvSpPr>
        <p:spPr>
          <a:xfrm>
            <a:off x="1920875" y="4516438"/>
            <a:ext cx="54927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811562B-93B5-4356-8FB5-C4A24B0F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1385888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7BF861A-BC89-4297-AAE4-3B6B0FB9D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1085850"/>
            <a:ext cx="8228012" cy="558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3.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如图，已知∠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1=30°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，求∠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、∠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和∠</a:t>
            </a:r>
            <a:r>
              <a:rPr lang="en-US" altLang="zh-CN" sz="2800" b="1" dirty="0">
                <a:latin typeface="+mj-lt"/>
                <a:ea typeface="黑体" panose="02010609060101010101" pitchFamily="49" charset="-122"/>
              </a:rPr>
              <a:t>5</a:t>
            </a:r>
            <a:r>
              <a:rPr lang="zh-CN" altLang="en-US" sz="2800" b="1" dirty="0">
                <a:latin typeface="+mj-lt"/>
                <a:ea typeface="黑体" panose="02010609060101010101" pitchFamily="49" charset="-122"/>
              </a:rPr>
              <a:t>的度数。</a:t>
            </a:r>
          </a:p>
        </p:txBody>
      </p:sp>
      <p:pic>
        <p:nvPicPr>
          <p:cNvPr id="48132" name="图片 3">
            <a:extLst>
              <a:ext uri="{FF2B5EF4-FFF2-40B4-BE49-F238E27FC236}">
                <a16:creationId xmlns:a16="http://schemas.microsoft.com/office/drawing/2014/main" id="{389AF5DB-F672-4F9F-AEAE-5D98C41D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862138"/>
            <a:ext cx="3135313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6B911AF-3C16-4AB5-9F56-B7D4DB285170}"/>
              </a:ext>
            </a:extLst>
          </p:cNvPr>
          <p:cNvSpPr/>
          <p:nvPr/>
        </p:nvSpPr>
        <p:spPr>
          <a:xfrm>
            <a:off x="534988" y="1774825"/>
            <a:ext cx="4989512" cy="2627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∠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2=90°-</a:t>
            </a:r>
            <a:r>
              <a:rPr lang="zh-CN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∠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1=90°-30°=60°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∠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4=180°-</a:t>
            </a:r>
            <a:r>
              <a:rPr lang="zh-CN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∠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2-</a:t>
            </a:r>
            <a:r>
              <a:rPr lang="zh-CN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∠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3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      =180°-60°-90°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      =30°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∠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5=90°-</a:t>
            </a:r>
            <a:r>
              <a:rPr lang="zh-CN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∠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4=90°-30°=60°</a:t>
            </a:r>
            <a:endParaRPr lang="zh-CN" altLang="zh-CN" sz="2800" b="1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51AD6CC-95D8-491B-8567-A4DC53EA91EA}"/>
              </a:ext>
            </a:extLst>
          </p:cNvPr>
          <p:cNvSpPr/>
          <p:nvPr/>
        </p:nvSpPr>
        <p:spPr>
          <a:xfrm>
            <a:off x="1920875" y="4516438"/>
            <a:ext cx="54927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BA921B09-C43E-4B3A-AC96-DD19C9397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601663"/>
            <a:ext cx="224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66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点动成线：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79858D73-6649-4D47-9980-9C12E6A41B61}"/>
              </a:ext>
            </a:extLst>
          </p:cNvPr>
          <p:cNvSpPr/>
          <p:nvPr/>
        </p:nvSpPr>
        <p:spPr bwMode="auto">
          <a:xfrm>
            <a:off x="1676400" y="307340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61E95BFE-902C-4474-B832-5A85B262E381}"/>
              </a:ext>
            </a:extLst>
          </p:cNvPr>
          <p:cNvSpPr/>
          <p:nvPr/>
        </p:nvSpPr>
        <p:spPr bwMode="auto">
          <a:xfrm>
            <a:off x="1676400" y="301307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0764C5E-0194-4312-9709-0147FC99E202}"/>
              </a:ext>
            </a:extLst>
          </p:cNvPr>
          <p:cNvSpPr/>
          <p:nvPr/>
        </p:nvSpPr>
        <p:spPr bwMode="auto">
          <a:xfrm>
            <a:off x="1676400" y="29527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CCC8238-9DDF-4D36-82D9-262EDA8F54D5}"/>
              </a:ext>
            </a:extLst>
          </p:cNvPr>
          <p:cNvSpPr/>
          <p:nvPr/>
        </p:nvSpPr>
        <p:spPr bwMode="auto">
          <a:xfrm>
            <a:off x="1676400" y="289242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F17F042B-116A-443C-89FB-C6266A959ABC}"/>
              </a:ext>
            </a:extLst>
          </p:cNvPr>
          <p:cNvSpPr/>
          <p:nvPr/>
        </p:nvSpPr>
        <p:spPr bwMode="auto">
          <a:xfrm>
            <a:off x="1676400" y="283210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444FBDB9-1240-4F77-A704-DC6EA2A2F063}"/>
              </a:ext>
            </a:extLst>
          </p:cNvPr>
          <p:cNvSpPr/>
          <p:nvPr/>
        </p:nvSpPr>
        <p:spPr bwMode="auto">
          <a:xfrm>
            <a:off x="1676400" y="277177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AE7C3DE-9E65-4419-BF97-50F50BADDF72}"/>
              </a:ext>
            </a:extLst>
          </p:cNvPr>
          <p:cNvSpPr/>
          <p:nvPr/>
        </p:nvSpPr>
        <p:spPr bwMode="auto">
          <a:xfrm>
            <a:off x="1676400" y="27114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93466AE-D03D-4E49-B276-A6B11FCDD765}"/>
              </a:ext>
            </a:extLst>
          </p:cNvPr>
          <p:cNvSpPr/>
          <p:nvPr/>
        </p:nvSpPr>
        <p:spPr bwMode="auto">
          <a:xfrm>
            <a:off x="1676400" y="265112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92C9B79-9BE7-4DFE-863A-26470F4F36BF}"/>
              </a:ext>
            </a:extLst>
          </p:cNvPr>
          <p:cNvSpPr/>
          <p:nvPr/>
        </p:nvSpPr>
        <p:spPr bwMode="auto">
          <a:xfrm>
            <a:off x="1676400" y="260350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9EBE3CC-D2F5-48FF-B944-568B9E89DFEA}"/>
              </a:ext>
            </a:extLst>
          </p:cNvPr>
          <p:cNvSpPr/>
          <p:nvPr/>
        </p:nvSpPr>
        <p:spPr bwMode="auto">
          <a:xfrm>
            <a:off x="1676400" y="256381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2A520A6D-3880-4D0F-8931-312A7EFA1413}"/>
              </a:ext>
            </a:extLst>
          </p:cNvPr>
          <p:cNvSpPr/>
          <p:nvPr/>
        </p:nvSpPr>
        <p:spPr bwMode="auto">
          <a:xfrm>
            <a:off x="1676400" y="250983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84450809-E4ED-4CB5-B725-779B168ECF7D}"/>
              </a:ext>
            </a:extLst>
          </p:cNvPr>
          <p:cNvSpPr/>
          <p:nvPr/>
        </p:nvSpPr>
        <p:spPr bwMode="auto">
          <a:xfrm>
            <a:off x="1676400" y="246221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B7557839-9C02-45F5-B9A1-AC079786A608}"/>
              </a:ext>
            </a:extLst>
          </p:cNvPr>
          <p:cNvSpPr/>
          <p:nvPr/>
        </p:nvSpPr>
        <p:spPr bwMode="auto">
          <a:xfrm>
            <a:off x="1676400" y="243046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8BC220B8-F8FF-4473-B18E-0D3FF361EF88}"/>
              </a:ext>
            </a:extLst>
          </p:cNvPr>
          <p:cNvSpPr/>
          <p:nvPr/>
        </p:nvSpPr>
        <p:spPr bwMode="auto">
          <a:xfrm>
            <a:off x="1676400" y="240188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1991321C-C199-439C-871D-D9C6734F3E57}"/>
              </a:ext>
            </a:extLst>
          </p:cNvPr>
          <p:cNvSpPr/>
          <p:nvPr/>
        </p:nvSpPr>
        <p:spPr bwMode="auto">
          <a:xfrm>
            <a:off x="1676400" y="236378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66FF85A6-BFEE-40E9-8C51-4A7D6BC6AF18}"/>
              </a:ext>
            </a:extLst>
          </p:cNvPr>
          <p:cNvSpPr/>
          <p:nvPr/>
        </p:nvSpPr>
        <p:spPr bwMode="auto">
          <a:xfrm>
            <a:off x="1676400" y="23304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5F932C5C-32C8-4C80-8B00-323BDA4B2977}"/>
              </a:ext>
            </a:extLst>
          </p:cNvPr>
          <p:cNvSpPr/>
          <p:nvPr/>
        </p:nvSpPr>
        <p:spPr bwMode="auto">
          <a:xfrm>
            <a:off x="1676400" y="229076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3D0E710A-E88B-48EF-B94A-827D8031DC3B}"/>
              </a:ext>
            </a:extLst>
          </p:cNvPr>
          <p:cNvSpPr/>
          <p:nvPr/>
        </p:nvSpPr>
        <p:spPr bwMode="auto">
          <a:xfrm>
            <a:off x="1676400" y="223837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32ABDA2-2AB2-46F8-A484-73FDD87568AC}"/>
              </a:ext>
            </a:extLst>
          </p:cNvPr>
          <p:cNvSpPr/>
          <p:nvPr/>
        </p:nvSpPr>
        <p:spPr bwMode="auto">
          <a:xfrm>
            <a:off x="1676400" y="21907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A7B738FD-EA8F-4E1A-AC7C-511967B8D294}"/>
              </a:ext>
            </a:extLst>
          </p:cNvPr>
          <p:cNvSpPr/>
          <p:nvPr/>
        </p:nvSpPr>
        <p:spPr bwMode="auto">
          <a:xfrm>
            <a:off x="1676400" y="213201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0F4B9EA1-EB29-421E-8943-E69DA488C14D}"/>
              </a:ext>
            </a:extLst>
          </p:cNvPr>
          <p:cNvSpPr/>
          <p:nvPr/>
        </p:nvSpPr>
        <p:spPr bwMode="auto">
          <a:xfrm>
            <a:off x="1676400" y="207168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17757830-3C4B-4C3C-9570-6BF333CF74F7}"/>
              </a:ext>
            </a:extLst>
          </p:cNvPr>
          <p:cNvSpPr/>
          <p:nvPr/>
        </p:nvSpPr>
        <p:spPr bwMode="auto">
          <a:xfrm>
            <a:off x="1676400" y="2106613"/>
            <a:ext cx="120650" cy="1190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65934A0D-DA4B-48EB-9478-3E2C2D45BED2}"/>
              </a:ext>
            </a:extLst>
          </p:cNvPr>
          <p:cNvSpPr/>
          <p:nvPr/>
        </p:nvSpPr>
        <p:spPr bwMode="auto">
          <a:xfrm>
            <a:off x="1676400" y="203041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8BA333AA-D979-4FE9-87E6-FC7092823690}"/>
              </a:ext>
            </a:extLst>
          </p:cNvPr>
          <p:cNvSpPr/>
          <p:nvPr/>
        </p:nvSpPr>
        <p:spPr bwMode="auto">
          <a:xfrm>
            <a:off x="1676400" y="199072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62EF528F-179D-4FF3-AE5E-6E963A287C63}"/>
              </a:ext>
            </a:extLst>
          </p:cNvPr>
          <p:cNvSpPr/>
          <p:nvPr/>
        </p:nvSpPr>
        <p:spPr bwMode="auto">
          <a:xfrm>
            <a:off x="1676400" y="195103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12A7C73B-835A-4DAB-AC69-A56367652F4B}"/>
              </a:ext>
            </a:extLst>
          </p:cNvPr>
          <p:cNvSpPr/>
          <p:nvPr/>
        </p:nvSpPr>
        <p:spPr bwMode="auto">
          <a:xfrm>
            <a:off x="1676400" y="190976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0A915A64-E03D-40B6-8279-92B5995F361C}"/>
              </a:ext>
            </a:extLst>
          </p:cNvPr>
          <p:cNvSpPr/>
          <p:nvPr/>
        </p:nvSpPr>
        <p:spPr bwMode="auto">
          <a:xfrm>
            <a:off x="1676400" y="187642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58ECFEF0-1292-4B66-936C-96CEFB03EB58}"/>
              </a:ext>
            </a:extLst>
          </p:cNvPr>
          <p:cNvSpPr/>
          <p:nvPr/>
        </p:nvSpPr>
        <p:spPr bwMode="auto">
          <a:xfrm>
            <a:off x="1676400" y="183038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2EE8A7C9-665B-473D-B1E1-F281F1521AFE}"/>
              </a:ext>
            </a:extLst>
          </p:cNvPr>
          <p:cNvSpPr/>
          <p:nvPr/>
        </p:nvSpPr>
        <p:spPr bwMode="auto">
          <a:xfrm>
            <a:off x="1676400" y="178911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2914D679-A151-49B3-90F7-6E0A66DAC521}"/>
              </a:ext>
            </a:extLst>
          </p:cNvPr>
          <p:cNvSpPr/>
          <p:nvPr/>
        </p:nvSpPr>
        <p:spPr bwMode="auto">
          <a:xfrm>
            <a:off x="1676400" y="174942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427BF86-1E68-4917-B335-32FDAA0AFA42}"/>
              </a:ext>
            </a:extLst>
          </p:cNvPr>
          <p:cNvSpPr/>
          <p:nvPr/>
        </p:nvSpPr>
        <p:spPr bwMode="auto">
          <a:xfrm>
            <a:off x="1676400" y="170973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38D7F82E-3B1F-4BE5-A966-A09F70870E0C}"/>
              </a:ext>
            </a:extLst>
          </p:cNvPr>
          <p:cNvSpPr/>
          <p:nvPr/>
        </p:nvSpPr>
        <p:spPr bwMode="auto">
          <a:xfrm>
            <a:off x="1676400" y="166846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BEEDC0EC-FCC6-4663-A9A4-27DC02487EB5}"/>
              </a:ext>
            </a:extLst>
          </p:cNvPr>
          <p:cNvSpPr/>
          <p:nvPr/>
        </p:nvSpPr>
        <p:spPr bwMode="auto">
          <a:xfrm>
            <a:off x="1676400" y="163512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D8CC2A55-CE3A-499B-A02D-58BF13B7787A}"/>
              </a:ext>
            </a:extLst>
          </p:cNvPr>
          <p:cNvSpPr/>
          <p:nvPr/>
        </p:nvSpPr>
        <p:spPr bwMode="auto">
          <a:xfrm>
            <a:off x="1676400" y="158908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B920B6D4-1F2C-4804-8242-7348D234F1AE}"/>
              </a:ext>
            </a:extLst>
          </p:cNvPr>
          <p:cNvSpPr/>
          <p:nvPr/>
        </p:nvSpPr>
        <p:spPr bwMode="auto">
          <a:xfrm>
            <a:off x="1676400" y="15557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21E104D2-3865-43B5-8CD2-90762F1D3300}"/>
              </a:ext>
            </a:extLst>
          </p:cNvPr>
          <p:cNvSpPr/>
          <p:nvPr/>
        </p:nvSpPr>
        <p:spPr bwMode="auto">
          <a:xfrm>
            <a:off x="1676400" y="151447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18AE8271-7FE1-4F47-A380-78375F6B8F25}"/>
              </a:ext>
            </a:extLst>
          </p:cNvPr>
          <p:cNvSpPr/>
          <p:nvPr/>
        </p:nvSpPr>
        <p:spPr bwMode="auto">
          <a:xfrm>
            <a:off x="1676400" y="14668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A7AD38DF-D6CE-4B22-AAEB-FBF506C4547A}"/>
              </a:ext>
            </a:extLst>
          </p:cNvPr>
          <p:cNvSpPr/>
          <p:nvPr/>
        </p:nvSpPr>
        <p:spPr bwMode="auto">
          <a:xfrm>
            <a:off x="1676400" y="14287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530310B4-6E7F-4D06-B083-B5F7AF516464}"/>
              </a:ext>
            </a:extLst>
          </p:cNvPr>
          <p:cNvSpPr/>
          <p:nvPr/>
        </p:nvSpPr>
        <p:spPr bwMode="auto">
          <a:xfrm>
            <a:off x="1676400" y="138747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B7A0B229-431C-464E-B240-E8B69C76F112}"/>
              </a:ext>
            </a:extLst>
          </p:cNvPr>
          <p:cNvSpPr/>
          <p:nvPr/>
        </p:nvSpPr>
        <p:spPr>
          <a:xfrm>
            <a:off x="3425825" y="1446213"/>
            <a:ext cx="26987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+mj-lt"/>
                <a:ea typeface="+mn-ea"/>
              </a:rPr>
              <a:t>你有什么发现？</a:t>
            </a:r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F4BB7CD5-FDC1-4E1A-A37B-48FFC9BFE206}"/>
              </a:ext>
            </a:extLst>
          </p:cNvPr>
          <p:cNvSpPr/>
          <p:nvPr/>
        </p:nvSpPr>
        <p:spPr bwMode="auto">
          <a:xfrm>
            <a:off x="1676400" y="31432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D2111FE6-7319-4074-9F56-B0D464C0AC46}"/>
              </a:ext>
            </a:extLst>
          </p:cNvPr>
          <p:cNvSpPr/>
          <p:nvPr/>
        </p:nvSpPr>
        <p:spPr bwMode="auto">
          <a:xfrm>
            <a:off x="1676400" y="31940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79E15D15-FCF1-4540-80A7-F426A2D4BDDD}"/>
              </a:ext>
            </a:extLst>
          </p:cNvPr>
          <p:cNvSpPr/>
          <p:nvPr/>
        </p:nvSpPr>
        <p:spPr bwMode="auto">
          <a:xfrm>
            <a:off x="1676400" y="32448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54F35AE6-AA94-4992-B72A-804F7F6BAEC7}"/>
              </a:ext>
            </a:extLst>
          </p:cNvPr>
          <p:cNvSpPr/>
          <p:nvPr/>
        </p:nvSpPr>
        <p:spPr bwMode="auto">
          <a:xfrm>
            <a:off x="1676400" y="32956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450140EC-A724-47AE-A117-12C5B133340C}"/>
              </a:ext>
            </a:extLst>
          </p:cNvPr>
          <p:cNvSpPr/>
          <p:nvPr/>
        </p:nvSpPr>
        <p:spPr bwMode="auto">
          <a:xfrm>
            <a:off x="1676400" y="332740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5DC09FE4-A811-4893-81B6-825124126D2C}"/>
              </a:ext>
            </a:extLst>
          </p:cNvPr>
          <p:cNvSpPr/>
          <p:nvPr/>
        </p:nvSpPr>
        <p:spPr bwMode="auto">
          <a:xfrm>
            <a:off x="1676400" y="33718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3941B429-4C21-45F0-8C10-11A9F6121E57}"/>
              </a:ext>
            </a:extLst>
          </p:cNvPr>
          <p:cNvSpPr/>
          <p:nvPr/>
        </p:nvSpPr>
        <p:spPr bwMode="auto">
          <a:xfrm>
            <a:off x="1676400" y="34099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302B46FB-ED36-46B0-A1D1-CB472CD8D98E}"/>
              </a:ext>
            </a:extLst>
          </p:cNvPr>
          <p:cNvSpPr/>
          <p:nvPr/>
        </p:nvSpPr>
        <p:spPr bwMode="auto">
          <a:xfrm>
            <a:off x="1676400" y="34480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6C307F9C-862F-46DE-9EA4-57DB1F030FE6}"/>
              </a:ext>
            </a:extLst>
          </p:cNvPr>
          <p:cNvSpPr/>
          <p:nvPr/>
        </p:nvSpPr>
        <p:spPr bwMode="auto">
          <a:xfrm>
            <a:off x="1676400" y="348932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FFD3F8B8-C764-440F-8AD9-FA50DCF982B7}"/>
              </a:ext>
            </a:extLst>
          </p:cNvPr>
          <p:cNvSpPr/>
          <p:nvPr/>
        </p:nvSpPr>
        <p:spPr bwMode="auto">
          <a:xfrm>
            <a:off x="1676400" y="35242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2DC10EAD-E918-46B4-A996-C5B3AF13EBB1}"/>
              </a:ext>
            </a:extLst>
          </p:cNvPr>
          <p:cNvSpPr/>
          <p:nvPr/>
        </p:nvSpPr>
        <p:spPr bwMode="auto">
          <a:xfrm>
            <a:off x="1676400" y="35623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6E9B88D8-FCF5-4D53-A689-DA091F3863F4}"/>
              </a:ext>
            </a:extLst>
          </p:cNvPr>
          <p:cNvSpPr/>
          <p:nvPr/>
        </p:nvSpPr>
        <p:spPr bwMode="auto">
          <a:xfrm>
            <a:off x="1676400" y="360997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E1A8AE1C-1574-48DA-BB7F-0ED49D8A2F0C}"/>
              </a:ext>
            </a:extLst>
          </p:cNvPr>
          <p:cNvSpPr/>
          <p:nvPr/>
        </p:nvSpPr>
        <p:spPr bwMode="auto">
          <a:xfrm>
            <a:off x="1676400" y="365442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1643DA27-D283-47F2-A829-EBBF17148177}"/>
              </a:ext>
            </a:extLst>
          </p:cNvPr>
          <p:cNvSpPr/>
          <p:nvPr/>
        </p:nvSpPr>
        <p:spPr bwMode="auto">
          <a:xfrm>
            <a:off x="1676400" y="369252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B49AE611-14CA-4A2B-91AE-D9DC01025E53}"/>
              </a:ext>
            </a:extLst>
          </p:cNvPr>
          <p:cNvSpPr/>
          <p:nvPr/>
        </p:nvSpPr>
        <p:spPr bwMode="auto">
          <a:xfrm>
            <a:off x="1676400" y="373380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F9E64174-D101-44F5-B112-38F06317DD01}"/>
              </a:ext>
            </a:extLst>
          </p:cNvPr>
          <p:cNvSpPr/>
          <p:nvPr/>
        </p:nvSpPr>
        <p:spPr bwMode="auto">
          <a:xfrm>
            <a:off x="1676400" y="37782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D9FCD0EE-11CE-48DD-B0F7-074B948C30F2}"/>
              </a:ext>
            </a:extLst>
          </p:cNvPr>
          <p:cNvSpPr/>
          <p:nvPr/>
        </p:nvSpPr>
        <p:spPr bwMode="auto">
          <a:xfrm>
            <a:off x="1676400" y="381317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72D9A2CE-21E5-4D86-BBBE-C991F95C748B}"/>
              </a:ext>
            </a:extLst>
          </p:cNvPr>
          <p:cNvSpPr/>
          <p:nvPr/>
        </p:nvSpPr>
        <p:spPr bwMode="auto">
          <a:xfrm>
            <a:off x="1676400" y="385445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B4DED021-D1A7-4752-833F-FE3BEBB0BDF5}"/>
              </a:ext>
            </a:extLst>
          </p:cNvPr>
          <p:cNvSpPr/>
          <p:nvPr/>
        </p:nvSpPr>
        <p:spPr bwMode="auto">
          <a:xfrm>
            <a:off x="1676400" y="388143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91F38528-48C3-4C78-9D1B-F1BF80916364}"/>
              </a:ext>
            </a:extLst>
          </p:cNvPr>
          <p:cNvSpPr/>
          <p:nvPr/>
        </p:nvSpPr>
        <p:spPr bwMode="auto">
          <a:xfrm>
            <a:off x="1676400" y="392588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43BB8FDE-AF1D-4C85-8CA8-88ED7B99B2F5}"/>
              </a:ext>
            </a:extLst>
          </p:cNvPr>
          <p:cNvSpPr/>
          <p:nvPr/>
        </p:nvSpPr>
        <p:spPr bwMode="auto">
          <a:xfrm>
            <a:off x="1676400" y="397033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AE8A0252-B58D-4B48-94B7-4694A5ED248E}"/>
              </a:ext>
            </a:extLst>
          </p:cNvPr>
          <p:cNvSpPr/>
          <p:nvPr/>
        </p:nvSpPr>
        <p:spPr bwMode="auto">
          <a:xfrm>
            <a:off x="1676400" y="400526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2A47002E-ED1E-4D4D-90E0-AD4D88BA7870}"/>
              </a:ext>
            </a:extLst>
          </p:cNvPr>
          <p:cNvSpPr/>
          <p:nvPr/>
        </p:nvSpPr>
        <p:spPr bwMode="auto">
          <a:xfrm>
            <a:off x="1676400" y="4038600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8B481734-EEFB-49DB-B28F-29038026B06A}"/>
              </a:ext>
            </a:extLst>
          </p:cNvPr>
          <p:cNvSpPr/>
          <p:nvPr/>
        </p:nvSpPr>
        <p:spPr bwMode="auto">
          <a:xfrm>
            <a:off x="1676400" y="4070350"/>
            <a:ext cx="120650" cy="1190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7D84BF2E-F999-4BA6-9CAB-5AF4C97564BC}"/>
              </a:ext>
            </a:extLst>
          </p:cNvPr>
          <p:cNvSpPr/>
          <p:nvPr/>
        </p:nvSpPr>
        <p:spPr bwMode="auto">
          <a:xfrm>
            <a:off x="1676400" y="409892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7CD447E5-6141-40CA-A184-7608D461AC3B}"/>
              </a:ext>
            </a:extLst>
          </p:cNvPr>
          <p:cNvSpPr/>
          <p:nvPr/>
        </p:nvSpPr>
        <p:spPr bwMode="auto">
          <a:xfrm>
            <a:off x="1676400" y="413861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F456D648-40F9-41A1-861F-EA3D8A84E231}"/>
              </a:ext>
            </a:extLst>
          </p:cNvPr>
          <p:cNvSpPr/>
          <p:nvPr/>
        </p:nvSpPr>
        <p:spPr bwMode="auto">
          <a:xfrm>
            <a:off x="1676400" y="4179888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94B8139B-B8FD-4112-ABF2-4F8F8D5B1EA2}"/>
              </a:ext>
            </a:extLst>
          </p:cNvPr>
          <p:cNvSpPr/>
          <p:nvPr/>
        </p:nvSpPr>
        <p:spPr bwMode="auto">
          <a:xfrm>
            <a:off x="1676400" y="4219575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C512E2EE-D6CF-43CF-89CA-F2D22FBC84F0}"/>
              </a:ext>
            </a:extLst>
          </p:cNvPr>
          <p:cNvSpPr/>
          <p:nvPr/>
        </p:nvSpPr>
        <p:spPr bwMode="auto">
          <a:xfrm>
            <a:off x="1676400" y="4259263"/>
            <a:ext cx="120650" cy="1206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742CC1C0-E19B-4508-93D4-34D27A71F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825" y="1933575"/>
            <a:ext cx="5211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E4506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射线、线段都是直线的一部分。</a:t>
            </a: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628CCDE4-E56E-4755-B2D3-EBC05DDABD0F}"/>
              </a:ext>
            </a:extLst>
          </p:cNvPr>
          <p:cNvSpPr/>
          <p:nvPr/>
        </p:nvSpPr>
        <p:spPr>
          <a:xfrm>
            <a:off x="3425825" y="2630488"/>
            <a:ext cx="34163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+mj-lt"/>
                <a:ea typeface="+mn-ea"/>
              </a:rPr>
              <a:t>射线长还是直线长？</a:t>
            </a: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B2A10B70-5B7F-4857-8BBD-ADA899CB2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825" y="3090863"/>
            <a:ext cx="52117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E4506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直线、射线都是无限长的，所以无法比较出它们的长短。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122" grpId="0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/>
      <p:bldP spid="153" grpId="0"/>
      <p:bldP spid="1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9573DE4A-5AD0-4045-964D-87524EF27B86}"/>
              </a:ext>
            </a:extLst>
          </p:cNvPr>
          <p:cNvGrpSpPr>
            <a:grpSpLocks/>
          </p:cNvGrpSpPr>
          <p:nvPr/>
        </p:nvGrpSpPr>
        <p:grpSpPr bwMode="auto">
          <a:xfrm rot="-2808348">
            <a:off x="2643188" y="2314575"/>
            <a:ext cx="1368425" cy="1336675"/>
            <a:chOff x="4515462" y="1884771"/>
            <a:chExt cx="1367872" cy="1336404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3F0E3B3B-D8F8-401B-B28F-A3CF47175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1554" y="1879390"/>
              <a:ext cx="683936" cy="6682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472143A0-98D6-4818-8557-6F60382ADD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4002" y="2539602"/>
              <a:ext cx="683936" cy="668202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AutoShape 27">
            <a:extLst>
              <a:ext uri="{FF2B5EF4-FFF2-40B4-BE49-F238E27FC236}">
                <a16:creationId xmlns:a16="http://schemas.microsoft.com/office/drawing/2014/main" id="{BEC14F4B-8114-45EC-AC9B-5ABCBB9FA4C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30338" y="915988"/>
            <a:ext cx="6308725" cy="714375"/>
          </a:xfrm>
          <a:prstGeom prst="wedgeRoundRectCallout">
            <a:avLst>
              <a:gd name="adj1" fmla="val 52726"/>
              <a:gd name="adj2" fmla="val 43732"/>
              <a:gd name="adj3" fmla="val 16667"/>
            </a:avLst>
          </a:prstGeom>
          <a:solidFill>
            <a:schemeClr val="bg1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要画出一个圆，需要先确定什么？</a:t>
            </a:r>
          </a:p>
        </p:txBody>
      </p:sp>
      <p:sp>
        <p:nvSpPr>
          <p:cNvPr id="5" name="AutoShape 27">
            <a:extLst>
              <a:ext uri="{FF2B5EF4-FFF2-40B4-BE49-F238E27FC236}">
                <a16:creationId xmlns:a16="http://schemas.microsoft.com/office/drawing/2014/main" id="{1E28BB0C-5E81-4A47-A92F-FD464B037EE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80000" y="1963738"/>
            <a:ext cx="1227138" cy="722312"/>
          </a:xfrm>
          <a:prstGeom prst="wedgeRoundRectCallout">
            <a:avLst>
              <a:gd name="adj1" fmla="val -78380"/>
              <a:gd name="adj2" fmla="val 18722"/>
              <a:gd name="adj3" fmla="val 16667"/>
            </a:avLst>
          </a:prstGeom>
          <a:solidFill>
            <a:srgbClr val="FFFFFF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圆心</a:t>
            </a:r>
          </a:p>
        </p:txBody>
      </p:sp>
      <p:pic>
        <p:nvPicPr>
          <p:cNvPr id="14342" name="图片 6">
            <a:extLst>
              <a:ext uri="{FF2B5EF4-FFF2-40B4-BE49-F238E27FC236}">
                <a16:creationId xmlns:a16="http://schemas.microsoft.com/office/drawing/2014/main" id="{3093B6F3-CD42-4C08-8B4F-2D548B70A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847709" y="1711325"/>
            <a:ext cx="909582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图片 8">
            <a:extLst>
              <a:ext uri="{FF2B5EF4-FFF2-40B4-BE49-F238E27FC236}">
                <a16:creationId xmlns:a16="http://schemas.microsoft.com/office/drawing/2014/main" id="{9F8DF5CD-7A18-467C-ACC3-EFAD3C7CA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734803" y="3335338"/>
            <a:ext cx="986169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7">
            <a:extLst>
              <a:ext uri="{FF2B5EF4-FFF2-40B4-BE49-F238E27FC236}">
                <a16:creationId xmlns:a16="http://schemas.microsoft.com/office/drawing/2014/main" id="{ADD9145B-53D9-4838-8A27-AAF299CE82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80000" y="3178175"/>
            <a:ext cx="1249363" cy="652463"/>
          </a:xfrm>
          <a:prstGeom prst="wedgeRoundRectCallout">
            <a:avLst>
              <a:gd name="adj1" fmla="val -68481"/>
              <a:gd name="adj2" fmla="val 36861"/>
              <a:gd name="adj3" fmla="val 16667"/>
            </a:avLst>
          </a:prstGeom>
          <a:solidFill>
            <a:srgbClr val="FFFFFF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>
            <a:lvl1pPr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半径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347727C-EC5F-43C2-A833-2130CD2EAA02}"/>
              </a:ext>
            </a:extLst>
          </p:cNvPr>
          <p:cNvSpPr/>
          <p:nvPr/>
        </p:nvSpPr>
        <p:spPr bwMode="auto">
          <a:xfrm>
            <a:off x="3275013" y="2951163"/>
            <a:ext cx="88900" cy="88900"/>
          </a:xfrm>
          <a:prstGeom prst="ellipse">
            <a:avLst/>
          </a:prstGeom>
          <a:solidFill>
            <a:schemeClr val="tx1"/>
          </a:solidFill>
          <a:ln w="19050">
            <a:noFill/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EF2C35-4EBC-4305-AB76-F503DBA1E77A}"/>
              </a:ext>
            </a:extLst>
          </p:cNvPr>
          <p:cNvSpPr/>
          <p:nvPr/>
        </p:nvSpPr>
        <p:spPr>
          <a:xfrm>
            <a:off x="3097213" y="3040063"/>
            <a:ext cx="4445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i="1" dirty="0">
                <a:latin typeface="+mj-lt"/>
                <a:ea typeface="+mn-ea"/>
              </a:rPr>
              <a:t>O</a:t>
            </a:r>
            <a:endParaRPr lang="zh-CN" altLang="en-US" sz="2800" b="1" i="1" dirty="0">
              <a:latin typeface="+mj-lt"/>
              <a:ea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DB758C8-0D05-4CA6-A1AE-C56A6024EA9E}"/>
              </a:ext>
            </a:extLst>
          </p:cNvPr>
          <p:cNvSpPr/>
          <p:nvPr/>
        </p:nvSpPr>
        <p:spPr>
          <a:xfrm>
            <a:off x="3362325" y="2287588"/>
            <a:ext cx="32385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i="1" dirty="0">
                <a:latin typeface="+mj-lt"/>
                <a:ea typeface="+mn-ea"/>
              </a:rPr>
              <a:t>r</a:t>
            </a:r>
            <a:endParaRPr lang="zh-CN" altLang="en-US" sz="2800" b="1" i="1" dirty="0">
              <a:latin typeface="+mj-lt"/>
              <a:ea typeface="+mn-ea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A2A13EA-9A99-419E-828E-28DCD1E8C490}"/>
              </a:ext>
            </a:extLst>
          </p:cNvPr>
          <p:cNvSpPr/>
          <p:nvPr/>
        </p:nvSpPr>
        <p:spPr bwMode="auto">
          <a:xfrm>
            <a:off x="2362200" y="2019300"/>
            <a:ext cx="1928813" cy="1928813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A8EEA09-A787-4804-BBEE-BF363E534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1" y="1037123"/>
            <a:ext cx="724777" cy="1177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11" grpId="0" animBg="1"/>
      <p:bldP spid="12" grpId="0"/>
      <p:bldP spid="15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3">
            <a:extLst>
              <a:ext uri="{FF2B5EF4-FFF2-40B4-BE49-F238E27FC236}">
                <a16:creationId xmlns:a16="http://schemas.microsoft.com/office/drawing/2014/main" id="{CD13BBA8-D837-4DB3-AB50-2093A2D0EDD3}"/>
              </a:ext>
            </a:extLst>
          </p:cNvPr>
          <p:cNvGrpSpPr>
            <a:grpSpLocks/>
          </p:cNvGrpSpPr>
          <p:nvPr/>
        </p:nvGrpSpPr>
        <p:grpSpPr bwMode="auto">
          <a:xfrm>
            <a:off x="322263" y="561975"/>
            <a:ext cx="1920875" cy="650875"/>
            <a:chOff x="697706" y="432596"/>
            <a:chExt cx="1920874" cy="651668"/>
          </a:xfrm>
        </p:grpSpPr>
        <p:pic>
          <p:nvPicPr>
            <p:cNvPr id="15379" name="图片 2">
              <a:extLst>
                <a:ext uri="{FF2B5EF4-FFF2-40B4-BE49-F238E27FC236}">
                  <a16:creationId xmlns:a16="http://schemas.microsoft.com/office/drawing/2014/main" id="{2FBFE696-EB6A-4517-B83C-43D71249E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97" b="29135"/>
            <a:stretch>
              <a:fillRect/>
            </a:stretch>
          </p:blipFill>
          <p:spPr bwMode="auto">
            <a:xfrm>
              <a:off x="697706" y="445296"/>
              <a:ext cx="1920874" cy="638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0D8120A-D042-44F8-802B-810B22878220}"/>
                </a:ext>
              </a:extLst>
            </p:cNvPr>
            <p:cNvSpPr/>
            <p:nvPr/>
          </p:nvSpPr>
          <p:spPr>
            <a:xfrm>
              <a:off x="697706" y="432596"/>
              <a:ext cx="1831974" cy="5849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latin typeface="+mn-ea"/>
                  <a:ea typeface="+mn-ea"/>
                </a:rPr>
                <a:t>圆的知识</a:t>
              </a:r>
            </a:p>
          </p:txBody>
        </p:sp>
      </p:grpSp>
      <p:grpSp>
        <p:nvGrpSpPr>
          <p:cNvPr id="15363" name="组合 11">
            <a:extLst>
              <a:ext uri="{FF2B5EF4-FFF2-40B4-BE49-F238E27FC236}">
                <a16:creationId xmlns:a16="http://schemas.microsoft.com/office/drawing/2014/main" id="{09BAB301-BCFC-470C-9A00-BAE90D445424}"/>
              </a:ext>
            </a:extLst>
          </p:cNvPr>
          <p:cNvGrpSpPr>
            <a:grpSpLocks/>
          </p:cNvGrpSpPr>
          <p:nvPr/>
        </p:nvGrpSpPr>
        <p:grpSpPr bwMode="auto">
          <a:xfrm>
            <a:off x="7051675" y="1638300"/>
            <a:ext cx="1643063" cy="1643063"/>
            <a:chOff x="1868773" y="2262897"/>
            <a:chExt cx="1928467" cy="1928467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EC375BF5-E78E-4B0F-B646-E982633AA5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3938" y="2546111"/>
              <a:ext cx="693130" cy="680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1B4E6B8B-890C-4241-821C-4C4FE70C6453}"/>
                </a:ext>
              </a:extLst>
            </p:cNvPr>
            <p:cNvSpPr/>
            <p:nvPr/>
          </p:nvSpPr>
          <p:spPr bwMode="auto">
            <a:xfrm>
              <a:off x="2781767" y="3196387"/>
              <a:ext cx="87573" cy="87572"/>
            </a:xfrm>
            <a:prstGeom prst="ellipse">
              <a:avLst/>
            </a:prstGeom>
            <a:solidFill>
              <a:schemeClr val="tx1"/>
            </a:solidFill>
            <a:ln w="19050">
              <a:noFill/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19132F7-40D9-403D-A4F7-B4BC1A92EF88}"/>
                </a:ext>
              </a:extLst>
            </p:cNvPr>
            <p:cNvSpPr/>
            <p:nvPr/>
          </p:nvSpPr>
          <p:spPr>
            <a:xfrm>
              <a:off x="2608485" y="3222473"/>
              <a:ext cx="476993" cy="542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 i="1" dirty="0">
                  <a:latin typeface="+mj-lt"/>
                  <a:ea typeface="+mn-ea"/>
                </a:rPr>
                <a:t>O</a:t>
              </a:r>
              <a:endParaRPr lang="zh-CN" altLang="en-US" sz="2400" b="1" i="1" dirty="0">
                <a:latin typeface="+mj-lt"/>
                <a:ea typeface="+mn-ea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2898057-BC93-4862-AD43-5AC215D96EB0}"/>
                </a:ext>
              </a:extLst>
            </p:cNvPr>
            <p:cNvSpPr/>
            <p:nvPr/>
          </p:nvSpPr>
          <p:spPr>
            <a:xfrm>
              <a:off x="2975545" y="2370966"/>
              <a:ext cx="324206" cy="523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800" b="1" i="1" dirty="0">
                  <a:latin typeface="+mj-lt"/>
                  <a:ea typeface="+mn-ea"/>
                </a:rPr>
                <a:t>r</a:t>
              </a:r>
              <a:endParaRPr lang="zh-CN" altLang="en-US" sz="2800" b="1" i="1" dirty="0">
                <a:latin typeface="+mj-lt"/>
                <a:ea typeface="+mn-ea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2907103-FCCF-4126-8D77-690F8E8F25F0}"/>
                </a:ext>
              </a:extLst>
            </p:cNvPr>
            <p:cNvSpPr/>
            <p:nvPr/>
          </p:nvSpPr>
          <p:spPr bwMode="auto">
            <a:xfrm>
              <a:off x="1868773" y="2262897"/>
              <a:ext cx="1928467" cy="192846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8213D032-9302-4094-AB3E-6CB190122034}"/>
                </a:ext>
              </a:extLst>
            </p:cNvPr>
            <p:cNvCxnSpPr>
              <a:cxnSpLocks/>
            </p:cNvCxnSpPr>
            <p:nvPr/>
          </p:nvCxnSpPr>
          <p:spPr>
            <a:xfrm>
              <a:off x="1868773" y="3239241"/>
              <a:ext cx="192846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9B3C693-678A-4E1B-A36E-08508A13C139}"/>
                </a:ext>
              </a:extLst>
            </p:cNvPr>
            <p:cNvSpPr/>
            <p:nvPr/>
          </p:nvSpPr>
          <p:spPr>
            <a:xfrm>
              <a:off x="2314091" y="2717531"/>
              <a:ext cx="365198" cy="5217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800" b="1" i="1" dirty="0">
                  <a:latin typeface="+mj-lt"/>
                  <a:ea typeface="+mn-ea"/>
                </a:rPr>
                <a:t>d</a:t>
              </a:r>
              <a:endParaRPr lang="zh-CN" altLang="en-US" sz="2800" b="1" i="1" dirty="0">
                <a:latin typeface="+mj-lt"/>
                <a:ea typeface="+mn-ea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3648576D-9C9E-44A7-A961-AC7B35630966}"/>
              </a:ext>
            </a:extLst>
          </p:cNvPr>
          <p:cNvSpPr/>
          <p:nvPr/>
        </p:nvSpPr>
        <p:spPr>
          <a:xfrm>
            <a:off x="779463" y="1379538"/>
            <a:ext cx="6677025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E45065"/>
                </a:solidFill>
                <a:latin typeface="+mj-lt"/>
                <a:ea typeface="楷体" panose="02010609060101010101" pitchFamily="49" charset="-122"/>
              </a:rPr>
              <a:t>圆心决定圆的位置，半径决定圆的大小。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3BF2DBF-5EF7-40B4-8661-1BDEF374A154}"/>
              </a:ext>
            </a:extLst>
          </p:cNvPr>
          <p:cNvSpPr/>
          <p:nvPr/>
        </p:nvSpPr>
        <p:spPr>
          <a:xfrm>
            <a:off x="847725" y="1901825"/>
            <a:ext cx="6227763" cy="1303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3399FF"/>
                </a:solidFill>
                <a:latin typeface="+mn-lt"/>
                <a:ea typeface="楷体" panose="02010609060101010101" pitchFamily="49" charset="-122"/>
              </a:rPr>
              <a:t>一个圆有无数条半径，一般用字母</a:t>
            </a:r>
            <a:r>
              <a:rPr lang="en-US" altLang="zh-CN" sz="2800" b="1" i="1" dirty="0">
                <a:solidFill>
                  <a:srgbClr val="3399FF"/>
                </a:solidFill>
                <a:latin typeface="+mn-lt"/>
                <a:ea typeface="楷体" panose="02010609060101010101" pitchFamily="49" charset="-122"/>
              </a:rPr>
              <a:t>r</a:t>
            </a:r>
            <a:r>
              <a:rPr lang="zh-CN" altLang="en-US" sz="2800" b="1" dirty="0">
                <a:solidFill>
                  <a:srgbClr val="3399FF"/>
                </a:solidFill>
                <a:latin typeface="+mn-lt"/>
                <a:ea typeface="楷体" panose="02010609060101010101" pitchFamily="49" charset="-122"/>
              </a:rPr>
              <a:t>表示；有无数条直径，一般用字母</a:t>
            </a:r>
            <a:r>
              <a:rPr lang="en-US" altLang="zh-CN" sz="2800" b="1" i="1" dirty="0">
                <a:solidFill>
                  <a:srgbClr val="3399FF"/>
                </a:solidFill>
                <a:latin typeface="+mn-lt"/>
                <a:ea typeface="楷体" panose="02010609060101010101" pitchFamily="49" charset="-122"/>
              </a:rPr>
              <a:t>d</a:t>
            </a:r>
            <a:r>
              <a:rPr lang="zh-CN" altLang="en-US" sz="2800" b="1" dirty="0">
                <a:solidFill>
                  <a:srgbClr val="3399FF"/>
                </a:solidFill>
                <a:latin typeface="+mn-lt"/>
                <a:ea typeface="楷体" panose="02010609060101010101" pitchFamily="49" charset="-122"/>
              </a:rPr>
              <a:t>表示。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61792BF-DF97-4C9C-87F0-2F32217F6DD8}"/>
              </a:ext>
            </a:extLst>
          </p:cNvPr>
          <p:cNvSpPr/>
          <p:nvPr/>
        </p:nvSpPr>
        <p:spPr>
          <a:xfrm>
            <a:off x="322263" y="1379538"/>
            <a:ext cx="519112" cy="509587"/>
          </a:xfrm>
          <a:prstGeom prst="ellipse">
            <a:avLst/>
          </a:prstGeom>
          <a:solidFill>
            <a:srgbClr val="F2A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noProof="1"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26021900-C2A1-4016-8F24-6384099B42B7}"/>
              </a:ext>
            </a:extLst>
          </p:cNvPr>
          <p:cNvSpPr/>
          <p:nvPr/>
        </p:nvSpPr>
        <p:spPr>
          <a:xfrm>
            <a:off x="328613" y="2051050"/>
            <a:ext cx="519112" cy="5111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noProof="1"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5793EE9-178E-4A4C-8F62-47DA23142718}"/>
              </a:ext>
            </a:extLst>
          </p:cNvPr>
          <p:cNvSpPr/>
          <p:nvPr/>
        </p:nvSpPr>
        <p:spPr>
          <a:xfrm>
            <a:off x="322263" y="3319463"/>
            <a:ext cx="519112" cy="5111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noProof="1"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3CC2386-6F29-4A00-BBAB-5FCB0AB2890E}"/>
              </a:ext>
            </a:extLst>
          </p:cNvPr>
          <p:cNvSpPr/>
          <p:nvPr/>
        </p:nvSpPr>
        <p:spPr>
          <a:xfrm>
            <a:off x="841375" y="3319463"/>
            <a:ext cx="8305800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E46C0A"/>
                </a:solidFill>
                <a:latin typeface="+mj-lt"/>
                <a:ea typeface="楷体" panose="02010609060101010101" pitchFamily="49" charset="-122"/>
              </a:rPr>
              <a:t>同一个圆内，直径的长度是半径的</a:t>
            </a:r>
            <a:r>
              <a:rPr lang="en-US" altLang="zh-CN" sz="2800" b="1" dirty="0">
                <a:solidFill>
                  <a:srgbClr val="E46C0A"/>
                </a:solidFill>
                <a:latin typeface="+mj-lt"/>
                <a:ea typeface="楷体" panose="02010609060101010101" pitchFamily="49" charset="-122"/>
              </a:rPr>
              <a:t>2</a:t>
            </a:r>
            <a:r>
              <a:rPr lang="zh-CN" altLang="en-US" sz="2800" b="1" dirty="0">
                <a:solidFill>
                  <a:srgbClr val="E46C0A"/>
                </a:solidFill>
                <a:latin typeface="+mj-lt"/>
                <a:ea typeface="楷体" panose="02010609060101010101" pitchFamily="49" charset="-122"/>
              </a:rPr>
              <a:t>倍，即：</a:t>
            </a:r>
            <a:r>
              <a:rPr lang="en-US" altLang="zh-CN" sz="2800" b="1" i="1" dirty="0">
                <a:solidFill>
                  <a:srgbClr val="E46C0A"/>
                </a:solidFill>
                <a:latin typeface="+mj-lt"/>
                <a:ea typeface="楷体" panose="02010609060101010101" pitchFamily="49" charset="-122"/>
              </a:rPr>
              <a:t>d</a:t>
            </a:r>
            <a:r>
              <a:rPr lang="en-US" altLang="zh-CN" sz="2800" b="1" dirty="0">
                <a:solidFill>
                  <a:srgbClr val="E46C0A"/>
                </a:solidFill>
                <a:latin typeface="+mj-lt"/>
                <a:ea typeface="楷体" panose="02010609060101010101" pitchFamily="49" charset="-122"/>
              </a:rPr>
              <a:t>=2</a:t>
            </a:r>
            <a:r>
              <a:rPr lang="en-US" altLang="zh-CN" sz="2800" b="1" i="1" dirty="0">
                <a:solidFill>
                  <a:srgbClr val="E46C0A"/>
                </a:solidFill>
                <a:latin typeface="+mj-lt"/>
                <a:ea typeface="楷体" panose="02010609060101010101" pitchFamily="49" charset="-122"/>
              </a:rPr>
              <a:t>r</a:t>
            </a:r>
            <a:r>
              <a:rPr lang="zh-CN" altLang="en-US" sz="2800" b="1" dirty="0">
                <a:solidFill>
                  <a:srgbClr val="E46C0A"/>
                </a:solidFill>
                <a:latin typeface="+mj-lt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A406B44-2C23-4536-B408-54918C644757}"/>
              </a:ext>
            </a:extLst>
          </p:cNvPr>
          <p:cNvSpPr/>
          <p:nvPr/>
        </p:nvSpPr>
        <p:spPr>
          <a:xfrm>
            <a:off x="322263" y="4008438"/>
            <a:ext cx="519112" cy="5095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noProof="1"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1B145AF-C6D8-415A-9F3A-0B67B971A538}"/>
              </a:ext>
            </a:extLst>
          </p:cNvPr>
          <p:cNvSpPr/>
          <p:nvPr/>
        </p:nvSpPr>
        <p:spPr>
          <a:xfrm>
            <a:off x="847725" y="4022725"/>
            <a:ext cx="63166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+mj-lt"/>
                <a:ea typeface="楷体" panose="02010609060101010101" pitchFamily="49" charset="-122"/>
              </a:rPr>
              <a:t>圆是轴对称图形，它有无数条对称轴。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bldLvl="0" animBg="1"/>
      <p:bldP spid="21" grpId="0" bldLvl="0" animBg="1"/>
      <p:bldP spid="22" grpId="0" bldLvl="0" animBg="1"/>
      <p:bldP spid="23" grpId="0"/>
      <p:bldP spid="24" grpId="0" bldLvl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组合 10">
            <a:extLst>
              <a:ext uri="{FF2B5EF4-FFF2-40B4-BE49-F238E27FC236}">
                <a16:creationId xmlns:a16="http://schemas.microsoft.com/office/drawing/2014/main" id="{35EF2C3A-2C1A-41ED-985C-069C635FBE9B}"/>
              </a:ext>
            </a:extLst>
          </p:cNvPr>
          <p:cNvGrpSpPr>
            <a:grpSpLocks/>
          </p:cNvGrpSpPr>
          <p:nvPr/>
        </p:nvGrpSpPr>
        <p:grpSpPr bwMode="auto">
          <a:xfrm>
            <a:off x="706438" y="920750"/>
            <a:ext cx="7642225" cy="3816350"/>
            <a:chOff x="840981" y="1348240"/>
            <a:chExt cx="7335224" cy="289003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3477E6F-6A3C-4AAF-8221-D0D54479811A}"/>
                </a:ext>
              </a:extLst>
            </p:cNvPr>
            <p:cNvSpPr/>
            <p:nvPr/>
          </p:nvSpPr>
          <p:spPr bwMode="auto">
            <a:xfrm>
              <a:off x="840981" y="1428786"/>
              <a:ext cx="7248371" cy="280949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  <a:miter lim="800000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137CAFA-0FE8-4CC7-9205-2C6058C8E787}"/>
                </a:ext>
              </a:extLst>
            </p:cNvPr>
            <p:cNvSpPr/>
            <p:nvPr/>
          </p:nvSpPr>
          <p:spPr bwMode="auto">
            <a:xfrm>
              <a:off x="927833" y="1348240"/>
              <a:ext cx="7248372" cy="280949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6BA80852-5937-473F-A2C1-DAE3D9474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303" y="1478075"/>
              <a:ext cx="228559" cy="19114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dist="63500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A5D3E0D8-DE75-4B21-AA41-21A4644C7F92}"/>
              </a:ext>
            </a:extLst>
          </p:cNvPr>
          <p:cNvSpPr/>
          <p:nvPr/>
        </p:nvSpPr>
        <p:spPr>
          <a:xfrm>
            <a:off x="1731963" y="2347913"/>
            <a:ext cx="1416050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一条线</a:t>
            </a: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26A41F1E-238C-434A-B82E-CEF2E832F87C}"/>
              </a:ext>
            </a:extLst>
          </p:cNvPr>
          <p:cNvSpPr/>
          <p:nvPr/>
        </p:nvSpPr>
        <p:spPr>
          <a:xfrm>
            <a:off x="3151188" y="1363663"/>
            <a:ext cx="196850" cy="2576512"/>
          </a:xfrm>
          <a:prstGeom prst="leftBrace">
            <a:avLst>
              <a:gd name="adj1" fmla="val 37095"/>
              <a:gd name="adj2" fmla="val 50000"/>
            </a:avLst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A869F04-8E7F-4984-95C3-357ED4C30628}"/>
              </a:ext>
            </a:extLst>
          </p:cNvPr>
          <p:cNvSpPr/>
          <p:nvPr/>
        </p:nvSpPr>
        <p:spPr>
          <a:xfrm>
            <a:off x="3354388" y="1208088"/>
            <a:ext cx="1006475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直线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48A4476-4023-4D30-A625-20BFEEF4472E}"/>
              </a:ext>
            </a:extLst>
          </p:cNvPr>
          <p:cNvSpPr/>
          <p:nvPr/>
        </p:nvSpPr>
        <p:spPr>
          <a:xfrm>
            <a:off x="3354388" y="1987550"/>
            <a:ext cx="100647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射线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EA9C47-D7C6-4745-8E66-6A34F54D58B4}"/>
              </a:ext>
            </a:extLst>
          </p:cNvPr>
          <p:cNvSpPr/>
          <p:nvPr/>
        </p:nvSpPr>
        <p:spPr>
          <a:xfrm>
            <a:off x="3354388" y="2767013"/>
            <a:ext cx="1006475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线段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CCDF2C-1166-42E8-B462-9E04C7B42ED9}"/>
              </a:ext>
            </a:extLst>
          </p:cNvPr>
          <p:cNvSpPr/>
          <p:nvPr/>
        </p:nvSpPr>
        <p:spPr>
          <a:xfrm>
            <a:off x="3560763" y="3514725"/>
            <a:ext cx="595312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dirty="0">
                <a:latin typeface="+mn-ea"/>
                <a:ea typeface="+mn-ea"/>
              </a:rPr>
              <a:t>圆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18817D7-3BB1-4C91-B51F-742B5B2D0CB7}"/>
              </a:ext>
            </a:extLst>
          </p:cNvPr>
          <p:cNvCxnSpPr>
            <a:cxnSpLocks/>
          </p:cNvCxnSpPr>
          <p:nvPr/>
        </p:nvCxnSpPr>
        <p:spPr>
          <a:xfrm>
            <a:off x="4622800" y="1601788"/>
            <a:ext cx="20304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2ABD70B-8577-43AB-9F14-C8D8F18F2354}"/>
              </a:ext>
            </a:extLst>
          </p:cNvPr>
          <p:cNvGrpSpPr>
            <a:grpSpLocks/>
          </p:cNvGrpSpPr>
          <p:nvPr/>
        </p:nvGrpSpPr>
        <p:grpSpPr bwMode="auto">
          <a:xfrm>
            <a:off x="4589463" y="2239963"/>
            <a:ext cx="2063750" cy="107950"/>
            <a:chOff x="4640855" y="2087665"/>
            <a:chExt cx="2063951" cy="108352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1A786A98-8B78-422A-A197-EA1C2E09CD18}"/>
                </a:ext>
              </a:extLst>
            </p:cNvPr>
            <p:cNvCxnSpPr>
              <a:cxnSpLocks/>
            </p:cNvCxnSpPr>
            <p:nvPr/>
          </p:nvCxnSpPr>
          <p:spPr>
            <a:xfrm>
              <a:off x="4674195" y="2127500"/>
              <a:ext cx="20306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49B0962-3E2A-4C67-B5BF-BBBCA6DF005E}"/>
                </a:ext>
              </a:extLst>
            </p:cNvPr>
            <p:cNvSpPr/>
            <p:nvPr/>
          </p:nvSpPr>
          <p:spPr bwMode="auto">
            <a:xfrm>
              <a:off x="4640855" y="2087665"/>
              <a:ext cx="107961" cy="108352"/>
            </a:xfrm>
            <a:prstGeom prst="ellipse">
              <a:avLst/>
            </a:prstGeom>
            <a:solidFill>
              <a:schemeClr val="tx1"/>
            </a:solidFill>
            <a:ln w="19050">
              <a:noFill/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459371B-36EF-4CE4-B81C-4B6F70AF8705}"/>
              </a:ext>
            </a:extLst>
          </p:cNvPr>
          <p:cNvGrpSpPr>
            <a:grpSpLocks/>
          </p:cNvGrpSpPr>
          <p:nvPr/>
        </p:nvGrpSpPr>
        <p:grpSpPr bwMode="auto">
          <a:xfrm>
            <a:off x="4589463" y="3025775"/>
            <a:ext cx="2032000" cy="111125"/>
            <a:chOff x="4820645" y="3140398"/>
            <a:chExt cx="2031206" cy="109835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88865034-4DBE-4840-85FD-BBDE07343FEA}"/>
                </a:ext>
              </a:extLst>
            </p:cNvPr>
            <p:cNvCxnSpPr>
              <a:cxnSpLocks/>
            </p:cNvCxnSpPr>
            <p:nvPr/>
          </p:nvCxnSpPr>
          <p:spPr>
            <a:xfrm>
              <a:off x="4820645" y="3250233"/>
              <a:ext cx="203120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E3FF0C4-AA95-4EAC-847A-15DAE10308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5405" y="3140398"/>
              <a:ext cx="0" cy="1082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2E53412B-E83F-48DA-83FE-46073392D5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5503" y="3140398"/>
              <a:ext cx="0" cy="1082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DA69A181-BC3B-41BE-BF6C-F1D43D44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321050"/>
            <a:ext cx="108743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C9EAF-1833-4CEE-949E-B738DEE3F630}"/>
              </a:ext>
            </a:extLst>
          </p:cNvPr>
          <p:cNvSpPr/>
          <p:nvPr/>
        </p:nvSpPr>
        <p:spPr>
          <a:xfrm>
            <a:off x="866775" y="1152525"/>
            <a:ext cx="7824788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+mn-ea"/>
                <a:ea typeface="+mn-ea"/>
              </a:rPr>
              <a:t>    同一平面内两条直线的位置关系有哪几种</a:t>
            </a:r>
            <a:r>
              <a:rPr lang="en-US" altLang="zh-CN" sz="2800" b="1" dirty="0">
                <a:latin typeface="+mn-ea"/>
                <a:ea typeface="+mn-ea"/>
              </a:rPr>
              <a:t>? </a:t>
            </a:r>
            <a:r>
              <a:rPr lang="zh-CN" altLang="en-US" sz="2800" b="1" dirty="0">
                <a:latin typeface="+mn-ea"/>
                <a:ea typeface="+mn-ea"/>
              </a:rPr>
              <a:t>画一画，整理一下。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19B1261-6844-4A42-A7DB-D8E6BDE762D9}"/>
              </a:ext>
            </a:extLst>
          </p:cNvPr>
          <p:cNvGraphicFramePr/>
          <p:nvPr/>
        </p:nvGraphicFramePr>
        <p:xfrm>
          <a:off x="866775" y="2152650"/>
          <a:ext cx="7461250" cy="2533649"/>
        </p:xfrm>
        <a:graphic>
          <a:graphicData uri="http://schemas.openxmlformats.org/drawingml/2006/table">
            <a:tbl>
              <a:tblPr/>
              <a:tblGrid>
                <a:gridCol w="1637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7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4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6346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Arial" panose="020B0604020202020204" pitchFamily="34" charset="0"/>
                        </a:rPr>
                        <a:t>位置关系</a:t>
                      </a:r>
                    </a:p>
                  </a:txBody>
                  <a:tcPr marL="91425" marR="91425" marT="45764" marB="45764" anchor="ctr">
                    <a:lnL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Arial" panose="020B0604020202020204" pitchFamily="34" charset="0"/>
                        </a:rPr>
                        <a:t>类型</a:t>
                      </a: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Arial" panose="020B0604020202020204" pitchFamily="34" charset="0"/>
                        </a:rPr>
                        <a:t>交点</a:t>
                      </a: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Arial" panose="020B0604020202020204" pitchFamily="34" charset="0"/>
                        </a:rPr>
                        <a:t>图例</a:t>
                      </a: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659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2400" b="1" dirty="0">
                        <a:solidFill>
                          <a:srgbClr val="FF0066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2400" b="1" dirty="0">
                        <a:solidFill>
                          <a:srgbClr val="FF0066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2400" b="1" dirty="0">
                        <a:solidFill>
                          <a:srgbClr val="FF0066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322">
                <a:tc row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24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3200" b="1" dirty="0">
                        <a:solidFill>
                          <a:srgbClr val="FF0066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2400" b="1" dirty="0">
                        <a:solidFill>
                          <a:srgbClr val="FF0066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2400" b="1" dirty="0">
                        <a:solidFill>
                          <a:srgbClr val="FF0066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32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B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3200" b="1" dirty="0">
                        <a:solidFill>
                          <a:srgbClr val="FF0066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2400" b="1" dirty="0">
                        <a:solidFill>
                          <a:srgbClr val="FF0066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sym typeface="Calibri" panose="020F0502020204030204" pitchFamily="34" charset="0"/>
                        </a:defRPr>
                      </a:lvl5pPr>
                    </a:lstStyle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zh-CN" altLang="en-US" sz="2400" b="1" dirty="0">
                        <a:solidFill>
                          <a:srgbClr val="FF0066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 marL="91425" marR="91425" marT="45764" marB="45764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2" name="组合 21">
            <a:extLst>
              <a:ext uri="{FF2B5EF4-FFF2-40B4-BE49-F238E27FC236}">
                <a16:creationId xmlns:a16="http://schemas.microsoft.com/office/drawing/2014/main" id="{87805D0C-99D1-49FC-BC5A-9CFCA13DE62C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3106738"/>
            <a:ext cx="936625" cy="230187"/>
            <a:chOff x="6908963" y="2731156"/>
            <a:chExt cx="936625" cy="229860"/>
          </a:xfrm>
        </p:grpSpPr>
        <p:sp>
          <p:nvSpPr>
            <p:cNvPr id="17456" name="Line 42">
              <a:extLst>
                <a:ext uri="{FF2B5EF4-FFF2-40B4-BE49-F238E27FC236}">
                  <a16:creationId xmlns:a16="http://schemas.microsoft.com/office/drawing/2014/main" id="{45B0D1B5-7AAD-4C3A-A358-3BB6F447E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8963" y="2731156"/>
              <a:ext cx="93662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57" name="Line 43">
              <a:extLst>
                <a:ext uri="{FF2B5EF4-FFF2-40B4-BE49-F238E27FC236}">
                  <a16:creationId xmlns:a16="http://schemas.microsoft.com/office/drawing/2014/main" id="{5F2FC070-B50A-40E3-8893-A7F077698B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9912" y="2961016"/>
              <a:ext cx="92567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" name="Text Box 56">
            <a:extLst>
              <a:ext uri="{FF2B5EF4-FFF2-40B4-BE49-F238E27FC236}">
                <a16:creationId xmlns:a16="http://schemas.microsoft.com/office/drawing/2014/main" id="{FEC1EBB8-0F29-4F99-866B-C1FE23E43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09" y="3803650"/>
            <a:ext cx="1631290" cy="523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3399FF"/>
                </a:solidFill>
                <a:latin typeface="+mn-ea"/>
                <a:ea typeface="+mn-ea"/>
                <a:sym typeface="宋体" panose="02010600030101010101" pitchFamily="2" charset="-122"/>
              </a:rPr>
              <a:t>相交</a:t>
            </a:r>
            <a:endParaRPr lang="zh-CN" altLang="en-US" sz="1600" dirty="0">
              <a:solidFill>
                <a:srgbClr val="3399FF"/>
              </a:solidFill>
              <a:latin typeface="+mn-ea"/>
              <a:ea typeface="+mn-ea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4D94287-9C08-4B80-BBBF-47D100B3302A}"/>
              </a:ext>
            </a:extLst>
          </p:cNvPr>
          <p:cNvGrpSpPr>
            <a:grpSpLocks/>
          </p:cNvGrpSpPr>
          <p:nvPr/>
        </p:nvGrpSpPr>
        <p:grpSpPr bwMode="auto">
          <a:xfrm>
            <a:off x="7050088" y="3582988"/>
            <a:ext cx="719137" cy="536575"/>
            <a:chOff x="6694488" y="2967038"/>
            <a:chExt cx="719137" cy="536575"/>
          </a:xfrm>
        </p:grpSpPr>
        <p:sp>
          <p:nvSpPr>
            <p:cNvPr id="17453" name="Line 59">
              <a:extLst>
                <a:ext uri="{FF2B5EF4-FFF2-40B4-BE49-F238E27FC236}">
                  <a16:creationId xmlns:a16="http://schemas.microsoft.com/office/drawing/2014/main" id="{4A2225F3-7CEB-43CC-8492-AE4EFF769E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94488" y="3314700"/>
              <a:ext cx="719137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54" name="Line 60">
              <a:extLst>
                <a:ext uri="{FF2B5EF4-FFF2-40B4-BE49-F238E27FC236}">
                  <a16:creationId xmlns:a16="http://schemas.microsoft.com/office/drawing/2014/main" id="{9F4C4782-4CB5-4D94-AEBE-84975CA4BE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1988" y="2967038"/>
              <a:ext cx="0" cy="536575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55" name="Rectangle 61">
              <a:extLst>
                <a:ext uri="{FF2B5EF4-FFF2-40B4-BE49-F238E27FC236}">
                  <a16:creationId xmlns:a16="http://schemas.microsoft.com/office/drawing/2014/main" id="{BE6FE397-A65C-4D55-A5D4-0247D613B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1988" y="3243263"/>
              <a:ext cx="73025" cy="71437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4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203A5C9-6148-4D7F-9E43-A486E5DC7A99}"/>
              </a:ext>
            </a:extLst>
          </p:cNvPr>
          <p:cNvGrpSpPr>
            <a:grpSpLocks/>
          </p:cNvGrpSpPr>
          <p:nvPr/>
        </p:nvGrpSpPr>
        <p:grpSpPr bwMode="auto">
          <a:xfrm>
            <a:off x="7050088" y="4206875"/>
            <a:ext cx="720725" cy="360363"/>
            <a:chOff x="7033582" y="4183172"/>
            <a:chExt cx="720725" cy="360362"/>
          </a:xfrm>
        </p:grpSpPr>
        <p:sp>
          <p:nvSpPr>
            <p:cNvPr id="17451" name="Line 62">
              <a:extLst>
                <a:ext uri="{FF2B5EF4-FFF2-40B4-BE49-F238E27FC236}">
                  <a16:creationId xmlns:a16="http://schemas.microsoft.com/office/drawing/2014/main" id="{786EBAA4-E648-4773-8657-BAA46FDA8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6607" y="4254609"/>
              <a:ext cx="647700" cy="288925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52" name="Line 63">
              <a:extLst>
                <a:ext uri="{FF2B5EF4-FFF2-40B4-BE49-F238E27FC236}">
                  <a16:creationId xmlns:a16="http://schemas.microsoft.com/office/drawing/2014/main" id="{4D7B5F93-FFD5-4049-9DE2-90C66E6087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3582" y="4183172"/>
              <a:ext cx="720725" cy="360362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330EB276-7479-44BC-9274-AA7828EDEAE2}"/>
              </a:ext>
            </a:extLst>
          </p:cNvPr>
          <p:cNvSpPr/>
          <p:nvPr/>
        </p:nvSpPr>
        <p:spPr>
          <a:xfrm>
            <a:off x="875716" y="2921000"/>
            <a:ext cx="1626084" cy="52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3399FF"/>
                </a:solidFill>
                <a:latin typeface="+mn-ea"/>
                <a:ea typeface="+mn-ea"/>
                <a:sym typeface="Arial" panose="020B0604020202020204" pitchFamily="34" charset="0"/>
              </a:rPr>
              <a:t>平行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A32C07E-71C7-40CF-B3FC-1DC69F1E86FE}"/>
              </a:ext>
            </a:extLst>
          </p:cNvPr>
          <p:cNvSpPr/>
          <p:nvPr/>
        </p:nvSpPr>
        <p:spPr>
          <a:xfrm>
            <a:off x="5697538" y="2940050"/>
            <a:ext cx="58261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n-ea"/>
                <a:ea typeface="+mn-ea"/>
                <a:sym typeface="Arial" panose="020B0604020202020204" pitchFamily="34" charset="0"/>
              </a:rPr>
              <a:t>无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3D53FD9-66C5-4D7D-B575-0A1A5BACC856}"/>
              </a:ext>
            </a:extLst>
          </p:cNvPr>
          <p:cNvSpPr/>
          <p:nvPr/>
        </p:nvSpPr>
        <p:spPr>
          <a:xfrm>
            <a:off x="2497201" y="3535363"/>
            <a:ext cx="2952624" cy="52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n-ea"/>
                <a:ea typeface="+mn-ea"/>
                <a:sym typeface="Arial" panose="020B0604020202020204" pitchFamily="34" charset="0"/>
              </a:rPr>
              <a:t>互相垂直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B3BB0D6-11C7-4C59-B20C-7F8D9337877A}"/>
              </a:ext>
            </a:extLst>
          </p:cNvPr>
          <p:cNvSpPr/>
          <p:nvPr/>
        </p:nvSpPr>
        <p:spPr>
          <a:xfrm>
            <a:off x="2567674" y="4108450"/>
            <a:ext cx="2889466" cy="52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n-ea"/>
                <a:ea typeface="+mn-ea"/>
                <a:sym typeface="Arial" panose="020B0604020202020204" pitchFamily="34" charset="0"/>
              </a:rPr>
              <a:t>不垂直相交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CC3D42A-1C05-4D1D-B46E-A1AC301810B7}"/>
              </a:ext>
            </a:extLst>
          </p:cNvPr>
          <p:cNvSpPr/>
          <p:nvPr/>
        </p:nvSpPr>
        <p:spPr>
          <a:xfrm>
            <a:off x="5453063" y="3551238"/>
            <a:ext cx="10080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n-ea"/>
                <a:ea typeface="+mn-ea"/>
                <a:sym typeface="Arial" panose="020B0604020202020204" pitchFamily="34" charset="0"/>
              </a:rPr>
              <a:t>一个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A3371D4-2E4E-4501-A263-FDAEE4CBA6B3}"/>
              </a:ext>
            </a:extLst>
          </p:cNvPr>
          <p:cNvSpPr/>
          <p:nvPr/>
        </p:nvSpPr>
        <p:spPr>
          <a:xfrm>
            <a:off x="5459413" y="4119563"/>
            <a:ext cx="10096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n-ea"/>
                <a:ea typeface="+mn-ea"/>
                <a:sym typeface="Arial" panose="020B0604020202020204" pitchFamily="34" charset="0"/>
              </a:rPr>
              <a:t>一个</a:t>
            </a:r>
          </a:p>
        </p:txBody>
      </p:sp>
      <p:grpSp>
        <p:nvGrpSpPr>
          <p:cNvPr id="17447" name="组合 22">
            <a:extLst>
              <a:ext uri="{FF2B5EF4-FFF2-40B4-BE49-F238E27FC236}">
                <a16:creationId xmlns:a16="http://schemas.microsoft.com/office/drawing/2014/main" id="{B657A276-7CFE-4C66-8C29-AA47BA3019E3}"/>
              </a:ext>
            </a:extLst>
          </p:cNvPr>
          <p:cNvGrpSpPr>
            <a:grpSpLocks/>
          </p:cNvGrpSpPr>
          <p:nvPr/>
        </p:nvGrpSpPr>
        <p:grpSpPr bwMode="auto">
          <a:xfrm>
            <a:off x="26988" y="430213"/>
            <a:ext cx="2232025" cy="711200"/>
            <a:chOff x="971550" y="490538"/>
            <a:chExt cx="2232025" cy="711199"/>
          </a:xfrm>
        </p:grpSpPr>
        <p:pic>
          <p:nvPicPr>
            <p:cNvPr id="17449" name="图片 2">
              <a:extLst>
                <a:ext uri="{FF2B5EF4-FFF2-40B4-BE49-F238E27FC236}">
                  <a16:creationId xmlns:a16="http://schemas.microsoft.com/office/drawing/2014/main" id="{47F935E3-0413-4834-AFD5-D44D2FED3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3" t="51401" r="34161" b="15001"/>
            <a:stretch>
              <a:fillRect/>
            </a:stretch>
          </p:blipFill>
          <p:spPr bwMode="auto">
            <a:xfrm>
              <a:off x="971550" y="490538"/>
              <a:ext cx="2232025" cy="711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32CAA75-3E7A-45D3-AF85-FBC11A620419}"/>
                </a:ext>
              </a:extLst>
            </p:cNvPr>
            <p:cNvSpPr txBox="1"/>
            <p:nvPr/>
          </p:nvSpPr>
          <p:spPr bwMode="auto">
            <a:xfrm>
              <a:off x="1323975" y="490538"/>
              <a:ext cx="1420812" cy="5841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12700">
                    <a:noFill/>
                  </a:ln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两条线</a:t>
              </a: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06027E1E-F923-43C6-8F87-135707EE1078}"/>
              </a:ext>
            </a:extLst>
          </p:cNvPr>
          <p:cNvSpPr/>
          <p:nvPr/>
        </p:nvSpPr>
        <p:spPr>
          <a:xfrm>
            <a:off x="2312988" y="2940050"/>
            <a:ext cx="3322637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FF3686"/>
                </a:solidFill>
                <a:latin typeface="+mn-ea"/>
                <a:ea typeface="+mn-ea"/>
                <a:sym typeface="Arial" panose="020B0604020202020204" pitchFamily="34" charset="0"/>
              </a:rPr>
              <a:t>同一平面内不相交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5" grpId="0"/>
      <p:bldP spid="16" grpId="0"/>
      <p:bldP spid="17" grpId="0"/>
      <p:bldP spid="18" grpId="0"/>
      <p:bldP spid="19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BE02B48-9288-48EA-B9D1-4FC94C2F14C5}"/>
              </a:ext>
            </a:extLst>
          </p:cNvPr>
          <p:cNvSpPr/>
          <p:nvPr/>
        </p:nvSpPr>
        <p:spPr>
          <a:xfrm>
            <a:off x="173038" y="1333500"/>
            <a:ext cx="8970962" cy="58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+mn-ea"/>
                <a:ea typeface="+mn-ea"/>
              </a:rPr>
              <a:t>你能判断每幅图中两条直线是否互相平行吗</a:t>
            </a:r>
            <a:r>
              <a:rPr lang="en-US" altLang="zh-CN" sz="3200" b="1" dirty="0">
                <a:latin typeface="+mn-ea"/>
                <a:ea typeface="+mn-ea"/>
              </a:rPr>
              <a:t>?</a:t>
            </a:r>
            <a:endParaRPr lang="zh-CN" altLang="en-US" sz="3200" b="1" dirty="0">
              <a:latin typeface="+mn-ea"/>
              <a:ea typeface="+mn-ea"/>
            </a:endParaRPr>
          </a:p>
        </p:txBody>
      </p:sp>
      <p:grpSp>
        <p:nvGrpSpPr>
          <p:cNvPr id="19459" name="组合 7">
            <a:extLst>
              <a:ext uri="{FF2B5EF4-FFF2-40B4-BE49-F238E27FC236}">
                <a16:creationId xmlns:a16="http://schemas.microsoft.com/office/drawing/2014/main" id="{E62FC8B6-F02B-4BA3-8C9C-B0EE59869FED}"/>
              </a:ext>
            </a:extLst>
          </p:cNvPr>
          <p:cNvGrpSpPr>
            <a:grpSpLocks/>
          </p:cNvGrpSpPr>
          <p:nvPr/>
        </p:nvGrpSpPr>
        <p:grpSpPr bwMode="auto">
          <a:xfrm>
            <a:off x="681038" y="2198688"/>
            <a:ext cx="1838325" cy="1263650"/>
            <a:chOff x="1154113" y="2335045"/>
            <a:chExt cx="1838325" cy="1263461"/>
          </a:xfrm>
        </p:grpSpPr>
        <p:grpSp>
          <p:nvGrpSpPr>
            <p:cNvPr id="19475" name="Group 4">
              <a:extLst>
                <a:ext uri="{FF2B5EF4-FFF2-40B4-BE49-F238E27FC236}">
                  <a16:creationId xmlns:a16="http://schemas.microsoft.com/office/drawing/2014/main" id="{1E0A8D4A-7CC3-4B59-BCE8-6DDABAC5C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4113" y="2403446"/>
              <a:ext cx="1838325" cy="1098550"/>
              <a:chOff x="2239" y="2020"/>
              <a:chExt cx="1158" cy="692"/>
            </a:xfrm>
          </p:grpSpPr>
          <p:sp>
            <p:nvSpPr>
              <p:cNvPr id="19478" name="Line 5">
                <a:extLst>
                  <a:ext uri="{FF2B5EF4-FFF2-40B4-BE49-F238E27FC236}">
                    <a16:creationId xmlns:a16="http://schemas.microsoft.com/office/drawing/2014/main" id="{31912DBA-547B-40D5-9238-4E6675813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24" y="2020"/>
                <a:ext cx="924" cy="57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79" name="Line 6">
                <a:extLst>
                  <a:ext uri="{FF2B5EF4-FFF2-40B4-BE49-F238E27FC236}">
                    <a16:creationId xmlns:a16="http://schemas.microsoft.com/office/drawing/2014/main" id="{E133AB98-6095-4C87-AF25-F34268964D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39" y="2712"/>
                <a:ext cx="11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21831E-5FFC-48C6-8CE2-B0C4D789DE13}"/>
                </a:ext>
              </a:extLst>
            </p:cNvPr>
            <p:cNvSpPr/>
            <p:nvPr/>
          </p:nvSpPr>
          <p:spPr>
            <a:xfrm>
              <a:off x="1758950" y="2335045"/>
              <a:ext cx="527050" cy="5237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800" b="1" i="1" dirty="0">
                  <a:latin typeface="+mn-lt"/>
                  <a:ea typeface="+mn-ea"/>
                </a:rPr>
                <a:t>a</a:t>
              </a:r>
              <a:endParaRPr lang="zh-CN" altLang="en-US" sz="2800" b="1" i="1" dirty="0">
                <a:latin typeface="+mn-lt"/>
                <a:ea typeface="+mn-ea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70A86EC-684B-427E-A3FD-D7EC337309D5}"/>
                </a:ext>
              </a:extLst>
            </p:cNvPr>
            <p:cNvSpPr/>
            <p:nvPr/>
          </p:nvSpPr>
          <p:spPr>
            <a:xfrm>
              <a:off x="2073275" y="3074709"/>
              <a:ext cx="527050" cy="5237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800" b="1" i="1" dirty="0">
                  <a:latin typeface="+mn-lt"/>
                  <a:ea typeface="+mn-ea"/>
                </a:rPr>
                <a:t>b</a:t>
              </a:r>
              <a:endParaRPr lang="zh-CN" altLang="en-US" sz="2800" b="1" i="1" dirty="0">
                <a:latin typeface="+mn-lt"/>
                <a:ea typeface="+mn-ea"/>
              </a:endParaRPr>
            </a:p>
          </p:txBody>
        </p:sp>
      </p:grpSp>
      <p:grpSp>
        <p:nvGrpSpPr>
          <p:cNvPr id="19460" name="组合 8">
            <a:extLst>
              <a:ext uri="{FF2B5EF4-FFF2-40B4-BE49-F238E27FC236}">
                <a16:creationId xmlns:a16="http://schemas.microsoft.com/office/drawing/2014/main" id="{6E02890A-9157-402E-962D-21BDE8BF61EE}"/>
              </a:ext>
            </a:extLst>
          </p:cNvPr>
          <p:cNvGrpSpPr>
            <a:grpSpLocks/>
          </p:cNvGrpSpPr>
          <p:nvPr/>
        </p:nvGrpSpPr>
        <p:grpSpPr bwMode="auto">
          <a:xfrm>
            <a:off x="3154363" y="2278063"/>
            <a:ext cx="2122487" cy="1328737"/>
            <a:chOff x="-100013" y="2270098"/>
            <a:chExt cx="2122489" cy="1328408"/>
          </a:xfrm>
        </p:grpSpPr>
        <p:sp>
          <p:nvSpPr>
            <p:cNvPr id="19471" name="Line 5">
              <a:extLst>
                <a:ext uri="{FF2B5EF4-FFF2-40B4-BE49-F238E27FC236}">
                  <a16:creationId xmlns:a16="http://schemas.microsoft.com/office/drawing/2014/main" id="{EC5D827D-5D59-4D8C-83EB-BB3FB31D5C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9088" y="2270098"/>
              <a:ext cx="1703388" cy="9096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03E4AE0-C2AD-4FC0-B226-C64D06A3C16E}"/>
                </a:ext>
              </a:extLst>
            </p:cNvPr>
            <p:cNvSpPr/>
            <p:nvPr/>
          </p:nvSpPr>
          <p:spPr>
            <a:xfrm>
              <a:off x="1193800" y="2270098"/>
              <a:ext cx="527050" cy="5237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800" b="1" i="1" dirty="0">
                  <a:latin typeface="+mn-lt"/>
                  <a:ea typeface="+mn-ea"/>
                </a:rPr>
                <a:t>c</a:t>
              </a:r>
              <a:endParaRPr lang="zh-CN" altLang="en-US" sz="2800" b="1" i="1" dirty="0">
                <a:latin typeface="+mn-lt"/>
                <a:ea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A19F030-449F-4E85-9F0C-6DA364EDBA90}"/>
                </a:ext>
              </a:extLst>
            </p:cNvPr>
            <p:cNvSpPr/>
            <p:nvPr/>
          </p:nvSpPr>
          <p:spPr>
            <a:xfrm>
              <a:off x="720725" y="2781146"/>
              <a:ext cx="527050" cy="5221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800" b="1" i="1" dirty="0">
                  <a:latin typeface="+mn-lt"/>
                  <a:ea typeface="+mn-ea"/>
                </a:rPr>
                <a:t>d</a:t>
              </a:r>
              <a:endParaRPr lang="zh-CN" altLang="en-US" sz="2800" b="1" i="1" dirty="0">
                <a:latin typeface="+mn-lt"/>
                <a:ea typeface="+mn-ea"/>
              </a:endParaRPr>
            </a:p>
          </p:txBody>
        </p:sp>
        <p:sp>
          <p:nvSpPr>
            <p:cNvPr id="19474" name="Line 5">
              <a:extLst>
                <a:ext uri="{FF2B5EF4-FFF2-40B4-BE49-F238E27FC236}">
                  <a16:creationId xmlns:a16="http://schemas.microsoft.com/office/drawing/2014/main" id="{0CE7360A-DEF5-4ECF-AD01-F70A8284DD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00013" y="2688868"/>
              <a:ext cx="1703388" cy="9096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461" name="组合 21">
            <a:extLst>
              <a:ext uri="{FF2B5EF4-FFF2-40B4-BE49-F238E27FC236}">
                <a16:creationId xmlns:a16="http://schemas.microsoft.com/office/drawing/2014/main" id="{CD4EB524-B603-4842-9992-A839E53A394D}"/>
              </a:ext>
            </a:extLst>
          </p:cNvPr>
          <p:cNvGrpSpPr>
            <a:grpSpLocks/>
          </p:cNvGrpSpPr>
          <p:nvPr/>
        </p:nvGrpSpPr>
        <p:grpSpPr bwMode="auto">
          <a:xfrm>
            <a:off x="5884863" y="2178050"/>
            <a:ext cx="2344737" cy="1503363"/>
            <a:chOff x="5827721" y="2080823"/>
            <a:chExt cx="2345527" cy="1503723"/>
          </a:xfrm>
        </p:grpSpPr>
        <p:sp>
          <p:nvSpPr>
            <p:cNvPr id="16" name="立方体 15">
              <a:extLst>
                <a:ext uri="{FF2B5EF4-FFF2-40B4-BE49-F238E27FC236}">
                  <a16:creationId xmlns:a16="http://schemas.microsoft.com/office/drawing/2014/main" id="{66C98435-F8F7-4C68-971A-14473AB28D9C}"/>
                </a:ext>
              </a:extLst>
            </p:cNvPr>
            <p:cNvSpPr/>
            <p:nvPr/>
          </p:nvSpPr>
          <p:spPr bwMode="auto">
            <a:xfrm>
              <a:off x="5827721" y="2231672"/>
              <a:ext cx="2345527" cy="1352874"/>
            </a:xfrm>
            <a:prstGeom prst="cube">
              <a:avLst/>
            </a:prstGeom>
            <a:noFill/>
            <a:ln w="19050">
              <a:solidFill>
                <a:schemeClr val="tx1"/>
              </a:solidFill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9467" name="Line 5">
              <a:extLst>
                <a:ext uri="{FF2B5EF4-FFF2-40B4-BE49-F238E27FC236}">
                  <a16:creationId xmlns:a16="http://schemas.microsoft.com/office/drawing/2014/main" id="{ACDDF76E-DC3C-4972-A2B6-5BE3A49802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194428" y="2425479"/>
              <a:ext cx="1457326" cy="256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50FFE10-806F-4039-B96B-8C8B066812AD}"/>
                </a:ext>
              </a:extLst>
            </p:cNvPr>
            <p:cNvSpPr/>
            <p:nvPr/>
          </p:nvSpPr>
          <p:spPr>
            <a:xfrm>
              <a:off x="6898057" y="2080823"/>
              <a:ext cx="527228" cy="4620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i="1" dirty="0">
                  <a:latin typeface="+mn-lt"/>
                  <a:ea typeface="+mn-ea"/>
                </a:rPr>
                <a:t>e</a:t>
              </a:r>
              <a:endParaRPr lang="zh-CN" altLang="en-US" sz="2400" b="1" i="1" dirty="0">
                <a:latin typeface="+mn-lt"/>
                <a:ea typeface="+mn-ea"/>
              </a:endParaRPr>
            </a:p>
          </p:txBody>
        </p:sp>
        <p:sp>
          <p:nvSpPr>
            <p:cNvPr id="19469" name="Line 5">
              <a:extLst>
                <a:ext uri="{FF2B5EF4-FFF2-40B4-BE49-F238E27FC236}">
                  <a16:creationId xmlns:a16="http://schemas.microsoft.com/office/drawing/2014/main" id="{B92858B4-0BB7-4F4B-A2BA-F8EBC1B483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43700" y="2748396"/>
              <a:ext cx="14700" cy="6181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6A46BB7-C9D2-4152-A2E6-425D73D1E3AF}"/>
                </a:ext>
              </a:extLst>
            </p:cNvPr>
            <p:cNvSpPr/>
            <p:nvPr/>
          </p:nvSpPr>
          <p:spPr>
            <a:xfrm>
              <a:off x="6788482" y="2831891"/>
              <a:ext cx="525640" cy="4620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400" b="1" i="1" dirty="0">
                  <a:latin typeface="+mn-lt"/>
                  <a:ea typeface="+mn-ea"/>
                </a:rPr>
                <a:t>f</a:t>
              </a:r>
              <a:endParaRPr lang="zh-CN" altLang="en-US" sz="2400" b="1" i="1" dirty="0">
                <a:latin typeface="+mn-lt"/>
                <a:ea typeface="+mn-ea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831651FE-E44F-4C5D-B97B-ACF2F598C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610" y="3903663"/>
            <a:ext cx="649164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>
                <a:solidFill>
                  <a:srgbClr val="3399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平行线之间的距离处处相等。</a:t>
            </a:r>
          </a:p>
        </p:txBody>
      </p:sp>
      <p:grpSp>
        <p:nvGrpSpPr>
          <p:cNvPr id="19463" name="组合 23">
            <a:extLst>
              <a:ext uri="{FF2B5EF4-FFF2-40B4-BE49-F238E27FC236}">
                <a16:creationId xmlns:a16="http://schemas.microsoft.com/office/drawing/2014/main" id="{424031E4-367F-47E2-9103-476B2CB2364A}"/>
              </a:ext>
            </a:extLst>
          </p:cNvPr>
          <p:cNvGrpSpPr>
            <a:grpSpLocks/>
          </p:cNvGrpSpPr>
          <p:nvPr/>
        </p:nvGrpSpPr>
        <p:grpSpPr bwMode="auto">
          <a:xfrm>
            <a:off x="211138" y="506413"/>
            <a:ext cx="1620837" cy="600075"/>
            <a:chOff x="1046" y="2010"/>
            <a:chExt cx="2549" cy="940"/>
          </a:xfrm>
        </p:grpSpPr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77146F86-A82F-4E30-A000-226D7F92A5A3}"/>
                </a:ext>
              </a:extLst>
            </p:cNvPr>
            <p:cNvSpPr txBox="1"/>
            <p:nvPr/>
          </p:nvSpPr>
          <p:spPr>
            <a:xfrm>
              <a:off x="1046" y="2032"/>
              <a:ext cx="2262" cy="9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3200" b="1" noProof="1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时尚中黑简体" panose="01010104010101010101" pitchFamily="2" charset="-122"/>
                </a:rPr>
                <a:t>提问</a:t>
              </a:r>
            </a:p>
          </p:txBody>
        </p:sp>
        <p:sp>
          <p:nvSpPr>
            <p:cNvPr id="19465" name=" 27">
              <a:extLst>
                <a:ext uri="{FF2B5EF4-FFF2-40B4-BE49-F238E27FC236}">
                  <a16:creationId xmlns:a16="http://schemas.microsoft.com/office/drawing/2014/main" id="{F709F953-E19A-4685-9B44-453C4B0E0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6" y="2010"/>
              <a:ext cx="999" cy="898"/>
            </a:xfrm>
            <a:custGeom>
              <a:avLst/>
              <a:gdLst>
                <a:gd name="T0" fmla="*/ 0 w 3841"/>
                <a:gd name="T1" fmla="*/ 0 h 3861"/>
                <a:gd name="T2" fmla="*/ 0 w 3841"/>
                <a:gd name="T3" fmla="*/ 0 h 3861"/>
                <a:gd name="T4" fmla="*/ 0 w 3841"/>
                <a:gd name="T5" fmla="*/ 0 h 3861"/>
                <a:gd name="T6" fmla="*/ 0 w 3841"/>
                <a:gd name="T7" fmla="*/ 0 h 3861"/>
                <a:gd name="T8" fmla="*/ 0 w 3841"/>
                <a:gd name="T9" fmla="*/ 0 h 3861"/>
                <a:gd name="T10" fmla="*/ 0 w 3841"/>
                <a:gd name="T11" fmla="*/ 0 h 3861"/>
                <a:gd name="T12" fmla="*/ 0 w 3841"/>
                <a:gd name="T13" fmla="*/ 0 h 3861"/>
                <a:gd name="T14" fmla="*/ 0 w 3841"/>
                <a:gd name="T15" fmla="*/ 0 h 3861"/>
                <a:gd name="T16" fmla="*/ 0 w 3841"/>
                <a:gd name="T17" fmla="*/ 0 h 3861"/>
                <a:gd name="T18" fmla="*/ 0 w 3841"/>
                <a:gd name="T19" fmla="*/ 0 h 3861"/>
                <a:gd name="T20" fmla="*/ 0 w 3841"/>
                <a:gd name="T21" fmla="*/ 0 h 3861"/>
                <a:gd name="T22" fmla="*/ 0 w 3841"/>
                <a:gd name="T23" fmla="*/ 0 h 3861"/>
                <a:gd name="T24" fmla="*/ 0 w 3841"/>
                <a:gd name="T25" fmla="*/ 0 h 3861"/>
                <a:gd name="T26" fmla="*/ 0 w 3841"/>
                <a:gd name="T27" fmla="*/ 0 h 3861"/>
                <a:gd name="T28" fmla="*/ 0 w 3841"/>
                <a:gd name="T29" fmla="*/ 0 h 3861"/>
                <a:gd name="T30" fmla="*/ 0 w 3841"/>
                <a:gd name="T31" fmla="*/ 0 h 3861"/>
                <a:gd name="T32" fmla="*/ 0 w 3841"/>
                <a:gd name="T33" fmla="*/ 0 h 3861"/>
                <a:gd name="T34" fmla="*/ 0 w 3841"/>
                <a:gd name="T35" fmla="*/ 0 h 3861"/>
                <a:gd name="T36" fmla="*/ 0 w 3841"/>
                <a:gd name="T37" fmla="*/ 0 h 3861"/>
                <a:gd name="T38" fmla="*/ 0 w 3841"/>
                <a:gd name="T39" fmla="*/ 0 h 3861"/>
                <a:gd name="T40" fmla="*/ 0 w 3841"/>
                <a:gd name="T41" fmla="*/ 0 h 3861"/>
                <a:gd name="T42" fmla="*/ 0 w 3841"/>
                <a:gd name="T43" fmla="*/ 0 h 3861"/>
                <a:gd name="T44" fmla="*/ 0 w 3841"/>
                <a:gd name="T45" fmla="*/ 0 h 3861"/>
                <a:gd name="T46" fmla="*/ 0 w 3841"/>
                <a:gd name="T47" fmla="*/ 0 h 3861"/>
                <a:gd name="T48" fmla="*/ 0 w 3841"/>
                <a:gd name="T49" fmla="*/ 0 h 3861"/>
                <a:gd name="T50" fmla="*/ 0 w 3841"/>
                <a:gd name="T51" fmla="*/ 0 h 38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41" h="3861">
                  <a:moveTo>
                    <a:pt x="2021" y="3639"/>
                  </a:moveTo>
                  <a:cubicBezTo>
                    <a:pt x="1770" y="3639"/>
                    <a:pt x="1531" y="3588"/>
                    <a:pt x="1313" y="3496"/>
                  </a:cubicBezTo>
                  <a:cubicBezTo>
                    <a:pt x="830" y="3861"/>
                    <a:pt x="0" y="3855"/>
                    <a:pt x="0" y="3855"/>
                  </a:cubicBezTo>
                  <a:cubicBezTo>
                    <a:pt x="0" y="3855"/>
                    <a:pt x="417" y="3566"/>
                    <a:pt x="605" y="2961"/>
                  </a:cubicBezTo>
                  <a:cubicBezTo>
                    <a:pt x="352" y="2648"/>
                    <a:pt x="201" y="2252"/>
                    <a:pt x="201" y="1819"/>
                  </a:cubicBezTo>
                  <a:cubicBezTo>
                    <a:pt x="201" y="814"/>
                    <a:pt x="1016" y="0"/>
                    <a:pt x="2021" y="0"/>
                  </a:cubicBezTo>
                  <a:cubicBezTo>
                    <a:pt x="3026" y="0"/>
                    <a:pt x="3841" y="814"/>
                    <a:pt x="3841" y="1819"/>
                  </a:cubicBezTo>
                  <a:cubicBezTo>
                    <a:pt x="3841" y="2824"/>
                    <a:pt x="3026" y="3639"/>
                    <a:pt x="2021" y="3639"/>
                  </a:cubicBezTo>
                  <a:close/>
                  <a:moveTo>
                    <a:pt x="1463" y="2671"/>
                  </a:moveTo>
                  <a:cubicBezTo>
                    <a:pt x="1463" y="2826"/>
                    <a:pt x="1568" y="2941"/>
                    <a:pt x="1723" y="2941"/>
                  </a:cubicBezTo>
                  <a:cubicBezTo>
                    <a:pt x="1917" y="2941"/>
                    <a:pt x="2052" y="2806"/>
                    <a:pt x="2052" y="2619"/>
                  </a:cubicBezTo>
                  <a:cubicBezTo>
                    <a:pt x="2052" y="2457"/>
                    <a:pt x="1940" y="2342"/>
                    <a:pt x="1782" y="2342"/>
                  </a:cubicBezTo>
                  <a:cubicBezTo>
                    <a:pt x="1595" y="2342"/>
                    <a:pt x="1463" y="2497"/>
                    <a:pt x="1463" y="2671"/>
                  </a:cubicBezTo>
                  <a:close/>
                  <a:moveTo>
                    <a:pt x="2121" y="647"/>
                  </a:moveTo>
                  <a:cubicBezTo>
                    <a:pt x="1874" y="647"/>
                    <a:pt x="1687" y="716"/>
                    <a:pt x="1565" y="789"/>
                  </a:cubicBezTo>
                  <a:cubicBezTo>
                    <a:pt x="1627" y="1121"/>
                    <a:pt x="1627" y="1121"/>
                    <a:pt x="1627" y="1121"/>
                  </a:cubicBezTo>
                  <a:cubicBezTo>
                    <a:pt x="1720" y="1065"/>
                    <a:pt x="1838" y="1029"/>
                    <a:pt x="1986" y="1029"/>
                  </a:cubicBezTo>
                  <a:cubicBezTo>
                    <a:pt x="2134" y="1032"/>
                    <a:pt x="2177" y="1101"/>
                    <a:pt x="2177" y="1187"/>
                  </a:cubicBezTo>
                  <a:cubicBezTo>
                    <a:pt x="2177" y="1302"/>
                    <a:pt x="2042" y="1414"/>
                    <a:pt x="1914" y="1552"/>
                  </a:cubicBezTo>
                  <a:cubicBezTo>
                    <a:pt x="1729" y="1747"/>
                    <a:pt x="1641" y="1921"/>
                    <a:pt x="1614" y="2099"/>
                  </a:cubicBezTo>
                  <a:cubicBezTo>
                    <a:pt x="1611" y="2125"/>
                    <a:pt x="1608" y="2155"/>
                    <a:pt x="1604" y="2184"/>
                  </a:cubicBezTo>
                  <a:cubicBezTo>
                    <a:pt x="2065" y="2184"/>
                    <a:pt x="2065" y="2184"/>
                    <a:pt x="2065" y="2184"/>
                  </a:cubicBezTo>
                  <a:cubicBezTo>
                    <a:pt x="2072" y="2155"/>
                    <a:pt x="2075" y="2128"/>
                    <a:pt x="2081" y="2105"/>
                  </a:cubicBezTo>
                  <a:cubicBezTo>
                    <a:pt x="2111" y="1957"/>
                    <a:pt x="2177" y="1845"/>
                    <a:pt x="2305" y="1717"/>
                  </a:cubicBezTo>
                  <a:cubicBezTo>
                    <a:pt x="2490" y="1526"/>
                    <a:pt x="2664" y="1358"/>
                    <a:pt x="2664" y="1095"/>
                  </a:cubicBezTo>
                  <a:cubicBezTo>
                    <a:pt x="2664" y="825"/>
                    <a:pt x="2437" y="647"/>
                    <a:pt x="2121" y="647"/>
                  </a:cubicBezTo>
                  <a:close/>
                </a:path>
              </a:pathLst>
            </a:custGeom>
            <a:solidFill>
              <a:srgbClr val="F2A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19050">
          <a:solidFill>
            <a:srgbClr val="3399FF"/>
          </a:solidFill>
          <a:miter lim="800000"/>
        </a:ln>
      </a:spPr>
      <a:bodyPr anchor="ctr"/>
      <a:lstStyle>
        <a:defPPr eaLnBrk="1" fontAlgn="auto" hangingPunct="1">
          <a:lnSpc>
            <a:spcPct val="120000"/>
          </a:lnSpc>
          <a:spcBef>
            <a:spcPts val="0"/>
          </a:spcBef>
          <a:spcAft>
            <a:spcPts val="0"/>
          </a:spcAft>
          <a:defRPr sz="3200" b="1" kern="0" dirty="0">
            <a:solidFill>
              <a:srgbClr val="1C1C1C"/>
            </a:solidFill>
            <a:latin typeface="宋体" panose="02010600030101010101" pitchFamily="2" charset="-122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3200" b="1" dirty="0" smtClean="0">
            <a:latin typeface="+mj-lt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2540</TotalTime>
  <Pages>0</Pages>
  <Words>1327</Words>
  <Characters>0</Characters>
  <Application>Microsoft Office PowerPoint</Application>
  <DocSecurity>0</DocSecurity>
  <PresentationFormat>全屏显示(16:9)</PresentationFormat>
  <Lines>0</Lines>
  <Paragraphs>216</Paragraphs>
  <Slides>32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等线</vt:lpstr>
      <vt:lpstr>黑体</vt:lpstr>
      <vt:lpstr>楷体</vt:lpstr>
      <vt:lpstr>时尚中黑简体</vt:lpstr>
      <vt:lpstr>宋体</vt:lpstr>
      <vt:lpstr>微软雅黑</vt:lpstr>
      <vt:lpstr>幼圆</vt:lpstr>
      <vt:lpstr>Arial</vt:lpstr>
      <vt:lpstr>Calibri</vt:lpstr>
      <vt:lpstr>Times New Roman</vt:lpstr>
      <vt:lpstr>3_Office 主题​​</vt:lpstr>
      <vt:lpstr>平面图形的认识与测量（1）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User</dc:creator>
  <cp:keywords/>
  <dc:description/>
  <cp:lastModifiedBy>魏洲 许</cp:lastModifiedBy>
  <cp:revision>402</cp:revision>
  <dcterms:created xsi:type="dcterms:W3CDTF">2016-01-14T07:05:12Z</dcterms:created>
  <dcterms:modified xsi:type="dcterms:W3CDTF">2023-02-12T16:02:09Z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