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33"/>
  </p:handoutMasterIdLst>
  <p:sldIdLst>
    <p:sldId id="485" r:id="rId3"/>
    <p:sldId id="636" r:id="rId4"/>
    <p:sldId id="569" r:id="rId5"/>
    <p:sldId id="570" r:id="rId6"/>
    <p:sldId id="637" r:id="rId7"/>
    <p:sldId id="638" r:id="rId8"/>
    <p:sldId id="639" r:id="rId9"/>
    <p:sldId id="640" r:id="rId10"/>
    <p:sldId id="641" r:id="rId11"/>
    <p:sldId id="642" r:id="rId12"/>
    <p:sldId id="575" r:id="rId13"/>
    <p:sldId id="578" r:id="rId14"/>
    <p:sldId id="579" r:id="rId15"/>
    <p:sldId id="583" r:id="rId16"/>
    <p:sldId id="580" r:id="rId17"/>
    <p:sldId id="581" r:id="rId18"/>
    <p:sldId id="584" r:id="rId19"/>
    <p:sldId id="643" r:id="rId20"/>
    <p:sldId id="644" r:id="rId21"/>
    <p:sldId id="577" r:id="rId22"/>
    <p:sldId id="626" r:id="rId23"/>
    <p:sldId id="627" r:id="rId24"/>
    <p:sldId id="665" r:id="rId26"/>
    <p:sldId id="586" r:id="rId27"/>
    <p:sldId id="645" r:id="rId28"/>
    <p:sldId id="646" r:id="rId29"/>
    <p:sldId id="647" r:id="rId30"/>
    <p:sldId id="666" r:id="rId31"/>
    <p:sldId id="667" r:id="rId32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7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1BA"/>
    <a:srgbClr val="96CE9F"/>
    <a:srgbClr val="C8E3BB"/>
    <a:srgbClr val="D4E8C5"/>
    <a:srgbClr val="D9EAC8"/>
    <a:srgbClr val="FFFFF2"/>
    <a:srgbClr val="FFFFFF"/>
    <a:srgbClr val="0000FF"/>
    <a:srgbClr val="D4E15B"/>
    <a:srgbClr val="1FB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340"/>
        <p:guide pos="2984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image" Target="../media/image11.wmf"/><Relationship Id="rId7" Type="http://schemas.openxmlformats.org/officeDocument/2006/relationships/image" Target="../media/image10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0" Type="http://schemas.openxmlformats.org/officeDocument/2006/relationships/image" Target="../media/image13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6"/>
            <a:ext cx="6858000" cy="1791114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53"/>
            <a:ext cx="6858000" cy="1242108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26"/>
            <a:ext cx="2057400" cy="4389657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26"/>
            <a:ext cx="6052930" cy="4389657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600"/>
            <a:ext cx="7886700" cy="214004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92"/>
            <a:ext cx="7886700" cy="112540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427"/>
            <a:ext cx="4032504" cy="3395256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7"/>
            <a:ext cx="7886700" cy="994402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63"/>
            <a:ext cx="3868340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40"/>
            <a:ext cx="3868340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63"/>
            <a:ext cx="3887391" cy="618077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40"/>
            <a:ext cx="3887391" cy="2764079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1130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9"/>
            <a:ext cx="2949178" cy="120042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40"/>
            <a:ext cx="4629150" cy="36560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406"/>
            <a:ext cx="2949178" cy="28593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7400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935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835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2" Type="http://schemas.openxmlformats.org/officeDocument/2006/relationships/image" Target="../media/image26.wmf"/><Relationship Id="rId1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29.wmf"/><Relationship Id="rId1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wmf"/><Relationship Id="rId1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7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22" Type="http://schemas.openxmlformats.org/officeDocument/2006/relationships/vmlDrawing" Target="../drawings/vmlDrawing1.vml"/><Relationship Id="rId21" Type="http://schemas.openxmlformats.org/officeDocument/2006/relationships/slideLayout" Target="../slideLayouts/slideLayout12.xml"/><Relationship Id="rId20" Type="http://schemas.openxmlformats.org/officeDocument/2006/relationships/image" Target="../media/image13.wmf"/><Relationship Id="rId2" Type="http://schemas.openxmlformats.org/officeDocument/2006/relationships/image" Target="../media/image4.wmf"/><Relationship Id="rId19" Type="http://schemas.openxmlformats.org/officeDocument/2006/relationships/oleObject" Target="../embeddings/oleObject10.bin"/><Relationship Id="rId18" Type="http://schemas.openxmlformats.org/officeDocument/2006/relationships/image" Target="../media/image12.wmf"/><Relationship Id="rId17" Type="http://schemas.openxmlformats.org/officeDocument/2006/relationships/oleObject" Target="../embeddings/oleObject9.bin"/><Relationship Id="rId16" Type="http://schemas.openxmlformats.org/officeDocument/2006/relationships/image" Target="../media/image11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10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14.wmf"/><Relationship Id="rId10" Type="http://schemas.openxmlformats.org/officeDocument/2006/relationships/vmlDrawing" Target="../drawings/vmlDrawing2.vml"/><Relationship Id="rId1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8" name="Rectangle 7"/>
          <p:cNvSpPr/>
          <p:nvPr/>
        </p:nvSpPr>
        <p:spPr>
          <a:xfrm>
            <a:off x="-7937" y="4795838"/>
            <a:ext cx="9163050" cy="347662"/>
          </a:xfrm>
          <a:prstGeom prst="rect">
            <a:avLst/>
          </a:prstGeom>
          <a:gradFill rotWithShape="1">
            <a:gsLst>
              <a:gs pos="0">
                <a:srgbClr val="A87A3A">
                  <a:alpha val="100000"/>
                </a:srgbClr>
              </a:gs>
              <a:gs pos="19000">
                <a:srgbClr val="A8773C">
                  <a:alpha val="100000"/>
                </a:srgbClr>
              </a:gs>
              <a:gs pos="71001">
                <a:srgbClr val="835A2B">
                  <a:alpha val="100000"/>
                </a:srgbClr>
              </a:gs>
              <a:gs pos="100000">
                <a:srgbClr val="9C7339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  <p:txBody>
          <a:bodyPr wrap="square" lIns="91440" tIns="45720" rIns="91440" bIns="45720" anchor="t"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5"/>
          <p:cNvGrpSpPr/>
          <p:nvPr/>
        </p:nvGrpSpPr>
        <p:grpSpPr>
          <a:xfrm>
            <a:off x="12700" y="2963863"/>
            <a:ext cx="427038" cy="1833562"/>
            <a:chOff x="1082676" y="2309813"/>
            <a:chExt cx="566738" cy="2441576"/>
          </a:xfrm>
        </p:grpSpPr>
        <p:sp>
          <p:nvSpPr>
            <p:cNvPr id="8200" name="Freeform 12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1" name="Freeform 13"/>
            <p:cNvSpPr/>
            <p:nvPr/>
          </p:nvSpPr>
          <p:spPr>
            <a:xfrm>
              <a:off x="1200151" y="2309813"/>
              <a:ext cx="449263" cy="2441575"/>
            </a:xfrm>
            <a:custGeom>
              <a:avLst/>
              <a:gdLst/>
              <a:ahLst/>
              <a:cxnLst>
                <a:cxn ang="0">
                  <a:pos x="231775" y="0"/>
                </a:cxn>
                <a:cxn ang="0">
                  <a:pos x="0" y="0"/>
                </a:cxn>
                <a:cxn ang="0">
                  <a:pos x="0" y="1493837"/>
                </a:cxn>
                <a:cxn ang="0">
                  <a:pos x="0" y="2062162"/>
                </a:cxn>
                <a:cxn ang="0">
                  <a:pos x="0" y="2441575"/>
                </a:cxn>
                <a:cxn ang="0">
                  <a:pos x="88900" y="2441575"/>
                </a:cxn>
                <a:cxn ang="0">
                  <a:pos x="231775" y="2441575"/>
                </a:cxn>
                <a:cxn ang="0">
                  <a:pos x="277812" y="2441575"/>
                </a:cxn>
                <a:cxn ang="0">
                  <a:pos x="355600" y="2441575"/>
                </a:cxn>
                <a:cxn ang="0">
                  <a:pos x="404812" y="2441575"/>
                </a:cxn>
                <a:cxn ang="0">
                  <a:pos x="449263" y="2441575"/>
                </a:cxn>
                <a:cxn ang="0">
                  <a:pos x="449263" y="2062162"/>
                </a:cxn>
                <a:cxn ang="0">
                  <a:pos x="449263" y="1493837"/>
                </a:cxn>
                <a:cxn ang="0">
                  <a:pos x="449263" y="0"/>
                </a:cxn>
                <a:cxn ang="0">
                  <a:pos x="231775" y="0"/>
                </a:cxn>
              </a:cxnLst>
              <a:pathLst>
                <a:path w="283" h="1538">
                  <a:moveTo>
                    <a:pt x="146" y="0"/>
                  </a:moveTo>
                  <a:lnTo>
                    <a:pt x="0" y="0"/>
                  </a:lnTo>
                  <a:lnTo>
                    <a:pt x="0" y="941"/>
                  </a:lnTo>
                  <a:lnTo>
                    <a:pt x="0" y="1299"/>
                  </a:lnTo>
                  <a:lnTo>
                    <a:pt x="0" y="1538"/>
                  </a:lnTo>
                  <a:lnTo>
                    <a:pt x="56" y="1538"/>
                  </a:lnTo>
                  <a:lnTo>
                    <a:pt x="146" y="1538"/>
                  </a:lnTo>
                  <a:lnTo>
                    <a:pt x="175" y="1538"/>
                  </a:lnTo>
                  <a:lnTo>
                    <a:pt x="224" y="1538"/>
                  </a:lnTo>
                  <a:lnTo>
                    <a:pt x="255" y="1538"/>
                  </a:lnTo>
                  <a:lnTo>
                    <a:pt x="283" y="1538"/>
                  </a:lnTo>
                  <a:lnTo>
                    <a:pt x="283" y="1299"/>
                  </a:lnTo>
                  <a:lnTo>
                    <a:pt x="283" y="941"/>
                  </a:lnTo>
                  <a:lnTo>
                    <a:pt x="283" y="0"/>
                  </a:lnTo>
                  <a:lnTo>
                    <a:pt x="14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2" name="Rectangle 14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solidFill>
              <a:srgbClr val="29506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3" name="Rectangle 15"/>
            <p:cNvSpPr/>
            <p:nvPr/>
          </p:nvSpPr>
          <p:spPr>
            <a:xfrm>
              <a:off x="1082676" y="2309813"/>
              <a:ext cx="450850" cy="24415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4" name="Rectangle 16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7"/>
            <p:cNvSpPr/>
            <p:nvPr/>
          </p:nvSpPr>
          <p:spPr>
            <a:xfrm>
              <a:off x="1082676" y="3803651"/>
              <a:ext cx="450850" cy="5683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6" name="Rectangle 18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solidFill>
              <a:srgbClr val="062439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7" name="Rectangle 19"/>
            <p:cNvSpPr/>
            <p:nvPr/>
          </p:nvSpPr>
          <p:spPr>
            <a:xfrm>
              <a:off x="1173163" y="4438651"/>
              <a:ext cx="266700" cy="312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8" name="Oval 20"/>
            <p:cNvSpPr/>
            <p:nvPr/>
          </p:nvSpPr>
          <p:spPr>
            <a:xfrm>
              <a:off x="1173163" y="3370263"/>
              <a:ext cx="266700" cy="271463"/>
            </a:xfrm>
            <a:prstGeom prst="ellipse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9" name="Freeform 21"/>
            <p:cNvSpPr>
              <a:spLocks noEditPoints="1"/>
            </p:cNvSpPr>
            <p:nvPr/>
          </p:nvSpPr>
          <p:spPr>
            <a:xfrm>
              <a:off x="1316038" y="2309813"/>
              <a:ext cx="217488" cy="2441575"/>
            </a:xfrm>
            <a:custGeom>
              <a:avLst/>
              <a:gdLst/>
              <a:ahLst/>
              <a:cxnLst>
                <a:cxn ang="0">
                  <a:pos x="217488" y="2061607"/>
                </a:cxn>
                <a:cxn ang="0">
                  <a:pos x="0" y="2061607"/>
                </a:cxn>
                <a:cxn ang="0">
                  <a:pos x="0" y="2129324"/>
                </a:cxn>
                <a:cxn ang="0">
                  <a:pos x="123743" y="2129324"/>
                </a:cxn>
                <a:cxn ang="0">
                  <a:pos x="123743" y="2441575"/>
                </a:cxn>
                <a:cxn ang="0">
                  <a:pos x="172490" y="2441575"/>
                </a:cxn>
                <a:cxn ang="0">
                  <a:pos x="217488" y="2441575"/>
                </a:cxn>
                <a:cxn ang="0">
                  <a:pos x="217488" y="2061607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1060900"/>
                </a:cxn>
                <a:cxn ang="0">
                  <a:pos x="123743" y="1196334"/>
                </a:cxn>
                <a:cxn ang="0">
                  <a:pos x="0" y="1331768"/>
                </a:cxn>
                <a:cxn ang="0">
                  <a:pos x="0" y="1493536"/>
                </a:cxn>
                <a:cxn ang="0">
                  <a:pos x="217488" y="1493536"/>
                </a:cxn>
                <a:cxn ang="0">
                  <a:pos x="217488" y="0"/>
                </a:cxn>
              </a:cxnLst>
              <a:pathLst>
                <a:path w="58" h="649">
                  <a:moveTo>
                    <a:pt x="58" y="548"/>
                  </a:moveTo>
                  <a:cubicBezTo>
                    <a:pt x="0" y="548"/>
                    <a:pt x="0" y="548"/>
                    <a:pt x="0" y="548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33" y="566"/>
                    <a:pt x="33" y="566"/>
                    <a:pt x="33" y="566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46" y="649"/>
                    <a:pt x="46" y="649"/>
                    <a:pt x="46" y="649"/>
                  </a:cubicBezTo>
                  <a:cubicBezTo>
                    <a:pt x="58" y="649"/>
                    <a:pt x="58" y="649"/>
                    <a:pt x="58" y="649"/>
                  </a:cubicBezTo>
                  <a:cubicBezTo>
                    <a:pt x="58" y="548"/>
                    <a:pt x="58" y="548"/>
                    <a:pt x="58" y="548"/>
                  </a:cubicBezTo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9" y="283"/>
                    <a:pt x="33" y="299"/>
                    <a:pt x="33" y="318"/>
                  </a:cubicBezTo>
                  <a:cubicBezTo>
                    <a:pt x="33" y="337"/>
                    <a:pt x="19" y="353"/>
                    <a:pt x="0" y="354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8" y="397"/>
                    <a:pt x="58" y="397"/>
                    <a:pt x="58" y="397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0" name="Freeform 22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1" name="Freeform 23"/>
            <p:cNvSpPr/>
            <p:nvPr/>
          </p:nvSpPr>
          <p:spPr>
            <a:xfrm>
              <a:off x="1316038" y="3803651"/>
              <a:ext cx="217488" cy="568325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0" y="0"/>
                </a:cxn>
                <a:cxn ang="0">
                  <a:pos x="0" y="568325"/>
                </a:cxn>
                <a:cxn ang="0">
                  <a:pos x="217488" y="568325"/>
                </a:cxn>
                <a:cxn ang="0">
                  <a:pos x="217488" y="0"/>
                </a:cxn>
              </a:cxnLst>
              <a:pathLst>
                <a:path w="137" h="358">
                  <a:moveTo>
                    <a:pt x="137" y="0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358"/>
                  </a:lnTo>
                  <a:lnTo>
                    <a:pt x="137" y="358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2" name="Freeform 24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3" name="Freeform 25"/>
            <p:cNvSpPr/>
            <p:nvPr/>
          </p:nvSpPr>
          <p:spPr>
            <a:xfrm>
              <a:off x="1316038" y="4438651"/>
              <a:ext cx="123825" cy="312738"/>
            </a:xfrm>
            <a:custGeom>
              <a:avLst/>
              <a:gdLst/>
              <a:ahLst/>
              <a:cxnLst>
                <a:cxn ang="0">
                  <a:pos x="123825" y="0"/>
                </a:cxn>
                <a:cxn ang="0">
                  <a:pos x="0" y="0"/>
                </a:cxn>
                <a:cxn ang="0">
                  <a:pos x="0" y="312738"/>
                </a:cxn>
                <a:cxn ang="0">
                  <a:pos x="44450" y="312738"/>
                </a:cxn>
                <a:cxn ang="0">
                  <a:pos x="123825" y="312738"/>
                </a:cxn>
                <a:cxn ang="0">
                  <a:pos x="123825" y="0"/>
                </a:cxn>
              </a:cxnLst>
              <a:pathLst>
                <a:path w="78" h="197">
                  <a:moveTo>
                    <a:pt x="78" y="0"/>
                  </a:moveTo>
                  <a:lnTo>
                    <a:pt x="0" y="0"/>
                  </a:lnTo>
                  <a:lnTo>
                    <a:pt x="0" y="197"/>
                  </a:lnTo>
                  <a:lnTo>
                    <a:pt x="28" y="197"/>
                  </a:lnTo>
                  <a:lnTo>
                    <a:pt x="78" y="197"/>
                  </a:lnTo>
                  <a:lnTo>
                    <a:pt x="78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4" name="Freeform 26"/>
            <p:cNvSpPr/>
            <p:nvPr/>
          </p:nvSpPr>
          <p:spPr>
            <a:xfrm>
              <a:off x="1316038" y="3370263"/>
              <a:ext cx="123825" cy="271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71463"/>
                </a:cxn>
                <a:cxn ang="0">
                  <a:pos x="123825" y="135731"/>
                </a:cxn>
                <a:cxn ang="0">
                  <a:pos x="0" y="0"/>
                </a:cxn>
              </a:cxnLst>
              <a:pathLst>
                <a:path w="33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9" y="71"/>
                    <a:pt x="33" y="55"/>
                    <a:pt x="33" y="36"/>
                  </a:cubicBezTo>
                  <a:cubicBezTo>
                    <a:pt x="33" y="17"/>
                    <a:pt x="19" y="1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15" name="组合 227"/>
          <p:cNvGrpSpPr/>
          <p:nvPr/>
        </p:nvGrpSpPr>
        <p:grpSpPr>
          <a:xfrm>
            <a:off x="465138" y="4583113"/>
            <a:ext cx="2390775" cy="228600"/>
            <a:chOff x="1684338" y="4465638"/>
            <a:chExt cx="3175001" cy="304800"/>
          </a:xfrm>
        </p:grpSpPr>
        <p:sp>
          <p:nvSpPr>
            <p:cNvPr id="8216" name="Freeform 51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7" name="Freeform 52"/>
            <p:cNvSpPr/>
            <p:nvPr/>
          </p:nvSpPr>
          <p:spPr>
            <a:xfrm>
              <a:off x="1797051" y="4465638"/>
              <a:ext cx="3062288" cy="304800"/>
            </a:xfrm>
            <a:custGeom>
              <a:avLst/>
              <a:gdLst/>
              <a:ahLst/>
              <a:cxnLst>
                <a:cxn ang="0">
                  <a:pos x="3062288" y="14287"/>
                </a:cxn>
                <a:cxn ang="0">
                  <a:pos x="3175" y="0"/>
                </a:cxn>
                <a:cxn ang="0">
                  <a:pos x="0" y="285750"/>
                </a:cxn>
                <a:cxn ang="0">
                  <a:pos x="141287" y="285750"/>
                </a:cxn>
                <a:cxn ang="0">
                  <a:pos x="141287" y="285750"/>
                </a:cxn>
                <a:cxn ang="0">
                  <a:pos x="187325" y="285750"/>
                </a:cxn>
                <a:cxn ang="0">
                  <a:pos x="292100" y="288925"/>
                </a:cxn>
                <a:cxn ang="0">
                  <a:pos x="292100" y="288925"/>
                </a:cxn>
                <a:cxn ang="0">
                  <a:pos x="336550" y="288925"/>
                </a:cxn>
                <a:cxn ang="0">
                  <a:pos x="336550" y="288925"/>
                </a:cxn>
                <a:cxn ang="0">
                  <a:pos x="442912" y="288925"/>
                </a:cxn>
                <a:cxn ang="0">
                  <a:pos x="490537" y="288925"/>
                </a:cxn>
                <a:cxn ang="0">
                  <a:pos x="592137" y="288925"/>
                </a:cxn>
                <a:cxn ang="0">
                  <a:pos x="592137" y="288925"/>
                </a:cxn>
                <a:cxn ang="0">
                  <a:pos x="641350" y="288925"/>
                </a:cxn>
                <a:cxn ang="0">
                  <a:pos x="641350" y="288925"/>
                </a:cxn>
                <a:cxn ang="0">
                  <a:pos x="746125" y="288925"/>
                </a:cxn>
                <a:cxn ang="0">
                  <a:pos x="790575" y="288925"/>
                </a:cxn>
                <a:cxn ang="0">
                  <a:pos x="896937" y="288925"/>
                </a:cxn>
                <a:cxn ang="0">
                  <a:pos x="896937" y="288925"/>
                </a:cxn>
                <a:cxn ang="0">
                  <a:pos x="944562" y="293687"/>
                </a:cxn>
                <a:cxn ang="0">
                  <a:pos x="944562" y="293687"/>
                </a:cxn>
                <a:cxn ang="0">
                  <a:pos x="1046162" y="293687"/>
                </a:cxn>
                <a:cxn ang="0">
                  <a:pos x="1046162" y="293687"/>
                </a:cxn>
                <a:cxn ang="0">
                  <a:pos x="1095375" y="293687"/>
                </a:cxn>
                <a:cxn ang="0">
                  <a:pos x="1095375" y="293687"/>
                </a:cxn>
                <a:cxn ang="0">
                  <a:pos x="1200150" y="293687"/>
                </a:cxn>
                <a:cxn ang="0">
                  <a:pos x="1200150" y="293687"/>
                </a:cxn>
                <a:cxn ang="0">
                  <a:pos x="1230312" y="293687"/>
                </a:cxn>
                <a:cxn ang="0">
                  <a:pos x="1350962" y="293687"/>
                </a:cxn>
                <a:cxn ang="0">
                  <a:pos x="1350962" y="293687"/>
                </a:cxn>
                <a:cxn ang="0">
                  <a:pos x="1395412" y="293687"/>
                </a:cxn>
                <a:cxn ang="0">
                  <a:pos x="1395412" y="293687"/>
                </a:cxn>
                <a:cxn ang="0">
                  <a:pos x="1954212" y="296862"/>
                </a:cxn>
                <a:cxn ang="0">
                  <a:pos x="2000250" y="296862"/>
                </a:cxn>
                <a:cxn ang="0">
                  <a:pos x="2105025" y="296862"/>
                </a:cxn>
                <a:cxn ang="0">
                  <a:pos x="2154237" y="296862"/>
                </a:cxn>
                <a:cxn ang="0">
                  <a:pos x="2255837" y="296862"/>
                </a:cxn>
                <a:cxn ang="0">
                  <a:pos x="2303462" y="301625"/>
                </a:cxn>
                <a:cxn ang="0">
                  <a:pos x="2409825" y="301625"/>
                </a:cxn>
                <a:cxn ang="0">
                  <a:pos x="2454275" y="301625"/>
                </a:cxn>
                <a:cxn ang="0">
                  <a:pos x="2709862" y="301625"/>
                </a:cxn>
                <a:cxn ang="0">
                  <a:pos x="2728912" y="301625"/>
                </a:cxn>
                <a:cxn ang="0">
                  <a:pos x="3062288" y="304800"/>
                </a:cxn>
                <a:cxn ang="0">
                  <a:pos x="3062288" y="14287"/>
                </a:cxn>
              </a:cxnLst>
              <a:pathLst>
                <a:path w="1929" h="192">
                  <a:moveTo>
                    <a:pt x="1929" y="9"/>
                  </a:moveTo>
                  <a:lnTo>
                    <a:pt x="2" y="0"/>
                  </a:lnTo>
                  <a:lnTo>
                    <a:pt x="0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118" y="180"/>
                  </a:lnTo>
                  <a:lnTo>
                    <a:pt x="184" y="182"/>
                  </a:lnTo>
                  <a:lnTo>
                    <a:pt x="184" y="182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79" y="182"/>
                  </a:lnTo>
                  <a:lnTo>
                    <a:pt x="309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404" y="182"/>
                  </a:lnTo>
                  <a:lnTo>
                    <a:pt x="404" y="182"/>
                  </a:lnTo>
                  <a:lnTo>
                    <a:pt x="470" y="182"/>
                  </a:lnTo>
                  <a:lnTo>
                    <a:pt x="498" y="182"/>
                  </a:lnTo>
                  <a:lnTo>
                    <a:pt x="565" y="182"/>
                  </a:lnTo>
                  <a:lnTo>
                    <a:pt x="565" y="182"/>
                  </a:lnTo>
                  <a:lnTo>
                    <a:pt x="595" y="185"/>
                  </a:lnTo>
                  <a:lnTo>
                    <a:pt x="595" y="185"/>
                  </a:lnTo>
                  <a:lnTo>
                    <a:pt x="659" y="185"/>
                  </a:lnTo>
                  <a:lnTo>
                    <a:pt x="659" y="185"/>
                  </a:lnTo>
                  <a:lnTo>
                    <a:pt x="690" y="185"/>
                  </a:lnTo>
                  <a:lnTo>
                    <a:pt x="690" y="185"/>
                  </a:lnTo>
                  <a:lnTo>
                    <a:pt x="756" y="185"/>
                  </a:lnTo>
                  <a:lnTo>
                    <a:pt x="756" y="185"/>
                  </a:lnTo>
                  <a:lnTo>
                    <a:pt x="775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79" y="185"/>
                  </a:lnTo>
                  <a:lnTo>
                    <a:pt x="879" y="185"/>
                  </a:lnTo>
                  <a:lnTo>
                    <a:pt x="1231" y="187"/>
                  </a:lnTo>
                  <a:lnTo>
                    <a:pt x="1260" y="187"/>
                  </a:lnTo>
                  <a:lnTo>
                    <a:pt x="1326" y="187"/>
                  </a:lnTo>
                  <a:lnTo>
                    <a:pt x="1357" y="187"/>
                  </a:lnTo>
                  <a:lnTo>
                    <a:pt x="1421" y="187"/>
                  </a:lnTo>
                  <a:lnTo>
                    <a:pt x="1451" y="190"/>
                  </a:lnTo>
                  <a:lnTo>
                    <a:pt x="1518" y="190"/>
                  </a:lnTo>
                  <a:lnTo>
                    <a:pt x="1546" y="190"/>
                  </a:lnTo>
                  <a:lnTo>
                    <a:pt x="1707" y="190"/>
                  </a:lnTo>
                  <a:lnTo>
                    <a:pt x="1719" y="190"/>
                  </a:lnTo>
                  <a:lnTo>
                    <a:pt x="1929" y="192"/>
                  </a:lnTo>
                  <a:lnTo>
                    <a:pt x="1929" y="9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8" name="Freeform 53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19" name="Freeform 54"/>
            <p:cNvSpPr/>
            <p:nvPr/>
          </p:nvSpPr>
          <p:spPr>
            <a:xfrm>
              <a:off x="1684338" y="4465638"/>
              <a:ext cx="3062288" cy="304800"/>
            </a:xfrm>
            <a:custGeom>
              <a:avLst/>
              <a:gdLst/>
              <a:ahLst/>
              <a:cxnLst>
                <a:cxn ang="0">
                  <a:pos x="3059112" y="304800"/>
                </a:cxn>
                <a:cxn ang="0">
                  <a:pos x="0" y="285750"/>
                </a:cxn>
                <a:cxn ang="0">
                  <a:pos x="0" y="0"/>
                </a:cxn>
                <a:cxn ang="0">
                  <a:pos x="3062288" y="14287"/>
                </a:cxn>
                <a:cxn ang="0">
                  <a:pos x="3059112" y="304800"/>
                </a:cxn>
              </a:cxnLst>
              <a:pathLst>
                <a:path w="1929" h="192">
                  <a:moveTo>
                    <a:pt x="1927" y="192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1929" y="9"/>
                  </a:lnTo>
                  <a:lnTo>
                    <a:pt x="1927" y="19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0" name="Freeform 55"/>
            <p:cNvSpPr/>
            <p:nvPr/>
          </p:nvSpPr>
          <p:spPr>
            <a:xfrm>
              <a:off x="3486151" y="4605338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6193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1" name="Freeform 56"/>
            <p:cNvSpPr/>
            <p:nvPr/>
          </p:nvSpPr>
          <p:spPr>
            <a:xfrm>
              <a:off x="3335338" y="4605338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5427" y="157163"/>
                </a:cxn>
                <a:cxn ang="0">
                  <a:pos x="49213" y="22451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2" name="Freeform 57"/>
            <p:cNvSpPr/>
            <p:nvPr/>
          </p:nvSpPr>
          <p:spPr>
            <a:xfrm>
              <a:off x="3184526" y="4605338"/>
              <a:ext cx="46038" cy="153988"/>
            </a:xfrm>
            <a:custGeom>
              <a:avLst/>
              <a:gdLst/>
              <a:ahLst/>
              <a:cxnLst>
                <a:cxn ang="0">
                  <a:pos x="2301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6038" y="153988"/>
                </a:cxn>
                <a:cxn ang="0">
                  <a:pos x="46038" y="22534"/>
                </a:cxn>
                <a:cxn ang="0">
                  <a:pos x="23019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3" name="Freeform 58"/>
            <p:cNvSpPr/>
            <p:nvPr/>
          </p:nvSpPr>
          <p:spPr>
            <a:xfrm>
              <a:off x="3030538" y="4605338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1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4" name="Freeform 59"/>
            <p:cNvSpPr/>
            <p:nvPr/>
          </p:nvSpPr>
          <p:spPr>
            <a:xfrm>
              <a:off x="28813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5" name="Freeform 60"/>
            <p:cNvSpPr/>
            <p:nvPr/>
          </p:nvSpPr>
          <p:spPr>
            <a:xfrm>
              <a:off x="2730501" y="4600576"/>
              <a:ext cx="49213" cy="158750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5427" y="158750"/>
                </a:cxn>
                <a:cxn ang="0">
                  <a:pos x="49213" y="22678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6" name="Freeform 61"/>
            <p:cNvSpPr/>
            <p:nvPr/>
          </p:nvSpPr>
          <p:spPr>
            <a:xfrm>
              <a:off x="2576513" y="4600576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2678"/>
                </a:cxn>
                <a:cxn ang="0">
                  <a:pos x="0" y="15497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4" y="0"/>
                    <a:pt x="1" y="3"/>
                    <a:pt x="1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7" name="Freeform 62"/>
            <p:cNvSpPr/>
            <p:nvPr/>
          </p:nvSpPr>
          <p:spPr>
            <a:xfrm>
              <a:off x="2427288" y="4600576"/>
              <a:ext cx="47625" cy="153988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7625" y="153988"/>
                </a:cxn>
                <a:cxn ang="0">
                  <a:pos x="47625" y="22534"/>
                </a:cxn>
                <a:cxn ang="0">
                  <a:pos x="25644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2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8" name="Freeform 63"/>
            <p:cNvSpPr/>
            <p:nvPr/>
          </p:nvSpPr>
          <p:spPr>
            <a:xfrm>
              <a:off x="2276476" y="4597401"/>
              <a:ext cx="49213" cy="157163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2713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29" name="Freeform 64"/>
            <p:cNvSpPr/>
            <p:nvPr/>
          </p:nvSpPr>
          <p:spPr>
            <a:xfrm>
              <a:off x="2127251" y="4597401"/>
              <a:ext cx="44450" cy="157163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451"/>
                </a:cxn>
                <a:cxn ang="0">
                  <a:pos x="0" y="157163"/>
                </a:cxn>
                <a:cxn ang="0">
                  <a:pos x="44450" y="157163"/>
                </a:cxn>
                <a:cxn ang="0">
                  <a:pos x="44450" y="22451"/>
                </a:cxn>
                <a:cxn ang="0">
                  <a:pos x="22225" y="0"/>
                </a:cxn>
              </a:cxnLst>
              <a:pathLst>
                <a:path w="12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0" name="Freeform 65"/>
            <p:cNvSpPr/>
            <p:nvPr/>
          </p:nvSpPr>
          <p:spPr>
            <a:xfrm>
              <a:off x="1973263" y="4597401"/>
              <a:ext cx="47625" cy="157163"/>
            </a:xfrm>
            <a:custGeom>
              <a:avLst/>
              <a:gdLst/>
              <a:ahLst/>
              <a:cxnLst>
                <a:cxn ang="0">
                  <a:pos x="25644" y="0"/>
                </a:cxn>
                <a:cxn ang="0">
                  <a:pos x="3663" y="22451"/>
                </a:cxn>
                <a:cxn ang="0">
                  <a:pos x="0" y="157163"/>
                </a:cxn>
                <a:cxn ang="0">
                  <a:pos x="47625" y="157163"/>
                </a:cxn>
                <a:cxn ang="0">
                  <a:pos x="47625" y="22451"/>
                </a:cxn>
                <a:cxn ang="0">
                  <a:pos x="25644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1" name="Freeform 66"/>
            <p:cNvSpPr/>
            <p:nvPr/>
          </p:nvSpPr>
          <p:spPr>
            <a:xfrm>
              <a:off x="1822451" y="4597401"/>
              <a:ext cx="49213" cy="153988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9213" y="153988"/>
                </a:cxn>
                <a:cxn ang="0">
                  <a:pos x="49213" y="22534"/>
                </a:cxn>
                <a:cxn ang="0">
                  <a:pos x="26499" y="0"/>
                </a:cxn>
              </a:cxnLst>
              <a:pathLst>
                <a:path w="13" h="41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2" name="Freeform 67"/>
            <p:cNvSpPr/>
            <p:nvPr/>
          </p:nvSpPr>
          <p:spPr>
            <a:xfrm>
              <a:off x="4543426" y="4611688"/>
              <a:ext cx="49213" cy="155575"/>
            </a:xfrm>
            <a:custGeom>
              <a:avLst/>
              <a:gdLst/>
              <a:ahLst/>
              <a:cxnLst>
                <a:cxn ang="0">
                  <a:pos x="22713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5427" y="155575"/>
                </a:cxn>
                <a:cxn ang="0">
                  <a:pos x="49213" y="22767"/>
                </a:cxn>
                <a:cxn ang="0">
                  <a:pos x="22713" y="0"/>
                </a:cxn>
              </a:cxnLst>
              <a:pathLst>
                <a:path w="13" h="4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3" name="Freeform 68"/>
            <p:cNvSpPr/>
            <p:nvPr/>
          </p:nvSpPr>
          <p:spPr>
            <a:xfrm>
              <a:off x="4394201" y="4611688"/>
              <a:ext cx="44450" cy="15557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767"/>
                </a:cxn>
                <a:cxn ang="0">
                  <a:pos x="0" y="155575"/>
                </a:cxn>
                <a:cxn ang="0">
                  <a:pos x="44450" y="155575"/>
                </a:cxn>
                <a:cxn ang="0">
                  <a:pos x="44450" y="22767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4" name="Freeform 69"/>
            <p:cNvSpPr/>
            <p:nvPr/>
          </p:nvSpPr>
          <p:spPr>
            <a:xfrm>
              <a:off x="4240213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45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645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5" name="Freeform 70"/>
            <p:cNvSpPr/>
            <p:nvPr/>
          </p:nvSpPr>
          <p:spPr>
            <a:xfrm>
              <a:off x="4089401" y="4608513"/>
              <a:ext cx="49213" cy="158750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0" y="22678"/>
                </a:cxn>
                <a:cxn ang="0">
                  <a:pos x="0" y="158750"/>
                </a:cxn>
                <a:cxn ang="0">
                  <a:pos x="49213" y="158750"/>
                </a:cxn>
                <a:cxn ang="0">
                  <a:pos x="49213" y="22678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6" name="Freeform 71"/>
            <p:cNvSpPr/>
            <p:nvPr/>
          </p:nvSpPr>
          <p:spPr>
            <a:xfrm>
              <a:off x="3940176" y="4608513"/>
              <a:ext cx="47625" cy="158750"/>
            </a:xfrm>
            <a:custGeom>
              <a:avLst/>
              <a:gdLst/>
              <a:ahLst/>
              <a:cxnLst>
                <a:cxn ang="0">
                  <a:pos x="21980" y="0"/>
                </a:cxn>
                <a:cxn ang="0">
                  <a:pos x="0" y="22678"/>
                </a:cxn>
                <a:cxn ang="0">
                  <a:pos x="0" y="154970"/>
                </a:cxn>
                <a:cxn ang="0">
                  <a:pos x="43961" y="158750"/>
                </a:cxn>
                <a:cxn ang="0">
                  <a:pos x="47625" y="22678"/>
                </a:cxn>
                <a:cxn ang="0">
                  <a:pos x="21980" y="0"/>
                </a:cxn>
              </a:cxnLst>
              <a:pathLst>
                <a:path w="13" h="4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3"/>
                    <a:pt x="10" y="0"/>
                    <a:pt x="6" y="0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7" name="Freeform 72"/>
            <p:cNvSpPr/>
            <p:nvPr/>
          </p:nvSpPr>
          <p:spPr>
            <a:xfrm>
              <a:off x="3789363" y="4608513"/>
              <a:ext cx="44450" cy="15398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534"/>
                </a:cxn>
                <a:cxn ang="0">
                  <a:pos x="0" y="153988"/>
                </a:cxn>
                <a:cxn ang="0">
                  <a:pos x="44450" y="153988"/>
                </a:cxn>
                <a:cxn ang="0">
                  <a:pos x="44450" y="22534"/>
                </a:cxn>
                <a:cxn ang="0">
                  <a:pos x="22225" y="0"/>
                </a:cxn>
              </a:cxnLst>
              <a:pathLst>
                <a:path w="12" h="41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38" name="Freeform 73"/>
            <p:cNvSpPr/>
            <p:nvPr/>
          </p:nvSpPr>
          <p:spPr>
            <a:xfrm>
              <a:off x="3635376" y="4605338"/>
              <a:ext cx="49213" cy="157163"/>
            </a:xfrm>
            <a:custGeom>
              <a:avLst/>
              <a:gdLst/>
              <a:ahLst/>
              <a:cxnLst>
                <a:cxn ang="0">
                  <a:pos x="26499" y="0"/>
                </a:cxn>
                <a:cxn ang="0">
                  <a:pos x="3785" y="26193"/>
                </a:cxn>
                <a:cxn ang="0">
                  <a:pos x="0" y="157163"/>
                </a:cxn>
                <a:cxn ang="0">
                  <a:pos x="49213" y="157163"/>
                </a:cxn>
                <a:cxn ang="0">
                  <a:pos x="49213" y="26193"/>
                </a:cxn>
                <a:cxn ang="0">
                  <a:pos x="26499" y="0"/>
                </a:cxn>
              </a:cxnLst>
              <a:pathLst>
                <a:path w="13" h="42">
                  <a:moveTo>
                    <a:pt x="7" y="0"/>
                  </a:moveTo>
                  <a:cubicBezTo>
                    <a:pt x="3" y="0"/>
                    <a:pt x="1" y="3"/>
                    <a:pt x="1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39" name="组合 313"/>
          <p:cNvGrpSpPr/>
          <p:nvPr/>
        </p:nvGrpSpPr>
        <p:grpSpPr>
          <a:xfrm>
            <a:off x="528638" y="3151188"/>
            <a:ext cx="460375" cy="1646237"/>
            <a:chOff x="1766888" y="2557463"/>
            <a:chExt cx="611188" cy="2193925"/>
          </a:xfrm>
        </p:grpSpPr>
        <p:sp>
          <p:nvSpPr>
            <p:cNvPr id="8240" name="Freeform 74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1" name="Freeform 75"/>
            <p:cNvSpPr/>
            <p:nvPr/>
          </p:nvSpPr>
          <p:spPr>
            <a:xfrm>
              <a:off x="1871663" y="2557463"/>
              <a:ext cx="506413" cy="2193925"/>
            </a:xfrm>
            <a:custGeom>
              <a:avLst/>
              <a:gdLst/>
              <a:ahLst/>
              <a:cxnLst>
                <a:cxn ang="0">
                  <a:pos x="255587" y="0"/>
                </a:cxn>
                <a:cxn ang="0">
                  <a:pos x="0" y="0"/>
                </a:cxn>
                <a:cxn ang="0">
                  <a:pos x="0" y="76200"/>
                </a:cxn>
                <a:cxn ang="0">
                  <a:pos x="0" y="1765300"/>
                </a:cxn>
                <a:cxn ang="0">
                  <a:pos x="0" y="2193925"/>
                </a:cxn>
                <a:cxn ang="0">
                  <a:pos x="255587" y="2193925"/>
                </a:cxn>
                <a:cxn ang="0">
                  <a:pos x="506413" y="2193925"/>
                </a:cxn>
                <a:cxn ang="0">
                  <a:pos x="506413" y="1765300"/>
                </a:cxn>
                <a:cxn ang="0">
                  <a:pos x="506413" y="76200"/>
                </a:cxn>
                <a:cxn ang="0">
                  <a:pos x="506413" y="0"/>
                </a:cxn>
                <a:cxn ang="0">
                  <a:pos x="255587" y="0"/>
                </a:cxn>
              </a:cxnLst>
              <a:pathLst>
                <a:path w="319" h="1382">
                  <a:moveTo>
                    <a:pt x="161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1112"/>
                  </a:lnTo>
                  <a:lnTo>
                    <a:pt x="0" y="1382"/>
                  </a:lnTo>
                  <a:lnTo>
                    <a:pt x="161" y="1382"/>
                  </a:lnTo>
                  <a:lnTo>
                    <a:pt x="319" y="1382"/>
                  </a:lnTo>
                  <a:lnTo>
                    <a:pt x="319" y="1112"/>
                  </a:lnTo>
                  <a:lnTo>
                    <a:pt x="319" y="48"/>
                  </a:lnTo>
                  <a:lnTo>
                    <a:pt x="319" y="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2" name="Rectangle 76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solidFill>
              <a:srgbClr val="F8E29D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Rectangle 77"/>
            <p:cNvSpPr/>
            <p:nvPr/>
          </p:nvSpPr>
          <p:spPr>
            <a:xfrm>
              <a:off x="1766888" y="2557463"/>
              <a:ext cx="506413" cy="2193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4" name="Freeform 78"/>
            <p:cNvSpPr/>
            <p:nvPr/>
          </p:nvSpPr>
          <p:spPr>
            <a:xfrm>
              <a:off x="1866901" y="3103563"/>
              <a:ext cx="301625" cy="966788"/>
            </a:xfrm>
            <a:custGeom>
              <a:avLst/>
              <a:gdLst/>
              <a:ahLst/>
              <a:cxnLst>
                <a:cxn ang="0">
                  <a:pos x="301625" y="816315"/>
                </a:cxn>
                <a:cxn ang="0">
                  <a:pos x="150812" y="966788"/>
                </a:cxn>
                <a:cxn ang="0">
                  <a:pos x="0" y="816315"/>
                </a:cxn>
                <a:cxn ang="0">
                  <a:pos x="0" y="150472"/>
                </a:cxn>
                <a:cxn ang="0">
                  <a:pos x="150812" y="0"/>
                </a:cxn>
                <a:cxn ang="0">
                  <a:pos x="301625" y="150472"/>
                </a:cxn>
                <a:cxn ang="0">
                  <a:pos x="301625" y="816315"/>
                </a:cxn>
              </a:cxnLst>
              <a:pathLst>
                <a:path w="80" h="257">
                  <a:moveTo>
                    <a:pt x="80" y="217"/>
                  </a:moveTo>
                  <a:cubicBezTo>
                    <a:pt x="80" y="239"/>
                    <a:pt x="62" y="257"/>
                    <a:pt x="40" y="257"/>
                  </a:cubicBezTo>
                  <a:cubicBezTo>
                    <a:pt x="18" y="257"/>
                    <a:pt x="0" y="239"/>
                    <a:pt x="0" y="2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ubicBezTo>
                    <a:pt x="80" y="217"/>
                    <a:pt x="80" y="217"/>
                    <a:pt x="80" y="217"/>
                  </a:cubicBezTo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45" name="Rectangle 79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6" name="Rectangle 80"/>
            <p:cNvSpPr/>
            <p:nvPr/>
          </p:nvSpPr>
          <p:spPr>
            <a:xfrm>
              <a:off x="1766888" y="2557463"/>
              <a:ext cx="506413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Rectangle 81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solidFill>
              <a:srgbClr val="D9C277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8" name="Rectangle 82"/>
            <p:cNvSpPr/>
            <p:nvPr/>
          </p:nvSpPr>
          <p:spPr>
            <a:xfrm>
              <a:off x="1766888" y="4322763"/>
              <a:ext cx="506413" cy="4286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49" name="Freeform 83"/>
            <p:cNvSpPr/>
            <p:nvPr/>
          </p:nvSpPr>
          <p:spPr>
            <a:xfrm>
              <a:off x="2017713" y="2633663"/>
              <a:ext cx="255588" cy="1689100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0" y="0"/>
                </a:cxn>
                <a:cxn ang="0">
                  <a:pos x="0" y="470239"/>
                </a:cxn>
                <a:cxn ang="0">
                  <a:pos x="150345" y="620716"/>
                </a:cxn>
                <a:cxn ang="0">
                  <a:pos x="150345" y="1286575"/>
                </a:cxn>
                <a:cxn ang="0">
                  <a:pos x="0" y="1437051"/>
                </a:cxn>
                <a:cxn ang="0">
                  <a:pos x="0" y="1689100"/>
                </a:cxn>
                <a:cxn ang="0">
                  <a:pos x="255588" y="1689100"/>
                </a:cxn>
                <a:cxn ang="0">
                  <a:pos x="255588" y="0"/>
                </a:cxn>
              </a:cxnLst>
              <a:pathLst>
                <a:path w="68" h="449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40" y="143"/>
                    <a:pt x="40" y="165"/>
                  </a:cubicBezTo>
                  <a:cubicBezTo>
                    <a:pt x="40" y="342"/>
                    <a:pt x="40" y="342"/>
                    <a:pt x="40" y="342"/>
                  </a:cubicBezTo>
                  <a:cubicBezTo>
                    <a:pt x="40" y="364"/>
                    <a:pt x="22" y="382"/>
                    <a:pt x="0" y="382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68" y="449"/>
                    <a:pt x="68" y="449"/>
                    <a:pt x="68" y="449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0" name="Freeform 84"/>
            <p:cNvSpPr/>
            <p:nvPr/>
          </p:nvSpPr>
          <p:spPr>
            <a:xfrm>
              <a:off x="2017713" y="3103563"/>
              <a:ext cx="150813" cy="966788"/>
            </a:xfrm>
            <a:custGeom>
              <a:avLst/>
              <a:gdLst>
                <a:gd name="txL" fmla="*/ 0 w 40"/>
                <a:gd name="txT" fmla="*/ 0 h 257"/>
                <a:gd name="txR" fmla="*/ 40 w 40"/>
                <a:gd name="txB" fmla="*/ 257 h 257"/>
              </a:gdLst>
              <a:ahLst/>
              <a:cxnLst>
                <a:cxn ang="0">
                  <a:pos x="0" y="0"/>
                </a:cxn>
                <a:cxn ang="0">
                  <a:pos x="0" y="966788"/>
                </a:cxn>
                <a:cxn ang="0">
                  <a:pos x="150813" y="816315"/>
                </a:cxn>
                <a:cxn ang="0">
                  <a:pos x="150813" y="150472"/>
                </a:cxn>
                <a:cxn ang="0">
                  <a:pos x="0" y="0"/>
                </a:cxn>
              </a:cxnLst>
              <a:rect l="txL" t="txT" r="txR" b="txB"/>
              <a:pathLst>
                <a:path w="40" h="257">
                  <a:moveTo>
                    <a:pt x="0" y="0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2" y="257"/>
                    <a:pt x="40" y="239"/>
                    <a:pt x="40" y="217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18"/>
                    <a:pt x="22" y="0"/>
                    <a:pt x="0" y="0"/>
                  </a:cubicBezTo>
                </a:path>
              </a:pathLst>
            </a:custGeom>
            <a:solidFill>
              <a:srgbClr val="D9D9D9"/>
            </a:solidFill>
            <a:ln w="9525">
              <a:noFill/>
            </a:ln>
          </p:spPr>
          <p:txBody>
            <a:bodyPr anchor="ctr"/>
            <a:p>
              <a:r>
                <a:rPr lang="zh-CN" altLang="en-US" sz="600">
                  <a:solidFill>
                    <a:srgbClr val="D9D9D9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优翼</a:t>
              </a:r>
              <a:endParaRPr lang="zh-CN" altLang="en-US" sz="600">
                <a:solidFill>
                  <a:srgbClr val="D9D9D9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1" name="Rectangle 85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solidFill>
              <a:srgbClr val="B9A565"/>
            </a:solidFill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2" name="Rectangle 86"/>
            <p:cNvSpPr/>
            <p:nvPr/>
          </p:nvSpPr>
          <p:spPr>
            <a:xfrm>
              <a:off x="2017713" y="2557463"/>
              <a:ext cx="255588" cy="76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91440" tIns="45720" rIns="91440" bIns="45720" anchor="t"/>
            <a:p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53" name="Freeform 87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B9A56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4" name="Freeform 88"/>
            <p:cNvSpPr/>
            <p:nvPr/>
          </p:nvSpPr>
          <p:spPr>
            <a:xfrm>
              <a:off x="2017713" y="4322763"/>
              <a:ext cx="255588" cy="428625"/>
            </a:xfrm>
            <a:custGeom>
              <a:avLst/>
              <a:gdLst/>
              <a:ahLst/>
              <a:cxnLst>
                <a:cxn ang="0">
                  <a:pos x="255588" y="0"/>
                </a:cxn>
                <a:cxn ang="0">
                  <a:pos x="255588" y="0"/>
                </a:cxn>
                <a:cxn ang="0">
                  <a:pos x="0" y="0"/>
                </a:cxn>
                <a:cxn ang="0">
                  <a:pos x="0" y="428625"/>
                </a:cxn>
                <a:cxn ang="0">
                  <a:pos x="255588" y="428625"/>
                </a:cxn>
                <a:cxn ang="0">
                  <a:pos x="255588" y="0"/>
                </a:cxn>
              </a:cxnLst>
              <a:pathLst>
                <a:path w="161" h="270">
                  <a:moveTo>
                    <a:pt x="161" y="0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270"/>
                  </a:lnTo>
                  <a:lnTo>
                    <a:pt x="161" y="270"/>
                  </a:lnTo>
                  <a:lnTo>
                    <a:pt x="16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55" name="组合 341"/>
          <p:cNvGrpSpPr/>
          <p:nvPr/>
        </p:nvGrpSpPr>
        <p:grpSpPr>
          <a:xfrm>
            <a:off x="1009650" y="3703638"/>
            <a:ext cx="708025" cy="771525"/>
            <a:chOff x="2559051" y="2430463"/>
            <a:chExt cx="941387" cy="1027113"/>
          </a:xfrm>
        </p:grpSpPr>
        <p:sp>
          <p:nvSpPr>
            <p:cNvPr id="8256" name="Freeform 100"/>
            <p:cNvSpPr/>
            <p:nvPr/>
          </p:nvSpPr>
          <p:spPr>
            <a:xfrm>
              <a:off x="2559051" y="2430463"/>
              <a:ext cx="933450" cy="860425"/>
            </a:xfrm>
            <a:custGeom>
              <a:avLst/>
              <a:gdLst/>
              <a:ahLst/>
              <a:cxnLst>
                <a:cxn ang="0">
                  <a:pos x="352386" y="330643"/>
                </a:cxn>
                <a:cxn ang="0">
                  <a:pos x="307401" y="341915"/>
                </a:cxn>
                <a:cxn ang="0">
                  <a:pos x="292406" y="345672"/>
                </a:cxn>
                <a:cxn ang="0">
                  <a:pos x="322396" y="319371"/>
                </a:cxn>
                <a:cxn ang="0">
                  <a:pos x="341140" y="293070"/>
                </a:cxn>
                <a:cxn ang="0">
                  <a:pos x="348637" y="281798"/>
                </a:cxn>
                <a:cxn ang="0">
                  <a:pos x="483594" y="154049"/>
                </a:cxn>
                <a:cxn ang="0">
                  <a:pos x="333642" y="180351"/>
                </a:cxn>
                <a:cxn ang="0">
                  <a:pos x="333642" y="263012"/>
                </a:cxn>
                <a:cxn ang="0">
                  <a:pos x="296154" y="236710"/>
                </a:cxn>
                <a:cxn ang="0">
                  <a:pos x="262415" y="225438"/>
                </a:cxn>
                <a:cxn ang="0">
                  <a:pos x="217430" y="221681"/>
                </a:cxn>
                <a:cxn ang="0">
                  <a:pos x="183690" y="221681"/>
                </a:cxn>
                <a:cxn ang="0">
                  <a:pos x="191188" y="390760"/>
                </a:cxn>
                <a:cxn ang="0">
                  <a:pos x="243671" y="375731"/>
                </a:cxn>
                <a:cxn ang="0">
                  <a:pos x="247420" y="375731"/>
                </a:cxn>
                <a:cxn ang="0">
                  <a:pos x="232425" y="390760"/>
                </a:cxn>
                <a:cxn ang="0">
                  <a:pos x="213681" y="409547"/>
                </a:cxn>
                <a:cxn ang="0">
                  <a:pos x="202434" y="424576"/>
                </a:cxn>
                <a:cxn ang="0">
                  <a:pos x="187439" y="447120"/>
                </a:cxn>
                <a:cxn ang="0">
                  <a:pos x="176193" y="469664"/>
                </a:cxn>
                <a:cxn ang="0">
                  <a:pos x="168695" y="495965"/>
                </a:cxn>
                <a:cxn ang="0">
                  <a:pos x="164946" y="518509"/>
                </a:cxn>
                <a:cxn ang="0">
                  <a:pos x="161198" y="548567"/>
                </a:cxn>
                <a:cxn ang="0">
                  <a:pos x="161198" y="567354"/>
                </a:cxn>
                <a:cxn ang="0">
                  <a:pos x="164946" y="601170"/>
                </a:cxn>
                <a:cxn ang="0">
                  <a:pos x="168695" y="619956"/>
                </a:cxn>
                <a:cxn ang="0">
                  <a:pos x="179942" y="653772"/>
                </a:cxn>
                <a:cxn ang="0">
                  <a:pos x="187439" y="676316"/>
                </a:cxn>
                <a:cxn ang="0">
                  <a:pos x="209932" y="706375"/>
                </a:cxn>
                <a:cxn ang="0">
                  <a:pos x="236174" y="743948"/>
                </a:cxn>
                <a:cxn ang="0">
                  <a:pos x="254918" y="762734"/>
                </a:cxn>
                <a:cxn ang="0">
                  <a:pos x="277410" y="781521"/>
                </a:cxn>
                <a:cxn ang="0">
                  <a:pos x="296154" y="796550"/>
                </a:cxn>
                <a:cxn ang="0">
                  <a:pos x="318647" y="811579"/>
                </a:cxn>
                <a:cxn ang="0">
                  <a:pos x="344889" y="826609"/>
                </a:cxn>
                <a:cxn ang="0">
                  <a:pos x="367381" y="834123"/>
                </a:cxn>
                <a:cxn ang="0">
                  <a:pos x="393623" y="845395"/>
                </a:cxn>
                <a:cxn ang="0">
                  <a:pos x="412367" y="852910"/>
                </a:cxn>
                <a:cxn ang="0">
                  <a:pos x="442357" y="856667"/>
                </a:cxn>
                <a:cxn ang="0">
                  <a:pos x="461101" y="860425"/>
                </a:cxn>
                <a:cxn ang="0">
                  <a:pos x="494840" y="860425"/>
                </a:cxn>
                <a:cxn ang="0">
                  <a:pos x="509836" y="860425"/>
                </a:cxn>
                <a:cxn ang="0">
                  <a:pos x="543575" y="856667"/>
                </a:cxn>
                <a:cxn ang="0">
                  <a:pos x="558570" y="852910"/>
                </a:cxn>
                <a:cxn ang="0">
                  <a:pos x="592309" y="841638"/>
                </a:cxn>
                <a:cxn ang="0">
                  <a:pos x="607304" y="837881"/>
                </a:cxn>
                <a:cxn ang="0">
                  <a:pos x="678531" y="789036"/>
                </a:cxn>
                <a:cxn ang="0">
                  <a:pos x="693527" y="777764"/>
                </a:cxn>
                <a:cxn ang="0">
                  <a:pos x="704773" y="766492"/>
                </a:cxn>
              </a:cxnLst>
              <a:pathLst>
                <a:path w="249" h="229">
                  <a:moveTo>
                    <a:pt x="216" y="74"/>
                  </a:moveTo>
                  <a:cubicBezTo>
                    <a:pt x="178" y="20"/>
                    <a:pt x="111" y="45"/>
                    <a:pt x="103" y="88"/>
                  </a:cubicBezTo>
                  <a:cubicBezTo>
                    <a:pt x="100" y="88"/>
                    <a:pt x="97" y="88"/>
                    <a:pt x="94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89" y="89"/>
                    <a:pt x="85" y="90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0" y="92"/>
                    <a:pt x="78" y="93"/>
                    <a:pt x="76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3"/>
                    <a:pt x="78" y="92"/>
                    <a:pt x="78" y="92"/>
                  </a:cubicBezTo>
                  <a:cubicBezTo>
                    <a:pt x="79" y="91"/>
                    <a:pt x="80" y="90"/>
                    <a:pt x="81" y="89"/>
                  </a:cubicBezTo>
                  <a:cubicBezTo>
                    <a:pt x="82" y="89"/>
                    <a:pt x="83" y="88"/>
                    <a:pt x="83" y="87"/>
                  </a:cubicBezTo>
                  <a:cubicBezTo>
                    <a:pt x="84" y="87"/>
                    <a:pt x="85" y="86"/>
                    <a:pt x="86" y="85"/>
                  </a:cubicBezTo>
                  <a:cubicBezTo>
                    <a:pt x="86" y="84"/>
                    <a:pt x="87" y="84"/>
                    <a:pt x="87" y="83"/>
                  </a:cubicBezTo>
                  <a:cubicBezTo>
                    <a:pt x="88" y="82"/>
                    <a:pt x="89" y="81"/>
                    <a:pt x="89" y="80"/>
                  </a:cubicBezTo>
                  <a:cubicBezTo>
                    <a:pt x="90" y="80"/>
                    <a:pt x="91" y="79"/>
                    <a:pt x="91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2" y="77"/>
                    <a:pt x="92" y="76"/>
                    <a:pt x="93" y="75"/>
                  </a:cubicBezTo>
                  <a:cubicBezTo>
                    <a:pt x="96" y="80"/>
                    <a:pt x="99" y="84"/>
                    <a:pt x="103" y="88"/>
                  </a:cubicBezTo>
                  <a:cubicBezTo>
                    <a:pt x="103" y="88"/>
                    <a:pt x="97" y="75"/>
                    <a:pt x="92" y="59"/>
                  </a:cubicBezTo>
                  <a:cubicBezTo>
                    <a:pt x="105" y="59"/>
                    <a:pt x="119" y="53"/>
                    <a:pt x="129" y="41"/>
                  </a:cubicBezTo>
                  <a:cubicBezTo>
                    <a:pt x="139" y="29"/>
                    <a:pt x="143" y="14"/>
                    <a:pt x="140" y="1"/>
                  </a:cubicBezTo>
                  <a:cubicBezTo>
                    <a:pt x="126" y="0"/>
                    <a:pt x="112" y="6"/>
                    <a:pt x="101" y="18"/>
                  </a:cubicBezTo>
                  <a:cubicBezTo>
                    <a:pt x="94" y="27"/>
                    <a:pt x="90" y="38"/>
                    <a:pt x="89" y="48"/>
                  </a:cubicBezTo>
                  <a:cubicBezTo>
                    <a:pt x="86" y="34"/>
                    <a:pt x="84" y="19"/>
                    <a:pt x="88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3" y="41"/>
                    <a:pt x="89" y="70"/>
                  </a:cubicBezTo>
                  <a:cubicBezTo>
                    <a:pt x="87" y="68"/>
                    <a:pt x="84" y="66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1" y="64"/>
                    <a:pt x="80" y="64"/>
                    <a:pt x="79" y="63"/>
                  </a:cubicBezTo>
                  <a:cubicBezTo>
                    <a:pt x="78" y="63"/>
                    <a:pt x="77" y="63"/>
                    <a:pt x="76" y="62"/>
                  </a:cubicBezTo>
                  <a:cubicBezTo>
                    <a:pt x="75" y="62"/>
                    <a:pt x="73" y="61"/>
                    <a:pt x="72" y="61"/>
                  </a:cubicBezTo>
                  <a:cubicBezTo>
                    <a:pt x="71" y="61"/>
                    <a:pt x="70" y="61"/>
                    <a:pt x="70" y="60"/>
                  </a:cubicBezTo>
                  <a:cubicBezTo>
                    <a:pt x="68" y="60"/>
                    <a:pt x="67" y="60"/>
                    <a:pt x="66" y="59"/>
                  </a:cubicBezTo>
                  <a:cubicBezTo>
                    <a:pt x="65" y="59"/>
                    <a:pt x="64" y="59"/>
                    <a:pt x="64" y="59"/>
                  </a:cubicBezTo>
                  <a:cubicBezTo>
                    <a:pt x="62" y="59"/>
                    <a:pt x="60" y="59"/>
                    <a:pt x="58" y="59"/>
                  </a:cubicBezTo>
                  <a:cubicBezTo>
                    <a:pt x="57" y="59"/>
                    <a:pt x="57" y="59"/>
                    <a:pt x="56" y="59"/>
                  </a:cubicBezTo>
                  <a:cubicBezTo>
                    <a:pt x="55" y="58"/>
                    <a:pt x="53" y="58"/>
                    <a:pt x="51" y="59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7" y="59"/>
                    <a:pt x="45" y="59"/>
                    <a:pt x="43" y="60"/>
                  </a:cubicBezTo>
                  <a:cubicBezTo>
                    <a:pt x="23" y="63"/>
                    <a:pt x="8" y="75"/>
                    <a:pt x="0" y="90"/>
                  </a:cubicBezTo>
                  <a:cubicBezTo>
                    <a:pt x="13" y="102"/>
                    <a:pt x="32" y="108"/>
                    <a:pt x="51" y="104"/>
                  </a:cubicBezTo>
                  <a:cubicBezTo>
                    <a:pt x="53" y="104"/>
                    <a:pt x="55" y="103"/>
                    <a:pt x="58" y="102"/>
                  </a:cubicBezTo>
                  <a:cubicBezTo>
                    <a:pt x="58" y="102"/>
                    <a:pt x="58" y="102"/>
                    <a:pt x="59" y="102"/>
                  </a:cubicBezTo>
                  <a:cubicBezTo>
                    <a:pt x="61" y="101"/>
                    <a:pt x="63" y="101"/>
                    <a:pt x="65" y="100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7" y="99"/>
                    <a:pt x="67" y="99"/>
                    <a:pt x="68" y="98"/>
                  </a:cubicBezTo>
                  <a:cubicBezTo>
                    <a:pt x="67" y="99"/>
                    <a:pt x="67" y="100"/>
                    <a:pt x="66" y="100"/>
                  </a:cubicBezTo>
                  <a:cubicBezTo>
                    <a:pt x="65" y="101"/>
                    <a:pt x="65" y="101"/>
                    <a:pt x="64" y="101"/>
                  </a:cubicBezTo>
                  <a:cubicBezTo>
                    <a:pt x="64" y="102"/>
                    <a:pt x="63" y="102"/>
                    <a:pt x="63" y="103"/>
                  </a:cubicBezTo>
                  <a:cubicBezTo>
                    <a:pt x="63" y="103"/>
                    <a:pt x="62" y="103"/>
                    <a:pt x="62" y="104"/>
                  </a:cubicBezTo>
                  <a:cubicBezTo>
                    <a:pt x="61" y="104"/>
                    <a:pt x="61" y="105"/>
                    <a:pt x="60" y="105"/>
                  </a:cubicBezTo>
                  <a:cubicBezTo>
                    <a:pt x="59" y="106"/>
                    <a:pt x="59" y="107"/>
                    <a:pt x="58" y="107"/>
                  </a:cubicBezTo>
                  <a:cubicBezTo>
                    <a:pt x="58" y="108"/>
                    <a:pt x="57" y="108"/>
                    <a:pt x="57" y="109"/>
                  </a:cubicBezTo>
                  <a:cubicBezTo>
                    <a:pt x="57" y="109"/>
                    <a:pt x="56" y="110"/>
                    <a:pt x="56" y="110"/>
                  </a:cubicBezTo>
                  <a:cubicBezTo>
                    <a:pt x="55" y="111"/>
                    <a:pt x="55" y="111"/>
                    <a:pt x="55" y="112"/>
                  </a:cubicBezTo>
                  <a:cubicBezTo>
                    <a:pt x="54" y="112"/>
                    <a:pt x="54" y="113"/>
                    <a:pt x="54" y="113"/>
                  </a:cubicBezTo>
                  <a:cubicBezTo>
                    <a:pt x="53" y="114"/>
                    <a:pt x="52" y="115"/>
                    <a:pt x="52" y="116"/>
                  </a:cubicBezTo>
                  <a:cubicBezTo>
                    <a:pt x="52" y="116"/>
                    <a:pt x="51" y="117"/>
                    <a:pt x="51" y="117"/>
                  </a:cubicBezTo>
                  <a:cubicBezTo>
                    <a:pt x="51" y="118"/>
                    <a:pt x="50" y="119"/>
                    <a:pt x="50" y="119"/>
                  </a:cubicBezTo>
                  <a:cubicBezTo>
                    <a:pt x="50" y="120"/>
                    <a:pt x="49" y="120"/>
                    <a:pt x="49" y="121"/>
                  </a:cubicBezTo>
                  <a:cubicBezTo>
                    <a:pt x="49" y="122"/>
                    <a:pt x="48" y="123"/>
                    <a:pt x="48" y="124"/>
                  </a:cubicBezTo>
                  <a:cubicBezTo>
                    <a:pt x="48" y="124"/>
                    <a:pt x="47" y="125"/>
                    <a:pt x="47" y="125"/>
                  </a:cubicBezTo>
                  <a:cubicBezTo>
                    <a:pt x="47" y="126"/>
                    <a:pt x="47" y="127"/>
                    <a:pt x="46" y="128"/>
                  </a:cubicBezTo>
                  <a:cubicBezTo>
                    <a:pt x="46" y="128"/>
                    <a:pt x="46" y="129"/>
                    <a:pt x="46" y="129"/>
                  </a:cubicBezTo>
                  <a:cubicBezTo>
                    <a:pt x="45" y="130"/>
                    <a:pt x="45" y="131"/>
                    <a:pt x="45" y="132"/>
                  </a:cubicBezTo>
                  <a:cubicBezTo>
                    <a:pt x="45" y="132"/>
                    <a:pt x="45" y="132"/>
                    <a:pt x="45" y="133"/>
                  </a:cubicBezTo>
                  <a:cubicBezTo>
                    <a:pt x="44" y="134"/>
                    <a:pt x="44" y="135"/>
                    <a:pt x="44" y="136"/>
                  </a:cubicBezTo>
                  <a:cubicBezTo>
                    <a:pt x="44" y="137"/>
                    <a:pt x="44" y="137"/>
                    <a:pt x="44" y="138"/>
                  </a:cubicBezTo>
                  <a:cubicBezTo>
                    <a:pt x="43" y="139"/>
                    <a:pt x="43" y="140"/>
                    <a:pt x="43" y="141"/>
                  </a:cubicBezTo>
                  <a:cubicBezTo>
                    <a:pt x="43" y="141"/>
                    <a:pt x="43" y="141"/>
                    <a:pt x="43" y="142"/>
                  </a:cubicBezTo>
                  <a:cubicBezTo>
                    <a:pt x="43" y="143"/>
                    <a:pt x="43" y="144"/>
                    <a:pt x="43" y="146"/>
                  </a:cubicBezTo>
                  <a:cubicBezTo>
                    <a:pt x="43" y="146"/>
                    <a:pt x="43" y="146"/>
                    <a:pt x="43" y="146"/>
                  </a:cubicBezTo>
                  <a:cubicBezTo>
                    <a:pt x="43" y="147"/>
                    <a:pt x="43" y="149"/>
                    <a:pt x="43" y="150"/>
                  </a:cubicBezTo>
                  <a:cubicBezTo>
                    <a:pt x="43" y="150"/>
                    <a:pt x="43" y="151"/>
                    <a:pt x="43" y="151"/>
                  </a:cubicBezTo>
                  <a:cubicBezTo>
                    <a:pt x="43" y="152"/>
                    <a:pt x="43" y="153"/>
                    <a:pt x="43" y="154"/>
                  </a:cubicBezTo>
                  <a:cubicBezTo>
                    <a:pt x="43" y="155"/>
                    <a:pt x="43" y="155"/>
                    <a:pt x="43" y="155"/>
                  </a:cubicBezTo>
                  <a:cubicBezTo>
                    <a:pt x="43" y="157"/>
                    <a:pt x="43" y="158"/>
                    <a:pt x="44" y="160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44" y="162"/>
                    <a:pt x="44" y="163"/>
                    <a:pt x="44" y="164"/>
                  </a:cubicBezTo>
                  <a:cubicBezTo>
                    <a:pt x="45" y="164"/>
                    <a:pt x="45" y="165"/>
                    <a:pt x="45" y="165"/>
                  </a:cubicBezTo>
                  <a:cubicBezTo>
                    <a:pt x="45" y="167"/>
                    <a:pt x="46" y="168"/>
                    <a:pt x="46" y="17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7" y="171"/>
                    <a:pt x="47" y="172"/>
                    <a:pt x="48" y="174"/>
                  </a:cubicBezTo>
                  <a:cubicBezTo>
                    <a:pt x="48" y="174"/>
                    <a:pt x="48" y="175"/>
                    <a:pt x="48" y="175"/>
                  </a:cubicBezTo>
                  <a:cubicBezTo>
                    <a:pt x="49" y="176"/>
                    <a:pt x="49" y="177"/>
                    <a:pt x="50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2" y="182"/>
                    <a:pt x="53" y="184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4" y="186"/>
                    <a:pt x="55" y="187"/>
                    <a:pt x="56" y="188"/>
                  </a:cubicBezTo>
                  <a:cubicBezTo>
                    <a:pt x="56" y="189"/>
                    <a:pt x="56" y="189"/>
                    <a:pt x="57" y="190"/>
                  </a:cubicBezTo>
                  <a:cubicBezTo>
                    <a:pt x="58" y="191"/>
                    <a:pt x="59" y="192"/>
                    <a:pt x="60" y="194"/>
                  </a:cubicBezTo>
                  <a:cubicBezTo>
                    <a:pt x="61" y="195"/>
                    <a:pt x="62" y="196"/>
                    <a:pt x="63" y="198"/>
                  </a:cubicBezTo>
                  <a:cubicBezTo>
                    <a:pt x="63" y="198"/>
                    <a:pt x="64" y="198"/>
                    <a:pt x="64" y="199"/>
                  </a:cubicBezTo>
                  <a:cubicBezTo>
                    <a:pt x="65" y="200"/>
                    <a:pt x="66" y="201"/>
                    <a:pt x="67" y="201"/>
                  </a:cubicBezTo>
                  <a:cubicBezTo>
                    <a:pt x="67" y="202"/>
                    <a:pt x="67" y="202"/>
                    <a:pt x="68" y="203"/>
                  </a:cubicBezTo>
                  <a:cubicBezTo>
                    <a:pt x="69" y="203"/>
                    <a:pt x="69" y="204"/>
                    <a:pt x="70" y="205"/>
                  </a:cubicBezTo>
                  <a:cubicBezTo>
                    <a:pt x="71" y="205"/>
                    <a:pt x="71" y="206"/>
                    <a:pt x="72" y="206"/>
                  </a:cubicBezTo>
                  <a:cubicBezTo>
                    <a:pt x="72" y="207"/>
                    <a:pt x="73" y="207"/>
                    <a:pt x="74" y="208"/>
                  </a:cubicBezTo>
                  <a:cubicBezTo>
                    <a:pt x="74" y="208"/>
                    <a:pt x="75" y="209"/>
                    <a:pt x="75" y="209"/>
                  </a:cubicBezTo>
                  <a:cubicBezTo>
                    <a:pt x="76" y="210"/>
                    <a:pt x="77" y="210"/>
                    <a:pt x="78" y="211"/>
                  </a:cubicBezTo>
                  <a:cubicBezTo>
                    <a:pt x="78" y="211"/>
                    <a:pt x="79" y="212"/>
                    <a:pt x="79" y="212"/>
                  </a:cubicBezTo>
                  <a:cubicBezTo>
                    <a:pt x="80" y="213"/>
                    <a:pt x="81" y="213"/>
                    <a:pt x="81" y="214"/>
                  </a:cubicBezTo>
                  <a:cubicBezTo>
                    <a:pt x="82" y="214"/>
                    <a:pt x="83" y="215"/>
                    <a:pt x="83" y="215"/>
                  </a:cubicBezTo>
                  <a:cubicBezTo>
                    <a:pt x="84" y="215"/>
                    <a:pt x="85" y="216"/>
                    <a:pt x="85" y="216"/>
                  </a:cubicBezTo>
                  <a:cubicBezTo>
                    <a:pt x="86" y="217"/>
                    <a:pt x="87" y="217"/>
                    <a:pt x="88" y="217"/>
                  </a:cubicBezTo>
                  <a:cubicBezTo>
                    <a:pt x="88" y="218"/>
                    <a:pt x="89" y="218"/>
                    <a:pt x="89" y="219"/>
                  </a:cubicBezTo>
                  <a:cubicBezTo>
                    <a:pt x="90" y="219"/>
                    <a:pt x="91" y="219"/>
                    <a:pt x="92" y="220"/>
                  </a:cubicBezTo>
                  <a:cubicBezTo>
                    <a:pt x="92" y="220"/>
                    <a:pt x="93" y="220"/>
                    <a:pt x="94" y="221"/>
                  </a:cubicBezTo>
                  <a:cubicBezTo>
                    <a:pt x="94" y="221"/>
                    <a:pt x="95" y="221"/>
                    <a:pt x="96" y="222"/>
                  </a:cubicBezTo>
                  <a:cubicBezTo>
                    <a:pt x="97" y="222"/>
                    <a:pt x="97" y="222"/>
                    <a:pt x="98" y="222"/>
                  </a:cubicBezTo>
                  <a:cubicBezTo>
                    <a:pt x="99" y="223"/>
                    <a:pt x="100" y="223"/>
                    <a:pt x="100" y="224"/>
                  </a:cubicBezTo>
                  <a:cubicBezTo>
                    <a:pt x="101" y="224"/>
                    <a:pt x="101" y="224"/>
                    <a:pt x="102" y="224"/>
                  </a:cubicBezTo>
                  <a:cubicBezTo>
                    <a:pt x="103" y="224"/>
                    <a:pt x="104" y="225"/>
                    <a:pt x="105" y="225"/>
                  </a:cubicBezTo>
                  <a:cubicBezTo>
                    <a:pt x="105" y="225"/>
                    <a:pt x="106" y="225"/>
                    <a:pt x="106" y="225"/>
                  </a:cubicBezTo>
                  <a:cubicBezTo>
                    <a:pt x="107" y="226"/>
                    <a:pt x="108" y="226"/>
                    <a:pt x="109" y="226"/>
                  </a:cubicBezTo>
                  <a:cubicBezTo>
                    <a:pt x="110" y="226"/>
                    <a:pt x="110" y="227"/>
                    <a:pt x="110" y="227"/>
                  </a:cubicBezTo>
                  <a:cubicBezTo>
                    <a:pt x="112" y="227"/>
                    <a:pt x="113" y="227"/>
                    <a:pt x="114" y="227"/>
                  </a:cubicBezTo>
                  <a:cubicBezTo>
                    <a:pt x="114" y="227"/>
                    <a:pt x="114" y="228"/>
                    <a:pt x="115" y="228"/>
                  </a:cubicBezTo>
                  <a:cubicBezTo>
                    <a:pt x="116" y="228"/>
                    <a:pt x="117" y="228"/>
                    <a:pt x="118" y="228"/>
                  </a:cubicBezTo>
                  <a:cubicBezTo>
                    <a:pt x="119" y="228"/>
                    <a:pt x="119" y="228"/>
                    <a:pt x="119" y="228"/>
                  </a:cubicBezTo>
                  <a:cubicBezTo>
                    <a:pt x="120" y="228"/>
                    <a:pt x="121" y="229"/>
                    <a:pt x="123" y="229"/>
                  </a:cubicBezTo>
                  <a:cubicBezTo>
                    <a:pt x="123" y="229"/>
                    <a:pt x="123" y="229"/>
                    <a:pt x="123" y="229"/>
                  </a:cubicBezTo>
                  <a:cubicBezTo>
                    <a:pt x="125" y="229"/>
                    <a:pt x="126" y="229"/>
                    <a:pt x="127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9" y="229"/>
                    <a:pt x="130" y="229"/>
                    <a:pt x="132" y="229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3" y="229"/>
                    <a:pt x="135" y="229"/>
                    <a:pt x="136" y="229"/>
                  </a:cubicBezTo>
                  <a:cubicBezTo>
                    <a:pt x="136" y="229"/>
                    <a:pt x="136" y="229"/>
                    <a:pt x="136" y="229"/>
                  </a:cubicBezTo>
                  <a:cubicBezTo>
                    <a:pt x="138" y="229"/>
                    <a:pt x="139" y="229"/>
                    <a:pt x="140" y="228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2" y="228"/>
                    <a:pt x="143" y="228"/>
                    <a:pt x="145" y="228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146" y="227"/>
                    <a:pt x="148" y="227"/>
                    <a:pt x="149" y="227"/>
                  </a:cubicBezTo>
                  <a:cubicBezTo>
                    <a:pt x="149" y="227"/>
                    <a:pt x="149" y="227"/>
                    <a:pt x="149" y="227"/>
                  </a:cubicBezTo>
                  <a:cubicBezTo>
                    <a:pt x="151" y="226"/>
                    <a:pt x="152" y="226"/>
                    <a:pt x="153" y="226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5" y="225"/>
                    <a:pt x="156" y="225"/>
                    <a:pt x="158" y="224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9" y="224"/>
                    <a:pt x="160" y="223"/>
                    <a:pt x="162" y="223"/>
                  </a:cubicBezTo>
                  <a:cubicBezTo>
                    <a:pt x="162" y="223"/>
                    <a:pt x="162" y="223"/>
                    <a:pt x="162" y="223"/>
                  </a:cubicBezTo>
                  <a:cubicBezTo>
                    <a:pt x="167" y="220"/>
                    <a:pt x="172" y="217"/>
                    <a:pt x="177" y="213"/>
                  </a:cubicBezTo>
                  <a:cubicBezTo>
                    <a:pt x="177" y="213"/>
                    <a:pt x="177" y="213"/>
                    <a:pt x="177" y="213"/>
                  </a:cubicBezTo>
                  <a:cubicBezTo>
                    <a:pt x="179" y="212"/>
                    <a:pt x="180" y="211"/>
                    <a:pt x="181" y="210"/>
                  </a:cubicBezTo>
                  <a:cubicBezTo>
                    <a:pt x="181" y="210"/>
                    <a:pt x="181" y="210"/>
                    <a:pt x="181" y="210"/>
                  </a:cubicBezTo>
                  <a:cubicBezTo>
                    <a:pt x="182" y="209"/>
                    <a:pt x="183" y="208"/>
                    <a:pt x="185" y="207"/>
                  </a:cubicBezTo>
                  <a:cubicBezTo>
                    <a:pt x="185" y="207"/>
                    <a:pt x="185" y="207"/>
                    <a:pt x="185" y="207"/>
                  </a:cubicBezTo>
                  <a:cubicBezTo>
                    <a:pt x="186" y="206"/>
                    <a:pt x="187" y="205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8" y="204"/>
                    <a:pt x="188" y="204"/>
                    <a:pt x="188" y="204"/>
                  </a:cubicBezTo>
                  <a:cubicBezTo>
                    <a:pt x="189" y="203"/>
                    <a:pt x="189" y="202"/>
                    <a:pt x="190" y="202"/>
                  </a:cubicBezTo>
                  <a:cubicBezTo>
                    <a:pt x="238" y="178"/>
                    <a:pt x="249" y="119"/>
                    <a:pt x="216" y="7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7" name="Freeform 101"/>
            <p:cNvSpPr/>
            <p:nvPr/>
          </p:nvSpPr>
          <p:spPr>
            <a:xfrm>
              <a:off x="2636838" y="2622551"/>
              <a:ext cx="863600" cy="835025"/>
            </a:xfrm>
            <a:custGeom>
              <a:avLst/>
              <a:gdLst/>
              <a:ahLst/>
              <a:cxnLst>
                <a:cxn ang="0">
                  <a:pos x="319156" y="255773"/>
                </a:cxn>
                <a:cxn ang="0">
                  <a:pos x="153946" y="654479"/>
                </a:cxn>
                <a:cxn ang="0">
                  <a:pos x="645822" y="684570"/>
                </a:cxn>
                <a:cxn ang="0">
                  <a:pos x="743446" y="203114"/>
                </a:cxn>
                <a:cxn ang="0">
                  <a:pos x="319156" y="255773"/>
                </a:cxn>
              </a:cxnLst>
              <a:pathLst>
                <a:path w="230" h="222">
                  <a:moveTo>
                    <a:pt x="85" y="68"/>
                  </a:moveTo>
                  <a:cubicBezTo>
                    <a:pt x="41" y="64"/>
                    <a:pt x="0" y="123"/>
                    <a:pt x="41" y="174"/>
                  </a:cubicBezTo>
                  <a:cubicBezTo>
                    <a:pt x="76" y="217"/>
                    <a:pt x="136" y="222"/>
                    <a:pt x="172" y="182"/>
                  </a:cubicBezTo>
                  <a:cubicBezTo>
                    <a:pt x="220" y="158"/>
                    <a:pt x="230" y="99"/>
                    <a:pt x="198" y="54"/>
                  </a:cubicBezTo>
                  <a:cubicBezTo>
                    <a:pt x="160" y="0"/>
                    <a:pt x="92" y="25"/>
                    <a:pt x="85" y="68"/>
                  </a:cubicBezTo>
                </a:path>
              </a:pathLst>
            </a:custGeom>
            <a:solidFill>
              <a:srgbClr val="74AB0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8" name="Freeform 102"/>
            <p:cNvSpPr/>
            <p:nvPr/>
          </p:nvSpPr>
          <p:spPr>
            <a:xfrm>
              <a:off x="2895601" y="2546351"/>
              <a:ext cx="206375" cy="225425"/>
            </a:xfrm>
            <a:custGeom>
              <a:avLst/>
              <a:gdLst/>
              <a:ahLst/>
              <a:cxnLst>
                <a:cxn ang="0">
                  <a:pos x="52531" y="67627"/>
                </a:cxn>
                <a:cxn ang="0">
                  <a:pos x="195118" y="3757"/>
                </a:cxn>
                <a:cxn ang="0">
                  <a:pos x="153843" y="157797"/>
                </a:cxn>
                <a:cxn ang="0">
                  <a:pos x="11256" y="221667"/>
                </a:cxn>
                <a:cxn ang="0">
                  <a:pos x="52531" y="67627"/>
                </a:cxn>
              </a:cxnLst>
              <a:pathLst>
                <a:path w="55" h="60">
                  <a:moveTo>
                    <a:pt x="14" y="18"/>
                  </a:moveTo>
                  <a:cubicBezTo>
                    <a:pt x="24" y="6"/>
                    <a:pt x="39" y="0"/>
                    <a:pt x="52" y="1"/>
                  </a:cubicBezTo>
                  <a:cubicBezTo>
                    <a:pt x="55" y="14"/>
                    <a:pt x="52" y="29"/>
                    <a:pt x="41" y="42"/>
                  </a:cubicBezTo>
                  <a:cubicBezTo>
                    <a:pt x="31" y="54"/>
                    <a:pt x="17" y="60"/>
                    <a:pt x="3" y="59"/>
                  </a:cubicBezTo>
                  <a:cubicBezTo>
                    <a:pt x="0" y="46"/>
                    <a:pt x="3" y="30"/>
                    <a:pt x="14" y="18"/>
                  </a:cubicBezTo>
                  <a:close/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59" name="Freeform 103"/>
            <p:cNvSpPr/>
            <p:nvPr/>
          </p:nvSpPr>
          <p:spPr>
            <a:xfrm>
              <a:off x="2840038" y="2579688"/>
              <a:ext cx="115888" cy="298450"/>
            </a:xfrm>
            <a:custGeom>
              <a:avLst/>
              <a:gdLst/>
              <a:ahLst/>
              <a:cxnLst>
                <a:cxn ang="0">
                  <a:pos x="59813" y="0"/>
                </a:cxn>
                <a:cxn ang="0">
                  <a:pos x="14953" y="3777"/>
                </a:cxn>
                <a:cxn ang="0">
                  <a:pos x="115888" y="298450"/>
                </a:cxn>
                <a:cxn ang="0">
                  <a:pos x="59813" y="0"/>
                </a:cxn>
              </a:cxnLst>
              <a:pathLst>
                <a:path w="31" h="79">
                  <a:moveTo>
                    <a:pt x="16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7"/>
                    <a:pt x="31" y="79"/>
                  </a:cubicBezTo>
                  <a:cubicBezTo>
                    <a:pt x="31" y="79"/>
                    <a:pt x="6" y="26"/>
                    <a:pt x="16" y="0"/>
                  </a:cubicBezTo>
                </a:path>
              </a:pathLst>
            </a:custGeom>
            <a:solidFill>
              <a:srgbClr val="693B2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0" name="Freeform 104"/>
            <p:cNvSpPr/>
            <p:nvPr/>
          </p:nvSpPr>
          <p:spPr>
            <a:xfrm>
              <a:off x="2570163" y="2757488"/>
              <a:ext cx="349250" cy="195263"/>
            </a:xfrm>
            <a:custGeom>
              <a:avLst/>
              <a:gdLst/>
              <a:ahLst/>
              <a:cxnLst>
                <a:cxn ang="0">
                  <a:pos x="161481" y="15020"/>
                </a:cxn>
                <a:cxn ang="0">
                  <a:pos x="349250" y="63835"/>
                </a:cxn>
                <a:cxn ang="0">
                  <a:pos x="191524" y="180242"/>
                </a:cxn>
                <a:cxn ang="0">
                  <a:pos x="0" y="127671"/>
                </a:cxn>
                <a:cxn ang="0">
                  <a:pos x="161481" y="15020"/>
                </a:cxn>
              </a:cxnLst>
              <a:pathLst>
                <a:path w="93" h="52">
                  <a:moveTo>
                    <a:pt x="43" y="4"/>
                  </a:moveTo>
                  <a:cubicBezTo>
                    <a:pt x="62" y="0"/>
                    <a:pt x="81" y="6"/>
                    <a:pt x="93" y="17"/>
                  </a:cubicBezTo>
                  <a:cubicBezTo>
                    <a:pt x="86" y="32"/>
                    <a:pt x="70" y="44"/>
                    <a:pt x="51" y="48"/>
                  </a:cubicBezTo>
                  <a:cubicBezTo>
                    <a:pt x="31" y="52"/>
                    <a:pt x="12" y="46"/>
                    <a:pt x="0" y="34"/>
                  </a:cubicBezTo>
                  <a:cubicBezTo>
                    <a:pt x="7" y="19"/>
                    <a:pt x="23" y="7"/>
                    <a:pt x="43" y="4"/>
                  </a:cubicBezTo>
                </a:path>
              </a:pathLst>
            </a:custGeom>
            <a:solidFill>
              <a:srgbClr val="92D6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1" name="Freeform 105"/>
            <p:cNvSpPr/>
            <p:nvPr/>
          </p:nvSpPr>
          <p:spPr>
            <a:xfrm>
              <a:off x="2633663" y="2768601"/>
              <a:ext cx="131763" cy="44450"/>
            </a:xfrm>
            <a:custGeom>
              <a:avLst/>
              <a:gdLst/>
              <a:ahLst/>
              <a:cxnLst>
                <a:cxn ang="0">
                  <a:pos x="131763" y="0"/>
                </a:cxn>
                <a:cxn ang="0">
                  <a:pos x="97881" y="3704"/>
                </a:cxn>
                <a:cxn ang="0">
                  <a:pos x="0" y="44450"/>
                </a:cxn>
                <a:cxn ang="0">
                  <a:pos x="0" y="44450"/>
                </a:cxn>
                <a:cxn ang="0">
                  <a:pos x="97881" y="3704"/>
                </a:cxn>
                <a:cxn ang="0">
                  <a:pos x="131763" y="0"/>
                </a:cxn>
              </a:cxnLst>
              <a:pathLst>
                <a:path w="35" h="12">
                  <a:moveTo>
                    <a:pt x="35" y="0"/>
                  </a:moveTo>
                  <a:cubicBezTo>
                    <a:pt x="32" y="0"/>
                    <a:pt x="29" y="0"/>
                    <a:pt x="26" y="1"/>
                  </a:cubicBezTo>
                  <a:cubicBezTo>
                    <a:pt x="16" y="2"/>
                    <a:pt x="7" y="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6"/>
                    <a:pt x="16" y="2"/>
                    <a:pt x="26" y="1"/>
                  </a:cubicBezTo>
                  <a:cubicBezTo>
                    <a:pt x="29" y="0"/>
                    <a:pt x="32" y="0"/>
                    <a:pt x="35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2" name="Freeform 106"/>
            <p:cNvSpPr>
              <a:spLocks noEditPoints="1"/>
            </p:cNvSpPr>
            <p:nvPr/>
          </p:nvSpPr>
          <p:spPr>
            <a:xfrm>
              <a:off x="2735263" y="3160713"/>
              <a:ext cx="141288" cy="190500"/>
            </a:xfrm>
            <a:custGeom>
              <a:avLst/>
              <a:gdLst/>
              <a:ahLst/>
              <a:cxnLst>
                <a:cxn ang="0">
                  <a:pos x="55771" y="115794"/>
                </a:cxn>
                <a:cxn ang="0">
                  <a:pos x="141288" y="190500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55771" y="11579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38" h="51">
                  <a:moveTo>
                    <a:pt x="15" y="31"/>
                  </a:moveTo>
                  <a:cubicBezTo>
                    <a:pt x="22" y="39"/>
                    <a:pt x="30" y="46"/>
                    <a:pt x="38" y="51"/>
                  </a:cubicBezTo>
                  <a:cubicBezTo>
                    <a:pt x="30" y="46"/>
                    <a:pt x="22" y="39"/>
                    <a:pt x="15" y="31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0" y="0"/>
                  </a:moveTo>
                  <a:cubicBezTo>
                    <a:pt x="2" y="10"/>
                    <a:pt x="7" y="21"/>
                    <a:pt x="15" y="31"/>
                  </a:cubicBezTo>
                  <a:cubicBezTo>
                    <a:pt x="7" y="21"/>
                    <a:pt x="2" y="1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3" name="Freeform 107"/>
            <p:cNvSpPr/>
            <p:nvPr/>
          </p:nvSpPr>
          <p:spPr>
            <a:xfrm>
              <a:off x="2711451" y="2878138"/>
              <a:ext cx="563563" cy="530225"/>
            </a:xfrm>
            <a:custGeom>
              <a:avLst/>
              <a:gdLst/>
              <a:ahLst/>
              <a:cxnLst>
                <a:cxn ang="0">
                  <a:pos x="225425" y="0"/>
                </a:cxn>
                <a:cxn ang="0">
                  <a:pos x="142769" y="18802"/>
                </a:cxn>
                <a:cxn ang="0">
                  <a:pos x="112712" y="3760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22542" y="282034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78898" y="398608"/>
                </a:cxn>
                <a:cxn ang="0">
                  <a:pos x="165311" y="473818"/>
                </a:cxn>
                <a:cxn ang="0">
                  <a:pos x="345651" y="530225"/>
                </a:cxn>
                <a:cxn ang="0">
                  <a:pos x="563563" y="436213"/>
                </a:cxn>
                <a:cxn ang="0">
                  <a:pos x="229182" y="0"/>
                </a:cxn>
                <a:cxn ang="0">
                  <a:pos x="225425" y="0"/>
                </a:cxn>
              </a:cxnLst>
              <a:pathLst>
                <a:path w="150" h="141">
                  <a:moveTo>
                    <a:pt x="60" y="0"/>
                  </a:moveTo>
                  <a:cubicBezTo>
                    <a:pt x="53" y="0"/>
                    <a:pt x="45" y="2"/>
                    <a:pt x="38" y="5"/>
                  </a:cubicBezTo>
                  <a:cubicBezTo>
                    <a:pt x="35" y="7"/>
                    <a:pt x="33" y="9"/>
                    <a:pt x="30" y="10"/>
                  </a:cubicBezTo>
                  <a:cubicBezTo>
                    <a:pt x="11" y="24"/>
                    <a:pt x="0" y="48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8" y="85"/>
                    <a:pt x="13" y="9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8" y="114"/>
                    <a:pt x="36" y="121"/>
                    <a:pt x="44" y="126"/>
                  </a:cubicBezTo>
                  <a:cubicBezTo>
                    <a:pt x="59" y="136"/>
                    <a:pt x="75" y="141"/>
                    <a:pt x="92" y="141"/>
                  </a:cubicBezTo>
                  <a:cubicBezTo>
                    <a:pt x="113" y="141"/>
                    <a:pt x="133" y="133"/>
                    <a:pt x="150" y="116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0" y="0"/>
                  </a:cubicBezTo>
                </a:path>
              </a:pathLst>
            </a:custGeom>
            <a:solidFill>
              <a:srgbClr val="63920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4" name="Freeform 108"/>
            <p:cNvSpPr>
              <a:spLocks noEditPoints="1"/>
            </p:cNvSpPr>
            <p:nvPr/>
          </p:nvSpPr>
          <p:spPr>
            <a:xfrm>
              <a:off x="2760663" y="2927351"/>
              <a:ext cx="41275" cy="11113"/>
            </a:xfrm>
            <a:custGeom>
              <a:avLst/>
              <a:gdLst/>
              <a:ahLst/>
              <a:cxnLst>
                <a:cxn ang="0">
                  <a:pos x="41275" y="0"/>
                </a:cxn>
                <a:cxn ang="0">
                  <a:pos x="0" y="11113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  <a:cxn ang="0">
                  <a:pos x="41275" y="0"/>
                </a:cxn>
              </a:cxnLst>
              <a:pathLst>
                <a:path w="11" h="3">
                  <a:moveTo>
                    <a:pt x="11" y="0"/>
                  </a:moveTo>
                  <a:cubicBezTo>
                    <a:pt x="7" y="1"/>
                    <a:pt x="4" y="2"/>
                    <a:pt x="0" y="3"/>
                  </a:cubicBezTo>
                  <a:cubicBezTo>
                    <a:pt x="4" y="2"/>
                    <a:pt x="7" y="1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5" name="Freeform 109"/>
            <p:cNvSpPr/>
            <p:nvPr/>
          </p:nvSpPr>
          <p:spPr>
            <a:xfrm>
              <a:off x="2570163" y="2768601"/>
              <a:ext cx="341313" cy="173038"/>
            </a:xfrm>
            <a:custGeom>
              <a:avLst/>
              <a:gdLst/>
              <a:ahLst/>
              <a:cxnLst>
                <a:cxn ang="0">
                  <a:pos x="202537" y="0"/>
                </a:cxn>
                <a:cxn ang="0">
                  <a:pos x="195036" y="0"/>
                </a:cxn>
                <a:cxn ang="0">
                  <a:pos x="161279" y="3761"/>
                </a:cxn>
                <a:cxn ang="0">
                  <a:pos x="63761" y="45140"/>
                </a:cxn>
                <a:cxn ang="0">
                  <a:pos x="0" y="116612"/>
                </a:cxn>
                <a:cxn ang="0">
                  <a:pos x="146277" y="173038"/>
                </a:cxn>
                <a:cxn ang="0">
                  <a:pos x="191285" y="169276"/>
                </a:cxn>
                <a:cxn ang="0">
                  <a:pos x="191285" y="169276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32542" y="157991"/>
                </a:cxn>
                <a:cxn ang="0">
                  <a:pos x="255047" y="146706"/>
                </a:cxn>
                <a:cxn ang="0">
                  <a:pos x="255047" y="146706"/>
                </a:cxn>
                <a:cxn ang="0">
                  <a:pos x="285052" y="127897"/>
                </a:cxn>
                <a:cxn ang="0">
                  <a:pos x="285052" y="127897"/>
                </a:cxn>
                <a:cxn ang="0">
                  <a:pos x="341313" y="71472"/>
                </a:cxn>
                <a:cxn ang="0">
                  <a:pos x="303806" y="22570"/>
                </a:cxn>
                <a:cxn ang="0">
                  <a:pos x="202537" y="0"/>
                </a:cxn>
              </a:cxnLst>
              <a:pathLst>
                <a:path w="91" h="46">
                  <a:moveTo>
                    <a:pt x="54" y="0"/>
                  </a:moveTo>
                  <a:cubicBezTo>
                    <a:pt x="53" y="0"/>
                    <a:pt x="53" y="0"/>
                    <a:pt x="52" y="0"/>
                  </a:cubicBezTo>
                  <a:cubicBezTo>
                    <a:pt x="49" y="0"/>
                    <a:pt x="46" y="0"/>
                    <a:pt x="43" y="1"/>
                  </a:cubicBezTo>
                  <a:cubicBezTo>
                    <a:pt x="33" y="2"/>
                    <a:pt x="24" y="6"/>
                    <a:pt x="17" y="12"/>
                  </a:cubicBezTo>
                  <a:cubicBezTo>
                    <a:pt x="9" y="17"/>
                    <a:pt x="4" y="24"/>
                    <a:pt x="0" y="31"/>
                  </a:cubicBezTo>
                  <a:cubicBezTo>
                    <a:pt x="10" y="41"/>
                    <a:pt x="24" y="46"/>
                    <a:pt x="39" y="46"/>
                  </a:cubicBezTo>
                  <a:cubicBezTo>
                    <a:pt x="43" y="46"/>
                    <a:pt x="47" y="46"/>
                    <a:pt x="51" y="45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5" y="44"/>
                    <a:pt x="58" y="4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4" y="41"/>
                    <a:pt x="66" y="40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1" y="38"/>
                    <a:pt x="73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82" y="30"/>
                    <a:pt x="87" y="25"/>
                    <a:pt x="91" y="19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3" y="2"/>
                    <a:pt x="64" y="0"/>
                    <a:pt x="54" y="0"/>
                  </a:cubicBezTo>
                </a:path>
              </a:pathLst>
            </a:custGeom>
            <a:solidFill>
              <a:srgbClr val="7CB60C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66" name="组合 352"/>
          <p:cNvGrpSpPr/>
          <p:nvPr/>
        </p:nvGrpSpPr>
        <p:grpSpPr>
          <a:xfrm>
            <a:off x="5434013" y="3694113"/>
            <a:ext cx="1477962" cy="1454150"/>
            <a:chOff x="7213601" y="1862138"/>
            <a:chExt cx="2251075" cy="2219325"/>
          </a:xfrm>
        </p:grpSpPr>
        <p:sp>
          <p:nvSpPr>
            <p:cNvPr id="8267" name="Freeform 140"/>
            <p:cNvSpPr/>
            <p:nvPr/>
          </p:nvSpPr>
          <p:spPr>
            <a:xfrm>
              <a:off x="7291388" y="1925638"/>
              <a:ext cx="2173288" cy="2155825"/>
            </a:xfrm>
            <a:custGeom>
              <a:avLst/>
              <a:gdLst/>
              <a:ahLst/>
              <a:cxnLst>
                <a:cxn ang="0">
                  <a:pos x="2154520" y="109108"/>
                </a:cxn>
                <a:cxn ang="0">
                  <a:pos x="2068189" y="22574"/>
                </a:cxn>
                <a:cxn ang="0">
                  <a:pos x="1993119" y="22574"/>
                </a:cxn>
                <a:cxn ang="0">
                  <a:pos x="1963090" y="52672"/>
                </a:cxn>
                <a:cxn ang="0">
                  <a:pos x="1940569" y="75246"/>
                </a:cxn>
                <a:cxn ang="0">
                  <a:pos x="1824210" y="188117"/>
                </a:cxn>
                <a:cxn ang="0">
                  <a:pos x="1801689" y="210691"/>
                </a:cxn>
                <a:cxn ang="0">
                  <a:pos x="165154" y="1836025"/>
                </a:cxn>
                <a:cxn ang="0">
                  <a:pos x="0" y="2155825"/>
                </a:cxn>
                <a:cxn ang="0">
                  <a:pos x="108852" y="2103152"/>
                </a:cxn>
                <a:cxn ang="0">
                  <a:pos x="108852" y="2103152"/>
                </a:cxn>
                <a:cxn ang="0">
                  <a:pos x="326556" y="1997806"/>
                </a:cxn>
                <a:cxn ang="0">
                  <a:pos x="1959337" y="376234"/>
                </a:cxn>
                <a:cxn ang="0">
                  <a:pos x="1959337" y="376234"/>
                </a:cxn>
                <a:cxn ang="0">
                  <a:pos x="1974351" y="361185"/>
                </a:cxn>
                <a:cxn ang="0">
                  <a:pos x="2154520" y="184355"/>
                </a:cxn>
                <a:cxn ang="0">
                  <a:pos x="2154520" y="109108"/>
                </a:cxn>
              </a:cxnLst>
              <a:pathLst>
                <a:path w="579" h="573">
                  <a:moveTo>
                    <a:pt x="574" y="29"/>
                  </a:moveTo>
                  <a:cubicBezTo>
                    <a:pt x="551" y="6"/>
                    <a:pt x="551" y="6"/>
                    <a:pt x="551" y="6"/>
                  </a:cubicBezTo>
                  <a:cubicBezTo>
                    <a:pt x="545" y="0"/>
                    <a:pt x="536" y="0"/>
                    <a:pt x="531" y="6"/>
                  </a:cubicBezTo>
                  <a:cubicBezTo>
                    <a:pt x="523" y="14"/>
                    <a:pt x="523" y="14"/>
                    <a:pt x="523" y="14"/>
                  </a:cubicBezTo>
                  <a:cubicBezTo>
                    <a:pt x="517" y="20"/>
                    <a:pt x="517" y="20"/>
                    <a:pt x="517" y="20"/>
                  </a:cubicBezTo>
                  <a:cubicBezTo>
                    <a:pt x="486" y="50"/>
                    <a:pt x="486" y="50"/>
                    <a:pt x="486" y="50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44" y="488"/>
                    <a:pt x="44" y="488"/>
                    <a:pt x="44" y="488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29" y="559"/>
                    <a:pt x="29" y="559"/>
                    <a:pt x="29" y="559"/>
                  </a:cubicBezTo>
                  <a:cubicBezTo>
                    <a:pt x="87" y="531"/>
                    <a:pt x="87" y="531"/>
                    <a:pt x="87" y="531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2" y="100"/>
                    <a:pt x="522" y="100"/>
                    <a:pt x="522" y="100"/>
                  </a:cubicBezTo>
                  <a:cubicBezTo>
                    <a:pt x="526" y="96"/>
                    <a:pt x="526" y="96"/>
                    <a:pt x="526" y="96"/>
                  </a:cubicBezTo>
                  <a:cubicBezTo>
                    <a:pt x="574" y="49"/>
                    <a:pt x="574" y="49"/>
                    <a:pt x="574" y="49"/>
                  </a:cubicBezTo>
                  <a:cubicBezTo>
                    <a:pt x="579" y="44"/>
                    <a:pt x="579" y="34"/>
                    <a:pt x="574" y="29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8" name="Freeform 148"/>
            <p:cNvSpPr/>
            <p:nvPr/>
          </p:nvSpPr>
          <p:spPr>
            <a:xfrm>
              <a:off x="7213601" y="1862138"/>
              <a:ext cx="2168525" cy="2155825"/>
            </a:xfrm>
            <a:custGeom>
              <a:avLst/>
              <a:gdLst/>
              <a:ahLst/>
              <a:cxnLst>
                <a:cxn ang="0">
                  <a:pos x="0" y="2155825"/>
                </a:cxn>
                <a:cxn ang="0">
                  <a:pos x="322652" y="1994044"/>
                </a:cxn>
                <a:cxn ang="0">
                  <a:pos x="2149766" y="184355"/>
                </a:cxn>
                <a:cxn ang="0">
                  <a:pos x="2149766" y="105345"/>
                </a:cxn>
                <a:cxn ang="0">
                  <a:pos x="2063475" y="18811"/>
                </a:cxn>
                <a:cxn ang="0">
                  <a:pos x="1988439" y="18811"/>
                </a:cxn>
                <a:cxn ang="0">
                  <a:pos x="161326" y="1832263"/>
                </a:cxn>
                <a:cxn ang="0">
                  <a:pos x="0" y="2155825"/>
                </a:cxn>
              </a:cxnLst>
              <a:pathLst>
                <a:path w="578" h="573">
                  <a:moveTo>
                    <a:pt x="0" y="573"/>
                  </a:moveTo>
                  <a:cubicBezTo>
                    <a:pt x="86" y="530"/>
                    <a:pt x="86" y="530"/>
                    <a:pt x="86" y="530"/>
                  </a:cubicBezTo>
                  <a:cubicBezTo>
                    <a:pt x="573" y="49"/>
                    <a:pt x="573" y="49"/>
                    <a:pt x="573" y="49"/>
                  </a:cubicBezTo>
                  <a:cubicBezTo>
                    <a:pt x="578" y="43"/>
                    <a:pt x="578" y="34"/>
                    <a:pt x="573" y="28"/>
                  </a:cubicBezTo>
                  <a:cubicBezTo>
                    <a:pt x="550" y="5"/>
                    <a:pt x="550" y="5"/>
                    <a:pt x="550" y="5"/>
                  </a:cubicBezTo>
                  <a:cubicBezTo>
                    <a:pt x="545" y="0"/>
                    <a:pt x="536" y="0"/>
                    <a:pt x="530" y="5"/>
                  </a:cubicBezTo>
                  <a:cubicBezTo>
                    <a:pt x="43" y="487"/>
                    <a:pt x="43" y="487"/>
                    <a:pt x="43" y="487"/>
                  </a:cubicBezTo>
                  <a:cubicBezTo>
                    <a:pt x="0" y="573"/>
                    <a:pt x="0" y="573"/>
                    <a:pt x="0" y="573"/>
                  </a:cubicBezTo>
                </a:path>
              </a:pathLst>
            </a:custGeom>
            <a:solidFill>
              <a:srgbClr val="F8E29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69" name="Freeform 149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  <a:close/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0" name="Freeform 150"/>
            <p:cNvSpPr/>
            <p:nvPr/>
          </p:nvSpPr>
          <p:spPr>
            <a:xfrm>
              <a:off x="7213601" y="3908426"/>
              <a:ext cx="107950" cy="109538"/>
            </a:xfrm>
            <a:custGeom>
              <a:avLst/>
              <a:gdLst/>
              <a:ahLst/>
              <a:cxnLst>
                <a:cxn ang="0">
                  <a:pos x="107950" y="57150"/>
                </a:cxn>
                <a:cxn ang="0">
                  <a:pos x="0" y="109538"/>
                </a:cxn>
                <a:cxn ang="0">
                  <a:pos x="52387" y="0"/>
                </a:cxn>
                <a:cxn ang="0">
                  <a:pos x="107950" y="57150"/>
                </a:cxn>
              </a:cxnLst>
              <a:pathLst>
                <a:path w="68" h="69">
                  <a:moveTo>
                    <a:pt x="68" y="36"/>
                  </a:moveTo>
                  <a:lnTo>
                    <a:pt x="0" y="69"/>
                  </a:lnTo>
                  <a:lnTo>
                    <a:pt x="33" y="0"/>
                  </a:lnTo>
                  <a:lnTo>
                    <a:pt x="68" y="36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1" name="Freeform 151"/>
            <p:cNvSpPr/>
            <p:nvPr/>
          </p:nvSpPr>
          <p:spPr>
            <a:xfrm>
              <a:off x="7373938" y="1862138"/>
              <a:ext cx="2008188" cy="1993900"/>
            </a:xfrm>
            <a:custGeom>
              <a:avLst/>
              <a:gdLst/>
              <a:ahLst/>
              <a:cxnLst>
                <a:cxn ang="0">
                  <a:pos x="161405" y="1993900"/>
                </a:cxn>
                <a:cxn ang="0">
                  <a:pos x="1989419" y="184341"/>
                </a:cxn>
                <a:cxn ang="0">
                  <a:pos x="1989419" y="105338"/>
                </a:cxn>
                <a:cxn ang="0">
                  <a:pos x="1903086" y="18810"/>
                </a:cxn>
                <a:cxn ang="0">
                  <a:pos x="1828014" y="18810"/>
                </a:cxn>
                <a:cxn ang="0">
                  <a:pos x="0" y="1832130"/>
                </a:cxn>
                <a:cxn ang="0">
                  <a:pos x="161405" y="1993900"/>
                </a:cxn>
              </a:cxnLst>
              <a:pathLst>
                <a:path w="535" h="530">
                  <a:moveTo>
                    <a:pt x="43" y="530"/>
                  </a:moveTo>
                  <a:cubicBezTo>
                    <a:pt x="530" y="49"/>
                    <a:pt x="530" y="49"/>
                    <a:pt x="530" y="49"/>
                  </a:cubicBezTo>
                  <a:cubicBezTo>
                    <a:pt x="535" y="43"/>
                    <a:pt x="535" y="34"/>
                    <a:pt x="530" y="28"/>
                  </a:cubicBezTo>
                  <a:cubicBezTo>
                    <a:pt x="507" y="5"/>
                    <a:pt x="507" y="5"/>
                    <a:pt x="507" y="5"/>
                  </a:cubicBezTo>
                  <a:cubicBezTo>
                    <a:pt x="502" y="0"/>
                    <a:pt x="493" y="0"/>
                    <a:pt x="487" y="5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43" y="530"/>
                    <a:pt x="43" y="530"/>
                    <a:pt x="43" y="530"/>
                  </a:cubicBezTo>
                </a:path>
              </a:pathLst>
            </a:custGeom>
            <a:solidFill>
              <a:srgbClr val="D834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2" name="Freeform 152"/>
            <p:cNvSpPr/>
            <p:nvPr/>
          </p:nvSpPr>
          <p:spPr>
            <a:xfrm>
              <a:off x="9032876" y="1862138"/>
              <a:ext cx="349250" cy="349250"/>
            </a:xfrm>
            <a:custGeom>
              <a:avLst/>
              <a:gdLst/>
              <a:ahLst/>
              <a:cxnLst>
                <a:cxn ang="0">
                  <a:pos x="0" y="187768"/>
                </a:cxn>
                <a:cxn ang="0">
                  <a:pos x="168991" y="18776"/>
                </a:cxn>
                <a:cxn ang="0">
                  <a:pos x="244099" y="18776"/>
                </a:cxn>
                <a:cxn ang="0">
                  <a:pos x="330473" y="105150"/>
                </a:cxn>
                <a:cxn ang="0">
                  <a:pos x="330473" y="184013"/>
                </a:cxn>
                <a:cxn ang="0">
                  <a:pos x="161481" y="349250"/>
                </a:cxn>
                <a:cxn ang="0">
                  <a:pos x="0" y="187768"/>
                </a:cxn>
              </a:cxnLst>
              <a:pathLst>
                <a:path w="93" h="93">
                  <a:moveTo>
                    <a:pt x="0" y="50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51" y="0"/>
                    <a:pt x="60" y="0"/>
                    <a:pt x="65" y="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93" y="34"/>
                    <a:pt x="93" y="43"/>
                    <a:pt x="88" y="49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0" y="50"/>
                    <a:pt x="0" y="50"/>
                    <a:pt x="0" y="50"/>
                  </a:cubicBezTo>
                </a:path>
              </a:pathLst>
            </a:custGeom>
            <a:solidFill>
              <a:srgbClr val="5D5D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3" name="Freeform 153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4" name="Freeform 154"/>
            <p:cNvSpPr/>
            <p:nvPr/>
          </p:nvSpPr>
          <p:spPr>
            <a:xfrm>
              <a:off x="9010651" y="2049463"/>
              <a:ext cx="184150" cy="184150"/>
            </a:xfrm>
            <a:custGeom>
              <a:avLst/>
              <a:gdLst/>
              <a:ahLst/>
              <a:cxnLst>
                <a:cxn ang="0">
                  <a:pos x="184150" y="161925"/>
                </a:cxn>
                <a:cxn ang="0">
                  <a:pos x="161925" y="184150"/>
                </a:cxn>
                <a:cxn ang="0">
                  <a:pos x="0" y="23812"/>
                </a:cxn>
                <a:cxn ang="0">
                  <a:pos x="22225" y="0"/>
                </a:cxn>
                <a:cxn ang="0">
                  <a:pos x="184150" y="161925"/>
                </a:cxn>
              </a:cxnLst>
              <a:pathLst>
                <a:path w="116" h="116">
                  <a:moveTo>
                    <a:pt x="116" y="102"/>
                  </a:moveTo>
                  <a:lnTo>
                    <a:pt x="102" y="116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16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5" name="Freeform 155"/>
            <p:cNvSpPr/>
            <p:nvPr/>
          </p:nvSpPr>
          <p:spPr>
            <a:xfrm>
              <a:off x="9161463" y="1862138"/>
              <a:ext cx="220663" cy="225425"/>
            </a:xfrm>
            <a:custGeom>
              <a:avLst/>
              <a:gdLst/>
              <a:ahLst/>
              <a:cxnLst>
                <a:cxn ang="0">
                  <a:pos x="0" y="60113"/>
                </a:cxn>
                <a:cxn ang="0">
                  <a:pos x="41140" y="18785"/>
                </a:cxn>
                <a:cxn ang="0">
                  <a:pos x="115941" y="18785"/>
                </a:cxn>
                <a:cxn ang="0">
                  <a:pos x="201962" y="105198"/>
                </a:cxn>
                <a:cxn ang="0">
                  <a:pos x="201962" y="184097"/>
                </a:cxn>
                <a:cxn ang="0">
                  <a:pos x="160822" y="225425"/>
                </a:cxn>
                <a:cxn ang="0">
                  <a:pos x="0" y="60113"/>
                </a:cxn>
              </a:cxnLst>
              <a:pathLst>
                <a:path w="59" h="60">
                  <a:moveTo>
                    <a:pt x="0" y="1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7" y="0"/>
                    <a:pt x="26" y="0"/>
                    <a:pt x="31" y="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9" y="34"/>
                    <a:pt x="59" y="43"/>
                    <a:pt x="54" y="4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solidFill>
              <a:srgbClr val="DF554A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6" name="Freeform 156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  <a:close/>
                </a:path>
              </a:pathLst>
            </a:custGeom>
            <a:solidFill>
              <a:srgbClr val="82828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7" name="Freeform 157"/>
            <p:cNvSpPr/>
            <p:nvPr/>
          </p:nvSpPr>
          <p:spPr>
            <a:xfrm>
              <a:off x="9150351" y="1911351"/>
              <a:ext cx="182563" cy="187325"/>
            </a:xfrm>
            <a:custGeom>
              <a:avLst/>
              <a:gdLst/>
              <a:ahLst/>
              <a:cxnLst>
                <a:cxn ang="0">
                  <a:pos x="182563" y="161925"/>
                </a:cxn>
                <a:cxn ang="0">
                  <a:pos x="160337" y="187325"/>
                </a:cxn>
                <a:cxn ang="0">
                  <a:pos x="0" y="22225"/>
                </a:cxn>
                <a:cxn ang="0">
                  <a:pos x="22225" y="0"/>
                </a:cxn>
                <a:cxn ang="0">
                  <a:pos x="182563" y="161925"/>
                </a:cxn>
              </a:cxnLst>
              <a:pathLst>
                <a:path w="115" h="118">
                  <a:moveTo>
                    <a:pt x="115" y="102"/>
                  </a:moveTo>
                  <a:lnTo>
                    <a:pt x="101" y="118"/>
                  </a:lnTo>
                  <a:lnTo>
                    <a:pt x="0" y="14"/>
                  </a:lnTo>
                  <a:lnTo>
                    <a:pt x="14" y="0"/>
                  </a:lnTo>
                  <a:lnTo>
                    <a:pt x="115" y="102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8" name="Freeform 158"/>
            <p:cNvSpPr/>
            <p:nvPr/>
          </p:nvSpPr>
          <p:spPr>
            <a:xfrm>
              <a:off x="9202738" y="1865313"/>
              <a:ext cx="36513" cy="15875"/>
            </a:xfrm>
            <a:custGeom>
              <a:avLst/>
              <a:gdLst/>
              <a:ahLst/>
              <a:cxnLst>
                <a:cxn ang="0">
                  <a:pos x="36513" y="0"/>
                </a:cxn>
                <a:cxn ang="0">
                  <a:pos x="0" y="15875"/>
                </a:cxn>
                <a:cxn ang="0">
                  <a:pos x="36513" y="0"/>
                </a:cxn>
              </a:cxnLst>
              <a:pathLst>
                <a:path w="10" h="4">
                  <a:moveTo>
                    <a:pt x="10" y="0"/>
                  </a:moveTo>
                  <a:cubicBezTo>
                    <a:pt x="7" y="0"/>
                    <a:pt x="3" y="2"/>
                    <a:pt x="0" y="4"/>
                  </a:cubicBezTo>
                  <a:cubicBezTo>
                    <a:pt x="3" y="2"/>
                    <a:pt x="7" y="0"/>
                    <a:pt x="10" y="0"/>
                  </a:cubicBezTo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79" name="Freeform 159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0" name="Freeform 160"/>
            <p:cNvSpPr/>
            <p:nvPr/>
          </p:nvSpPr>
          <p:spPr>
            <a:xfrm>
              <a:off x="8328026" y="2098676"/>
              <a:ext cx="657225" cy="650875"/>
            </a:xfrm>
            <a:custGeom>
              <a:avLst/>
              <a:gdLst/>
              <a:ahLst/>
              <a:cxnLst>
                <a:cxn ang="0">
                  <a:pos x="657225" y="0"/>
                </a:cxn>
                <a:cxn ang="0">
                  <a:pos x="657225" y="0"/>
                </a:cxn>
                <a:cxn ang="0">
                  <a:pos x="0" y="650875"/>
                </a:cxn>
                <a:cxn ang="0">
                  <a:pos x="0" y="650875"/>
                </a:cxn>
                <a:cxn ang="0">
                  <a:pos x="657225" y="0"/>
                </a:cxn>
              </a:cxnLst>
              <a:pathLst>
                <a:path w="414" h="410">
                  <a:moveTo>
                    <a:pt x="414" y="0"/>
                  </a:moveTo>
                  <a:lnTo>
                    <a:pt x="414" y="0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1" name="Freeform 161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2" name="Freeform 162"/>
            <p:cNvSpPr/>
            <p:nvPr/>
          </p:nvSpPr>
          <p:spPr>
            <a:xfrm>
              <a:off x="8985251" y="1881188"/>
              <a:ext cx="217488" cy="217488"/>
            </a:xfrm>
            <a:custGeom>
              <a:avLst/>
              <a:gdLst/>
              <a:ahLst/>
              <a:cxnLst>
                <a:cxn ang="0">
                  <a:pos x="217488" y="0"/>
                </a:cxn>
                <a:cxn ang="0">
                  <a:pos x="217488" y="0"/>
                </a:cxn>
                <a:cxn ang="0">
                  <a:pos x="187325" y="30162"/>
                </a:cxn>
                <a:cxn ang="0">
                  <a:pos x="165100" y="52387"/>
                </a:cxn>
                <a:cxn ang="0">
                  <a:pos x="47625" y="168275"/>
                </a:cxn>
                <a:cxn ang="0">
                  <a:pos x="25400" y="192087"/>
                </a:cxn>
                <a:cxn ang="0">
                  <a:pos x="0" y="217488"/>
                </a:cxn>
                <a:cxn ang="0">
                  <a:pos x="0" y="217488"/>
                </a:cxn>
                <a:cxn ang="0">
                  <a:pos x="25400" y="192087"/>
                </a:cxn>
                <a:cxn ang="0">
                  <a:pos x="25400" y="192087"/>
                </a:cxn>
                <a:cxn ang="0">
                  <a:pos x="47625" y="168275"/>
                </a:cxn>
                <a:cxn ang="0">
                  <a:pos x="165100" y="52387"/>
                </a:cxn>
                <a:cxn ang="0">
                  <a:pos x="165100" y="52387"/>
                </a:cxn>
                <a:cxn ang="0">
                  <a:pos x="187325" y="30162"/>
                </a:cxn>
                <a:cxn ang="0">
                  <a:pos x="187325" y="30162"/>
                </a:cxn>
                <a:cxn ang="0">
                  <a:pos x="217488" y="0"/>
                </a:cxn>
                <a:cxn ang="0">
                  <a:pos x="217488" y="0"/>
                </a:cxn>
              </a:cxnLst>
              <a:pathLst>
                <a:path w="137" h="137">
                  <a:moveTo>
                    <a:pt x="137" y="0"/>
                  </a:moveTo>
                  <a:lnTo>
                    <a:pt x="137" y="0"/>
                  </a:lnTo>
                  <a:lnTo>
                    <a:pt x="118" y="19"/>
                  </a:lnTo>
                  <a:lnTo>
                    <a:pt x="104" y="33"/>
                  </a:lnTo>
                  <a:lnTo>
                    <a:pt x="30" y="106"/>
                  </a:lnTo>
                  <a:lnTo>
                    <a:pt x="16" y="12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30" y="106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37" y="0"/>
                  </a:lnTo>
                  <a:lnTo>
                    <a:pt x="137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3" name="Freeform 163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4" name="Freeform 164"/>
            <p:cNvSpPr/>
            <p:nvPr/>
          </p:nvSpPr>
          <p:spPr>
            <a:xfrm>
              <a:off x="7637463" y="3141663"/>
              <a:ext cx="295275" cy="296863"/>
            </a:xfrm>
            <a:custGeom>
              <a:avLst/>
              <a:gdLst/>
              <a:ahLst/>
              <a:cxnLst>
                <a:cxn ang="0">
                  <a:pos x="295275" y="0"/>
                </a:cxn>
                <a:cxn ang="0">
                  <a:pos x="0" y="296863"/>
                </a:cxn>
                <a:cxn ang="0">
                  <a:pos x="0" y="296863"/>
                </a:cxn>
                <a:cxn ang="0">
                  <a:pos x="295275" y="0"/>
                </a:cxn>
                <a:cxn ang="0">
                  <a:pos x="295275" y="0"/>
                </a:cxn>
              </a:cxnLst>
              <a:pathLst>
                <a:path w="186" h="187">
                  <a:moveTo>
                    <a:pt x="186" y="0"/>
                  </a:moveTo>
                  <a:lnTo>
                    <a:pt x="0" y="187"/>
                  </a:lnTo>
                  <a:lnTo>
                    <a:pt x="0" y="187"/>
                  </a:lnTo>
                  <a:lnTo>
                    <a:pt x="186" y="0"/>
                  </a:lnTo>
                  <a:lnTo>
                    <a:pt x="186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5" name="Freeform 171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3C08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6" name="Freeform 172"/>
            <p:cNvSpPr/>
            <p:nvPr/>
          </p:nvSpPr>
          <p:spPr>
            <a:xfrm>
              <a:off x="7213601" y="3694113"/>
              <a:ext cx="239713" cy="323850"/>
            </a:xfrm>
            <a:custGeom>
              <a:avLst/>
              <a:gdLst/>
              <a:ahLst/>
              <a:cxnLst>
                <a:cxn ang="0">
                  <a:pos x="160337" y="0"/>
                </a:cxn>
                <a:cxn ang="0">
                  <a:pos x="160337" y="0"/>
                </a:cxn>
                <a:cxn ang="0">
                  <a:pos x="52387" y="214312"/>
                </a:cxn>
                <a:cxn ang="0">
                  <a:pos x="0" y="323850"/>
                </a:cxn>
                <a:cxn ang="0">
                  <a:pos x="52387" y="214312"/>
                </a:cxn>
                <a:cxn ang="0">
                  <a:pos x="77787" y="241300"/>
                </a:cxn>
                <a:cxn ang="0">
                  <a:pos x="239713" y="82550"/>
                </a:cxn>
                <a:cxn ang="0">
                  <a:pos x="160337" y="0"/>
                </a:cxn>
              </a:cxnLst>
              <a:pathLst>
                <a:path w="151" h="204">
                  <a:moveTo>
                    <a:pt x="101" y="0"/>
                  </a:moveTo>
                  <a:lnTo>
                    <a:pt x="101" y="0"/>
                  </a:lnTo>
                  <a:lnTo>
                    <a:pt x="33" y="135"/>
                  </a:lnTo>
                  <a:lnTo>
                    <a:pt x="0" y="204"/>
                  </a:lnTo>
                  <a:lnTo>
                    <a:pt x="33" y="135"/>
                  </a:lnTo>
                  <a:lnTo>
                    <a:pt x="49" y="152"/>
                  </a:lnTo>
                  <a:lnTo>
                    <a:pt x="151" y="52"/>
                  </a:lnTo>
                  <a:lnTo>
                    <a:pt x="10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7" name="Freeform 173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8" name="Freeform 174"/>
            <p:cNvSpPr/>
            <p:nvPr/>
          </p:nvSpPr>
          <p:spPr>
            <a:xfrm>
              <a:off x="7213601" y="3908426"/>
              <a:ext cx="77788" cy="109538"/>
            </a:xfrm>
            <a:custGeom>
              <a:avLst/>
              <a:gdLst/>
              <a:ahLst/>
              <a:cxnLst>
                <a:cxn ang="0">
                  <a:pos x="52387" y="0"/>
                </a:cxn>
                <a:cxn ang="0">
                  <a:pos x="0" y="109538"/>
                </a:cxn>
                <a:cxn ang="0">
                  <a:pos x="77788" y="26987"/>
                </a:cxn>
                <a:cxn ang="0">
                  <a:pos x="52387" y="0"/>
                </a:cxn>
              </a:cxnLst>
              <a:pathLst>
                <a:path w="49" h="69">
                  <a:moveTo>
                    <a:pt x="33" y="0"/>
                  </a:moveTo>
                  <a:lnTo>
                    <a:pt x="0" y="69"/>
                  </a:lnTo>
                  <a:lnTo>
                    <a:pt x="49" y="17"/>
                  </a:lnTo>
                  <a:lnTo>
                    <a:pt x="3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89" name="Freeform 175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B82C25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0" name="Freeform 176"/>
            <p:cNvSpPr/>
            <p:nvPr/>
          </p:nvSpPr>
          <p:spPr>
            <a:xfrm>
              <a:off x="7373938" y="2073276"/>
              <a:ext cx="1711325" cy="1703388"/>
            </a:xfrm>
            <a:custGeom>
              <a:avLst/>
              <a:gdLst/>
              <a:ahLst/>
              <a:cxnLst>
                <a:cxn ang="0">
                  <a:pos x="1636712" y="0"/>
                </a:cxn>
                <a:cxn ang="0">
                  <a:pos x="1611312" y="25400"/>
                </a:cxn>
                <a:cxn ang="0">
                  <a:pos x="954087" y="676275"/>
                </a:cxn>
                <a:cxn ang="0">
                  <a:pos x="915987" y="714375"/>
                </a:cxn>
                <a:cxn ang="0">
                  <a:pos x="701675" y="925512"/>
                </a:cxn>
                <a:cxn ang="0">
                  <a:pos x="558800" y="1068387"/>
                </a:cxn>
                <a:cxn ang="0">
                  <a:pos x="263525" y="1365250"/>
                </a:cxn>
                <a:cxn ang="0">
                  <a:pos x="0" y="1620837"/>
                </a:cxn>
                <a:cxn ang="0">
                  <a:pos x="79375" y="1703388"/>
                </a:cxn>
                <a:cxn ang="0">
                  <a:pos x="1711325" y="74612"/>
                </a:cxn>
                <a:cxn ang="0">
                  <a:pos x="1636712" y="0"/>
                </a:cxn>
              </a:cxnLst>
              <a:pathLst>
                <a:path w="1078" h="1073">
                  <a:moveTo>
                    <a:pt x="1031" y="0"/>
                  </a:moveTo>
                  <a:lnTo>
                    <a:pt x="1015" y="16"/>
                  </a:lnTo>
                  <a:lnTo>
                    <a:pt x="601" y="426"/>
                  </a:lnTo>
                  <a:lnTo>
                    <a:pt x="577" y="450"/>
                  </a:lnTo>
                  <a:lnTo>
                    <a:pt x="442" y="583"/>
                  </a:lnTo>
                  <a:lnTo>
                    <a:pt x="352" y="673"/>
                  </a:lnTo>
                  <a:lnTo>
                    <a:pt x="166" y="860"/>
                  </a:lnTo>
                  <a:lnTo>
                    <a:pt x="0" y="1021"/>
                  </a:lnTo>
                  <a:lnTo>
                    <a:pt x="50" y="1073"/>
                  </a:lnTo>
                  <a:lnTo>
                    <a:pt x="1078" y="47"/>
                  </a:lnTo>
                  <a:lnTo>
                    <a:pt x="1031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1" name="Freeform 177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4F4F4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2" name="Freeform 178"/>
            <p:cNvSpPr/>
            <p:nvPr/>
          </p:nvSpPr>
          <p:spPr>
            <a:xfrm>
              <a:off x="9032876" y="1933576"/>
              <a:ext cx="188913" cy="187325"/>
            </a:xfrm>
            <a:custGeom>
              <a:avLst/>
              <a:gdLst/>
              <a:ahLst/>
              <a:cxnLst>
                <a:cxn ang="0">
                  <a:pos x="117475" y="0"/>
                </a:cxn>
                <a:cxn ang="0">
                  <a:pos x="0" y="115887"/>
                </a:cxn>
                <a:cxn ang="0">
                  <a:pos x="76200" y="187325"/>
                </a:cxn>
                <a:cxn ang="0">
                  <a:pos x="188913" y="74612"/>
                </a:cxn>
                <a:cxn ang="0">
                  <a:pos x="117475" y="0"/>
                </a:cxn>
              </a:cxnLst>
              <a:pathLst>
                <a:path w="119" h="118">
                  <a:moveTo>
                    <a:pt x="74" y="0"/>
                  </a:moveTo>
                  <a:lnTo>
                    <a:pt x="0" y="73"/>
                  </a:lnTo>
                  <a:lnTo>
                    <a:pt x="48" y="118"/>
                  </a:lnTo>
                  <a:lnTo>
                    <a:pt x="119" y="47"/>
                  </a:lnTo>
                  <a:lnTo>
                    <a:pt x="7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3" name="Freeform 179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4" name="Freeform 180"/>
            <p:cNvSpPr/>
            <p:nvPr/>
          </p:nvSpPr>
          <p:spPr>
            <a:xfrm>
              <a:off x="9010651" y="2049463"/>
              <a:ext cx="98425" cy="98425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3812"/>
                </a:cxn>
                <a:cxn ang="0">
                  <a:pos x="0" y="23812"/>
                </a:cxn>
                <a:cxn ang="0">
                  <a:pos x="74612" y="98425"/>
                </a:cxn>
                <a:cxn ang="0">
                  <a:pos x="98425" y="71437"/>
                </a:cxn>
                <a:cxn ang="0">
                  <a:pos x="22225" y="0"/>
                </a:cxn>
              </a:cxnLst>
              <a:pathLst>
                <a:path w="62" h="62">
                  <a:moveTo>
                    <a:pt x="14" y="0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47" y="62"/>
                  </a:lnTo>
                  <a:lnTo>
                    <a:pt x="62" y="45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5" name="Freeform 181"/>
            <p:cNvSpPr/>
            <p:nvPr/>
          </p:nvSpPr>
          <p:spPr>
            <a:xfrm>
              <a:off x="9172576" y="1865313"/>
              <a:ext cx="142875" cy="120650"/>
            </a:xfrm>
            <a:custGeom>
              <a:avLst/>
              <a:gdLst/>
              <a:ahLst/>
              <a:cxnLst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30078" y="15081"/>
                </a:cxn>
                <a:cxn ang="0">
                  <a:pos x="0" y="45243"/>
                </a:cxn>
                <a:cxn ang="0">
                  <a:pos x="75197" y="120650"/>
                </a:cxn>
                <a:cxn ang="0">
                  <a:pos x="142875" y="52784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105276" y="15081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  <a:cxn ang="0">
                  <a:pos x="67677" y="0"/>
                </a:cxn>
              </a:cxnLst>
              <a:pathLst>
                <a:path w="38" h="32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2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BE483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6" name="Freeform 182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F6F6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97" name="Freeform 183"/>
            <p:cNvSpPr/>
            <p:nvPr/>
          </p:nvSpPr>
          <p:spPr>
            <a:xfrm>
              <a:off x="9150351" y="1911351"/>
              <a:ext cx="96838" cy="96838"/>
            </a:xfrm>
            <a:custGeom>
              <a:avLst/>
              <a:gdLst/>
              <a:ahLst/>
              <a:cxnLst>
                <a:cxn ang="0">
                  <a:pos x="22225" y="0"/>
                </a:cxn>
                <a:cxn ang="0">
                  <a:pos x="0" y="22225"/>
                </a:cxn>
                <a:cxn ang="0">
                  <a:pos x="0" y="22225"/>
                </a:cxn>
                <a:cxn ang="0">
                  <a:pos x="71437" y="96838"/>
                </a:cxn>
                <a:cxn ang="0">
                  <a:pos x="96838" y="74612"/>
                </a:cxn>
                <a:cxn ang="0">
                  <a:pos x="22225" y="0"/>
                </a:cxn>
                <a:cxn ang="0">
                  <a:pos x="22225" y="0"/>
                </a:cxn>
              </a:cxnLst>
              <a:pathLst>
                <a:path w="61" h="61">
                  <a:moveTo>
                    <a:pt x="14" y="0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45" y="61"/>
                  </a:lnTo>
                  <a:lnTo>
                    <a:pt x="61" y="47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298" name="组合 421"/>
          <p:cNvGrpSpPr/>
          <p:nvPr/>
        </p:nvGrpSpPr>
        <p:grpSpPr>
          <a:xfrm>
            <a:off x="8131175" y="3684588"/>
            <a:ext cx="1001713" cy="1309687"/>
            <a:chOff x="9817101" y="3054351"/>
            <a:chExt cx="1528763" cy="1998662"/>
          </a:xfrm>
        </p:grpSpPr>
        <p:sp>
          <p:nvSpPr>
            <p:cNvPr id="8299" name="Freeform 220"/>
            <p:cNvSpPr/>
            <p:nvPr/>
          </p:nvSpPr>
          <p:spPr>
            <a:xfrm>
              <a:off x="9817101" y="3054351"/>
              <a:ext cx="1028700" cy="1606550"/>
            </a:xfrm>
            <a:custGeom>
              <a:avLst/>
              <a:gdLst/>
              <a:ahLst/>
              <a:cxnLst>
                <a:cxn ang="0">
                  <a:pos x="992187" y="361950"/>
                </a:cxn>
                <a:cxn ang="0">
                  <a:pos x="1028700" y="0"/>
                </a:cxn>
                <a:cxn ang="0">
                  <a:pos x="514350" y="0"/>
                </a:cxn>
                <a:cxn ang="0">
                  <a:pos x="0" y="0"/>
                </a:cxn>
                <a:cxn ang="0">
                  <a:pos x="169862" y="1606550"/>
                </a:cxn>
                <a:cxn ang="0">
                  <a:pos x="514350" y="1606550"/>
                </a:cxn>
                <a:cxn ang="0">
                  <a:pos x="863600" y="1606550"/>
                </a:cxn>
                <a:cxn ang="0">
                  <a:pos x="874712" y="1493837"/>
                </a:cxn>
                <a:cxn ang="0">
                  <a:pos x="901700" y="1238250"/>
                </a:cxn>
                <a:cxn ang="0">
                  <a:pos x="981075" y="482600"/>
                </a:cxn>
                <a:cxn ang="0">
                  <a:pos x="992187" y="361950"/>
                </a:cxn>
              </a:cxnLst>
              <a:pathLst>
                <a:path w="648" h="1012">
                  <a:moveTo>
                    <a:pt x="625" y="228"/>
                  </a:moveTo>
                  <a:lnTo>
                    <a:pt x="648" y="0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107" y="1012"/>
                  </a:lnTo>
                  <a:lnTo>
                    <a:pt x="324" y="1012"/>
                  </a:lnTo>
                  <a:lnTo>
                    <a:pt x="544" y="1012"/>
                  </a:lnTo>
                  <a:lnTo>
                    <a:pt x="551" y="941"/>
                  </a:lnTo>
                  <a:lnTo>
                    <a:pt x="568" y="780"/>
                  </a:lnTo>
                  <a:lnTo>
                    <a:pt x="618" y="304"/>
                  </a:lnTo>
                  <a:lnTo>
                    <a:pt x="625" y="228"/>
                  </a:lnTo>
                  <a:close/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0" name="Freeform 222"/>
            <p:cNvSpPr>
              <a:spLocks noEditPoints="1"/>
            </p:cNvSpPr>
            <p:nvPr/>
          </p:nvSpPr>
          <p:spPr>
            <a:xfrm>
              <a:off x="9896476" y="3803651"/>
              <a:ext cx="1449388" cy="1158875"/>
            </a:xfrm>
            <a:custGeom>
              <a:avLst/>
              <a:gdLst/>
              <a:ahLst/>
              <a:cxnLst>
                <a:cxn ang="0">
                  <a:pos x="540704" y="112877"/>
                </a:cxn>
                <a:cxn ang="0">
                  <a:pos x="108891" y="955695"/>
                </a:cxn>
                <a:cxn ang="0">
                  <a:pos x="176479" y="1158875"/>
                </a:cxn>
                <a:cxn ang="0">
                  <a:pos x="1449388" y="737465"/>
                </a:cxn>
                <a:cxn ang="0">
                  <a:pos x="1385554" y="538049"/>
                </a:cxn>
                <a:cxn ang="0">
                  <a:pos x="540704" y="112877"/>
                </a:cxn>
                <a:cxn ang="0">
                  <a:pos x="341695" y="880443"/>
                </a:cxn>
                <a:cxn ang="0">
                  <a:pos x="615802" y="346157"/>
                </a:cxn>
                <a:cxn ang="0">
                  <a:pos x="1152751" y="613300"/>
                </a:cxn>
                <a:cxn ang="0">
                  <a:pos x="341695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4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cubicBezTo>
                    <a:pt x="91" y="234"/>
                    <a:pt x="91" y="234"/>
                    <a:pt x="91" y="2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1" name="Freeform 223"/>
            <p:cNvSpPr/>
            <p:nvPr/>
          </p:nvSpPr>
          <p:spPr>
            <a:xfrm>
              <a:off x="10875963" y="456723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2" name="Freeform 224"/>
            <p:cNvSpPr/>
            <p:nvPr/>
          </p:nvSpPr>
          <p:spPr>
            <a:xfrm>
              <a:off x="10768013" y="4605338"/>
              <a:ext cx="66675" cy="115888"/>
            </a:xfrm>
            <a:custGeom>
              <a:avLst/>
              <a:gdLst/>
              <a:ahLst/>
              <a:cxnLst>
                <a:cxn ang="0">
                  <a:pos x="66675" y="104673"/>
                </a:cxn>
                <a:cxn ang="0">
                  <a:pos x="37041" y="11214"/>
                </a:cxn>
                <a:cxn ang="0">
                  <a:pos x="14816" y="0"/>
                </a:cxn>
                <a:cxn ang="0">
                  <a:pos x="3704" y="22429"/>
                </a:cxn>
                <a:cxn ang="0">
                  <a:pos x="33337" y="115888"/>
                </a:cxn>
                <a:cxn ang="0">
                  <a:pos x="66675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3" name="Freeform 225"/>
            <p:cNvSpPr/>
            <p:nvPr/>
          </p:nvSpPr>
          <p:spPr>
            <a:xfrm>
              <a:off x="10658476" y="4638676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7923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4" name="Freeform 226"/>
            <p:cNvSpPr/>
            <p:nvPr/>
          </p:nvSpPr>
          <p:spPr>
            <a:xfrm>
              <a:off x="11206163" y="445770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5" name="Freeform 227"/>
            <p:cNvSpPr/>
            <p:nvPr/>
          </p:nvSpPr>
          <p:spPr>
            <a:xfrm>
              <a:off x="11098213" y="4495801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4953"/>
                </a:cxn>
                <a:cxn ang="0">
                  <a:pos x="11205" y="3738"/>
                </a:cxn>
                <a:cxn ang="0">
                  <a:pos x="0" y="26168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6" name="Freeform 228"/>
            <p:cNvSpPr/>
            <p:nvPr/>
          </p:nvSpPr>
          <p:spPr>
            <a:xfrm>
              <a:off x="10988676" y="4529138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2"/>
                    <a:pt x="6" y="0"/>
                    <a:pt x="3" y="1"/>
                  </a:cubicBezTo>
                  <a:cubicBezTo>
                    <a:pt x="1" y="2"/>
                    <a:pt x="0" y="5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7" name="Freeform 229"/>
            <p:cNvSpPr/>
            <p:nvPr/>
          </p:nvSpPr>
          <p:spPr>
            <a:xfrm>
              <a:off x="10548938" y="467677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8" name="Freeform 230"/>
            <p:cNvSpPr/>
            <p:nvPr/>
          </p:nvSpPr>
          <p:spPr>
            <a:xfrm>
              <a:off x="10440988" y="471011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09" name="Freeform 231"/>
            <p:cNvSpPr/>
            <p:nvPr/>
          </p:nvSpPr>
          <p:spPr>
            <a:xfrm>
              <a:off x="10331451" y="474821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0" name="Freeform 232"/>
            <p:cNvSpPr/>
            <p:nvPr/>
          </p:nvSpPr>
          <p:spPr>
            <a:xfrm>
              <a:off x="10223501" y="4784726"/>
              <a:ext cx="66675" cy="117475"/>
            </a:xfrm>
            <a:custGeom>
              <a:avLst/>
              <a:gdLst/>
              <a:ahLst/>
              <a:cxnLst>
                <a:cxn ang="0">
                  <a:pos x="66675" y="106106"/>
                </a:cxn>
                <a:cxn ang="0">
                  <a:pos x="37041" y="11368"/>
                </a:cxn>
                <a:cxn ang="0">
                  <a:pos x="14816" y="0"/>
                </a:cxn>
                <a:cxn ang="0">
                  <a:pos x="3704" y="22737"/>
                </a:cxn>
                <a:cxn ang="0">
                  <a:pos x="33337" y="117475"/>
                </a:cxn>
                <a:cxn ang="0">
                  <a:pos x="66675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1" name="Freeform 233"/>
            <p:cNvSpPr/>
            <p:nvPr/>
          </p:nvSpPr>
          <p:spPr>
            <a:xfrm>
              <a:off x="10113963" y="4819651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BD7B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2" name="Freeform 234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  <a:close/>
                </a:path>
              </a:pathLst>
            </a:custGeom>
            <a:solidFill>
              <a:srgbClr val="FAFF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3" name="Freeform 235"/>
            <p:cNvSpPr/>
            <p:nvPr/>
          </p:nvSpPr>
          <p:spPr>
            <a:xfrm>
              <a:off x="9959976" y="3148013"/>
              <a:ext cx="1028700" cy="1603375"/>
            </a:xfrm>
            <a:custGeom>
              <a:avLst/>
              <a:gdLst/>
              <a:ahLst/>
              <a:cxnLst>
                <a:cxn ang="0">
                  <a:pos x="860425" y="1603375"/>
                </a:cxn>
                <a:cxn ang="0">
                  <a:pos x="169862" y="1603375"/>
                </a:cxn>
                <a:cxn ang="0">
                  <a:pos x="0" y="0"/>
                </a:cxn>
                <a:cxn ang="0">
                  <a:pos x="1028700" y="0"/>
                </a:cxn>
                <a:cxn ang="0">
                  <a:pos x="860425" y="1603375"/>
                </a:cxn>
              </a:cxnLst>
              <a:pathLst>
                <a:path w="648" h="1010">
                  <a:moveTo>
                    <a:pt x="542" y="1010"/>
                  </a:moveTo>
                  <a:lnTo>
                    <a:pt x="107" y="1010"/>
                  </a:lnTo>
                  <a:lnTo>
                    <a:pt x="0" y="0"/>
                  </a:lnTo>
                  <a:lnTo>
                    <a:pt x="648" y="0"/>
                  </a:lnTo>
                  <a:lnTo>
                    <a:pt x="542" y="101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4" name="Freeform 236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C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5" name="Freeform 237"/>
            <p:cNvSpPr/>
            <p:nvPr/>
          </p:nvSpPr>
          <p:spPr>
            <a:xfrm>
              <a:off x="10118726" y="4641851"/>
              <a:ext cx="712788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12" y="109538"/>
                </a:cxn>
                <a:cxn ang="0">
                  <a:pos x="701675" y="109538"/>
                </a:cxn>
                <a:cxn ang="0">
                  <a:pos x="712788" y="0"/>
                </a:cxn>
                <a:cxn ang="0">
                  <a:pos x="0" y="0"/>
                </a:cxn>
              </a:cxnLst>
              <a:pathLst>
                <a:path w="449" h="69">
                  <a:moveTo>
                    <a:pt x="0" y="0"/>
                  </a:moveTo>
                  <a:lnTo>
                    <a:pt x="7" y="69"/>
                  </a:lnTo>
                  <a:lnTo>
                    <a:pt x="442" y="69"/>
                  </a:lnTo>
                  <a:lnTo>
                    <a:pt x="449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6" name="Freeform 238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  <a:close/>
                </a:path>
              </a:pathLst>
            </a:custGeom>
            <a:solidFill>
              <a:srgbClr val="40DDFF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7" name="Freeform 239"/>
            <p:cNvSpPr/>
            <p:nvPr/>
          </p:nvSpPr>
          <p:spPr>
            <a:xfrm>
              <a:off x="9998076" y="3509963"/>
              <a:ext cx="952500" cy="881063"/>
            </a:xfrm>
            <a:custGeom>
              <a:avLst/>
              <a:gdLst/>
              <a:ahLst/>
              <a:cxnLst>
                <a:cxn ang="0">
                  <a:pos x="858837" y="881063"/>
                </a:cxn>
                <a:cxn ang="0">
                  <a:pos x="952500" y="0"/>
                </a:cxn>
                <a:cxn ang="0">
                  <a:pos x="0" y="0"/>
                </a:cxn>
                <a:cxn ang="0">
                  <a:pos x="93662" y="881063"/>
                </a:cxn>
                <a:cxn ang="0">
                  <a:pos x="858837" y="881063"/>
                </a:cxn>
              </a:cxnLst>
              <a:pathLst>
                <a:path w="600" h="555">
                  <a:moveTo>
                    <a:pt x="541" y="555"/>
                  </a:moveTo>
                  <a:lnTo>
                    <a:pt x="600" y="0"/>
                  </a:lnTo>
                  <a:lnTo>
                    <a:pt x="0" y="0"/>
                  </a:lnTo>
                  <a:lnTo>
                    <a:pt x="59" y="555"/>
                  </a:lnTo>
                  <a:lnTo>
                    <a:pt x="541" y="555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8" name="Freeform 240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19" name="Freeform 241"/>
            <p:cNvSpPr/>
            <p:nvPr/>
          </p:nvSpPr>
          <p:spPr>
            <a:xfrm>
              <a:off x="10950576" y="3148013"/>
              <a:ext cx="38100" cy="36195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61950"/>
                </a:cxn>
                <a:cxn ang="0">
                  <a:pos x="0" y="361950"/>
                </a:cxn>
                <a:cxn ang="0">
                  <a:pos x="38100" y="0"/>
                </a:cxn>
              </a:cxnLst>
              <a:pathLst>
                <a:path w="24" h="228">
                  <a:moveTo>
                    <a:pt x="24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0" name="Freeform 242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1" name="Freeform 243"/>
            <p:cNvSpPr/>
            <p:nvPr/>
          </p:nvSpPr>
          <p:spPr>
            <a:xfrm>
              <a:off x="10474326" y="3148013"/>
              <a:ext cx="514350" cy="361950"/>
            </a:xfrm>
            <a:custGeom>
              <a:avLst/>
              <a:gdLst/>
              <a:ahLst/>
              <a:cxnLst>
                <a:cxn ang="0">
                  <a:pos x="514350" y="0"/>
                </a:cxn>
                <a:cxn ang="0">
                  <a:pos x="365125" y="0"/>
                </a:cxn>
                <a:cxn ang="0">
                  <a:pos x="0" y="0"/>
                </a:cxn>
                <a:cxn ang="0">
                  <a:pos x="0" y="361950"/>
                </a:cxn>
                <a:cxn ang="0">
                  <a:pos x="476250" y="361950"/>
                </a:cxn>
                <a:cxn ang="0">
                  <a:pos x="514350" y="0"/>
                </a:cxn>
              </a:cxnLst>
              <a:pathLst>
                <a:path w="324" h="228">
                  <a:moveTo>
                    <a:pt x="324" y="0"/>
                  </a:moveTo>
                  <a:lnTo>
                    <a:pt x="230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300" y="228"/>
                  </a:lnTo>
                  <a:lnTo>
                    <a:pt x="324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2" name="Freeform 244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920E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3" name="Freeform 245"/>
            <p:cNvSpPr/>
            <p:nvPr/>
          </p:nvSpPr>
          <p:spPr>
            <a:xfrm>
              <a:off x="10850563" y="4449763"/>
              <a:ext cx="3175" cy="34925"/>
            </a:xfrm>
            <a:custGeom>
              <a:avLst/>
              <a:gdLst/>
              <a:ahLst/>
              <a:cxnLst>
                <a:cxn ang="0">
                  <a:pos x="3175" y="0"/>
                </a:cxn>
                <a:cxn ang="0">
                  <a:pos x="0" y="34925"/>
                </a:cxn>
                <a:cxn ang="0">
                  <a:pos x="0" y="34925"/>
                </a:cxn>
                <a:cxn ang="0">
                  <a:pos x="3175" y="0"/>
                </a:cxn>
              </a:cxnLst>
              <a:pathLst>
                <a:path w="2" h="22">
                  <a:moveTo>
                    <a:pt x="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4" name="Freeform 246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5" name="Freeform 247"/>
            <p:cNvSpPr/>
            <p:nvPr/>
          </p:nvSpPr>
          <p:spPr>
            <a:xfrm>
              <a:off x="10831513" y="4484688"/>
              <a:ext cx="19050" cy="157163"/>
            </a:xfrm>
            <a:custGeom>
              <a:avLst/>
              <a:gdLst/>
              <a:ahLst/>
              <a:cxnLst>
                <a:cxn ang="0">
                  <a:pos x="19050" y="0"/>
                </a:cxn>
                <a:cxn ang="0">
                  <a:pos x="19050" y="0"/>
                </a:cxn>
                <a:cxn ang="0">
                  <a:pos x="0" y="157163"/>
                </a:cxn>
                <a:cxn ang="0">
                  <a:pos x="0" y="157163"/>
                </a:cxn>
                <a:cxn ang="0">
                  <a:pos x="19050" y="0"/>
                </a:cxn>
              </a:cxnLst>
              <a:pathLst>
                <a:path w="12" h="99">
                  <a:moveTo>
                    <a:pt x="12" y="0"/>
                  </a:moveTo>
                  <a:lnTo>
                    <a:pt x="12" y="0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6" name="Freeform 248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D5D9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7" name="Freeform 249"/>
            <p:cNvSpPr/>
            <p:nvPr/>
          </p:nvSpPr>
          <p:spPr>
            <a:xfrm>
              <a:off x="10474326" y="4213226"/>
              <a:ext cx="401638" cy="428625"/>
            </a:xfrm>
            <a:custGeom>
              <a:avLst/>
              <a:gdLst/>
              <a:ahLst/>
              <a:cxnLst>
                <a:cxn ang="0">
                  <a:pos x="401638" y="0"/>
                </a:cxn>
                <a:cxn ang="0">
                  <a:pos x="382587" y="177800"/>
                </a:cxn>
                <a:cxn ang="0">
                  <a:pos x="0" y="177800"/>
                </a:cxn>
                <a:cxn ang="0">
                  <a:pos x="0" y="428625"/>
                </a:cxn>
                <a:cxn ang="0">
                  <a:pos x="357187" y="428625"/>
                </a:cxn>
                <a:cxn ang="0">
                  <a:pos x="376237" y="271462"/>
                </a:cxn>
                <a:cxn ang="0">
                  <a:pos x="379412" y="236537"/>
                </a:cxn>
                <a:cxn ang="0">
                  <a:pos x="401638" y="0"/>
                </a:cxn>
              </a:cxnLst>
              <a:pathLst>
                <a:path w="253" h="270">
                  <a:moveTo>
                    <a:pt x="253" y="0"/>
                  </a:moveTo>
                  <a:lnTo>
                    <a:pt x="241" y="112"/>
                  </a:lnTo>
                  <a:lnTo>
                    <a:pt x="0" y="112"/>
                  </a:lnTo>
                  <a:lnTo>
                    <a:pt x="0" y="270"/>
                  </a:lnTo>
                  <a:lnTo>
                    <a:pt x="225" y="270"/>
                  </a:lnTo>
                  <a:lnTo>
                    <a:pt x="237" y="171"/>
                  </a:lnTo>
                  <a:lnTo>
                    <a:pt x="239" y="149"/>
                  </a:lnTo>
                  <a:lnTo>
                    <a:pt x="253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8" name="Freeform 250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008FA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29" name="Freeform 251"/>
            <p:cNvSpPr/>
            <p:nvPr/>
          </p:nvSpPr>
          <p:spPr>
            <a:xfrm>
              <a:off x="10474326" y="4641851"/>
              <a:ext cx="357188" cy="109538"/>
            </a:xfrm>
            <a:custGeom>
              <a:avLst/>
              <a:gdLst/>
              <a:ahLst/>
              <a:cxnLst>
                <a:cxn ang="0">
                  <a:pos x="357188" y="0"/>
                </a:cxn>
                <a:cxn ang="0">
                  <a:pos x="357188" y="0"/>
                </a:cxn>
                <a:cxn ang="0">
                  <a:pos x="0" y="0"/>
                </a:cxn>
                <a:cxn ang="0">
                  <a:pos x="0" y="109538"/>
                </a:cxn>
                <a:cxn ang="0">
                  <a:pos x="346075" y="109538"/>
                </a:cxn>
                <a:cxn ang="0">
                  <a:pos x="357188" y="0"/>
                </a:cxn>
              </a:cxnLst>
              <a:pathLst>
                <a:path w="225" h="69">
                  <a:moveTo>
                    <a:pt x="225" y="0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218" y="69"/>
                  </a:lnTo>
                  <a:lnTo>
                    <a:pt x="225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0" name="Freeform 252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36BCD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1" name="Freeform 253"/>
            <p:cNvSpPr/>
            <p:nvPr/>
          </p:nvSpPr>
          <p:spPr>
            <a:xfrm>
              <a:off x="10474326" y="3509963"/>
              <a:ext cx="476250" cy="881063"/>
            </a:xfrm>
            <a:custGeom>
              <a:avLst/>
              <a:gdLst/>
              <a:ahLst/>
              <a:cxnLst>
                <a:cxn ang="0">
                  <a:pos x="476250" y="0"/>
                </a:cxn>
                <a:cxn ang="0">
                  <a:pos x="476250" y="0"/>
                </a:cxn>
                <a:cxn ang="0">
                  <a:pos x="0" y="0"/>
                </a:cxn>
                <a:cxn ang="0">
                  <a:pos x="0" y="881063"/>
                </a:cxn>
                <a:cxn ang="0">
                  <a:pos x="382587" y="881063"/>
                </a:cxn>
                <a:cxn ang="0">
                  <a:pos x="401637" y="703262"/>
                </a:cxn>
                <a:cxn ang="0">
                  <a:pos x="465137" y="120650"/>
                </a:cxn>
                <a:cxn ang="0">
                  <a:pos x="476250" y="0"/>
                </a:cxn>
              </a:cxnLst>
              <a:pathLst>
                <a:path w="300" h="555">
                  <a:moveTo>
                    <a:pt x="300" y="0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555"/>
                  </a:lnTo>
                  <a:lnTo>
                    <a:pt x="241" y="555"/>
                  </a:lnTo>
                  <a:lnTo>
                    <a:pt x="253" y="443"/>
                  </a:lnTo>
                  <a:lnTo>
                    <a:pt x="293" y="76"/>
                  </a:lnTo>
                  <a:lnTo>
                    <a:pt x="30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2" name="Freeform 254"/>
            <p:cNvSpPr>
              <a:spLocks noEditPoints="1"/>
            </p:cNvSpPr>
            <p:nvPr/>
          </p:nvSpPr>
          <p:spPr>
            <a:xfrm>
              <a:off x="9863138" y="3894138"/>
              <a:ext cx="1447800" cy="1158875"/>
            </a:xfrm>
            <a:custGeom>
              <a:avLst/>
              <a:gdLst/>
              <a:ahLst/>
              <a:cxnLst>
                <a:cxn ang="0">
                  <a:pos x="540111" y="112877"/>
                </a:cxn>
                <a:cxn ang="0">
                  <a:pos x="108772" y="959458"/>
                </a:cxn>
                <a:cxn ang="0">
                  <a:pos x="176286" y="1158875"/>
                </a:cxn>
                <a:cxn ang="0">
                  <a:pos x="1447800" y="741228"/>
                </a:cxn>
                <a:cxn ang="0">
                  <a:pos x="1384036" y="538049"/>
                </a:cxn>
                <a:cxn ang="0">
                  <a:pos x="540111" y="112877"/>
                </a:cxn>
                <a:cxn ang="0">
                  <a:pos x="341320" y="880443"/>
                </a:cxn>
                <a:cxn ang="0">
                  <a:pos x="615127" y="346157"/>
                </a:cxn>
                <a:cxn ang="0">
                  <a:pos x="1151488" y="613300"/>
                </a:cxn>
                <a:cxn ang="0">
                  <a:pos x="341320" y="880443"/>
                </a:cxn>
              </a:cxnLst>
              <a:pathLst>
                <a:path w="386" h="308">
                  <a:moveTo>
                    <a:pt x="144" y="30"/>
                  </a:moveTo>
                  <a:cubicBezTo>
                    <a:pt x="50" y="61"/>
                    <a:pt x="0" y="161"/>
                    <a:pt x="29" y="255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386" y="197"/>
                    <a:pt x="386" y="197"/>
                    <a:pt x="386" y="197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37" y="50"/>
                    <a:pt x="237" y="0"/>
                    <a:pt x="144" y="30"/>
                  </a:cubicBezTo>
                  <a:close/>
                  <a:moveTo>
                    <a:pt x="91" y="234"/>
                  </a:moveTo>
                  <a:cubicBezTo>
                    <a:pt x="72" y="175"/>
                    <a:pt x="104" y="111"/>
                    <a:pt x="164" y="92"/>
                  </a:cubicBezTo>
                  <a:cubicBezTo>
                    <a:pt x="223" y="72"/>
                    <a:pt x="287" y="104"/>
                    <a:pt x="307" y="163"/>
                  </a:cubicBezTo>
                  <a:lnTo>
                    <a:pt x="91" y="234"/>
                  </a:lnTo>
                  <a:close/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3" name="Freeform 255"/>
            <p:cNvSpPr/>
            <p:nvPr/>
          </p:nvSpPr>
          <p:spPr>
            <a:xfrm>
              <a:off x="10845801" y="4657726"/>
              <a:ext cx="63500" cy="120650"/>
            </a:xfrm>
            <a:custGeom>
              <a:avLst/>
              <a:gdLst/>
              <a:ahLst/>
              <a:cxnLst>
                <a:cxn ang="0">
                  <a:pos x="63500" y="109339"/>
                </a:cxn>
                <a:cxn ang="0">
                  <a:pos x="33617" y="15081"/>
                </a:cxn>
                <a:cxn ang="0">
                  <a:pos x="11205" y="3770"/>
                </a:cxn>
                <a:cxn ang="0">
                  <a:pos x="0" y="26392"/>
                </a:cxn>
                <a:cxn ang="0">
                  <a:pos x="33617" y="120650"/>
                </a:cxn>
                <a:cxn ang="0">
                  <a:pos x="63500" y="109339"/>
                </a:cxn>
              </a:cxnLst>
              <a:pathLst>
                <a:path w="17" h="32">
                  <a:moveTo>
                    <a:pt x="17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1" y="2"/>
                    <a:pt x="0" y="4"/>
                    <a:pt x="0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7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4" name="Freeform 256"/>
            <p:cNvSpPr/>
            <p:nvPr/>
          </p:nvSpPr>
          <p:spPr>
            <a:xfrm>
              <a:off x="10733088" y="4695826"/>
              <a:ext cx="68263" cy="115888"/>
            </a:xfrm>
            <a:custGeom>
              <a:avLst/>
              <a:gdLst/>
              <a:ahLst/>
              <a:cxnLst>
                <a:cxn ang="0">
                  <a:pos x="68263" y="104673"/>
                </a:cxn>
                <a:cxn ang="0">
                  <a:pos x="37923" y="11214"/>
                </a:cxn>
                <a:cxn ang="0">
                  <a:pos x="15169" y="3738"/>
                </a:cxn>
                <a:cxn ang="0">
                  <a:pos x="3792" y="22429"/>
                </a:cxn>
                <a:cxn ang="0">
                  <a:pos x="34131" y="115888"/>
                </a:cxn>
                <a:cxn ang="0">
                  <a:pos x="68263" y="104673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5" name="Freeform 257"/>
            <p:cNvSpPr/>
            <p:nvPr/>
          </p:nvSpPr>
          <p:spPr>
            <a:xfrm>
              <a:off x="10625138" y="4729163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6" name="Freeform 258"/>
            <p:cNvSpPr/>
            <p:nvPr/>
          </p:nvSpPr>
          <p:spPr>
            <a:xfrm>
              <a:off x="11172826" y="45481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5169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7" name="Freeform 259"/>
            <p:cNvSpPr/>
            <p:nvPr/>
          </p:nvSpPr>
          <p:spPr>
            <a:xfrm>
              <a:off x="11063288" y="4586288"/>
              <a:ext cx="68263" cy="120650"/>
            </a:xfrm>
            <a:custGeom>
              <a:avLst/>
              <a:gdLst/>
              <a:ahLst/>
              <a:cxnLst>
                <a:cxn ang="0">
                  <a:pos x="68263" y="109339"/>
                </a:cxn>
                <a:cxn ang="0">
                  <a:pos x="34131" y="15081"/>
                </a:cxn>
                <a:cxn ang="0">
                  <a:pos x="11377" y="3770"/>
                </a:cxn>
                <a:cxn ang="0">
                  <a:pos x="3792" y="26392"/>
                </a:cxn>
                <a:cxn ang="0">
                  <a:pos x="34131" y="120650"/>
                </a:cxn>
                <a:cxn ang="0">
                  <a:pos x="68263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1"/>
                    <a:pt x="6" y="0"/>
                    <a:pt x="3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8" name="Freeform 260"/>
            <p:cNvSpPr/>
            <p:nvPr/>
          </p:nvSpPr>
          <p:spPr>
            <a:xfrm>
              <a:off x="10955338" y="4624388"/>
              <a:ext cx="63500" cy="115888"/>
            </a:xfrm>
            <a:custGeom>
              <a:avLst/>
              <a:gdLst/>
              <a:ahLst/>
              <a:cxnLst>
                <a:cxn ang="0">
                  <a:pos x="63500" y="104673"/>
                </a:cxn>
                <a:cxn ang="0">
                  <a:pos x="33617" y="11214"/>
                </a:cxn>
                <a:cxn ang="0">
                  <a:pos x="11205" y="0"/>
                </a:cxn>
                <a:cxn ang="0">
                  <a:pos x="0" y="22429"/>
                </a:cxn>
                <a:cxn ang="0">
                  <a:pos x="33617" y="115888"/>
                </a:cxn>
                <a:cxn ang="0">
                  <a:pos x="63500" y="104673"/>
                </a:cxn>
              </a:cxnLst>
              <a:pathLst>
                <a:path w="17" h="31">
                  <a:moveTo>
                    <a:pt x="17" y="28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6" y="0"/>
                    <a:pt x="3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7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39" name="Freeform 261"/>
            <p:cNvSpPr/>
            <p:nvPr/>
          </p:nvSpPr>
          <p:spPr>
            <a:xfrm>
              <a:off x="10515601" y="4767263"/>
              <a:ext cx="68263" cy="115888"/>
            </a:xfrm>
            <a:custGeom>
              <a:avLst/>
              <a:gdLst/>
              <a:ahLst/>
              <a:cxnLst>
                <a:cxn ang="0">
                  <a:pos x="68263" y="108411"/>
                </a:cxn>
                <a:cxn ang="0">
                  <a:pos x="37923" y="14953"/>
                </a:cxn>
                <a:cxn ang="0">
                  <a:pos x="15169" y="3738"/>
                </a:cxn>
                <a:cxn ang="0">
                  <a:pos x="3792" y="26168"/>
                </a:cxn>
                <a:cxn ang="0">
                  <a:pos x="34131" y="115888"/>
                </a:cxn>
                <a:cxn ang="0">
                  <a:pos x="68263" y="108411"/>
                </a:cxn>
              </a:cxnLst>
              <a:pathLst>
                <a:path w="18" h="31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0" name="Freeform 262"/>
            <p:cNvSpPr/>
            <p:nvPr/>
          </p:nvSpPr>
          <p:spPr>
            <a:xfrm>
              <a:off x="10407651" y="4800601"/>
              <a:ext cx="66675" cy="120650"/>
            </a:xfrm>
            <a:custGeom>
              <a:avLst/>
              <a:gdLst/>
              <a:ahLst/>
              <a:cxnLst>
                <a:cxn ang="0">
                  <a:pos x="66675" y="109339"/>
                </a:cxn>
                <a:cxn ang="0">
                  <a:pos x="37041" y="15081"/>
                </a:cxn>
                <a:cxn ang="0">
                  <a:pos x="14816" y="3770"/>
                </a:cxn>
                <a:cxn ang="0">
                  <a:pos x="3704" y="26392"/>
                </a:cxn>
                <a:cxn ang="0">
                  <a:pos x="33337" y="120650"/>
                </a:cxn>
                <a:cxn ang="0">
                  <a:pos x="66675" y="109339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2" y="2"/>
                    <a:pt x="0" y="5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1" name="Freeform 263"/>
            <p:cNvSpPr/>
            <p:nvPr/>
          </p:nvSpPr>
          <p:spPr>
            <a:xfrm>
              <a:off x="10298113" y="4838701"/>
              <a:ext cx="68263" cy="119063"/>
            </a:xfrm>
            <a:custGeom>
              <a:avLst/>
              <a:gdLst/>
              <a:ahLst/>
              <a:cxnLst>
                <a:cxn ang="0">
                  <a:pos x="68263" y="107900"/>
                </a:cxn>
                <a:cxn ang="0">
                  <a:pos x="37923" y="14882"/>
                </a:cxn>
                <a:cxn ang="0">
                  <a:pos x="15169" y="3720"/>
                </a:cxn>
                <a:cxn ang="0">
                  <a:pos x="3792" y="26045"/>
                </a:cxn>
                <a:cxn ang="0">
                  <a:pos x="34131" y="119063"/>
                </a:cxn>
                <a:cxn ang="0">
                  <a:pos x="68263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1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2" name="Freeform 264"/>
            <p:cNvSpPr/>
            <p:nvPr/>
          </p:nvSpPr>
          <p:spPr>
            <a:xfrm>
              <a:off x="10188576" y="4875213"/>
              <a:ext cx="68263" cy="117475"/>
            </a:xfrm>
            <a:custGeom>
              <a:avLst/>
              <a:gdLst/>
              <a:ahLst/>
              <a:cxnLst>
                <a:cxn ang="0">
                  <a:pos x="68263" y="106106"/>
                </a:cxn>
                <a:cxn ang="0">
                  <a:pos x="37923" y="11368"/>
                </a:cxn>
                <a:cxn ang="0">
                  <a:pos x="15169" y="0"/>
                </a:cxn>
                <a:cxn ang="0">
                  <a:pos x="3792" y="22737"/>
                </a:cxn>
                <a:cxn ang="0">
                  <a:pos x="34131" y="117475"/>
                </a:cxn>
                <a:cxn ang="0">
                  <a:pos x="68263" y="106106"/>
                </a:cxn>
              </a:cxnLst>
              <a:pathLst>
                <a:path w="18" h="31">
                  <a:moveTo>
                    <a:pt x="18" y="2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9" y="31"/>
                    <a:pt x="9" y="31"/>
                    <a:pt x="9" y="31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3" name="Freeform 265"/>
            <p:cNvSpPr/>
            <p:nvPr/>
          </p:nvSpPr>
          <p:spPr>
            <a:xfrm>
              <a:off x="10080626" y="4910138"/>
              <a:ext cx="66675" cy="119063"/>
            </a:xfrm>
            <a:custGeom>
              <a:avLst/>
              <a:gdLst/>
              <a:ahLst/>
              <a:cxnLst>
                <a:cxn ang="0">
                  <a:pos x="66675" y="107900"/>
                </a:cxn>
                <a:cxn ang="0">
                  <a:pos x="37041" y="14882"/>
                </a:cxn>
                <a:cxn ang="0">
                  <a:pos x="14816" y="3720"/>
                </a:cxn>
                <a:cxn ang="0">
                  <a:pos x="3704" y="26045"/>
                </a:cxn>
                <a:cxn ang="0">
                  <a:pos x="33337" y="119063"/>
                </a:cxn>
                <a:cxn ang="0">
                  <a:pos x="66675" y="107900"/>
                </a:cxn>
              </a:cxnLst>
              <a:pathLst>
                <a:path w="18" h="32">
                  <a:moveTo>
                    <a:pt x="18" y="29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2"/>
                    <a:pt x="6" y="0"/>
                    <a:pt x="4" y="1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18" y="29"/>
                  </a:lnTo>
                  <a:close/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8344" name="组合 467"/>
          <p:cNvGrpSpPr/>
          <p:nvPr/>
        </p:nvGrpSpPr>
        <p:grpSpPr>
          <a:xfrm>
            <a:off x="6973888" y="3683000"/>
            <a:ext cx="1044575" cy="1357313"/>
            <a:chOff x="7929563" y="2716213"/>
            <a:chExt cx="1592263" cy="2073275"/>
          </a:xfrm>
        </p:grpSpPr>
        <p:sp>
          <p:nvSpPr>
            <p:cNvPr id="8345" name="Freeform 141"/>
            <p:cNvSpPr/>
            <p:nvPr/>
          </p:nvSpPr>
          <p:spPr>
            <a:xfrm>
              <a:off x="7929563" y="2741613"/>
              <a:ext cx="1444625" cy="2025650"/>
            </a:xfrm>
            <a:custGeom>
              <a:avLst/>
              <a:gdLst/>
              <a:ahLst/>
              <a:cxnLst>
                <a:cxn ang="0">
                  <a:pos x="1444625" y="128015"/>
                </a:cxn>
                <a:cxn ang="0">
                  <a:pos x="1328304" y="11295"/>
                </a:cxn>
                <a:cxn ang="0">
                  <a:pos x="176356" y="7530"/>
                </a:cxn>
                <a:cxn ang="0">
                  <a:pos x="157595" y="7530"/>
                </a:cxn>
                <a:cxn ang="0">
                  <a:pos x="116320" y="0"/>
                </a:cxn>
                <a:cxn ang="0">
                  <a:pos x="108815" y="0"/>
                </a:cxn>
                <a:cxn ang="0">
                  <a:pos x="3752" y="105424"/>
                </a:cxn>
                <a:cxn ang="0">
                  <a:pos x="0" y="1920225"/>
                </a:cxn>
                <a:cxn ang="0">
                  <a:pos x="101311" y="2021884"/>
                </a:cxn>
                <a:cxn ang="0">
                  <a:pos x="112568" y="2021884"/>
                </a:cxn>
                <a:cxn ang="0">
                  <a:pos x="142586" y="2018119"/>
                </a:cxn>
                <a:cxn ang="0">
                  <a:pos x="172604" y="2021884"/>
                </a:cxn>
                <a:cxn ang="0">
                  <a:pos x="1324552" y="2025650"/>
                </a:cxn>
                <a:cxn ang="0">
                  <a:pos x="1440872" y="1908930"/>
                </a:cxn>
                <a:cxn ang="0">
                  <a:pos x="1444625" y="538416"/>
                </a:cxn>
                <a:cxn ang="0">
                  <a:pos x="1444625" y="128015"/>
                </a:cxn>
              </a:cxnLst>
              <a:pathLst>
                <a:path w="385" h="538">
                  <a:moveTo>
                    <a:pt x="385" y="34"/>
                  </a:moveTo>
                  <a:cubicBezTo>
                    <a:pt x="385" y="17"/>
                    <a:pt x="371" y="3"/>
                    <a:pt x="354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5" y="2"/>
                    <a:pt x="44" y="2"/>
                    <a:pt x="42" y="2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1" y="13"/>
                    <a:pt x="1" y="28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25"/>
                    <a:pt x="12" y="537"/>
                    <a:pt x="27" y="537"/>
                  </a:cubicBezTo>
                  <a:cubicBezTo>
                    <a:pt x="30" y="537"/>
                    <a:pt x="30" y="537"/>
                    <a:pt x="30" y="537"/>
                  </a:cubicBezTo>
                  <a:cubicBezTo>
                    <a:pt x="33" y="537"/>
                    <a:pt x="35" y="537"/>
                    <a:pt x="38" y="536"/>
                  </a:cubicBezTo>
                  <a:cubicBezTo>
                    <a:pt x="40" y="537"/>
                    <a:pt x="43" y="537"/>
                    <a:pt x="46" y="537"/>
                  </a:cubicBezTo>
                  <a:cubicBezTo>
                    <a:pt x="353" y="538"/>
                    <a:pt x="353" y="538"/>
                    <a:pt x="353" y="538"/>
                  </a:cubicBezTo>
                  <a:cubicBezTo>
                    <a:pt x="370" y="538"/>
                    <a:pt x="384" y="524"/>
                    <a:pt x="384" y="507"/>
                  </a:cubicBezTo>
                  <a:cubicBezTo>
                    <a:pt x="385" y="143"/>
                    <a:pt x="385" y="143"/>
                    <a:pt x="385" y="143"/>
                  </a:cubicBezTo>
                  <a:cubicBezTo>
                    <a:pt x="385" y="34"/>
                    <a:pt x="385" y="34"/>
                    <a:pt x="385" y="34"/>
                  </a:cubicBezTo>
                </a:path>
              </a:pathLst>
            </a:custGeom>
            <a:solidFill>
              <a:srgbClr val="1F302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6" name="Freeform 142"/>
            <p:cNvSpPr/>
            <p:nvPr/>
          </p:nvSpPr>
          <p:spPr>
            <a:xfrm>
              <a:off x="8128001" y="2825751"/>
              <a:ext cx="1393825" cy="1941513"/>
            </a:xfrm>
            <a:custGeom>
              <a:avLst/>
              <a:gdLst/>
              <a:ahLst/>
              <a:cxnLst>
                <a:cxn ang="0">
                  <a:pos x="1390068" y="1824871"/>
                </a:cxn>
                <a:cxn ang="0">
                  <a:pos x="1269845" y="1941513"/>
                </a:cxn>
                <a:cxn ang="0">
                  <a:pos x="116465" y="1937750"/>
                </a:cxn>
                <a:cxn ang="0">
                  <a:pos x="0" y="1821109"/>
                </a:cxn>
                <a:cxn ang="0">
                  <a:pos x="3756" y="116641"/>
                </a:cxn>
                <a:cxn ang="0">
                  <a:pos x="123979" y="0"/>
                </a:cxn>
                <a:cxn ang="0">
                  <a:pos x="1273602" y="3762"/>
                </a:cxn>
                <a:cxn ang="0">
                  <a:pos x="1393825" y="120403"/>
                </a:cxn>
                <a:cxn ang="0">
                  <a:pos x="1390068" y="1824871"/>
                </a:cxn>
              </a:cxnLst>
              <a:pathLst>
                <a:path w="371" h="516">
                  <a:moveTo>
                    <a:pt x="370" y="485"/>
                  </a:moveTo>
                  <a:cubicBezTo>
                    <a:pt x="370" y="502"/>
                    <a:pt x="355" y="516"/>
                    <a:pt x="338" y="516"/>
                  </a:cubicBezTo>
                  <a:cubicBezTo>
                    <a:pt x="31" y="515"/>
                    <a:pt x="31" y="515"/>
                    <a:pt x="31" y="515"/>
                  </a:cubicBezTo>
                  <a:cubicBezTo>
                    <a:pt x="14" y="515"/>
                    <a:pt x="0" y="501"/>
                    <a:pt x="0" y="48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85"/>
                    <a:pt x="370" y="485"/>
                    <a:pt x="370" y="485"/>
                  </a:cubicBezTo>
                </a:path>
              </a:pathLst>
            </a:custGeom>
            <a:solidFill>
              <a:srgbClr val="203E54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7" name="Freeform 143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  <a:close/>
                </a:path>
              </a:pathLst>
            </a:custGeom>
            <a:solidFill>
              <a:srgbClr val="FCFFF6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8" name="Freeform 144"/>
            <p:cNvSpPr/>
            <p:nvPr/>
          </p:nvSpPr>
          <p:spPr>
            <a:xfrm>
              <a:off x="8181976" y="2817813"/>
              <a:ext cx="1208088" cy="1878013"/>
            </a:xfrm>
            <a:custGeom>
              <a:avLst/>
              <a:gdLst/>
              <a:ahLst/>
              <a:cxnLst>
                <a:cxn ang="0">
                  <a:pos x="1204912" y="1878013"/>
                </a:cxn>
                <a:cxn ang="0">
                  <a:pos x="0" y="1873250"/>
                </a:cxn>
                <a:cxn ang="0">
                  <a:pos x="6350" y="0"/>
                </a:cxn>
                <a:cxn ang="0">
                  <a:pos x="1208088" y="3175"/>
                </a:cxn>
                <a:cxn ang="0">
                  <a:pos x="1204912" y="1878013"/>
                </a:cxn>
              </a:cxnLst>
              <a:pathLst>
                <a:path w="761" h="1183">
                  <a:moveTo>
                    <a:pt x="759" y="1183"/>
                  </a:moveTo>
                  <a:lnTo>
                    <a:pt x="0" y="1180"/>
                  </a:lnTo>
                  <a:lnTo>
                    <a:pt x="4" y="0"/>
                  </a:lnTo>
                  <a:lnTo>
                    <a:pt x="761" y="2"/>
                  </a:lnTo>
                  <a:lnTo>
                    <a:pt x="759" y="1183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49" name="Freeform 145"/>
            <p:cNvSpPr/>
            <p:nvPr/>
          </p:nvSpPr>
          <p:spPr>
            <a:xfrm>
              <a:off x="8128001" y="2749551"/>
              <a:ext cx="1393825" cy="1855788"/>
            </a:xfrm>
            <a:custGeom>
              <a:avLst/>
              <a:gdLst/>
              <a:ahLst/>
              <a:cxnLst>
                <a:cxn ang="0">
                  <a:pos x="1390068" y="1739095"/>
                </a:cxn>
                <a:cxn ang="0">
                  <a:pos x="1269845" y="1855788"/>
                </a:cxn>
                <a:cxn ang="0">
                  <a:pos x="116465" y="1852023"/>
                </a:cxn>
                <a:cxn ang="0">
                  <a:pos x="0" y="1735331"/>
                </a:cxn>
                <a:cxn ang="0">
                  <a:pos x="3756" y="116692"/>
                </a:cxn>
                <a:cxn ang="0">
                  <a:pos x="123979" y="0"/>
                </a:cxn>
                <a:cxn ang="0">
                  <a:pos x="1273602" y="3764"/>
                </a:cxn>
                <a:cxn ang="0">
                  <a:pos x="1393825" y="120456"/>
                </a:cxn>
                <a:cxn ang="0">
                  <a:pos x="1390068" y="1739095"/>
                </a:cxn>
              </a:cxnLst>
              <a:pathLst>
                <a:path w="371" h="493">
                  <a:moveTo>
                    <a:pt x="370" y="462"/>
                  </a:moveTo>
                  <a:cubicBezTo>
                    <a:pt x="370" y="479"/>
                    <a:pt x="356" y="493"/>
                    <a:pt x="338" y="493"/>
                  </a:cubicBezTo>
                  <a:cubicBezTo>
                    <a:pt x="31" y="492"/>
                    <a:pt x="31" y="492"/>
                    <a:pt x="31" y="492"/>
                  </a:cubicBezTo>
                  <a:cubicBezTo>
                    <a:pt x="14" y="492"/>
                    <a:pt x="0" y="478"/>
                    <a:pt x="0" y="46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14"/>
                    <a:pt x="15" y="0"/>
                    <a:pt x="33" y="0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57" y="1"/>
                    <a:pt x="371" y="15"/>
                    <a:pt x="371" y="32"/>
                  </a:cubicBezTo>
                  <a:cubicBezTo>
                    <a:pt x="370" y="462"/>
                    <a:pt x="370" y="462"/>
                    <a:pt x="370" y="462"/>
                  </a:cubicBezTo>
                </a:path>
              </a:pathLst>
            </a:custGeom>
            <a:solidFill>
              <a:srgbClr val="29506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0" name="Freeform 146"/>
            <p:cNvSpPr/>
            <p:nvPr/>
          </p:nvSpPr>
          <p:spPr>
            <a:xfrm>
              <a:off x="8072438" y="2716213"/>
              <a:ext cx="225425" cy="2073275"/>
            </a:xfrm>
            <a:custGeom>
              <a:avLst/>
              <a:gdLst/>
              <a:ahLst/>
              <a:cxnLst>
                <a:cxn ang="0">
                  <a:pos x="221667" y="1967918"/>
                </a:cxn>
                <a:cxn ang="0">
                  <a:pos x="116469" y="2073275"/>
                </a:cxn>
                <a:cxn ang="0">
                  <a:pos x="105198" y="2073275"/>
                </a:cxn>
                <a:cxn ang="0">
                  <a:pos x="0" y="1967918"/>
                </a:cxn>
                <a:cxn ang="0">
                  <a:pos x="3757" y="109119"/>
                </a:cxn>
                <a:cxn ang="0">
                  <a:pos x="108955" y="3762"/>
                </a:cxn>
                <a:cxn ang="0">
                  <a:pos x="120226" y="3762"/>
                </a:cxn>
                <a:cxn ang="0">
                  <a:pos x="225425" y="109119"/>
                </a:cxn>
                <a:cxn ang="0">
                  <a:pos x="221667" y="1967918"/>
                </a:cxn>
              </a:cxnLst>
              <a:pathLst>
                <a:path w="60" h="551">
                  <a:moveTo>
                    <a:pt x="59" y="523"/>
                  </a:moveTo>
                  <a:cubicBezTo>
                    <a:pt x="59" y="539"/>
                    <a:pt x="46" y="551"/>
                    <a:pt x="31" y="551"/>
                  </a:cubicBezTo>
                  <a:cubicBezTo>
                    <a:pt x="28" y="551"/>
                    <a:pt x="28" y="551"/>
                    <a:pt x="28" y="551"/>
                  </a:cubicBezTo>
                  <a:cubicBezTo>
                    <a:pt x="12" y="551"/>
                    <a:pt x="0" y="538"/>
                    <a:pt x="0" y="52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13"/>
                    <a:pt x="14" y="0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8" y="1"/>
                    <a:pt x="60" y="13"/>
                    <a:pt x="60" y="29"/>
                  </a:cubicBezTo>
                  <a:cubicBezTo>
                    <a:pt x="59" y="523"/>
                    <a:pt x="59" y="523"/>
                    <a:pt x="59" y="523"/>
                  </a:cubicBezTo>
                </a:path>
              </a:pathLst>
            </a:custGeom>
            <a:solidFill>
              <a:srgbClr val="062439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1" name="Freeform 147"/>
            <p:cNvSpPr/>
            <p:nvPr/>
          </p:nvSpPr>
          <p:spPr>
            <a:xfrm>
              <a:off x="8526463" y="3260726"/>
              <a:ext cx="676275" cy="79375"/>
            </a:xfrm>
            <a:custGeom>
              <a:avLst/>
              <a:gdLst/>
              <a:ahLst/>
              <a:cxnLst>
                <a:cxn ang="0">
                  <a:pos x="676275" y="41577"/>
                </a:cxn>
                <a:cxn ang="0">
                  <a:pos x="638704" y="79375"/>
                </a:cxn>
                <a:cxn ang="0">
                  <a:pos x="37570" y="79375"/>
                </a:cxn>
                <a:cxn ang="0">
                  <a:pos x="0" y="41577"/>
                </a:cxn>
                <a:cxn ang="0">
                  <a:pos x="37570" y="0"/>
                </a:cxn>
                <a:cxn ang="0">
                  <a:pos x="638704" y="3779"/>
                </a:cxn>
                <a:cxn ang="0">
                  <a:pos x="676275" y="41577"/>
                </a:cxn>
              </a:cxnLst>
              <a:pathLst>
                <a:path w="180" h="21">
                  <a:moveTo>
                    <a:pt x="180" y="11"/>
                  </a:moveTo>
                  <a:cubicBezTo>
                    <a:pt x="180" y="17"/>
                    <a:pt x="176" y="21"/>
                    <a:pt x="17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6" y="1"/>
                    <a:pt x="180" y="5"/>
                    <a:pt x="180" y="11"/>
                  </a:cubicBezTo>
                  <a:close/>
                </a:path>
              </a:pathLst>
            </a:custGeom>
            <a:solidFill>
              <a:srgbClr val="FFFCEB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2" name="Freeform 167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16900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3" name="Freeform 168"/>
            <p:cNvSpPr/>
            <p:nvPr/>
          </p:nvSpPr>
          <p:spPr>
            <a:xfrm>
              <a:off x="7932738" y="2998788"/>
              <a:ext cx="142875" cy="142875"/>
            </a:xfrm>
            <a:custGeom>
              <a:avLst/>
              <a:gdLst/>
              <a:ahLst/>
              <a:cxnLst>
                <a:cxn ang="0">
                  <a:pos x="142875" y="0"/>
                </a:cxn>
                <a:cxn ang="0">
                  <a:pos x="0" y="142875"/>
                </a:cxn>
                <a:cxn ang="0">
                  <a:pos x="0" y="142875"/>
                </a:cxn>
                <a:cxn ang="0">
                  <a:pos x="142875" y="0"/>
                </a:cxn>
                <a:cxn ang="0">
                  <a:pos x="142875" y="0"/>
                </a:cxn>
              </a:cxnLst>
              <a:pathLst>
                <a:path w="90" h="90">
                  <a:moveTo>
                    <a:pt x="90" y="0"/>
                  </a:moveTo>
                  <a:lnTo>
                    <a:pt x="0" y="90"/>
                  </a:lnTo>
                  <a:lnTo>
                    <a:pt x="0" y="9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4" name="Freeform 169"/>
            <p:cNvSpPr/>
            <p:nvPr/>
          </p:nvSpPr>
          <p:spPr>
            <a:xfrm>
              <a:off x="8289926" y="2749551"/>
              <a:ext cx="38100" cy="38100"/>
            </a:xfrm>
            <a:custGeom>
              <a:avLst/>
              <a:gdLst/>
              <a:ahLst/>
              <a:cxnLst>
                <a:cxn ang="0">
                  <a:pos x="38100" y="0"/>
                </a:cxn>
                <a:cxn ang="0">
                  <a:pos x="0" y="38100"/>
                </a:cxn>
                <a:cxn ang="0">
                  <a:pos x="0" y="38100"/>
                </a:cxn>
                <a:cxn ang="0">
                  <a:pos x="38100" y="0"/>
                </a:cxn>
                <a:cxn ang="0">
                  <a:pos x="38100" y="0"/>
                </a:cxn>
              </a:cxnLst>
              <a:pathLst>
                <a:path w="10" h="10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3445D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355" name="Freeform 170"/>
            <p:cNvSpPr/>
            <p:nvPr/>
          </p:nvSpPr>
          <p:spPr>
            <a:xfrm>
              <a:off x="8075613" y="2787651"/>
              <a:ext cx="214313" cy="211138"/>
            </a:xfrm>
            <a:custGeom>
              <a:avLst/>
              <a:gdLst/>
              <a:ahLst/>
              <a:cxnLst>
                <a:cxn ang="0">
                  <a:pos x="214313" y="0"/>
                </a:cxn>
                <a:cxn ang="0">
                  <a:pos x="0" y="211138"/>
                </a:cxn>
                <a:cxn ang="0">
                  <a:pos x="0" y="211138"/>
                </a:cxn>
                <a:cxn ang="0">
                  <a:pos x="214313" y="0"/>
                </a:cxn>
                <a:cxn ang="0">
                  <a:pos x="214313" y="0"/>
                </a:cxn>
              </a:cxnLst>
              <a:pathLst>
                <a:path w="57" h="56">
                  <a:moveTo>
                    <a:pt x="57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051F3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356" name="文本框 1"/>
          <p:cNvSpPr txBox="1"/>
          <p:nvPr/>
        </p:nvSpPr>
        <p:spPr>
          <a:xfrm rot="1800000" flipH="1">
            <a:off x="-7913687" y="2911475"/>
            <a:ext cx="349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7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8" name="文本框 1"/>
          <p:cNvSpPr txBox="1"/>
          <p:nvPr/>
        </p:nvSpPr>
        <p:spPr>
          <a:xfrm rot="1800000" flipH="1">
            <a:off x="21783675" y="2911475"/>
            <a:ext cx="34940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59" name="文本框 1"/>
          <p:cNvSpPr txBox="1"/>
          <p:nvPr/>
        </p:nvSpPr>
        <p:spPr>
          <a:xfrm rot="1800000" flipH="1">
            <a:off x="16140113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0" name="文本框 1"/>
          <p:cNvSpPr txBox="1"/>
          <p:nvPr/>
        </p:nvSpPr>
        <p:spPr>
          <a:xfrm rot="1800000" flipH="1">
            <a:off x="40649525" y="2911475"/>
            <a:ext cx="349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1" name="文本框 1"/>
          <p:cNvSpPr txBox="1"/>
          <p:nvPr/>
        </p:nvSpPr>
        <p:spPr>
          <a:xfrm rot="1800000" flipH="1">
            <a:off x="-41978262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2" name="文本框 1"/>
          <p:cNvSpPr txBox="1"/>
          <p:nvPr/>
        </p:nvSpPr>
        <p:spPr>
          <a:xfrm rot="1800000" flipH="1">
            <a:off x="-30572075" y="2911475"/>
            <a:ext cx="34940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3" name="文本框 1"/>
          <p:cNvSpPr txBox="1"/>
          <p:nvPr/>
        </p:nvSpPr>
        <p:spPr>
          <a:xfrm rot="1800000" flipH="1">
            <a:off x="-36215637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364" name="文本框 1"/>
          <p:cNvSpPr txBox="1"/>
          <p:nvPr/>
        </p:nvSpPr>
        <p:spPr>
          <a:xfrm rot="1800000" flipH="1">
            <a:off x="-11706225" y="2911475"/>
            <a:ext cx="3492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组合 48"/>
          <p:cNvGrpSpPr/>
          <p:nvPr/>
        </p:nvGrpSpPr>
        <p:grpSpPr>
          <a:xfrm>
            <a:off x="1556869" y="982028"/>
            <a:ext cx="6223786" cy="768350"/>
            <a:chOff x="3074" y="1286"/>
            <a:chExt cx="9804" cy="1210"/>
          </a:xfrm>
        </p:grpSpPr>
        <p:sp>
          <p:nvSpPr>
            <p:cNvPr id="3" name="Rectangle 9"/>
            <p:cNvSpPr/>
            <p:nvPr/>
          </p:nvSpPr>
          <p:spPr>
            <a:xfrm>
              <a:off x="4252" y="1286"/>
              <a:ext cx="8626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algn="ctr" fontAlgn="base"/>
              <a:r>
                <a:rPr lang="zh-CN" altLang="en-US" sz="4400" b="1" strike="noStrike" noProof="1" smtClean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总复习</a:t>
              </a:r>
              <a:endParaRPr lang="zh-CN" altLang="en-US" sz="4400" b="1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074" y="1324"/>
              <a:ext cx="1134" cy="1134"/>
            </a:xfrm>
            <a:prstGeom prst="ellipse">
              <a:avLst/>
            </a:prstGeom>
            <a:gradFill>
              <a:gsLst>
                <a:gs pos="33000">
                  <a:schemeClr val="bg2">
                    <a:lumMod val="20000"/>
                    <a:lumOff val="80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14300">
                <a:schemeClr val="bg2">
                  <a:lumMod val="60000"/>
                  <a:lumOff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zh-CN" sz="4400" b="1" strike="noStrike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  <a:endParaRPr lang="en-US" altLang="zh-CN" sz="4400" b="1" strike="noStrike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文本框 39"/>
          <p:cNvSpPr txBox="1"/>
          <p:nvPr/>
        </p:nvSpPr>
        <p:spPr>
          <a:xfrm>
            <a:off x="280988" y="2249170"/>
            <a:ext cx="91408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练习二十三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742" name="文本框 1"/>
          <p:cNvSpPr txBox="1"/>
          <p:nvPr/>
        </p:nvSpPr>
        <p:spPr>
          <a:xfrm>
            <a:off x="80328" y="0"/>
            <a:ext cx="460533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义务教育人教版六年级上册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3"/>
          <p:cNvGrpSpPr/>
          <p:nvPr/>
        </p:nvGrpSpPr>
        <p:grpSpPr>
          <a:xfrm>
            <a:off x="392430" y="628015"/>
            <a:ext cx="8195945" cy="1770380"/>
            <a:chOff x="624682" y="998538"/>
            <a:chExt cx="7894637" cy="1769439"/>
          </a:xfrm>
        </p:grpSpPr>
        <p:sp>
          <p:nvSpPr>
            <p:cNvPr id="4" name="矩形 2"/>
            <p:cNvSpPr/>
            <p:nvPr/>
          </p:nvSpPr>
          <p:spPr>
            <a:xfrm>
              <a:off x="624682" y="998538"/>
              <a:ext cx="7894637" cy="17694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latinLnBrk="1" hangingPunct="1">
                <a:lnSpc>
                  <a:spcPct val="130000"/>
                </a:lnSpc>
                <a:buFont typeface="Arial" panose="020B0604020202020204" pitchFamily="34" charset="0"/>
              </a:pPr>
              <a:r>
                <a:rPr lang="en-US" altLang="zh-CN" sz="2800" b="1" dirty="0">
                  <a:latin typeface="Times New Roman" panose="02020603050405020304" pitchFamily="18" charset="0"/>
                  <a:ea typeface="楷体" panose="02010609060101010101" charset="-122"/>
                  <a:sym typeface="Times New Roman" panose="02020603050405020304" pitchFamily="18" charset="0"/>
                </a:rPr>
                <a:t>7.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Times New Roman" panose="02020603050405020304" pitchFamily="18" charset="0"/>
                </a:rPr>
                <a:t>三个同学跳绳。小明跳了</a:t>
              </a:r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120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Times New Roman" panose="02020603050405020304" pitchFamily="18" charset="0"/>
                </a:rPr>
                <a:t>个，小强跳的是小明</a:t>
              </a:r>
              <a:r>
                <a:rPr lang="en-US" altLang="zh-CN" sz="2800" b="1" dirty="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Times New Roman" panose="02020603050405020304" pitchFamily="18" charset="0"/>
                </a:rPr>
                <a:t>  </a:t>
              </a:r>
              <a:endPara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Times New Roman" panose="02020603050405020304" pitchFamily="18" charset="0"/>
              </a:endParaRPr>
            </a:p>
            <a:p>
              <a:pPr eaLnBrk="1" latinLnBrk="1" hangingPunct="1">
                <a:lnSpc>
                  <a:spcPct val="130000"/>
                </a:lnSpc>
                <a:buFont typeface="Arial" panose="020B0604020202020204" pitchFamily="34" charset="0"/>
              </a:pPr>
              <a:r>
                <a:rPr lang="en-US" altLang="zh-CN" sz="2800" b="1" dirty="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Times New Roman" panose="02020603050405020304" pitchFamily="18" charset="0"/>
                </a:rPr>
                <a:t> 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Times New Roman" panose="02020603050405020304" pitchFamily="18" charset="0"/>
                </a:rPr>
                <a:t>跳的  ，小亮跳的是小强跳的  。小亮跳了多少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Times New Roman" panose="02020603050405020304" pitchFamily="18" charset="0"/>
              </a:endParaRPr>
            </a:p>
            <a:p>
              <a:pPr eaLnBrk="1" latinLnBrk="1" hangingPunct="1">
                <a:lnSpc>
                  <a:spcPct val="130000"/>
                </a:lnSpc>
                <a:buFont typeface="Arial" panose="020B0604020202020204" pitchFamily="34" charset="0"/>
              </a:pP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Times New Roman" panose="02020603050405020304" pitchFamily="18" charset="0"/>
                </a:rPr>
                <a:t> 个</a:t>
              </a:r>
              <a:r>
                <a:rPr lang="en-US" altLang="zh-CN" sz="2800" b="1" dirty="0">
                  <a:latin typeface="黑体" panose="02010609060101010101" pitchFamily="2" charset="-122"/>
                  <a:ea typeface="黑体" panose="02010609060101010101" pitchFamily="2" charset="-122"/>
                  <a:cs typeface="黑体" panose="02010609060101010101" pitchFamily="2" charset="-122"/>
                  <a:sym typeface="Times New Roman" panose="02020603050405020304" pitchFamily="18" charset="0"/>
                </a:rPr>
                <a:t>?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Times New Roman" panose="02020603050405020304" pitchFamily="18" charset="0"/>
              </a:endParaRPr>
            </a:p>
          </p:txBody>
        </p:sp>
        <p:graphicFrame>
          <p:nvGraphicFramePr>
            <p:cNvPr id="6" name="对象 2"/>
            <p:cNvGraphicFramePr>
              <a:graphicFrameLocks noChangeAspect="1"/>
            </p:cNvGraphicFramePr>
            <p:nvPr/>
          </p:nvGraphicFramePr>
          <p:xfrm>
            <a:off x="1599049" y="1514519"/>
            <a:ext cx="326624" cy="919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" r:id="rId1" imgW="139700" imgH="393700" progId="Equation.DSMT4">
                    <p:embed/>
                  </p:oleObj>
                </mc:Choice>
                <mc:Fallback>
                  <p:oleObj name="" r:id="rId1" imgW="139700" imgH="3937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599049" y="1514519"/>
                          <a:ext cx="326624" cy="9196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39"/>
            <p:cNvGraphicFramePr>
              <a:graphicFrameLocks noChangeAspect="1"/>
            </p:cNvGraphicFramePr>
            <p:nvPr/>
          </p:nvGraphicFramePr>
          <p:xfrm>
            <a:off x="5466546" y="1532924"/>
            <a:ext cx="327847" cy="849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3" imgW="152400" imgH="393700" progId="Equation.DSMT4">
                    <p:embed/>
                  </p:oleObj>
                </mc:Choice>
                <mc:Fallback>
                  <p:oleObj name="" r:id="rId3" imgW="152400" imgH="393700" progId="Equation.DSMT4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466546" y="1532924"/>
                          <a:ext cx="327847" cy="8491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924810" y="2258695"/>
          <a:ext cx="1620520" cy="89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5" imgW="711200" imgH="393700" progId="Equation.DSMT4">
                  <p:embed/>
                </p:oleObj>
              </mc:Choice>
              <mc:Fallback>
                <p:oleObj name="" r:id="rId5" imgW="711200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4810" y="2258695"/>
                        <a:ext cx="1620520" cy="8978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2667318" y="3409950"/>
            <a:ext cx="33985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答：小亮跳了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个。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52315" y="2457450"/>
            <a:ext cx="18135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=50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（个）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1673860" y="4166870"/>
            <a:ext cx="59848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答：六年级收集了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195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个易拉罐。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803525" y="2021205"/>
            <a:ext cx="3724910" cy="2058035"/>
            <a:chOff x="4205" y="3423"/>
            <a:chExt cx="5866" cy="3241"/>
          </a:xfrm>
        </p:grpSpPr>
        <p:sp>
          <p:nvSpPr>
            <p:cNvPr id="2" name="TextBox 11"/>
            <p:cNvSpPr txBox="1"/>
            <p:nvPr/>
          </p:nvSpPr>
          <p:spPr>
            <a:xfrm>
              <a:off x="4205" y="3468"/>
              <a:ext cx="5866" cy="31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165×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＋     ）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165×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195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（个）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31"/>
            <p:cNvGrpSpPr/>
            <p:nvPr/>
          </p:nvGrpSpPr>
          <p:grpSpPr>
            <a:xfrm>
              <a:off x="6287" y="4470"/>
              <a:ext cx="960" cy="1445"/>
              <a:chOff x="2061" y="1479"/>
              <a:chExt cx="384" cy="578"/>
            </a:xfrm>
          </p:grpSpPr>
          <p:sp>
            <p:nvSpPr>
              <p:cNvPr id="9221" name="Text Box 68"/>
              <p:cNvSpPr txBox="1"/>
              <p:nvPr/>
            </p:nvSpPr>
            <p:spPr>
              <a:xfrm>
                <a:off x="2077" y="1479"/>
                <a:ext cx="355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13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22" name="Text Box 69"/>
              <p:cNvSpPr txBox="1"/>
              <p:nvPr/>
            </p:nvSpPr>
            <p:spPr>
              <a:xfrm>
                <a:off x="2061" y="1727"/>
                <a:ext cx="384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11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23" name="Line 70"/>
              <p:cNvSpPr/>
              <p:nvPr/>
            </p:nvSpPr>
            <p:spPr>
              <a:xfrm flipV="1">
                <a:off x="2149" y="1764"/>
                <a:ext cx="211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5" name="Group 231"/>
            <p:cNvGrpSpPr/>
            <p:nvPr/>
          </p:nvGrpSpPr>
          <p:grpSpPr>
            <a:xfrm>
              <a:off x="7302" y="3423"/>
              <a:ext cx="960" cy="1445"/>
              <a:chOff x="2061" y="1479"/>
              <a:chExt cx="384" cy="578"/>
            </a:xfrm>
          </p:grpSpPr>
          <p:sp>
            <p:nvSpPr>
              <p:cNvPr id="9226" name="Text Box 68"/>
              <p:cNvSpPr txBox="1"/>
              <p:nvPr/>
            </p:nvSpPr>
            <p:spPr>
              <a:xfrm>
                <a:off x="2077" y="1479"/>
                <a:ext cx="355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27" name="Text Box 69"/>
              <p:cNvSpPr txBox="1"/>
              <p:nvPr/>
            </p:nvSpPr>
            <p:spPr>
              <a:xfrm>
                <a:off x="2061" y="1727"/>
                <a:ext cx="384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11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28" name="Line 70"/>
              <p:cNvSpPr/>
              <p:nvPr/>
            </p:nvSpPr>
            <p:spPr>
              <a:xfrm flipV="1">
                <a:off x="2149" y="1770"/>
                <a:ext cx="211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9" name="文本框 8"/>
          <p:cNvSpPr txBox="1"/>
          <p:nvPr/>
        </p:nvSpPr>
        <p:spPr>
          <a:xfrm>
            <a:off x="466725" y="320040"/>
            <a:ext cx="8676640" cy="1770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（1）五年级同学回收了165个易拉罐，六年级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比五年级多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回收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了    。六年级同学回收了多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少个易拉罐？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Group 231"/>
          <p:cNvGrpSpPr/>
          <p:nvPr/>
        </p:nvGrpSpPr>
        <p:grpSpPr>
          <a:xfrm>
            <a:off x="3915410" y="796925"/>
            <a:ext cx="609600" cy="849313"/>
            <a:chOff x="2061" y="1533"/>
            <a:chExt cx="384" cy="535"/>
          </a:xfrm>
        </p:grpSpPr>
        <p:sp>
          <p:nvSpPr>
            <p:cNvPr id="11" name="Text Box 68"/>
            <p:cNvSpPr txBox="1"/>
            <p:nvPr/>
          </p:nvSpPr>
          <p:spPr>
            <a:xfrm>
              <a:off x="2083" y="1533"/>
              <a:ext cx="355" cy="329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69"/>
            <p:cNvSpPr txBox="1"/>
            <p:nvPr/>
          </p:nvSpPr>
          <p:spPr>
            <a:xfrm>
              <a:off x="2061" y="1739"/>
              <a:ext cx="384" cy="329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11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Line 70"/>
            <p:cNvSpPr/>
            <p:nvPr/>
          </p:nvSpPr>
          <p:spPr>
            <a:xfrm flipV="1">
              <a:off x="2149" y="1794"/>
              <a:ext cx="211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Group 231"/>
          <p:cNvGrpSpPr/>
          <p:nvPr/>
        </p:nvGrpSpPr>
        <p:grpSpPr>
          <a:xfrm>
            <a:off x="5144135" y="270510"/>
            <a:ext cx="609600" cy="841375"/>
            <a:chOff x="2061" y="1527"/>
            <a:chExt cx="384" cy="530"/>
          </a:xfrm>
        </p:grpSpPr>
        <p:sp>
          <p:nvSpPr>
            <p:cNvPr id="9236" name="Text Box 68"/>
            <p:cNvSpPr txBox="1"/>
            <p:nvPr/>
          </p:nvSpPr>
          <p:spPr>
            <a:xfrm>
              <a:off x="2069" y="1527"/>
              <a:ext cx="355" cy="33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37" name="Text Box 69"/>
            <p:cNvSpPr txBox="1"/>
            <p:nvPr/>
          </p:nvSpPr>
          <p:spPr>
            <a:xfrm>
              <a:off x="2061" y="1727"/>
              <a:ext cx="384" cy="33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38" name="Line 70"/>
            <p:cNvSpPr/>
            <p:nvPr/>
          </p:nvSpPr>
          <p:spPr>
            <a:xfrm flipV="1">
              <a:off x="2149" y="1794"/>
              <a:ext cx="211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" name="文本框 8"/>
          <p:cNvSpPr txBox="1"/>
          <p:nvPr/>
        </p:nvSpPr>
        <p:spPr>
          <a:xfrm>
            <a:off x="326390" y="474345"/>
            <a:ext cx="7846060" cy="1082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（2）四年级比六年级少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回收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了    ，四年级同学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回收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了多少个易拉罐？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06220" y="3877945"/>
            <a:ext cx="62788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答：四年级同学回收了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130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个易拉罐。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05710" y="1695133"/>
            <a:ext cx="4343400" cy="2030412"/>
            <a:chOff x="3151" y="2970"/>
            <a:chExt cx="6840" cy="3197"/>
          </a:xfrm>
        </p:grpSpPr>
        <p:sp>
          <p:nvSpPr>
            <p:cNvPr id="31" name="TextBox 30"/>
            <p:cNvSpPr txBox="1"/>
            <p:nvPr/>
          </p:nvSpPr>
          <p:spPr>
            <a:xfrm>
              <a:off x="3151" y="2970"/>
              <a:ext cx="6840" cy="31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195×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－     ）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195×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130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（个）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231"/>
            <p:cNvGrpSpPr/>
            <p:nvPr/>
          </p:nvGrpSpPr>
          <p:grpSpPr>
            <a:xfrm>
              <a:off x="5231" y="3996"/>
              <a:ext cx="960" cy="1333"/>
              <a:chOff x="2061" y="1524"/>
              <a:chExt cx="384" cy="533"/>
            </a:xfrm>
          </p:grpSpPr>
          <p:sp>
            <p:nvSpPr>
              <p:cNvPr id="11" name="Text Box 68"/>
              <p:cNvSpPr txBox="1"/>
              <p:nvPr/>
            </p:nvSpPr>
            <p:spPr>
              <a:xfrm>
                <a:off x="2077" y="1524"/>
                <a:ext cx="355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 Box 69"/>
              <p:cNvSpPr txBox="1"/>
              <p:nvPr/>
            </p:nvSpPr>
            <p:spPr>
              <a:xfrm>
                <a:off x="2061" y="1727"/>
                <a:ext cx="384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3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70"/>
              <p:cNvSpPr/>
              <p:nvPr/>
            </p:nvSpPr>
            <p:spPr>
              <a:xfrm flipV="1">
                <a:off x="2149" y="1794"/>
                <a:ext cx="211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6" name="Group 231"/>
            <p:cNvGrpSpPr/>
            <p:nvPr/>
          </p:nvGrpSpPr>
          <p:grpSpPr>
            <a:xfrm>
              <a:off x="6341" y="2970"/>
              <a:ext cx="960" cy="1393"/>
              <a:chOff x="2052" y="1518"/>
              <a:chExt cx="384" cy="557"/>
            </a:xfrm>
          </p:grpSpPr>
          <p:sp>
            <p:nvSpPr>
              <p:cNvPr id="18" name="Text Box 68"/>
              <p:cNvSpPr txBox="1"/>
              <p:nvPr/>
            </p:nvSpPr>
            <p:spPr>
              <a:xfrm>
                <a:off x="2068" y="1518"/>
                <a:ext cx="355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 Box 69"/>
              <p:cNvSpPr txBox="1"/>
              <p:nvPr/>
            </p:nvSpPr>
            <p:spPr>
              <a:xfrm>
                <a:off x="2052" y="1745"/>
                <a:ext cx="384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3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Line 70"/>
              <p:cNvSpPr/>
              <p:nvPr/>
            </p:nvSpPr>
            <p:spPr>
              <a:xfrm flipV="1">
                <a:off x="2149" y="1794"/>
                <a:ext cx="211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989330" y="3722370"/>
            <a:ext cx="7162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答：去年全县绿色蔬菜总产量是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万千克。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913255" y="2505710"/>
            <a:ext cx="5562600" cy="916940"/>
            <a:chOff x="3489" y="3470"/>
            <a:chExt cx="8760" cy="1444"/>
          </a:xfrm>
        </p:grpSpPr>
        <p:sp>
          <p:nvSpPr>
            <p:cNvPr id="2" name="TextBox 11"/>
            <p:cNvSpPr txBox="1"/>
            <p:nvPr/>
          </p:nvSpPr>
          <p:spPr>
            <a:xfrm>
              <a:off x="3489" y="3470"/>
              <a:ext cx="8760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720÷  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800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（万千克）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31"/>
            <p:cNvGrpSpPr/>
            <p:nvPr/>
          </p:nvGrpSpPr>
          <p:grpSpPr>
            <a:xfrm>
              <a:off x="5167" y="3470"/>
              <a:ext cx="960" cy="1445"/>
              <a:chOff x="2061" y="1479"/>
              <a:chExt cx="384" cy="578"/>
            </a:xfrm>
          </p:grpSpPr>
          <p:sp>
            <p:nvSpPr>
              <p:cNvPr id="10246" name="Text Box 68"/>
              <p:cNvSpPr txBox="1"/>
              <p:nvPr/>
            </p:nvSpPr>
            <p:spPr>
              <a:xfrm>
                <a:off x="2077" y="1479"/>
                <a:ext cx="355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9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47" name="Text Box 69"/>
              <p:cNvSpPr txBox="1"/>
              <p:nvPr/>
            </p:nvSpPr>
            <p:spPr>
              <a:xfrm>
                <a:off x="2061" y="1727"/>
                <a:ext cx="384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10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48" name="Line 70"/>
              <p:cNvSpPr/>
              <p:nvPr/>
            </p:nvSpPr>
            <p:spPr>
              <a:xfrm flipV="1">
                <a:off x="2149" y="1764"/>
                <a:ext cx="211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7" name="文本框 6"/>
          <p:cNvSpPr txBox="1"/>
          <p:nvPr/>
        </p:nvSpPr>
        <p:spPr>
          <a:xfrm>
            <a:off x="189230" y="397510"/>
            <a:ext cx="876554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（1）某县前年绿色蔬菜总产量720万千克，是去  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年绿色蔬菜总产量的      。去年全县绿色蔬菜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总产量是多少万千克？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Group 231"/>
          <p:cNvGrpSpPr/>
          <p:nvPr/>
        </p:nvGrpSpPr>
        <p:grpSpPr>
          <a:xfrm rot="0">
            <a:off x="4264660" y="928370"/>
            <a:ext cx="609600" cy="841375"/>
            <a:chOff x="2061" y="1527"/>
            <a:chExt cx="384" cy="530"/>
          </a:xfrm>
        </p:grpSpPr>
        <p:sp>
          <p:nvSpPr>
            <p:cNvPr id="9" name="Text Box 68"/>
            <p:cNvSpPr txBox="1"/>
            <p:nvPr/>
          </p:nvSpPr>
          <p:spPr>
            <a:xfrm>
              <a:off x="2077" y="1527"/>
              <a:ext cx="355" cy="33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9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69"/>
            <p:cNvSpPr txBox="1"/>
            <p:nvPr/>
          </p:nvSpPr>
          <p:spPr>
            <a:xfrm>
              <a:off x="2061" y="1727"/>
              <a:ext cx="384" cy="33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10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Line 70"/>
            <p:cNvSpPr/>
            <p:nvPr/>
          </p:nvSpPr>
          <p:spPr>
            <a:xfrm flipV="1">
              <a:off x="2149" y="1794"/>
              <a:ext cx="211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/>
        </p:nvSpPr>
        <p:spPr>
          <a:xfrm>
            <a:off x="635" y="389890"/>
            <a:ext cx="94818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（2）某县前年绿色蔬菜总产量720万千克，比去年少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了    。去年全县绿色蔬菜总产量是多少万千克？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Group 231"/>
          <p:cNvGrpSpPr/>
          <p:nvPr/>
        </p:nvGrpSpPr>
        <p:grpSpPr>
          <a:xfrm>
            <a:off x="1130935" y="983298"/>
            <a:ext cx="609600" cy="904875"/>
            <a:chOff x="2061" y="1487"/>
            <a:chExt cx="384" cy="570"/>
          </a:xfrm>
        </p:grpSpPr>
        <p:sp>
          <p:nvSpPr>
            <p:cNvPr id="10251" name="Text Box 68"/>
            <p:cNvSpPr txBox="1"/>
            <p:nvPr/>
          </p:nvSpPr>
          <p:spPr>
            <a:xfrm>
              <a:off x="2085" y="1487"/>
              <a:ext cx="355" cy="329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52" name="Text Box 69"/>
            <p:cNvSpPr txBox="1"/>
            <p:nvPr/>
          </p:nvSpPr>
          <p:spPr>
            <a:xfrm>
              <a:off x="2061" y="1727"/>
              <a:ext cx="384" cy="33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10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53" name="Line 70"/>
            <p:cNvSpPr/>
            <p:nvPr/>
          </p:nvSpPr>
          <p:spPr>
            <a:xfrm flipV="1">
              <a:off x="2158" y="1776"/>
              <a:ext cx="211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4" name="矩形 43"/>
          <p:cNvSpPr/>
          <p:nvPr/>
        </p:nvSpPr>
        <p:spPr>
          <a:xfrm>
            <a:off x="1240155" y="3198495"/>
            <a:ext cx="7162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答：去年全县绿色蔬菜总产量是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万千克。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85950" y="2109470"/>
            <a:ext cx="6172200" cy="917575"/>
            <a:chOff x="2505" y="3892"/>
            <a:chExt cx="9720" cy="1445"/>
          </a:xfrm>
        </p:grpSpPr>
        <p:sp>
          <p:nvSpPr>
            <p:cNvPr id="32" name="TextBox 31"/>
            <p:cNvSpPr txBox="1"/>
            <p:nvPr/>
          </p:nvSpPr>
          <p:spPr>
            <a:xfrm>
              <a:off x="2505" y="3922"/>
              <a:ext cx="9720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720÷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）＝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800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（万千克）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231"/>
            <p:cNvGrpSpPr/>
            <p:nvPr/>
          </p:nvGrpSpPr>
          <p:grpSpPr>
            <a:xfrm>
              <a:off x="5531" y="3892"/>
              <a:ext cx="960" cy="1445"/>
              <a:chOff x="2061" y="1479"/>
              <a:chExt cx="384" cy="578"/>
            </a:xfrm>
          </p:grpSpPr>
          <p:sp>
            <p:nvSpPr>
              <p:cNvPr id="16" name="Text Box 68"/>
              <p:cNvSpPr txBox="1"/>
              <p:nvPr/>
            </p:nvSpPr>
            <p:spPr>
              <a:xfrm>
                <a:off x="2077" y="1479"/>
                <a:ext cx="355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69"/>
              <p:cNvSpPr txBox="1"/>
              <p:nvPr/>
            </p:nvSpPr>
            <p:spPr>
              <a:xfrm>
                <a:off x="2061" y="1727"/>
                <a:ext cx="384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10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Line 70"/>
              <p:cNvSpPr/>
              <p:nvPr/>
            </p:nvSpPr>
            <p:spPr>
              <a:xfrm flipV="1">
                <a:off x="2149" y="1767"/>
                <a:ext cx="211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2400" y="331470"/>
            <a:ext cx="8517890" cy="1770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10.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一列高速列车的速度是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300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千米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/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时。一辆小汽车的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速度是这列高速列车的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，是一架喷气式飞机的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这架喷气式飞机的速度是多少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Group 231"/>
          <p:cNvGrpSpPr/>
          <p:nvPr/>
        </p:nvGrpSpPr>
        <p:grpSpPr>
          <a:xfrm rot="0">
            <a:off x="4143375" y="793750"/>
            <a:ext cx="609600" cy="854075"/>
            <a:chOff x="2061" y="1519"/>
            <a:chExt cx="384" cy="538"/>
          </a:xfrm>
        </p:grpSpPr>
        <p:sp>
          <p:nvSpPr>
            <p:cNvPr id="9" name="Text Box 68"/>
            <p:cNvSpPr txBox="1"/>
            <p:nvPr/>
          </p:nvSpPr>
          <p:spPr>
            <a:xfrm>
              <a:off x="2077" y="1519"/>
              <a:ext cx="355" cy="33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69"/>
            <p:cNvSpPr txBox="1"/>
            <p:nvPr/>
          </p:nvSpPr>
          <p:spPr>
            <a:xfrm>
              <a:off x="2061" y="1727"/>
              <a:ext cx="384" cy="33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9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Line 70"/>
            <p:cNvSpPr/>
            <p:nvPr/>
          </p:nvSpPr>
          <p:spPr>
            <a:xfrm flipV="1">
              <a:off x="2149" y="1794"/>
              <a:ext cx="211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3" name="Group 231"/>
          <p:cNvGrpSpPr/>
          <p:nvPr/>
        </p:nvGrpSpPr>
        <p:grpSpPr>
          <a:xfrm rot="0">
            <a:off x="8077200" y="795655"/>
            <a:ext cx="609600" cy="882650"/>
            <a:chOff x="2061" y="1519"/>
            <a:chExt cx="384" cy="556"/>
          </a:xfrm>
        </p:grpSpPr>
        <p:sp>
          <p:nvSpPr>
            <p:cNvPr id="14" name="Text Box 68"/>
            <p:cNvSpPr txBox="1"/>
            <p:nvPr/>
          </p:nvSpPr>
          <p:spPr>
            <a:xfrm>
              <a:off x="2061" y="1519"/>
              <a:ext cx="355" cy="33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69"/>
            <p:cNvSpPr txBox="1"/>
            <p:nvPr/>
          </p:nvSpPr>
          <p:spPr>
            <a:xfrm>
              <a:off x="2061" y="1745"/>
              <a:ext cx="384" cy="33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9</a:t>
              </a:r>
              <a:endPara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Line 70"/>
            <p:cNvSpPr/>
            <p:nvPr/>
          </p:nvSpPr>
          <p:spPr>
            <a:xfrm flipV="1">
              <a:off x="2149" y="1794"/>
              <a:ext cx="211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129280" y="2083435"/>
          <a:ext cx="1771650" cy="932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1" imgW="17983200" imgH="9448800" progId="Equation.DSMT4">
                  <p:embed/>
                </p:oleObj>
              </mc:Choice>
              <mc:Fallback>
                <p:oleObj name="Equation" r:id="rId1" imgW="17983200" imgH="94488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280" y="2083435"/>
                        <a:ext cx="1771650" cy="932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873375" y="3085465"/>
          <a:ext cx="1413510" cy="42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3" imgW="14325600" imgH="4267200" progId="Equation.DSMT4">
                  <p:embed/>
                </p:oleObj>
              </mc:Choice>
              <mc:Fallback>
                <p:oleObj name="Equation" r:id="rId3" imgW="14325600" imgH="42672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5" y="3085465"/>
                        <a:ext cx="1413510" cy="420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2819400" y="3638550"/>
          <a:ext cx="2642870" cy="48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Equation" r:id="rId5" imgW="26822400" imgH="4876800" progId="Equation.DSMT4">
                  <p:embed/>
                </p:oleObj>
              </mc:Choice>
              <mc:Fallback>
                <p:oleObj name="Equation" r:id="rId5" imgW="26822400" imgH="487680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38550"/>
                        <a:ext cx="2642870" cy="480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925830" y="4400550"/>
            <a:ext cx="68929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答：这架喷气式飞机的速度是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900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千米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时。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矩形 16"/>
          <p:cNvSpPr/>
          <p:nvPr/>
        </p:nvSpPr>
        <p:spPr>
          <a:xfrm>
            <a:off x="1137920" y="3935730"/>
            <a:ext cx="72637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答：长方形的长与宽分别是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厘米和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厘米。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491105" y="2928620"/>
            <a:ext cx="5514975" cy="852908"/>
            <a:chOff x="2993" y="3561"/>
            <a:chExt cx="8685" cy="1343"/>
          </a:xfrm>
        </p:grpSpPr>
        <p:sp>
          <p:nvSpPr>
            <p:cNvPr id="12293" name="TextBox 11"/>
            <p:cNvSpPr txBox="1"/>
            <p:nvPr/>
          </p:nvSpPr>
          <p:spPr>
            <a:xfrm>
              <a:off x="2993" y="3606"/>
              <a:ext cx="8685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84÷2×   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14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（厘米）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294" name="Group 231"/>
            <p:cNvGrpSpPr/>
            <p:nvPr/>
          </p:nvGrpSpPr>
          <p:grpSpPr>
            <a:xfrm rot="0">
              <a:off x="5393" y="3561"/>
              <a:ext cx="1250" cy="1343"/>
              <a:chOff x="2061" y="1519"/>
              <a:chExt cx="500" cy="537"/>
            </a:xfrm>
          </p:grpSpPr>
          <p:sp>
            <p:nvSpPr>
              <p:cNvPr id="12295" name="Text Box 68"/>
              <p:cNvSpPr txBox="1"/>
              <p:nvPr/>
            </p:nvSpPr>
            <p:spPr>
              <a:xfrm>
                <a:off x="2147" y="1519"/>
                <a:ext cx="355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96" name="Text Box 69"/>
              <p:cNvSpPr txBox="1"/>
              <p:nvPr/>
            </p:nvSpPr>
            <p:spPr>
              <a:xfrm>
                <a:off x="2061" y="1727"/>
                <a:ext cx="500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2+1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97" name="Line 70"/>
              <p:cNvSpPr/>
              <p:nvPr/>
            </p:nvSpPr>
            <p:spPr>
              <a:xfrm>
                <a:off x="2149" y="1794"/>
                <a:ext cx="340" cy="4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" name="文本框 2"/>
          <p:cNvSpPr txBox="1"/>
          <p:nvPr/>
        </p:nvSpPr>
        <p:spPr>
          <a:xfrm>
            <a:off x="515620" y="523875"/>
            <a:ext cx="809752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11.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）用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84 cm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长的铁丝围成一个长方形，这个长方形的长与宽的比是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 :1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。这个长方形的长与宽分别是多少厘米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38730" y="2155825"/>
            <a:ext cx="5514975" cy="852908"/>
            <a:chOff x="2993" y="3561"/>
            <a:chExt cx="8685" cy="1343"/>
          </a:xfrm>
        </p:grpSpPr>
        <p:sp>
          <p:nvSpPr>
            <p:cNvPr id="8" name="TextBox 11"/>
            <p:cNvSpPr txBox="1"/>
            <p:nvPr/>
          </p:nvSpPr>
          <p:spPr>
            <a:xfrm>
              <a:off x="2993" y="3606"/>
              <a:ext cx="8685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84÷2×   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28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（厘米）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" name="Group 231"/>
            <p:cNvGrpSpPr/>
            <p:nvPr/>
          </p:nvGrpSpPr>
          <p:grpSpPr>
            <a:xfrm rot="0">
              <a:off x="5393" y="3561"/>
              <a:ext cx="1250" cy="1343"/>
              <a:chOff x="2061" y="1519"/>
              <a:chExt cx="500" cy="537"/>
            </a:xfrm>
          </p:grpSpPr>
          <p:sp>
            <p:nvSpPr>
              <p:cNvPr id="10" name="Text Box 68"/>
              <p:cNvSpPr txBox="1"/>
              <p:nvPr/>
            </p:nvSpPr>
            <p:spPr>
              <a:xfrm>
                <a:off x="2147" y="1519"/>
                <a:ext cx="355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 Box 69"/>
              <p:cNvSpPr txBox="1"/>
              <p:nvPr/>
            </p:nvSpPr>
            <p:spPr>
              <a:xfrm>
                <a:off x="2061" y="1727"/>
                <a:ext cx="500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2+1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70"/>
              <p:cNvSpPr/>
              <p:nvPr/>
            </p:nvSpPr>
            <p:spPr>
              <a:xfrm>
                <a:off x="2149" y="1794"/>
                <a:ext cx="340" cy="4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4" name="文本框 13"/>
          <p:cNvSpPr txBox="1"/>
          <p:nvPr/>
        </p:nvSpPr>
        <p:spPr>
          <a:xfrm>
            <a:off x="1961515" y="2334895"/>
            <a:ext cx="701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长：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80565" y="3117215"/>
            <a:ext cx="701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宽：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38"/>
          <p:cNvGrpSpPr/>
          <p:nvPr/>
        </p:nvGrpSpPr>
        <p:grpSpPr>
          <a:xfrm>
            <a:off x="4296410" y="1901825"/>
            <a:ext cx="4191000" cy="917575"/>
            <a:chOff x="5057775" y="2438400"/>
            <a:chExt cx="4191000" cy="917575"/>
          </a:xfrm>
        </p:grpSpPr>
        <p:sp>
          <p:nvSpPr>
            <p:cNvPr id="12304" name="TextBox 26"/>
            <p:cNvSpPr txBox="1"/>
            <p:nvPr/>
          </p:nvSpPr>
          <p:spPr>
            <a:xfrm>
              <a:off x="5057775" y="2562225"/>
              <a:ext cx="4191000" cy="65087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84×   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21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（厘米）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305" name="Group 231"/>
            <p:cNvGrpSpPr/>
            <p:nvPr/>
          </p:nvGrpSpPr>
          <p:grpSpPr>
            <a:xfrm>
              <a:off x="6019800" y="2438400"/>
              <a:ext cx="609601" cy="917575"/>
              <a:chOff x="2061" y="1479"/>
              <a:chExt cx="384" cy="578"/>
            </a:xfrm>
          </p:grpSpPr>
          <p:sp>
            <p:nvSpPr>
              <p:cNvPr id="12306" name="Text Box 68"/>
              <p:cNvSpPr txBox="1"/>
              <p:nvPr/>
            </p:nvSpPr>
            <p:spPr>
              <a:xfrm>
                <a:off x="2077" y="1479"/>
                <a:ext cx="355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3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07" name="Text Box 69"/>
              <p:cNvSpPr txBox="1"/>
              <p:nvPr/>
            </p:nvSpPr>
            <p:spPr>
              <a:xfrm>
                <a:off x="2061" y="1727"/>
                <a:ext cx="384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12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08" name="Line 70"/>
              <p:cNvSpPr/>
              <p:nvPr/>
            </p:nvSpPr>
            <p:spPr>
              <a:xfrm flipV="1">
                <a:off x="2149" y="1776"/>
                <a:ext cx="211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7" name="组合 49"/>
          <p:cNvGrpSpPr/>
          <p:nvPr/>
        </p:nvGrpSpPr>
        <p:grpSpPr>
          <a:xfrm>
            <a:off x="767715" y="2714625"/>
            <a:ext cx="4191000" cy="917575"/>
            <a:chOff x="5067300" y="2438400"/>
            <a:chExt cx="4191000" cy="917575"/>
          </a:xfrm>
        </p:grpSpPr>
        <p:sp>
          <p:nvSpPr>
            <p:cNvPr id="12310" name="TextBox 50"/>
            <p:cNvSpPr txBox="1"/>
            <p:nvPr/>
          </p:nvSpPr>
          <p:spPr>
            <a:xfrm>
              <a:off x="5067300" y="2533650"/>
              <a:ext cx="4191000" cy="7372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84×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28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（厘米）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311" name="Group 231"/>
            <p:cNvGrpSpPr/>
            <p:nvPr/>
          </p:nvGrpSpPr>
          <p:grpSpPr>
            <a:xfrm>
              <a:off x="6019800" y="2438400"/>
              <a:ext cx="609601" cy="917575"/>
              <a:chOff x="2061" y="1479"/>
              <a:chExt cx="384" cy="578"/>
            </a:xfrm>
          </p:grpSpPr>
          <p:sp>
            <p:nvSpPr>
              <p:cNvPr id="12312" name="Text Box 68"/>
              <p:cNvSpPr txBox="1"/>
              <p:nvPr/>
            </p:nvSpPr>
            <p:spPr>
              <a:xfrm>
                <a:off x="2077" y="1479"/>
                <a:ext cx="355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4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13" name="Text Box 69"/>
              <p:cNvSpPr txBox="1"/>
              <p:nvPr/>
            </p:nvSpPr>
            <p:spPr>
              <a:xfrm>
                <a:off x="2061" y="1727"/>
                <a:ext cx="384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12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14" name="Line 70"/>
              <p:cNvSpPr/>
              <p:nvPr/>
            </p:nvSpPr>
            <p:spPr>
              <a:xfrm flipV="1">
                <a:off x="2149" y="1776"/>
                <a:ext cx="211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" name="组合 55"/>
          <p:cNvGrpSpPr/>
          <p:nvPr/>
        </p:nvGrpSpPr>
        <p:grpSpPr>
          <a:xfrm>
            <a:off x="4291330" y="2674620"/>
            <a:ext cx="4191000" cy="917575"/>
            <a:chOff x="5090795" y="2438400"/>
            <a:chExt cx="4191000" cy="917575"/>
          </a:xfrm>
        </p:grpSpPr>
        <p:sp>
          <p:nvSpPr>
            <p:cNvPr id="12316" name="TextBox 56"/>
            <p:cNvSpPr txBox="1"/>
            <p:nvPr/>
          </p:nvSpPr>
          <p:spPr>
            <a:xfrm>
              <a:off x="5090795" y="2628265"/>
              <a:ext cx="4191000" cy="60769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  84×    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35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（厘米）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2317" name="Group 231"/>
            <p:cNvGrpSpPr/>
            <p:nvPr/>
          </p:nvGrpSpPr>
          <p:grpSpPr>
            <a:xfrm>
              <a:off x="6019800" y="2438400"/>
              <a:ext cx="609601" cy="917575"/>
              <a:chOff x="2061" y="1479"/>
              <a:chExt cx="384" cy="578"/>
            </a:xfrm>
          </p:grpSpPr>
          <p:sp>
            <p:nvSpPr>
              <p:cNvPr id="12318" name="Text Box 68"/>
              <p:cNvSpPr txBox="1"/>
              <p:nvPr/>
            </p:nvSpPr>
            <p:spPr>
              <a:xfrm>
                <a:off x="2077" y="1479"/>
                <a:ext cx="355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5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19" name="Text Box 69"/>
              <p:cNvSpPr txBox="1"/>
              <p:nvPr/>
            </p:nvSpPr>
            <p:spPr>
              <a:xfrm>
                <a:off x="2061" y="1727"/>
                <a:ext cx="384" cy="33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12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20" name="Line 70"/>
              <p:cNvSpPr/>
              <p:nvPr/>
            </p:nvSpPr>
            <p:spPr>
              <a:xfrm flipV="1">
                <a:off x="2149" y="1776"/>
                <a:ext cx="211" cy="0"/>
              </a:xfrm>
              <a:prstGeom prst="line">
                <a:avLst/>
              </a:prstGeom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62" name="矩形 61"/>
          <p:cNvSpPr/>
          <p:nvPr/>
        </p:nvSpPr>
        <p:spPr>
          <a:xfrm>
            <a:off x="421005" y="3897630"/>
            <a:ext cx="86988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答：三角形的三条边分别是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厘米、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厘米、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厘米。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130" y="437515"/>
            <a:ext cx="8352155" cy="1296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latin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11.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）用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84 cm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长的铁丝围成一个三角形，这个三角形三条边长度的比是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3:4 :5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。三条边各是多少厘米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52295" y="2136775"/>
            <a:ext cx="1978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3+4+5=12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8" name="组合 7"/>
          <p:cNvGrpSpPr/>
          <p:nvPr/>
        </p:nvGrpSpPr>
        <p:grpSpPr>
          <a:xfrm>
            <a:off x="486093" y="522912"/>
            <a:ext cx="8137525" cy="2905086"/>
            <a:chOff x="503548" y="493242"/>
            <a:chExt cx="8136904" cy="2903870"/>
          </a:xfrm>
        </p:grpSpPr>
        <p:sp>
          <p:nvSpPr>
            <p:cNvPr id="29707" name="文本框 2"/>
            <p:cNvSpPr txBox="1"/>
            <p:nvPr/>
          </p:nvSpPr>
          <p:spPr>
            <a:xfrm>
              <a:off x="503548" y="493242"/>
              <a:ext cx="8136904" cy="2686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latinLnBrk="1" hangingPunct="1">
                <a:lnSpc>
                  <a:spcPct val="130000"/>
                </a:lnSpc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12.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取小麦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500g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，烘干后，还有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428g</a:t>
              </a:r>
              <a:r>
                <a:rPr lang="zh-CN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。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计算出这种小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 eaLnBrk="1" latinLnBrk="1" hangingPunct="1">
                <a:lnSpc>
                  <a:spcPct val="13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     麦的烘干率和含水率。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 eaLnBrk="1" latinLnBrk="1" hangingPunct="1">
                <a:lnSpc>
                  <a:spcPct val="20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烘干率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= —————— ×100%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 eaLnBrk="1" latinLnBrk="1" hangingPunct="1">
                <a:lnSpc>
                  <a:spcPct val="20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含水率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= —————————————— ×100%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9708" name="文本框 3"/>
            <p:cNvSpPr txBox="1"/>
            <p:nvPr/>
          </p:nvSpPr>
          <p:spPr>
            <a:xfrm>
              <a:off x="1758091" y="1626760"/>
              <a:ext cx="2556284" cy="5706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latinLnBrk="1" hangingPunct="1"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烘干后的质量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9709" name="文本框 4"/>
            <p:cNvSpPr txBox="1"/>
            <p:nvPr/>
          </p:nvSpPr>
          <p:spPr>
            <a:xfrm>
              <a:off x="1835696" y="2050902"/>
              <a:ext cx="2556284" cy="5706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latinLnBrk="1" hangingPunct="1"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烘前的质量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9710" name="文本框 5"/>
            <p:cNvSpPr txBox="1"/>
            <p:nvPr/>
          </p:nvSpPr>
          <p:spPr>
            <a:xfrm>
              <a:off x="1979712" y="2427734"/>
              <a:ext cx="4176464" cy="5706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latinLnBrk="1" hangingPunct="1"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烘前的质量－烘干后的质量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29711" name="文本框 6"/>
            <p:cNvSpPr txBox="1"/>
            <p:nvPr/>
          </p:nvSpPr>
          <p:spPr>
            <a:xfrm>
              <a:off x="2679586" y="2826486"/>
              <a:ext cx="2556284" cy="5706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latinLnBrk="1" hangingPunct="1"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烘前的质量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6410" y="3549333"/>
            <a:ext cx="3757294" cy="776605"/>
            <a:chOff x="486361" y="3295224"/>
            <a:chExt cx="3756941" cy="776990"/>
          </a:xfrm>
        </p:grpSpPr>
        <p:sp>
          <p:nvSpPr>
            <p:cNvPr id="2" name="文本框 1"/>
            <p:cNvSpPr txBox="1"/>
            <p:nvPr/>
          </p:nvSpPr>
          <p:spPr>
            <a:xfrm>
              <a:off x="486361" y="3375590"/>
              <a:ext cx="1512746" cy="522229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marR="0" defTabSz="914400" latinLnBrk="1">
                <a:buClrTx/>
                <a:buSzTx/>
                <a:buFontTx/>
                <a:defRPr/>
              </a:pPr>
              <a:r>
                <a:rPr kumimoji="0" lang="zh-CN" altLang="en-US" sz="2800" b="1" kern="1200" cap="none" spc="0" normalizeH="0" baseline="0" noProof="0" dirty="0">
                  <a:solidFill>
                    <a:srgbClr val="FF0000"/>
                  </a:solidFill>
                  <a:latin typeface="+mn-lt"/>
                  <a:ea typeface="黑体" panose="02010609060101010101" pitchFamily="2" charset="-122"/>
                  <a:cs typeface="+mn-cs"/>
                </a:rPr>
                <a:t>烘干率：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+mn-cs"/>
              </a:endParaRPr>
            </a:p>
          </p:txBody>
        </p:sp>
        <p:graphicFrame>
          <p:nvGraphicFramePr>
            <p:cNvPr id="29706" name="对象 9"/>
            <p:cNvGraphicFramePr>
              <a:graphicFrameLocks noChangeAspect="1"/>
            </p:cNvGraphicFramePr>
            <p:nvPr/>
          </p:nvGraphicFramePr>
          <p:xfrm>
            <a:off x="1961962" y="3295224"/>
            <a:ext cx="2281340" cy="776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1" imgW="1155700" imgH="393700" progId="Equation.DSMT4">
                    <p:embed/>
                  </p:oleObj>
                </mc:Choice>
                <mc:Fallback>
                  <p:oleObj name="" r:id="rId1" imgW="1155700" imgH="393700" progId="Equation.DSMT4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961962" y="3295224"/>
                          <a:ext cx="2281340" cy="77699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组合 13"/>
          <p:cNvGrpSpPr/>
          <p:nvPr/>
        </p:nvGrpSpPr>
        <p:grpSpPr>
          <a:xfrm>
            <a:off x="4373889" y="3503613"/>
            <a:ext cx="4518026" cy="821690"/>
            <a:chOff x="557456" y="3825875"/>
            <a:chExt cx="4518235" cy="821691"/>
          </a:xfrm>
        </p:grpSpPr>
        <p:sp>
          <p:nvSpPr>
            <p:cNvPr id="11" name="文本框 10"/>
            <p:cNvSpPr txBox="1"/>
            <p:nvPr/>
          </p:nvSpPr>
          <p:spPr>
            <a:xfrm>
              <a:off x="557456" y="3945572"/>
              <a:ext cx="1512958" cy="521971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marR="0" defTabSz="914400" latinLnBrk="1">
                <a:buClrTx/>
                <a:buSzTx/>
                <a:buFontTx/>
                <a:defRPr/>
              </a:pPr>
              <a:r>
                <a:rPr kumimoji="0" lang="zh-CN" altLang="en-US" sz="2800" b="1" kern="1200" cap="none" spc="0" normalizeH="0" baseline="0" noProof="0" dirty="0">
                  <a:solidFill>
                    <a:srgbClr val="FF0000"/>
                  </a:solidFill>
                  <a:latin typeface="+mn-lt"/>
                  <a:ea typeface="黑体" panose="02010609060101010101" pitchFamily="2" charset="-122"/>
                  <a:cs typeface="+mn-cs"/>
                </a:rPr>
                <a:t>含水率：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+mn-cs"/>
              </a:endParaRPr>
            </a:p>
          </p:txBody>
        </p:sp>
        <p:graphicFrame>
          <p:nvGraphicFramePr>
            <p:cNvPr id="29704" name="对象 11"/>
            <p:cNvGraphicFramePr>
              <a:graphicFrameLocks noChangeAspect="1"/>
            </p:cNvGraphicFramePr>
            <p:nvPr/>
          </p:nvGraphicFramePr>
          <p:xfrm>
            <a:off x="1946266" y="3825875"/>
            <a:ext cx="3129425" cy="821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" r:id="rId3" imgW="1497965" imgH="393700" progId="Equation.DSMT4">
                    <p:embed/>
                  </p:oleObj>
                </mc:Choice>
                <mc:Fallback>
                  <p:oleObj name="" r:id="rId3" imgW="1497965" imgH="393700" progId="Equation.DSMT4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946266" y="3825875"/>
                          <a:ext cx="3129425" cy="82169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文本框 14"/>
          <p:cNvSpPr txBox="1"/>
          <p:nvPr/>
        </p:nvSpPr>
        <p:spPr>
          <a:xfrm>
            <a:off x="632143" y="4408488"/>
            <a:ext cx="7559675" cy="52197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latinLnBrk="1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答：小麦的烘干率是</a:t>
            </a:r>
            <a:r>
              <a:rPr kumimoji="0" lang="en-US" altLang="zh-CN" sz="28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85.6%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，含水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率是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14.4%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400685" y="363855"/>
            <a:ext cx="8743950" cy="40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13.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在北纬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70°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以上的地方，一年约有连续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个月的时间没有夜晚，没有夜晚的时间占全年的百分之多少？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zh-CN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由于纬度比较高，瑞典首都斯德哥尔摩七月份平均每天日照时间大约是全天的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75%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，每天日照大约有多少小时？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00835" y="3851275"/>
            <a:ext cx="376237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24×75%=18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（时）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11"/>
          <p:cNvGraphicFramePr>
            <a:graphicFrameLocks noChangeAspect="1"/>
          </p:cNvGraphicFramePr>
          <p:nvPr/>
        </p:nvGraphicFramePr>
        <p:xfrm>
          <a:off x="991235" y="1657985"/>
          <a:ext cx="25939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1" imgW="27127200" imgH="9448800" progId="Equation.DSMT4">
                  <p:embed/>
                </p:oleObj>
              </mc:Choice>
              <mc:Fallback>
                <p:oleObj name="Equation" r:id="rId1" imgW="27127200" imgH="94488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235" y="1657985"/>
                        <a:ext cx="25939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893820" y="1964055"/>
            <a:ext cx="367347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答：占全年的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16.67%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34435" y="4324985"/>
            <a:ext cx="4832350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答：每天日照大约有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18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小时。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矩形 1"/>
          <p:cNvSpPr/>
          <p:nvPr/>
        </p:nvSpPr>
        <p:spPr>
          <a:xfrm>
            <a:off x="806450" y="760095"/>
            <a:ext cx="67564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sym typeface="Times New Roman" panose="02020603050405020304" pitchFamily="18" charset="0"/>
              </a:rPr>
              <a:t>1.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charset="-122"/>
              <a:sym typeface="Times New Roman" panose="02020603050405020304" pitchFamily="18" charset="0"/>
            </a:endParaRPr>
          </a:p>
        </p:txBody>
      </p:sp>
      <p:pic>
        <p:nvPicPr>
          <p:cNvPr id="3075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130" y="1451610"/>
            <a:ext cx="3509963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30" y="1375410"/>
            <a:ext cx="3536950" cy="2895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231"/>
          <p:cNvGrpSpPr/>
          <p:nvPr/>
        </p:nvGrpSpPr>
        <p:grpSpPr>
          <a:xfrm>
            <a:off x="3570605" y="1594485"/>
            <a:ext cx="609600" cy="847725"/>
            <a:chOff x="2055" y="1521"/>
            <a:chExt cx="384" cy="534"/>
          </a:xfrm>
        </p:grpSpPr>
        <p:sp>
          <p:nvSpPr>
            <p:cNvPr id="3078" name="Text Box 68"/>
            <p:cNvSpPr txBox="1"/>
            <p:nvPr/>
          </p:nvSpPr>
          <p:spPr>
            <a:xfrm>
              <a:off x="2077" y="1521"/>
              <a:ext cx="355" cy="31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79" name="Text Box 69"/>
            <p:cNvSpPr txBox="1"/>
            <p:nvPr/>
          </p:nvSpPr>
          <p:spPr>
            <a:xfrm>
              <a:off x="2055" y="1745"/>
              <a:ext cx="384" cy="31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16</a:t>
              </a:r>
              <a:endPara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80" name="Line 70"/>
            <p:cNvSpPr/>
            <p:nvPr/>
          </p:nvSpPr>
          <p:spPr>
            <a:xfrm flipV="1">
              <a:off x="2149" y="1794"/>
              <a:ext cx="211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" name="Group 231"/>
          <p:cNvGrpSpPr/>
          <p:nvPr/>
        </p:nvGrpSpPr>
        <p:grpSpPr>
          <a:xfrm>
            <a:off x="3558540" y="2419985"/>
            <a:ext cx="609600" cy="838200"/>
            <a:chOff x="2055" y="1533"/>
            <a:chExt cx="384" cy="528"/>
          </a:xfrm>
        </p:grpSpPr>
        <p:sp>
          <p:nvSpPr>
            <p:cNvPr id="3082" name="Text Box 68"/>
            <p:cNvSpPr txBox="1"/>
            <p:nvPr/>
          </p:nvSpPr>
          <p:spPr>
            <a:xfrm>
              <a:off x="2077" y="1533"/>
              <a:ext cx="355" cy="32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83" name="Text Box 69"/>
            <p:cNvSpPr txBox="1"/>
            <p:nvPr/>
          </p:nvSpPr>
          <p:spPr>
            <a:xfrm>
              <a:off x="2055" y="1751"/>
              <a:ext cx="384" cy="31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84" name="Line 70"/>
            <p:cNvSpPr/>
            <p:nvPr/>
          </p:nvSpPr>
          <p:spPr>
            <a:xfrm flipV="1">
              <a:off x="2149" y="1794"/>
              <a:ext cx="211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" name="Group 231"/>
          <p:cNvGrpSpPr/>
          <p:nvPr/>
        </p:nvGrpSpPr>
        <p:grpSpPr>
          <a:xfrm>
            <a:off x="3594100" y="3258185"/>
            <a:ext cx="609600" cy="815975"/>
            <a:chOff x="2091" y="1533"/>
            <a:chExt cx="384" cy="514"/>
          </a:xfrm>
        </p:grpSpPr>
        <p:sp>
          <p:nvSpPr>
            <p:cNvPr id="3086" name="Text Box 68"/>
            <p:cNvSpPr txBox="1"/>
            <p:nvPr/>
          </p:nvSpPr>
          <p:spPr>
            <a:xfrm>
              <a:off x="2095" y="1533"/>
              <a:ext cx="355" cy="32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87" name="Text Box 69"/>
            <p:cNvSpPr txBox="1"/>
            <p:nvPr/>
          </p:nvSpPr>
          <p:spPr>
            <a:xfrm>
              <a:off x="2091" y="1737"/>
              <a:ext cx="384" cy="31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8</a:t>
              </a:r>
              <a:endPara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88" name="Line 70"/>
            <p:cNvSpPr/>
            <p:nvPr/>
          </p:nvSpPr>
          <p:spPr>
            <a:xfrm flipV="1">
              <a:off x="2179" y="1794"/>
              <a:ext cx="211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" name="Group 231"/>
          <p:cNvGrpSpPr/>
          <p:nvPr/>
        </p:nvGrpSpPr>
        <p:grpSpPr>
          <a:xfrm>
            <a:off x="7472680" y="1613535"/>
            <a:ext cx="609600" cy="815975"/>
            <a:chOff x="2081" y="1533"/>
            <a:chExt cx="384" cy="514"/>
          </a:xfrm>
        </p:grpSpPr>
        <p:sp>
          <p:nvSpPr>
            <p:cNvPr id="3090" name="Text Box 68"/>
            <p:cNvSpPr txBox="1"/>
            <p:nvPr/>
          </p:nvSpPr>
          <p:spPr>
            <a:xfrm>
              <a:off x="2089" y="1533"/>
              <a:ext cx="355" cy="32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8</a:t>
              </a:r>
              <a:endPara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91" name="Text Box 69"/>
            <p:cNvSpPr txBox="1"/>
            <p:nvPr/>
          </p:nvSpPr>
          <p:spPr>
            <a:xfrm>
              <a:off x="2081" y="1737"/>
              <a:ext cx="384" cy="31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92" name="Line 70"/>
            <p:cNvSpPr/>
            <p:nvPr/>
          </p:nvSpPr>
          <p:spPr>
            <a:xfrm flipV="1">
              <a:off x="2149" y="1794"/>
              <a:ext cx="211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" name="Group 231"/>
          <p:cNvGrpSpPr/>
          <p:nvPr/>
        </p:nvGrpSpPr>
        <p:grpSpPr>
          <a:xfrm>
            <a:off x="7461250" y="2442210"/>
            <a:ext cx="609600" cy="847725"/>
            <a:chOff x="2061" y="1527"/>
            <a:chExt cx="384" cy="534"/>
          </a:xfrm>
        </p:grpSpPr>
        <p:sp>
          <p:nvSpPr>
            <p:cNvPr id="18" name="Text Box 68"/>
            <p:cNvSpPr txBox="1"/>
            <p:nvPr/>
          </p:nvSpPr>
          <p:spPr>
            <a:xfrm>
              <a:off x="2065" y="1527"/>
              <a:ext cx="355" cy="32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69"/>
            <p:cNvSpPr txBox="1"/>
            <p:nvPr/>
          </p:nvSpPr>
          <p:spPr>
            <a:xfrm>
              <a:off x="2061" y="1751"/>
              <a:ext cx="384" cy="31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27</a:t>
              </a:r>
              <a:endPara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Line 70"/>
            <p:cNvSpPr/>
            <p:nvPr/>
          </p:nvSpPr>
          <p:spPr>
            <a:xfrm flipV="1">
              <a:off x="2149" y="1794"/>
              <a:ext cx="211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" name="Group 231"/>
          <p:cNvGrpSpPr/>
          <p:nvPr/>
        </p:nvGrpSpPr>
        <p:grpSpPr>
          <a:xfrm>
            <a:off x="7454900" y="3336290"/>
            <a:ext cx="609600" cy="854075"/>
            <a:chOff x="2057" y="1527"/>
            <a:chExt cx="384" cy="538"/>
          </a:xfrm>
        </p:grpSpPr>
        <p:sp>
          <p:nvSpPr>
            <p:cNvPr id="3098" name="Text Box 68"/>
            <p:cNvSpPr txBox="1"/>
            <p:nvPr/>
          </p:nvSpPr>
          <p:spPr>
            <a:xfrm>
              <a:off x="2071" y="1527"/>
              <a:ext cx="355" cy="32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4</a:t>
              </a:r>
              <a:endPara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99" name="Text Box 69"/>
            <p:cNvSpPr txBox="1"/>
            <p:nvPr/>
          </p:nvSpPr>
          <p:spPr>
            <a:xfrm>
              <a:off x="2057" y="1755"/>
              <a:ext cx="384" cy="31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00" name="Line 70"/>
            <p:cNvSpPr/>
            <p:nvPr/>
          </p:nvSpPr>
          <p:spPr>
            <a:xfrm flipV="1">
              <a:off x="2149" y="1794"/>
              <a:ext cx="211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6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974" y="1200100"/>
            <a:ext cx="6759320" cy="334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接连接符 19"/>
          <p:cNvCxnSpPr/>
          <p:nvPr/>
        </p:nvCxnSpPr>
        <p:spPr>
          <a:xfrm>
            <a:off x="4367721" y="3446178"/>
            <a:ext cx="1889125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840014" y="3360911"/>
            <a:ext cx="0" cy="73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328964" y="3360911"/>
            <a:ext cx="0" cy="73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813152" y="3360911"/>
            <a:ext cx="0" cy="73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238125" y="488340"/>
            <a:ext cx="87852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14.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说一说小动物居住的位置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并解决小动物们的问题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539582" y="3077071"/>
            <a:ext cx="1008112" cy="11521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96"/>
          <a:stretch>
            <a:fillRect/>
          </a:stretch>
        </p:blipFill>
        <p:spPr bwMode="auto">
          <a:xfrm>
            <a:off x="1059171" y="1498645"/>
            <a:ext cx="6759320" cy="334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 flipH="1">
            <a:off x="6356350" y="4111625"/>
            <a:ext cx="0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4319588" y="2715766"/>
            <a:ext cx="1044500" cy="1046609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8900000">
            <a:off x="4648994" y="3345657"/>
            <a:ext cx="0" cy="73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18900000">
            <a:off x="4996657" y="2999189"/>
            <a:ext cx="0" cy="73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303713" y="1419225"/>
            <a:ext cx="0" cy="3240088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弧形 23"/>
          <p:cNvSpPr/>
          <p:nvPr/>
        </p:nvSpPr>
        <p:spPr>
          <a:xfrm>
            <a:off x="4048125" y="3435350"/>
            <a:ext cx="504825" cy="504825"/>
          </a:xfrm>
          <a:prstGeom prst="arc">
            <a:avLst>
              <a:gd name="adj1" fmla="val 16200000"/>
              <a:gd name="adj2" fmla="val 1984943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283968" y="3003798"/>
            <a:ext cx="9350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atinLnBrk="1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45°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580112" y="2283718"/>
            <a:ext cx="1584176" cy="11521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238125" y="488340"/>
            <a:ext cx="87852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14.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说一说小动物居住的位置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并解决小动物们的问题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96"/>
          <a:stretch>
            <a:fillRect/>
          </a:stretch>
        </p:blipFill>
        <p:spPr bwMode="auto">
          <a:xfrm>
            <a:off x="990338" y="1504653"/>
            <a:ext cx="6759320" cy="334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 flipH="1">
            <a:off x="6283325" y="4111625"/>
            <a:ext cx="0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2843808" y="2355726"/>
            <a:ext cx="1396406" cy="1409824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rot="2700000">
            <a:off x="3936206" y="3359943"/>
            <a:ext cx="0" cy="73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rot="2700000">
            <a:off x="3600451" y="3012279"/>
            <a:ext cx="0" cy="714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2700000">
            <a:off x="3250535" y="2659551"/>
            <a:ext cx="0" cy="714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弧形 25"/>
          <p:cNvSpPr/>
          <p:nvPr/>
        </p:nvSpPr>
        <p:spPr>
          <a:xfrm>
            <a:off x="3975100" y="3435350"/>
            <a:ext cx="504825" cy="504825"/>
          </a:xfrm>
          <a:prstGeom prst="arc">
            <a:avLst>
              <a:gd name="adj1" fmla="val 13193369"/>
              <a:gd name="adj2" fmla="val 1644673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algn="ctr">
              <a:defRPr/>
            </a:pP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3706813" y="2932113"/>
            <a:ext cx="936625" cy="400050"/>
          </a:xfrm>
          <a:prstGeom prst="rect">
            <a:avLst/>
          </a:prstGeom>
          <a:noFill/>
        </p:spPr>
        <p:txBody>
          <a:bodyPr>
            <a:spAutoFit/>
          </a:bodyPr>
          <a:p>
            <a:pPr latinLnBrk="1"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45°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230688" y="1419225"/>
            <a:ext cx="9525" cy="316865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899592" y="2139702"/>
            <a:ext cx="1584176" cy="11521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238125" y="488340"/>
            <a:ext cx="87852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14.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说一说小动物居住的位置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并解决小动物们的问题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6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96"/>
          <a:stretch>
            <a:fillRect/>
          </a:stretch>
        </p:blipFill>
        <p:spPr bwMode="auto">
          <a:xfrm>
            <a:off x="971923" y="1484333"/>
            <a:ext cx="6759320" cy="334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4265613" y="3744913"/>
            <a:ext cx="1889125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737101" y="3665538"/>
            <a:ext cx="0" cy="73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226051" y="3665538"/>
            <a:ext cx="0" cy="73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705477" y="3665538"/>
            <a:ext cx="0" cy="73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1"/>
          <p:cNvGrpSpPr/>
          <p:nvPr/>
        </p:nvGrpSpPr>
        <p:grpSpPr bwMode="auto">
          <a:xfrm>
            <a:off x="2843809" y="2355727"/>
            <a:ext cx="1799630" cy="1392362"/>
            <a:chOff x="2916412" y="2158015"/>
            <a:chExt cx="1799604" cy="1391684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916412" y="2158015"/>
              <a:ext cx="1397972" cy="1391684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2700000">
              <a:off x="3997682" y="3137926"/>
              <a:ext cx="0" cy="7143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2700000">
              <a:off x="3656373" y="2787261"/>
              <a:ext cx="0" cy="7143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2700000">
              <a:off x="3313476" y="2442942"/>
              <a:ext cx="0" cy="7143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3779404" y="2715080"/>
              <a:ext cx="936612" cy="40144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latinLnBrk="1">
                <a:defRPr/>
              </a:pPr>
              <a:r>
                <a:rPr lang="en-US" altLang="zh-CN" sz="2000" b="1" dirty="0">
                  <a:solidFill>
                    <a:srgbClr val="FF0000"/>
                  </a:solidFill>
                  <a:latin typeface="+mn-lt"/>
                  <a:ea typeface="黑体" panose="02010609060101010101" pitchFamily="2" charset="-122"/>
                </a:rPr>
                <a:t>45°</a:t>
              </a:r>
              <a:endParaRPr lang="zh-CN" altLang="en-US" sz="2000" b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endParaRPr>
            </a:p>
          </p:txBody>
        </p:sp>
      </p:grpSp>
      <p:grpSp>
        <p:nvGrpSpPr>
          <p:cNvPr id="16" name="组合 2"/>
          <p:cNvGrpSpPr/>
          <p:nvPr/>
        </p:nvGrpSpPr>
        <p:grpSpPr bwMode="auto">
          <a:xfrm>
            <a:off x="3975100" y="2715767"/>
            <a:ext cx="2308225" cy="1484759"/>
            <a:chOff x="4048894" y="2516760"/>
            <a:chExt cx="2308069" cy="1484899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6356963" y="3896874"/>
              <a:ext cx="0" cy="10478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4318751" y="2516760"/>
              <a:ext cx="1047034" cy="1029245"/>
            </a:xfrm>
            <a:prstGeom prst="line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18900000">
              <a:off x="4637816" y="3133214"/>
              <a:ext cx="0" cy="7144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8900000">
              <a:off x="4985454" y="2791867"/>
              <a:ext cx="0" cy="7144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弧形 20"/>
            <p:cNvSpPr/>
            <p:nvPr/>
          </p:nvSpPr>
          <p:spPr>
            <a:xfrm>
              <a:off x="4048894" y="3220535"/>
              <a:ext cx="504791" cy="503286"/>
            </a:xfrm>
            <a:prstGeom prst="arc">
              <a:avLst>
                <a:gd name="adj1" fmla="val 16200000"/>
                <a:gd name="adj2" fmla="val 19849430"/>
              </a:avLst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85738" y="2732804"/>
              <a:ext cx="936562" cy="4000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latinLnBrk="1">
                <a:defRPr/>
              </a:pPr>
              <a:r>
                <a:rPr lang="en-US" altLang="zh-CN" sz="2000" b="1" dirty="0">
                  <a:solidFill>
                    <a:srgbClr val="FF0000"/>
                  </a:solidFill>
                  <a:latin typeface="+mn-lt"/>
                  <a:ea typeface="黑体" panose="02010609060101010101" pitchFamily="2" charset="-122"/>
                </a:rPr>
                <a:t>45°</a:t>
              </a:r>
              <a:endParaRPr lang="zh-CN" altLang="en-US" sz="2000" b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endParaRPr>
            </a:p>
          </p:txBody>
        </p:sp>
      </p:grpSp>
      <p:sp>
        <p:nvSpPr>
          <p:cNvPr id="23" name="弧形 22"/>
          <p:cNvSpPr/>
          <p:nvPr/>
        </p:nvSpPr>
        <p:spPr>
          <a:xfrm>
            <a:off x="3975100" y="3417888"/>
            <a:ext cx="504825" cy="504825"/>
          </a:xfrm>
          <a:prstGeom prst="arc">
            <a:avLst>
              <a:gd name="adj1" fmla="val 13193369"/>
              <a:gd name="adj2" fmla="val 1644673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4230688" y="1401763"/>
            <a:ext cx="0" cy="3671887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 bwMode="auto">
          <a:xfrm>
            <a:off x="380818" y="3745397"/>
            <a:ext cx="7984614" cy="1148715"/>
            <a:chOff x="390589" y="2459312"/>
            <a:chExt cx="7984440" cy="1148878"/>
          </a:xfrm>
        </p:grpSpPr>
        <p:pic>
          <p:nvPicPr>
            <p:cNvPr id="26" name="图片 27" descr="F:\1.有关教学课件\123\新画人物图\书本 拷贝.png书本 拷贝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90589" y="2459312"/>
              <a:ext cx="912475" cy="114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>
              <a:off x="1534641" y="3024930"/>
              <a:ext cx="6840388" cy="503309"/>
            </a:xfrm>
            <a:prstGeom prst="wedgeRoundRectCallout">
              <a:avLst>
                <a:gd name="adj1" fmla="val -54097"/>
                <a:gd name="adj2" fmla="val -28588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charset="-122"/>
                  <a:ea typeface="Malgun Gothic" panose="020B0503020000020004" pitchFamily="2" charset="-127"/>
                </a:defRPr>
              </a:lvl9pPr>
            </a:lstStyle>
            <a:p>
              <a:pPr algn="just" latinLnBrk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天黑了，它们从小猴家回自己家，该怎样走呢？</a:t>
              </a:r>
              <a:endPara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238125" y="488340"/>
            <a:ext cx="87852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14.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说一说小动物居住的位置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并解决小动物们的问题</a:t>
            </a:r>
            <a:r>
              <a:rPr lang="zh-CN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Box 4"/>
          <p:cNvSpPr txBox="1"/>
          <p:nvPr/>
        </p:nvSpPr>
        <p:spPr>
          <a:xfrm>
            <a:off x="598170" y="400050"/>
            <a:ext cx="64966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15.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写出下面各题的最简单的整数比。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87" name="TextBox 4"/>
          <p:cNvSpPr txBox="1"/>
          <p:nvPr/>
        </p:nvSpPr>
        <p:spPr>
          <a:xfrm>
            <a:off x="609600" y="1371600"/>
            <a:ext cx="73152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）一个圆的半径和直径的比是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__________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8" name="TextBox 6"/>
          <p:cNvSpPr txBox="1"/>
          <p:nvPr/>
        </p:nvSpPr>
        <p:spPr>
          <a:xfrm>
            <a:off x="609600" y="1971675"/>
            <a:ext cx="798830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）两个圆的半径分别是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2cm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3cm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，它们的直径  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 比是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__________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，周长的比是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___________,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面积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的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比是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__________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248400" y="1371600"/>
            <a:ext cx="13919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599690" y="2778125"/>
            <a:ext cx="1524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6430645" y="2749550"/>
            <a:ext cx="1524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3513455" y="3403600"/>
            <a:ext cx="1524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9" name="矩形 3"/>
          <p:cNvSpPr/>
          <p:nvPr/>
        </p:nvSpPr>
        <p:spPr>
          <a:xfrm>
            <a:off x="369888" y="387350"/>
            <a:ext cx="80994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16.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用三张同样大小的正方形白铁皮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边长是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1.8m)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分别按下面三种方式剪出不同规格的圆片。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9701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1400" y="1484313"/>
            <a:ext cx="3870325" cy="1208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矩形 4"/>
          <p:cNvSpPr/>
          <p:nvPr/>
        </p:nvSpPr>
        <p:spPr>
          <a:xfrm>
            <a:off x="494030" y="1411605"/>
            <a:ext cx="418338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(1)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三种圆片中每个的周长分别是多少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?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030" y="2435225"/>
            <a:ext cx="41827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5.652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（米）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980" y="2957830"/>
            <a:ext cx="54673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2.826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（米）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4030" y="3489325"/>
            <a:ext cx="52285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1.8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1.884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（米）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4030" y="4049395"/>
            <a:ext cx="59010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答：三种圆片中每个的周长分别为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5.652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米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2.826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米、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1.884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米。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9" name="矩形 3"/>
          <p:cNvSpPr/>
          <p:nvPr/>
        </p:nvSpPr>
        <p:spPr>
          <a:xfrm>
            <a:off x="369888" y="387350"/>
            <a:ext cx="80994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16.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用三张同样大小的正方形白铁皮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边长是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1.8m)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分别按下面三种方式剪出不同规格的圆片。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9701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1400" y="1484313"/>
            <a:ext cx="3870325" cy="1208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矩形 4"/>
          <p:cNvSpPr/>
          <p:nvPr/>
        </p:nvSpPr>
        <p:spPr>
          <a:xfrm>
            <a:off x="484505" y="1340485"/>
            <a:ext cx="397383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(2)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剪完圆后，哪张白铁皮剩下的废料多些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?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205" y="2814955"/>
            <a:ext cx="7343775" cy="4781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1.8²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1.8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0.6966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（平方米）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370205" y="3367405"/>
            <a:ext cx="8351520" cy="4781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1.8²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1.8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0.6966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（平方米）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313055" y="3938905"/>
            <a:ext cx="8351520" cy="4781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1.8²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3.14×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1.8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0.6966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（平方米）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1350" y="4417060"/>
            <a:ext cx="55943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答：三张铁皮剩下的废料一样多。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9" name="矩形 3"/>
          <p:cNvSpPr/>
          <p:nvPr/>
        </p:nvSpPr>
        <p:spPr>
          <a:xfrm>
            <a:off x="369888" y="387350"/>
            <a:ext cx="80994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16.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用三张同样大小的正方形白铁皮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边长是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1.8m)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   分别按下面三种方式剪出不同规格的圆片。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9701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1400" y="1484313"/>
            <a:ext cx="3870325" cy="1208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矩形 4"/>
          <p:cNvSpPr/>
          <p:nvPr/>
        </p:nvSpPr>
        <p:spPr>
          <a:xfrm>
            <a:off x="370205" y="1484630"/>
            <a:ext cx="42119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(3)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根据以上的计算，你发现了什么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?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9935" y="2906395"/>
            <a:ext cx="764413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根据以上的计算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发现，无论按哪种方式剪出不同规格的圆片，剩下的废料都同样多。</a:t>
            </a:r>
            <a:endParaRPr 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323850" y="492741"/>
            <a:ext cx="8424614" cy="310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17.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近年来，我国原油消费总量中进口原油所占的比率在逐年递增。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年进口原油占我国原油消费总量的百分比如右图。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(1)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年我国原油消费总量中进口原油是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5.42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亿吨，原油消费总量是多少亿吨？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898843" y="3273378"/>
            <a:ext cx="2893392" cy="5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5.42 ÷73.54%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200400" y="3258820"/>
            <a:ext cx="2591435" cy="5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≈ 7.37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（亿吨）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81635" y="4020820"/>
            <a:ext cx="6903720" cy="5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答：原油消费总量是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7.37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亿吨。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94" y="3054534"/>
            <a:ext cx="1489888" cy="14898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398905" y="3238654"/>
            <a:ext cx="2720231" cy="5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37×26.46%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502650" y="3253486"/>
            <a:ext cx="213360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≈1.95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（亿吨）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6200" y="4248150"/>
            <a:ext cx="8729345" cy="52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年我国原油消费总量中国产原油是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1.95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亿吨。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94" y="2724334"/>
            <a:ext cx="1489888" cy="1489888"/>
          </a:xfrm>
          <a:prstGeom prst="rect">
            <a:avLst/>
          </a:prstGeom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23850" y="492741"/>
            <a:ext cx="8424614" cy="276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Malgun Gothic" panose="020B0503020000020004" pitchFamily="2" charset="-127"/>
              </a:defRPr>
            </a:lvl9pPr>
          </a:lstStyle>
          <a:p>
            <a:pPr eaLnBrk="1" latin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17.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近年来，我国原油消费总量中进口原油所占的比率在逐年递增。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2020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年进口原油占我国原油消费总量的百分比如右图。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2020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年我国原油消费总量中国产原油是多少亿吨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Box 4"/>
          <p:cNvSpPr txBox="1"/>
          <p:nvPr/>
        </p:nvSpPr>
        <p:spPr>
          <a:xfrm>
            <a:off x="494665" y="372110"/>
            <a:ext cx="4171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写出下面各数的倒数。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292" name="对象 3"/>
          <p:cNvGraphicFramePr>
            <a:graphicFrameLocks noChangeAspect="1"/>
          </p:cNvGraphicFramePr>
          <p:nvPr/>
        </p:nvGraphicFramePr>
        <p:xfrm>
          <a:off x="1487805" y="1209675"/>
          <a:ext cx="404495" cy="105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152400" imgH="393700" progId="Equation.DSMT4">
                  <p:embed/>
                </p:oleObj>
              </mc:Choice>
              <mc:Fallback>
                <p:oleObj name="" r:id="rId1" imgW="152400" imgH="393700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87805" y="1209675"/>
                        <a:ext cx="404495" cy="10502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对象 4"/>
          <p:cNvGraphicFramePr>
            <a:graphicFrameLocks noChangeAspect="1"/>
          </p:cNvGraphicFramePr>
          <p:nvPr/>
        </p:nvGraphicFramePr>
        <p:xfrm>
          <a:off x="2835275" y="1497965"/>
          <a:ext cx="337820" cy="47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3" imgW="127000" imgH="177165" progId="Equation.DSMT4">
                  <p:embed/>
                </p:oleObj>
              </mc:Choice>
              <mc:Fallback>
                <p:oleObj name="" r:id="rId3" imgW="127000" imgH="177165" progId="Equation.DSMT4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5275" y="1497965"/>
                        <a:ext cx="337820" cy="4737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对象 5"/>
          <p:cNvGraphicFramePr>
            <a:graphicFrameLocks noChangeAspect="1"/>
          </p:cNvGraphicFramePr>
          <p:nvPr/>
        </p:nvGraphicFramePr>
        <p:xfrm>
          <a:off x="4164330" y="1210310"/>
          <a:ext cx="407035" cy="1049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5" imgW="152400" imgH="393700" progId="Equation.DSMT4">
                  <p:embed/>
                </p:oleObj>
              </mc:Choice>
              <mc:Fallback>
                <p:oleObj name="" r:id="rId5" imgW="152400" imgH="393700" progId="Equation.DSMT4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4330" y="1210310"/>
                        <a:ext cx="407035" cy="10496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对象 6"/>
          <p:cNvGraphicFramePr>
            <a:graphicFrameLocks noChangeAspect="1"/>
          </p:cNvGraphicFramePr>
          <p:nvPr/>
        </p:nvGraphicFramePr>
        <p:xfrm>
          <a:off x="5742305" y="1497965"/>
          <a:ext cx="302260" cy="438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7" imgW="114300" imgH="165100" progId="Equation.DSMT4">
                  <p:embed/>
                </p:oleObj>
              </mc:Choice>
              <mc:Fallback>
                <p:oleObj name="" r:id="rId7" imgW="114300" imgH="165100" progId="Equation.DSMT4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2305" y="1497965"/>
                        <a:ext cx="302260" cy="4387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对象 7"/>
          <p:cNvGraphicFramePr>
            <a:graphicFrameLocks noChangeAspect="1"/>
          </p:cNvGraphicFramePr>
          <p:nvPr/>
        </p:nvGraphicFramePr>
        <p:xfrm>
          <a:off x="7177405" y="1212850"/>
          <a:ext cx="575310" cy="104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9" imgW="215900" imgH="393065" progId="Equation.DSMT4">
                  <p:embed/>
                </p:oleObj>
              </mc:Choice>
              <mc:Fallback>
                <p:oleObj name="" r:id="rId9" imgW="215900" imgH="393065" progId="Equation.DSMT4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77405" y="1212850"/>
                        <a:ext cx="575310" cy="10471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083945" y="2531745"/>
          <a:ext cx="2085975" cy="9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1" imgW="888365" imgH="393700" progId="Equation.DSMT4">
                  <p:embed/>
                </p:oleObj>
              </mc:Choice>
              <mc:Fallback>
                <p:oleObj name="" r:id="rId11" imgW="888365" imgH="393700" progId="Equation.DSMT4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3945" y="2531745"/>
                        <a:ext cx="2085975" cy="924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3857625" y="2531745"/>
          <a:ext cx="1995170" cy="92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13" imgW="850265" imgH="393700" progId="Equation.DSMT4">
                  <p:embed/>
                </p:oleObj>
              </mc:Choice>
              <mc:Fallback>
                <p:oleObj name="" r:id="rId13" imgW="850265" imgH="393700" progId="Equation.DSMT4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57625" y="2531745"/>
                        <a:ext cx="1995170" cy="924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774180" y="2531745"/>
          <a:ext cx="199263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15" imgW="850265" imgH="393700" progId="Equation.DSMT4">
                  <p:embed/>
                </p:oleObj>
              </mc:Choice>
              <mc:Fallback>
                <p:oleObj name="" r:id="rId15" imgW="850265" imgH="393700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74180" y="2531745"/>
                        <a:ext cx="1992630" cy="92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179195" y="3796030"/>
          <a:ext cx="1895475" cy="46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17" imgW="774065" imgH="190500" progId="Equation.DSMT4">
                  <p:embed/>
                </p:oleObj>
              </mc:Choice>
              <mc:Fallback>
                <p:oleObj name="" r:id="rId17" imgW="774065" imgH="190500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79195" y="3796030"/>
                        <a:ext cx="1895475" cy="4660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3857625" y="3542665"/>
          <a:ext cx="2124710" cy="814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19" imgW="1028065" imgH="393700" progId="Equation.DSMT4">
                  <p:embed/>
                </p:oleObj>
              </mc:Choice>
              <mc:Fallback>
                <p:oleObj name="" r:id="rId19" imgW="1028065" imgH="393700" progId="Equation.DSMT4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57625" y="3542665"/>
                        <a:ext cx="2124710" cy="8147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27" name="TextBox 4"/>
          <p:cNvSpPr txBox="1"/>
          <p:nvPr/>
        </p:nvSpPr>
        <p:spPr>
          <a:xfrm>
            <a:off x="544830" y="585470"/>
            <a:ext cx="5867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把下面各比化成最简单的整数比。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28" name="TextBox 4"/>
          <p:cNvSpPr txBox="1"/>
          <p:nvPr/>
        </p:nvSpPr>
        <p:spPr>
          <a:xfrm>
            <a:off x="1276350" y="1454150"/>
            <a:ext cx="1524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29" name="TextBox 4"/>
          <p:cNvSpPr txBox="1"/>
          <p:nvPr/>
        </p:nvSpPr>
        <p:spPr>
          <a:xfrm>
            <a:off x="3324225" y="1454150"/>
            <a:ext cx="1981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0.25</a:t>
            </a: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  <a:sym typeface="+mn-ea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0.45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15050" y="1294765"/>
            <a:ext cx="1488440" cy="897890"/>
            <a:chOff x="10080" y="2549"/>
            <a:chExt cx="2344" cy="1414"/>
          </a:xfrm>
        </p:grpSpPr>
        <p:sp>
          <p:nvSpPr>
            <p:cNvPr id="4130" name="TextBox 4"/>
            <p:cNvSpPr txBox="1"/>
            <p:nvPr/>
          </p:nvSpPr>
          <p:spPr>
            <a:xfrm>
              <a:off x="10820" y="2858"/>
              <a:ext cx="67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800" b="1" dirty="0">
                  <a:latin typeface="楷体_GB2312" panose="02010609030101010101" pitchFamily="1" charset="-122"/>
                  <a:ea typeface="楷体_GB2312" panose="02010609030101010101" pitchFamily="1" charset="-122"/>
                  <a:sym typeface="+mn-ea"/>
                </a:rPr>
                <a:t>∶</a:t>
              </a:r>
              <a:endPara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4131" name="Group 175"/>
            <p:cNvGrpSpPr/>
            <p:nvPr/>
          </p:nvGrpSpPr>
          <p:grpSpPr>
            <a:xfrm>
              <a:off x="10080" y="2549"/>
              <a:ext cx="905" cy="1385"/>
              <a:chOff x="2070" y="1512"/>
              <a:chExt cx="362" cy="554"/>
            </a:xfrm>
          </p:grpSpPr>
          <p:sp>
            <p:nvSpPr>
              <p:cNvPr id="4132" name="Text Box 68"/>
              <p:cNvSpPr txBox="1"/>
              <p:nvPr/>
            </p:nvSpPr>
            <p:spPr>
              <a:xfrm>
                <a:off x="2077" y="1512"/>
                <a:ext cx="355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3" name="Text Box 69"/>
              <p:cNvSpPr txBox="1"/>
              <p:nvPr/>
            </p:nvSpPr>
            <p:spPr>
              <a:xfrm>
                <a:off x="2070" y="1737"/>
                <a:ext cx="362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4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4" name="Line 70"/>
              <p:cNvSpPr/>
              <p:nvPr/>
            </p:nvSpPr>
            <p:spPr>
              <a:xfrm flipV="1">
                <a:off x="2149" y="1800"/>
                <a:ext cx="211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135" name="Group 175"/>
            <p:cNvGrpSpPr/>
            <p:nvPr/>
          </p:nvGrpSpPr>
          <p:grpSpPr>
            <a:xfrm>
              <a:off x="11520" y="2579"/>
              <a:ext cx="905" cy="1385"/>
              <a:chOff x="2070" y="1512"/>
              <a:chExt cx="362" cy="554"/>
            </a:xfrm>
          </p:grpSpPr>
          <p:sp>
            <p:nvSpPr>
              <p:cNvPr id="4136" name="Text Box 68"/>
              <p:cNvSpPr txBox="1"/>
              <p:nvPr/>
            </p:nvSpPr>
            <p:spPr>
              <a:xfrm>
                <a:off x="2077" y="1512"/>
                <a:ext cx="355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7" name="Text Box 69"/>
              <p:cNvSpPr txBox="1"/>
              <p:nvPr/>
            </p:nvSpPr>
            <p:spPr>
              <a:xfrm>
                <a:off x="2070" y="1737"/>
                <a:ext cx="362" cy="32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anchor="t">
                <a:spAutoFit/>
              </a:bodyPr>
              <a:p>
                <a:pPr algn="ctr"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8</a:t>
                </a:r>
                <a:endPara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8" name="Line 70"/>
              <p:cNvSpPr/>
              <p:nvPr/>
            </p:nvSpPr>
            <p:spPr>
              <a:xfrm flipV="1">
                <a:off x="2149" y="1794"/>
                <a:ext cx="211" cy="0"/>
              </a:xfrm>
              <a:prstGeom prst="line">
                <a:avLst/>
              </a:prstGeom>
              <a:ln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46" name="TextBox 4"/>
          <p:cNvSpPr txBox="1"/>
          <p:nvPr/>
        </p:nvSpPr>
        <p:spPr>
          <a:xfrm>
            <a:off x="958850" y="2193925"/>
            <a:ext cx="1524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TextBox 4"/>
          <p:cNvSpPr txBox="1"/>
          <p:nvPr/>
        </p:nvSpPr>
        <p:spPr>
          <a:xfrm>
            <a:off x="2971800" y="2193925"/>
            <a:ext cx="1419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" name="TextBox 4"/>
          <p:cNvSpPr txBox="1"/>
          <p:nvPr/>
        </p:nvSpPr>
        <p:spPr>
          <a:xfrm>
            <a:off x="5850255" y="2193925"/>
            <a:ext cx="1504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00380" y="535940"/>
            <a:ext cx="756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下面的说法对吗？对的画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“√”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，错的画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6545" y="1122045"/>
            <a:ext cx="824865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）一个真分数的倒数一定比这个真分数大。 （    ）</a:t>
            </a:r>
            <a:endParaRPr lang="zh-CN" altLang="en-US" sz="26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6545" y="1762760"/>
            <a:ext cx="85509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）一个数乘分数的积一定比原来的数小。   （    ）</a:t>
            </a:r>
            <a:endParaRPr lang="zh-CN" altLang="en-US" sz="26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6545" y="2326005"/>
            <a:ext cx="85509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3</a:t>
            </a:r>
            <a:r>
              <a:rPr lang="zh-CN" altLang="en-US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）一个数除以分数的商一定比原来的数大。 （    ）</a:t>
            </a:r>
            <a:endParaRPr lang="zh-CN" altLang="en-US" sz="26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6545" y="2845435"/>
            <a:ext cx="8644255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40000"/>
              </a:lnSpc>
            </a:pPr>
            <a:r>
              <a:rPr lang="zh-CN" altLang="en-US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4</a:t>
            </a:r>
            <a:r>
              <a:rPr lang="zh-CN" altLang="en-US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）大牛和小牛的头数比是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 ∶5</a:t>
            </a:r>
            <a:r>
              <a:rPr lang="zh-CN" altLang="en-US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，表示大牛比小牛          少   。                                   </a:t>
            </a:r>
            <a:r>
              <a:rPr lang="zh-CN" altLang="en-US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（    ）</a:t>
            </a:r>
            <a:r>
              <a:rPr lang="zh-CN" altLang="en-US" sz="2600" b="1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                                   </a:t>
            </a:r>
            <a:endParaRPr lang="zh-CN" altLang="en-US" sz="2600" b="1"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grpSp>
        <p:nvGrpSpPr>
          <p:cNvPr id="47126" name="组合 37"/>
          <p:cNvGrpSpPr/>
          <p:nvPr/>
        </p:nvGrpSpPr>
        <p:grpSpPr>
          <a:xfrm rot="0">
            <a:off x="755650" y="3258185"/>
            <a:ext cx="546100" cy="900430"/>
            <a:chOff x="1533" y="1903"/>
            <a:chExt cx="987" cy="1418"/>
          </a:xfrm>
        </p:grpSpPr>
        <p:sp>
          <p:nvSpPr>
            <p:cNvPr id="47127" name="文本框 38"/>
            <p:cNvSpPr txBox="1"/>
            <p:nvPr/>
          </p:nvSpPr>
          <p:spPr>
            <a:xfrm>
              <a:off x="1533" y="1903"/>
              <a:ext cx="98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endPara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28" name="文本框 39"/>
            <p:cNvSpPr txBox="1"/>
            <p:nvPr/>
          </p:nvSpPr>
          <p:spPr>
            <a:xfrm>
              <a:off x="1533" y="2499"/>
              <a:ext cx="98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5</a:t>
              </a:r>
              <a:endPara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 flipV="1">
              <a:off x="1611" y="2597"/>
              <a:ext cx="397" cy="0"/>
            </a:xfrm>
            <a:prstGeom prst="line">
              <a:avLst/>
            </a:prstGeom>
            <a:ln w="254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7731760" y="1108710"/>
            <a:ext cx="813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782560" y="1737360"/>
            <a:ext cx="813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×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41920" y="2295525"/>
            <a:ext cx="813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×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31760" y="3517265"/>
            <a:ext cx="813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6" name="文本框 14"/>
          <p:cNvSpPr txBox="1"/>
          <p:nvPr/>
        </p:nvSpPr>
        <p:spPr>
          <a:xfrm>
            <a:off x="844868" y="467678"/>
            <a:ext cx="50971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sym typeface="Times New Roman" panose="02020603050405020304" pitchFamily="18" charset="0"/>
              </a:rPr>
              <a:t>5.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sym typeface="Times New Roman" panose="02020603050405020304" pitchFamily="18" charset="0"/>
              </a:rPr>
              <a:t>下面各题怎样简便就怎样算。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13317" name="对象 2"/>
          <p:cNvGraphicFramePr>
            <a:graphicFrameLocks noChangeAspect="1"/>
          </p:cNvGraphicFramePr>
          <p:nvPr/>
        </p:nvGraphicFramePr>
        <p:xfrm>
          <a:off x="1763713" y="1316038"/>
          <a:ext cx="18002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1" imgW="850265" imgH="393700" progId="Equation.DSMT4">
                  <p:embed/>
                </p:oleObj>
              </mc:Choice>
              <mc:Fallback>
                <p:oleObj name="" r:id="rId1" imgW="850265" imgH="393700" progId="Equation.DSMT4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63713" y="1316038"/>
                        <a:ext cx="1800225" cy="831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对象 16"/>
          <p:cNvGraphicFramePr>
            <a:graphicFrameLocks noChangeAspect="1"/>
          </p:cNvGraphicFramePr>
          <p:nvPr/>
        </p:nvGraphicFramePr>
        <p:xfrm>
          <a:off x="4895850" y="1309688"/>
          <a:ext cx="18811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3" imgW="888365" imgH="431800" progId="Equation.DSMT4">
                  <p:embed/>
                </p:oleObj>
              </mc:Choice>
              <mc:Fallback>
                <p:oleObj name="" r:id="rId3" imgW="888365" imgH="431800" progId="Equation.DSMT4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5850" y="1309688"/>
                        <a:ext cx="1881188" cy="914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对象 18"/>
          <p:cNvGraphicFramePr>
            <a:graphicFrameLocks noChangeAspect="1"/>
          </p:cNvGraphicFramePr>
          <p:nvPr/>
        </p:nvGraphicFramePr>
        <p:xfrm>
          <a:off x="1487488" y="2328863"/>
          <a:ext cx="23907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5" imgW="1129665" imgH="850265" progId="Equation.DSMT4">
                  <p:embed/>
                </p:oleObj>
              </mc:Choice>
              <mc:Fallback>
                <p:oleObj name="" r:id="rId5" imgW="1129665" imgH="850265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7488" y="2328863"/>
                        <a:ext cx="2390775" cy="180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对象 19"/>
          <p:cNvGraphicFramePr>
            <a:graphicFrameLocks noChangeAspect="1"/>
          </p:cNvGraphicFramePr>
          <p:nvPr/>
        </p:nvGraphicFramePr>
        <p:xfrm>
          <a:off x="4719638" y="2362200"/>
          <a:ext cx="1289050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7" imgW="609600" imgH="812165" progId="Equation.DSMT4">
                  <p:embed/>
                </p:oleObj>
              </mc:Choice>
              <mc:Fallback>
                <p:oleObj name="" r:id="rId7" imgW="609600" imgH="812165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9638" y="2362200"/>
                        <a:ext cx="1289050" cy="1719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4" name="对象 2"/>
          <p:cNvGraphicFramePr>
            <a:graphicFrameLocks noChangeAspect="1"/>
          </p:cNvGraphicFramePr>
          <p:nvPr/>
        </p:nvGraphicFramePr>
        <p:xfrm>
          <a:off x="5260658" y="576263"/>
          <a:ext cx="21224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1" imgW="1002665" imgH="393700" progId="Equation.DSMT4">
                  <p:embed/>
                </p:oleObj>
              </mc:Choice>
              <mc:Fallback>
                <p:oleObj name="" r:id="rId1" imgW="1002665" imgH="393700" progId="Equation.DSMT4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60658" y="576263"/>
                        <a:ext cx="2122487" cy="831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对象 18"/>
          <p:cNvGraphicFramePr>
            <a:graphicFrameLocks noChangeAspect="1"/>
          </p:cNvGraphicFramePr>
          <p:nvPr/>
        </p:nvGraphicFramePr>
        <p:xfrm>
          <a:off x="5106670" y="1328738"/>
          <a:ext cx="2363788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3" imgW="1117600" imgH="1422400" progId="Equation.DSMT4">
                  <p:embed/>
                </p:oleObj>
              </mc:Choice>
              <mc:Fallback>
                <p:oleObj name="" r:id="rId3" imgW="1117600" imgH="1422400" progId="Equation.DSMT4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6670" y="1328738"/>
                        <a:ext cx="2363788" cy="3009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1289050" y="567055"/>
            <a:ext cx="1600835" cy="911860"/>
            <a:chOff x="2030" y="737"/>
            <a:chExt cx="2521" cy="1436"/>
          </a:xfrm>
        </p:grpSpPr>
        <p:sp>
          <p:nvSpPr>
            <p:cNvPr id="4" name="文本框 3"/>
            <p:cNvSpPr txBox="1"/>
            <p:nvPr/>
          </p:nvSpPr>
          <p:spPr>
            <a:xfrm>
              <a:off x="2500" y="1031"/>
              <a:ext cx="174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+3</a:t>
              </a:r>
              <a:r>
                <a:rPr lang="zh-C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÷</a:t>
              </a:r>
              <a:endPara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130" name="组合 16"/>
            <p:cNvGrpSpPr/>
            <p:nvPr/>
          </p:nvGrpSpPr>
          <p:grpSpPr>
            <a:xfrm>
              <a:off x="2030" y="737"/>
              <a:ext cx="813" cy="1411"/>
              <a:chOff x="1636" y="1935"/>
              <a:chExt cx="1002" cy="1411"/>
            </a:xfrm>
          </p:grpSpPr>
          <p:sp>
            <p:nvSpPr>
              <p:cNvPr id="47131" name="文本框 17"/>
              <p:cNvSpPr txBox="1"/>
              <p:nvPr/>
            </p:nvSpPr>
            <p:spPr>
              <a:xfrm>
                <a:off x="1636" y="1935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132" name="文本框 18"/>
              <p:cNvSpPr txBox="1"/>
              <p:nvPr/>
            </p:nvSpPr>
            <p:spPr>
              <a:xfrm>
                <a:off x="1651" y="2524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1731" y="2631"/>
                <a:ext cx="511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6"/>
            <p:cNvGrpSpPr/>
            <p:nvPr/>
          </p:nvGrpSpPr>
          <p:grpSpPr>
            <a:xfrm>
              <a:off x="3739" y="763"/>
              <a:ext cx="813" cy="1411"/>
              <a:chOff x="1636" y="1935"/>
              <a:chExt cx="1002" cy="1411"/>
            </a:xfrm>
          </p:grpSpPr>
          <p:sp>
            <p:nvSpPr>
              <p:cNvPr id="7" name="文本框 17"/>
              <p:cNvSpPr txBox="1"/>
              <p:nvPr/>
            </p:nvSpPr>
            <p:spPr>
              <a:xfrm>
                <a:off x="1636" y="1935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文本框 18"/>
              <p:cNvSpPr txBox="1"/>
              <p:nvPr/>
            </p:nvSpPr>
            <p:spPr>
              <a:xfrm>
                <a:off x="1651" y="2524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1731" y="2631"/>
                <a:ext cx="511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848360" y="1463675"/>
            <a:ext cx="1772285" cy="1604645"/>
            <a:chOff x="1440" y="2305"/>
            <a:chExt cx="2791" cy="2527"/>
          </a:xfrm>
        </p:grpSpPr>
        <p:sp>
          <p:nvSpPr>
            <p:cNvPr id="10" name="文本框 9"/>
            <p:cNvSpPr txBox="1"/>
            <p:nvPr/>
          </p:nvSpPr>
          <p:spPr>
            <a:xfrm>
              <a:off x="1440" y="2599"/>
              <a:ext cx="279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    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+6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组合 16"/>
            <p:cNvGrpSpPr/>
            <p:nvPr/>
          </p:nvGrpSpPr>
          <p:grpSpPr>
            <a:xfrm>
              <a:off x="2263" y="2305"/>
              <a:ext cx="813" cy="1411"/>
              <a:chOff x="1636" y="1935"/>
              <a:chExt cx="1002" cy="1411"/>
            </a:xfrm>
          </p:grpSpPr>
          <p:sp>
            <p:nvSpPr>
              <p:cNvPr id="12" name="文本框 17"/>
              <p:cNvSpPr txBox="1"/>
              <p:nvPr/>
            </p:nvSpPr>
            <p:spPr>
              <a:xfrm>
                <a:off x="1636" y="1935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文本框 18"/>
              <p:cNvSpPr txBox="1"/>
              <p:nvPr/>
            </p:nvSpPr>
            <p:spPr>
              <a:xfrm>
                <a:off x="1651" y="2524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1731" y="2631"/>
                <a:ext cx="511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14"/>
            <p:cNvSpPr txBox="1"/>
            <p:nvPr/>
          </p:nvSpPr>
          <p:spPr>
            <a:xfrm>
              <a:off x="1441" y="3716"/>
              <a:ext cx="279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组合 16"/>
            <p:cNvGrpSpPr/>
            <p:nvPr/>
          </p:nvGrpSpPr>
          <p:grpSpPr>
            <a:xfrm>
              <a:off x="2429" y="3422"/>
              <a:ext cx="813" cy="1411"/>
              <a:chOff x="1636" y="1935"/>
              <a:chExt cx="1002" cy="1411"/>
            </a:xfrm>
          </p:grpSpPr>
          <p:sp>
            <p:nvSpPr>
              <p:cNvPr id="17" name="文本框 17"/>
              <p:cNvSpPr txBox="1"/>
              <p:nvPr/>
            </p:nvSpPr>
            <p:spPr>
              <a:xfrm>
                <a:off x="1636" y="1935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文本框 18"/>
              <p:cNvSpPr txBox="1"/>
              <p:nvPr/>
            </p:nvSpPr>
            <p:spPr>
              <a:xfrm>
                <a:off x="1651" y="2524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1731" y="2631"/>
                <a:ext cx="511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5" name="对象 17"/>
          <p:cNvGraphicFramePr>
            <a:graphicFrameLocks noChangeAspect="1"/>
          </p:cNvGraphicFramePr>
          <p:nvPr/>
        </p:nvGraphicFramePr>
        <p:xfrm>
          <a:off x="1370330" y="521970"/>
          <a:ext cx="2203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1" imgW="1040765" imgH="431800" progId="Equation.DSMT4">
                  <p:embed/>
                </p:oleObj>
              </mc:Choice>
              <mc:Fallback>
                <p:oleObj name="" r:id="rId1" imgW="1040765" imgH="431800" progId="Equation.DSMT4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70330" y="521970"/>
                        <a:ext cx="2203450" cy="914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对象 20"/>
          <p:cNvGraphicFramePr>
            <a:graphicFrameLocks noChangeAspect="1"/>
          </p:cNvGraphicFramePr>
          <p:nvPr/>
        </p:nvGraphicFramePr>
        <p:xfrm>
          <a:off x="1075055" y="1472883"/>
          <a:ext cx="279400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3" imgW="1320165" imgH="1269365" progId="Equation.DSMT4">
                  <p:embed/>
                </p:oleObj>
              </mc:Choice>
              <mc:Fallback>
                <p:oleObj name="" r:id="rId3" imgW="1320165" imgH="1269365" progId="Equation.DSMT4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55" y="1472883"/>
                        <a:ext cx="2794000" cy="2686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组合 38"/>
          <p:cNvGrpSpPr/>
          <p:nvPr/>
        </p:nvGrpSpPr>
        <p:grpSpPr>
          <a:xfrm>
            <a:off x="5215255" y="548640"/>
            <a:ext cx="2987040" cy="895350"/>
            <a:chOff x="1668" y="1327"/>
            <a:chExt cx="4704" cy="1410"/>
          </a:xfrm>
        </p:grpSpPr>
        <p:sp>
          <p:nvSpPr>
            <p:cNvPr id="4" name="文本框 3"/>
            <p:cNvSpPr txBox="1"/>
            <p:nvPr/>
          </p:nvSpPr>
          <p:spPr>
            <a:xfrm>
              <a:off x="1668" y="1607"/>
              <a:ext cx="47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×（     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+      </a:t>
              </a:r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）</a:t>
              </a:r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grpSp>
          <p:nvGrpSpPr>
            <p:cNvPr id="47130" name="组合 16"/>
            <p:cNvGrpSpPr/>
            <p:nvPr/>
          </p:nvGrpSpPr>
          <p:grpSpPr>
            <a:xfrm rot="0">
              <a:off x="3585" y="1327"/>
              <a:ext cx="810" cy="1411"/>
              <a:chOff x="1619" y="1935"/>
              <a:chExt cx="998" cy="1411"/>
            </a:xfrm>
          </p:grpSpPr>
          <p:sp>
            <p:nvSpPr>
              <p:cNvPr id="47131" name="文本框 17"/>
              <p:cNvSpPr txBox="1"/>
              <p:nvPr/>
            </p:nvSpPr>
            <p:spPr>
              <a:xfrm>
                <a:off x="1636" y="1935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132" name="文本框 18"/>
              <p:cNvSpPr txBox="1"/>
              <p:nvPr/>
            </p:nvSpPr>
            <p:spPr>
              <a:xfrm>
                <a:off x="1619" y="2524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5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1731" y="2631"/>
                <a:ext cx="511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16"/>
            <p:cNvGrpSpPr/>
            <p:nvPr/>
          </p:nvGrpSpPr>
          <p:grpSpPr>
            <a:xfrm rot="0">
              <a:off x="4624" y="1327"/>
              <a:ext cx="1033" cy="1411"/>
              <a:chOff x="1365" y="1935"/>
              <a:chExt cx="1273" cy="1411"/>
            </a:xfrm>
          </p:grpSpPr>
          <p:sp>
            <p:nvSpPr>
              <p:cNvPr id="7" name="文本框 17"/>
              <p:cNvSpPr txBox="1"/>
              <p:nvPr/>
            </p:nvSpPr>
            <p:spPr>
              <a:xfrm>
                <a:off x="1540" y="1935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文本框 18"/>
              <p:cNvSpPr txBox="1"/>
              <p:nvPr/>
            </p:nvSpPr>
            <p:spPr>
              <a:xfrm>
                <a:off x="1365" y="2524"/>
                <a:ext cx="1273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25</a:t>
                </a:r>
                <a:endPara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1573" y="2631"/>
                <a:ext cx="669" cy="0"/>
              </a:xfrm>
              <a:prstGeom prst="line">
                <a:avLst/>
              </a:prstGeom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组合 46"/>
          <p:cNvGrpSpPr/>
          <p:nvPr/>
        </p:nvGrpSpPr>
        <p:grpSpPr>
          <a:xfrm>
            <a:off x="4715510" y="1338580"/>
            <a:ext cx="2995930" cy="2643505"/>
            <a:chOff x="881" y="2571"/>
            <a:chExt cx="4718" cy="4163"/>
          </a:xfrm>
        </p:grpSpPr>
        <p:grpSp>
          <p:nvGrpSpPr>
            <p:cNvPr id="38" name="组合 37"/>
            <p:cNvGrpSpPr/>
            <p:nvPr/>
          </p:nvGrpSpPr>
          <p:grpSpPr>
            <a:xfrm>
              <a:off x="894" y="2571"/>
              <a:ext cx="4705" cy="1431"/>
              <a:chOff x="1981" y="5983"/>
              <a:chExt cx="4705" cy="1431"/>
            </a:xfrm>
          </p:grpSpPr>
          <p:grpSp>
            <p:nvGrpSpPr>
              <p:cNvPr id="13" name="组合 16"/>
              <p:cNvGrpSpPr/>
              <p:nvPr/>
            </p:nvGrpSpPr>
            <p:grpSpPr>
              <a:xfrm rot="0">
                <a:off x="5340" y="5983"/>
                <a:ext cx="1033" cy="1411"/>
                <a:chOff x="1365" y="1935"/>
                <a:chExt cx="1273" cy="1411"/>
              </a:xfrm>
            </p:grpSpPr>
            <p:sp>
              <p:nvSpPr>
                <p:cNvPr id="14" name="文本框 17"/>
                <p:cNvSpPr txBox="1"/>
                <p:nvPr/>
              </p:nvSpPr>
              <p:spPr>
                <a:xfrm>
                  <a:off x="1540" y="1935"/>
                  <a:ext cx="981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6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文本框 18"/>
                <p:cNvSpPr txBox="1"/>
                <p:nvPr/>
              </p:nvSpPr>
              <p:spPr>
                <a:xfrm>
                  <a:off x="1365" y="2524"/>
                  <a:ext cx="1273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25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6" name="直接连接符 15"/>
                <p:cNvCxnSpPr/>
                <p:nvPr/>
              </p:nvCxnSpPr>
              <p:spPr>
                <a:xfrm>
                  <a:off x="1573" y="2631"/>
                  <a:ext cx="669" cy="0"/>
                </a:xfrm>
                <a:prstGeom prst="line">
                  <a:avLst/>
                </a:prstGeom>
                <a:ln w="25400" cmpd="sng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6"/>
              <p:cNvGrpSpPr/>
              <p:nvPr/>
            </p:nvGrpSpPr>
            <p:grpSpPr>
              <a:xfrm rot="0">
                <a:off x="4271" y="5993"/>
                <a:ext cx="1065" cy="1411"/>
                <a:chOff x="1365" y="1935"/>
                <a:chExt cx="1313" cy="1411"/>
              </a:xfrm>
            </p:grpSpPr>
            <p:sp>
              <p:nvSpPr>
                <p:cNvPr id="19" name="文本框 17"/>
                <p:cNvSpPr txBox="1"/>
                <p:nvPr/>
              </p:nvSpPr>
              <p:spPr>
                <a:xfrm>
                  <a:off x="1396" y="1935"/>
                  <a:ext cx="1282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15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文本框 18"/>
                <p:cNvSpPr txBox="1"/>
                <p:nvPr/>
              </p:nvSpPr>
              <p:spPr>
                <a:xfrm>
                  <a:off x="1365" y="2524"/>
                  <a:ext cx="1273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25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2" name="直接连接符 21"/>
                <p:cNvCxnSpPr/>
                <p:nvPr/>
              </p:nvCxnSpPr>
              <p:spPr>
                <a:xfrm>
                  <a:off x="1573" y="2631"/>
                  <a:ext cx="669" cy="0"/>
                </a:xfrm>
                <a:prstGeom prst="line">
                  <a:avLst/>
                </a:prstGeom>
                <a:ln w="25400" cmpd="sng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文本框 22"/>
              <p:cNvSpPr txBox="1"/>
              <p:nvPr/>
            </p:nvSpPr>
            <p:spPr>
              <a:xfrm>
                <a:off x="1981" y="6410"/>
                <a:ext cx="470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    ×（    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+      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）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  <p:grpSp>
            <p:nvGrpSpPr>
              <p:cNvPr id="24" name="组合 16"/>
              <p:cNvGrpSpPr/>
              <p:nvPr/>
            </p:nvGrpSpPr>
            <p:grpSpPr>
              <a:xfrm rot="0">
                <a:off x="2713" y="6003"/>
                <a:ext cx="810" cy="1411"/>
                <a:chOff x="1619" y="1935"/>
                <a:chExt cx="998" cy="1411"/>
              </a:xfrm>
            </p:grpSpPr>
            <p:sp>
              <p:nvSpPr>
                <p:cNvPr id="25" name="文本框 17"/>
                <p:cNvSpPr txBox="1"/>
                <p:nvPr/>
              </p:nvSpPr>
              <p:spPr>
                <a:xfrm>
                  <a:off x="1636" y="1935"/>
                  <a:ext cx="981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文本框 18"/>
                <p:cNvSpPr txBox="1"/>
                <p:nvPr/>
              </p:nvSpPr>
              <p:spPr>
                <a:xfrm>
                  <a:off x="1619" y="2524"/>
                  <a:ext cx="987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7" name="直接连接符 26"/>
                <p:cNvCxnSpPr/>
                <p:nvPr/>
              </p:nvCxnSpPr>
              <p:spPr>
                <a:xfrm>
                  <a:off x="1731" y="2631"/>
                  <a:ext cx="511" cy="0"/>
                </a:xfrm>
                <a:prstGeom prst="line">
                  <a:avLst/>
                </a:prstGeom>
                <a:ln w="25400" cmpd="sng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" name="组合 44"/>
            <p:cNvGrpSpPr/>
            <p:nvPr/>
          </p:nvGrpSpPr>
          <p:grpSpPr>
            <a:xfrm>
              <a:off x="944" y="3998"/>
              <a:ext cx="3560" cy="1410"/>
              <a:chOff x="944" y="3998"/>
              <a:chExt cx="3560" cy="141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944" y="4283"/>
                <a:ext cx="3560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    ×    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  <p:grpSp>
            <p:nvGrpSpPr>
              <p:cNvPr id="29" name="组合 16"/>
              <p:cNvGrpSpPr/>
              <p:nvPr/>
            </p:nvGrpSpPr>
            <p:grpSpPr>
              <a:xfrm rot="0">
                <a:off x="1657" y="3998"/>
                <a:ext cx="810" cy="1411"/>
                <a:chOff x="1619" y="1935"/>
                <a:chExt cx="998" cy="1411"/>
              </a:xfrm>
            </p:grpSpPr>
            <p:sp>
              <p:nvSpPr>
                <p:cNvPr id="30" name="文本框 17"/>
                <p:cNvSpPr txBox="1"/>
                <p:nvPr/>
              </p:nvSpPr>
              <p:spPr>
                <a:xfrm>
                  <a:off x="1636" y="1935"/>
                  <a:ext cx="981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1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文本框 18"/>
                <p:cNvSpPr txBox="1"/>
                <p:nvPr/>
              </p:nvSpPr>
              <p:spPr>
                <a:xfrm>
                  <a:off x="1619" y="2524"/>
                  <a:ext cx="987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1731" y="2631"/>
                  <a:ext cx="511" cy="0"/>
                </a:xfrm>
                <a:prstGeom prst="line">
                  <a:avLst/>
                </a:prstGeom>
                <a:ln w="25400" cmpd="sng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16"/>
              <p:cNvGrpSpPr/>
              <p:nvPr/>
            </p:nvGrpSpPr>
            <p:grpSpPr>
              <a:xfrm rot="0">
                <a:off x="2893" y="3998"/>
                <a:ext cx="1065" cy="1411"/>
                <a:chOff x="1365" y="1935"/>
                <a:chExt cx="1313" cy="1411"/>
              </a:xfrm>
            </p:grpSpPr>
            <p:sp>
              <p:nvSpPr>
                <p:cNvPr id="34" name="文本框 17"/>
                <p:cNvSpPr txBox="1"/>
                <p:nvPr/>
              </p:nvSpPr>
              <p:spPr>
                <a:xfrm>
                  <a:off x="1396" y="1935"/>
                  <a:ext cx="1282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21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文本框 18"/>
                <p:cNvSpPr txBox="1"/>
                <p:nvPr/>
              </p:nvSpPr>
              <p:spPr>
                <a:xfrm>
                  <a:off x="1365" y="2524"/>
                  <a:ext cx="1273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25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6" name="直接连接符 35"/>
                <p:cNvCxnSpPr/>
                <p:nvPr/>
              </p:nvCxnSpPr>
              <p:spPr>
                <a:xfrm>
                  <a:off x="1573" y="2631"/>
                  <a:ext cx="669" cy="0"/>
                </a:xfrm>
                <a:prstGeom prst="line">
                  <a:avLst/>
                </a:prstGeom>
                <a:ln w="25400" cmpd="sng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" name="组合 45"/>
            <p:cNvGrpSpPr/>
            <p:nvPr/>
          </p:nvGrpSpPr>
          <p:grpSpPr>
            <a:xfrm>
              <a:off x="881" y="5324"/>
              <a:ext cx="1824" cy="1410"/>
              <a:chOff x="881" y="5324"/>
              <a:chExt cx="1824" cy="1410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881" y="5619"/>
                <a:ext cx="95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＝     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  <p:grpSp>
            <p:nvGrpSpPr>
              <p:cNvPr id="41" name="组合 16"/>
              <p:cNvGrpSpPr/>
              <p:nvPr/>
            </p:nvGrpSpPr>
            <p:grpSpPr>
              <a:xfrm rot="0">
                <a:off x="1641" y="5324"/>
                <a:ext cx="1065" cy="1411"/>
                <a:chOff x="1365" y="1935"/>
                <a:chExt cx="1313" cy="1411"/>
              </a:xfrm>
            </p:grpSpPr>
            <p:sp>
              <p:nvSpPr>
                <p:cNvPr id="42" name="文本框 17"/>
                <p:cNvSpPr txBox="1"/>
                <p:nvPr/>
              </p:nvSpPr>
              <p:spPr>
                <a:xfrm>
                  <a:off x="1396" y="1935"/>
                  <a:ext cx="1282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21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文本框 18"/>
                <p:cNvSpPr txBox="1"/>
                <p:nvPr/>
              </p:nvSpPr>
              <p:spPr>
                <a:xfrm>
                  <a:off x="1365" y="2524"/>
                  <a:ext cx="1273" cy="82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r>
                    <a:rPr lang="en-US" altLang="zh-CN" sz="2800" b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50</a:t>
                  </a:r>
                  <a:endPara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4" name="直接连接符 43"/>
                <p:cNvCxnSpPr/>
                <p:nvPr/>
              </p:nvCxnSpPr>
              <p:spPr>
                <a:xfrm>
                  <a:off x="1573" y="2631"/>
                  <a:ext cx="669" cy="0"/>
                </a:xfrm>
                <a:prstGeom prst="line">
                  <a:avLst/>
                </a:prstGeom>
                <a:ln w="25400" cmpd="sng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1"/>
          <p:cNvSpPr/>
          <p:nvPr/>
        </p:nvSpPr>
        <p:spPr>
          <a:xfrm>
            <a:off x="747395" y="525145"/>
            <a:ext cx="757047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latin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地球表面海洋面积约为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36000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万平方千米，占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地球表面总面积的     。地球表面总面积约为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多少万平方千米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?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3000" y="3278823"/>
            <a:ext cx="71494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答：地球表面总面积约为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51000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万平方千米。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aphicFrame>
        <p:nvGraphicFramePr>
          <p:cNvPr id="6" name="对象 2"/>
          <p:cNvGraphicFramePr>
            <a:graphicFrameLocks noChangeAspect="1"/>
          </p:cNvGraphicFramePr>
          <p:nvPr/>
        </p:nvGraphicFramePr>
        <p:xfrm>
          <a:off x="3732848" y="1007110"/>
          <a:ext cx="39528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215900" imgH="393065" progId="Equation.DSMT4">
                  <p:embed/>
                </p:oleObj>
              </mc:Choice>
              <mc:Fallback>
                <p:oleObj name="" r:id="rId1" imgW="215900" imgH="393065" progId="Equation.DSMT4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32848" y="1007110"/>
                        <a:ext cx="395287" cy="719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2042795" y="2272030"/>
            <a:ext cx="5769610" cy="889000"/>
            <a:chOff x="4012" y="5694"/>
            <a:chExt cx="9086" cy="1400"/>
          </a:xfrm>
        </p:grpSpPr>
        <p:sp>
          <p:nvSpPr>
            <p:cNvPr id="10" name="文本框 9"/>
            <p:cNvSpPr txBox="1"/>
            <p:nvPr/>
          </p:nvSpPr>
          <p:spPr>
            <a:xfrm>
              <a:off x="4012" y="5985"/>
              <a:ext cx="90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36000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÷      ＝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51000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rPr>
                <a:t>（万平方千米）</a:t>
              </a:r>
              <a:endPara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1" name="组合 37"/>
            <p:cNvGrpSpPr/>
            <p:nvPr/>
          </p:nvGrpSpPr>
          <p:grpSpPr>
            <a:xfrm>
              <a:off x="6021" y="5694"/>
              <a:ext cx="874" cy="1401"/>
              <a:chOff x="1452" y="1887"/>
              <a:chExt cx="1003" cy="1401"/>
            </a:xfrm>
          </p:grpSpPr>
          <p:sp>
            <p:nvSpPr>
              <p:cNvPr id="12" name="文本框 38"/>
              <p:cNvSpPr txBox="1"/>
              <p:nvPr/>
            </p:nvSpPr>
            <p:spPr>
              <a:xfrm>
                <a:off x="1452" y="1887"/>
                <a:ext cx="981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12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文本框 39"/>
              <p:cNvSpPr txBox="1"/>
              <p:nvPr/>
            </p:nvSpPr>
            <p:spPr>
              <a:xfrm>
                <a:off x="1468" y="2466"/>
                <a:ext cx="987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17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1630" y="2597"/>
                <a:ext cx="608" cy="0"/>
              </a:xfrm>
              <a:prstGeom prst="line">
                <a:avLst/>
              </a:prstGeom>
              <a:ln w="25400" cmpd="sng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2739</Words>
  <Application>WPS 演示</Application>
  <PresentationFormat>在屏幕上显示</PresentationFormat>
  <Paragraphs>415</Paragraphs>
  <Slides>29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28</vt:i4>
      </vt:variant>
      <vt:variant>
        <vt:lpstr>幻灯片标题</vt:lpstr>
      </vt:variant>
      <vt:variant>
        <vt:i4>29</vt:i4>
      </vt:variant>
    </vt:vector>
  </HeadingPairs>
  <TitlesOfParts>
    <vt:vector size="73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楷体_GB2312</vt:lpstr>
      <vt:lpstr>新宋体</vt:lpstr>
      <vt:lpstr>Arial Unicode MS</vt:lpstr>
      <vt:lpstr>Calibri</vt:lpstr>
      <vt:lpstr>等线</vt:lpstr>
      <vt:lpstr>Malgun Gothic</vt:lpstr>
      <vt:lpstr>Arial Narrow</vt:lpstr>
      <vt:lpstr>Bell MT</vt:lpstr>
      <vt:lpstr>默认设计模板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2022-09-04T14:33:48Z</dcterms:created>
  <dcterms:modified xsi:type="dcterms:W3CDTF">2022-09-04T14:33:48Z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2052-11.8.2.8506</vt:lpwstr>
  </property>
  <property fmtid="{D5CDD505-2E9C-101B-9397-08002B2CF9AE}" pid="4" name="ICV">
    <vt:lpwstr>7CC036D446FB4B2EAB18FD4A61046082</vt:lpwstr>
  </property>
</Properties>
</file>