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50" r:id="rId5"/>
    <p:sldId id="372" r:id="rId6"/>
    <p:sldId id="278" r:id="rId7"/>
    <p:sldId id="393" r:id="rId8"/>
    <p:sldId id="438" r:id="rId9"/>
    <p:sldId id="439" r:id="rId10"/>
    <p:sldId id="334" r:id="rId11"/>
    <p:sldId id="335" r:id="rId12"/>
    <p:sldId id="331" r:id="rId13"/>
    <p:sldId id="442" r:id="rId14"/>
    <p:sldId id="394" r:id="rId15"/>
    <p:sldId id="344" r:id="rId16"/>
    <p:sldId id="443" r:id="rId17"/>
    <p:sldId id="395" r:id="rId18"/>
    <p:sldId id="345" r:id="rId19"/>
    <p:sldId id="445" r:id="rId20"/>
    <p:sldId id="446" r:id="rId21"/>
    <p:sldId id="352" r:id="rId22"/>
    <p:sldId id="353" r:id="rId23"/>
    <p:sldId id="324" r:id="rId24"/>
    <p:sldId id="325" r:id="rId25"/>
    <p:sldId id="355" r:id="rId26"/>
  </p:sldIdLst>
  <p:sldSz cx="9144000" cy="5143500" type="screen16x9"/>
  <p:notesSz cx="6858000" cy="9144000"/>
  <p:custDataLst>
    <p:tags r:id="rId30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2" userDrawn="1">
          <p15:clr>
            <a:srgbClr val="A4A3A4"/>
          </p15:clr>
        </p15:guide>
        <p15:guide id="2" pos="2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F4AABC"/>
    <a:srgbClr val="64CFFF"/>
    <a:srgbClr val="FEF0DE"/>
    <a:srgbClr val="BEC0E0"/>
    <a:srgbClr val="ABF0F3"/>
    <a:srgbClr val="CC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9" autoAdjust="0"/>
    <p:restoredTop sz="71394" autoAdjust="0"/>
  </p:normalViewPr>
  <p:slideViewPr>
    <p:cSldViewPr showGuides="1">
      <p:cViewPr varScale="1">
        <p:scale>
          <a:sx n="149" d="100"/>
          <a:sy n="149" d="100"/>
        </p:scale>
        <p:origin x="660" y="108"/>
      </p:cViewPr>
      <p:guideLst>
        <p:guide orient="horz" pos="1762"/>
        <p:guide pos="2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34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362018-E9B6-49CD-8973-370CCED1200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00A25BD-2702-48EB-B701-412D6E888653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257303A-E3E9-45C0-B695-43FB046BD8D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i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6577EFC-EF48-49B0-8AFC-BE41F49AEFB6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>
                <a:ea typeface="宋体" panose="02010600030101010101" pitchFamily="2" charset="-122"/>
              </a:rPr>
              <a:t>添加圆形，标识直径。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2BB35B8-35F4-40F5-A99F-B3840EE1306B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F047AAFB-A073-4C73-BFCD-16690166B55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BFB40B0-5DAD-4583-8D55-FBFD7E1CC8C6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1FC1368-D158-48DD-8394-D55C99537919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1409240-2E27-4817-A85F-6F33F5EE7ED2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7E43EDF5-DC5D-4A2D-A1A4-04867993D852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60338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tags" Target="../tags/tag16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9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3.wav"/><Relationship Id="rId3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2041525" y="2139950"/>
            <a:ext cx="5761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课时 圆的周长（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1690688" y="1358900"/>
            <a:ext cx="576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圆的周长</a:t>
            </a:r>
            <a:endParaRPr lang="zh-CN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6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9" name="图片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0"/>
            <a:ext cx="1008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9" name="图片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>
            <a:fillRect/>
          </a:stretch>
        </p:blipFill>
        <p:spPr bwMode="auto">
          <a:xfrm>
            <a:off x="4921250" y="2114550"/>
            <a:ext cx="3408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14538"/>
            <a:ext cx="34099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5"/>
          <p:cNvSpPr txBox="1">
            <a:spLocks noChangeArrowheads="1"/>
          </p:cNvSpPr>
          <p:nvPr/>
        </p:nvSpPr>
        <p:spPr bwMode="auto">
          <a:xfrm>
            <a:off x="5024438" y="1184275"/>
            <a:ext cx="335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r>
              <a:rPr lang="zh-CN" altLang="en-US" sz="2400" b="1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滚动法</a:t>
            </a:r>
            <a:endParaRPr lang="zh-CN" altLang="en-US" sz="2400" b="1">
              <a:solidFill>
                <a:srgbClr val="66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919163" y="1184275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绕绳法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0"/>
            <a:ext cx="1008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r="17728"/>
          <a:stretch>
            <a:fillRect/>
          </a:stretch>
        </p:blipFill>
        <p:spPr bwMode="auto">
          <a:xfrm>
            <a:off x="5567363" y="339725"/>
            <a:ext cx="12906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44625"/>
            <a:ext cx="31607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0704" r="14224" b="16667"/>
          <a:stretch>
            <a:fillRect/>
          </a:stretch>
        </p:blipFill>
        <p:spPr bwMode="auto">
          <a:xfrm>
            <a:off x="3173413" y="184150"/>
            <a:ext cx="14509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5108"/>
          <a:stretch>
            <a:fillRect/>
          </a:stretch>
        </p:blipFill>
        <p:spPr bwMode="auto">
          <a:xfrm>
            <a:off x="2826662" y="1892300"/>
            <a:ext cx="10722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t01c6d5773b77484b3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8478" r="13744" b="12303"/>
          <a:stretch>
            <a:fillRect/>
          </a:stretch>
        </p:blipFill>
        <p:spPr bwMode="auto">
          <a:xfrm>
            <a:off x="974725" y="2711450"/>
            <a:ext cx="106838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t019a48e9dc72cf680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8650"/>
            <a:ext cx="1739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t0156c0180320f9fe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11638" r="12279" b="18423"/>
          <a:stretch>
            <a:fillRect/>
          </a:stretch>
        </p:blipFill>
        <p:spPr bwMode="auto">
          <a:xfrm>
            <a:off x="1554163" y="3154363"/>
            <a:ext cx="27654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t013784ccc307325998&amp;pfm122&amp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54175"/>
            <a:ext cx="13382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0"/>
            <a:ext cx="1008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41400" y="617538"/>
            <a:ext cx="2632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猜一猜，想一想。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图片包含 游戏机, 凳子, 桌子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1054738"/>
            <a:ext cx="786288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3" name="图片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1187450" y="1635125"/>
            <a:ext cx="1893888" cy="18938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097088" y="2533650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673475" y="2125663"/>
            <a:ext cx="2332038" cy="23320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789488" y="3241675"/>
            <a:ext cx="100012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6235700" y="1208088"/>
            <a:ext cx="1454150" cy="1454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6924675" y="18970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0730" name="文本框 10"/>
          <p:cNvSpPr txBox="1">
            <a:spLocks noChangeArrowheads="1"/>
          </p:cNvSpPr>
          <p:nvPr/>
        </p:nvSpPr>
        <p:spPr bwMode="auto">
          <a:xfrm>
            <a:off x="1041400" y="617538"/>
            <a:ext cx="3856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画一画，剪一剪，量一量。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35700" y="40582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0388" y="1203325"/>
          <a:ext cx="8129586" cy="3154363"/>
        </p:xfrm>
        <a:graphic>
          <a:graphicData uri="http://schemas.openxmlformats.org/drawingml/2006/table">
            <a:tbl>
              <a:tblPr/>
              <a:tblGrid>
                <a:gridCol w="1792057"/>
                <a:gridCol w="1334135"/>
                <a:gridCol w="1390650"/>
                <a:gridCol w="3612744"/>
              </a:tblGrid>
              <a:tr h="10302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2802" name="Group 96"/>
          <p:cNvGrpSpPr/>
          <p:nvPr/>
        </p:nvGrpSpPr>
        <p:grpSpPr bwMode="auto">
          <a:xfrm>
            <a:off x="5440363" y="1244600"/>
            <a:ext cx="1584325" cy="811213"/>
            <a:chOff x="3965" y="2487"/>
            <a:chExt cx="681" cy="511"/>
          </a:xfrm>
        </p:grpSpPr>
        <p:grpSp>
          <p:nvGrpSpPr>
            <p:cNvPr id="32810" name="Group 77"/>
            <p:cNvGrpSpPr/>
            <p:nvPr/>
          </p:nvGrpSpPr>
          <p:grpSpPr bwMode="auto">
            <a:xfrm>
              <a:off x="3965" y="2487"/>
              <a:ext cx="481" cy="511"/>
              <a:chOff x="4694" y="1534"/>
              <a:chExt cx="481" cy="511"/>
            </a:xfrm>
          </p:grpSpPr>
          <p:sp>
            <p:nvSpPr>
              <p:cNvPr id="32812" name="Text Box 74"/>
              <p:cNvSpPr txBox="1">
                <a:spLocks noChangeArrowheads="1"/>
              </p:cNvSpPr>
              <p:nvPr/>
            </p:nvSpPr>
            <p:spPr bwMode="auto">
              <a:xfrm>
                <a:off x="4694" y="1755"/>
                <a:ext cx="30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直径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813" name="Text Box 75"/>
              <p:cNvSpPr txBox="1">
                <a:spLocks noChangeArrowheads="1"/>
              </p:cNvSpPr>
              <p:nvPr/>
            </p:nvSpPr>
            <p:spPr bwMode="auto">
              <a:xfrm>
                <a:off x="4698" y="1534"/>
                <a:ext cx="477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周长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814" name="Line 76"/>
              <p:cNvSpPr>
                <a:spLocks noChangeShapeType="1"/>
              </p:cNvSpPr>
              <p:nvPr/>
            </p:nvSpPr>
            <p:spPr bwMode="auto">
              <a:xfrm>
                <a:off x="4713" y="1788"/>
                <a:ext cx="28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11" name="Text Box 95"/>
            <p:cNvSpPr txBox="1">
              <a:spLocks noChangeArrowheads="1"/>
            </p:cNvSpPr>
            <p:nvPr/>
          </p:nvSpPr>
          <p:spPr bwMode="auto">
            <a:xfrm>
              <a:off x="4231" y="2615"/>
              <a:ext cx="4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的比值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803" name="文本框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804" name="图片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5" name="矩形 1"/>
          <p:cNvSpPr>
            <a:spLocks noChangeArrowheads="1"/>
          </p:cNvSpPr>
          <p:nvPr/>
        </p:nvSpPr>
        <p:spPr bwMode="auto">
          <a:xfrm>
            <a:off x="431602" y="195486"/>
            <a:ext cx="7128792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小组合作，算出周长和直径的比值，把结果填入下表中，看看有什么发现？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806" name="文本框 1"/>
          <p:cNvSpPr txBox="1">
            <a:spLocks noChangeArrowheads="1"/>
          </p:cNvSpPr>
          <p:nvPr/>
        </p:nvSpPr>
        <p:spPr bwMode="auto">
          <a:xfrm>
            <a:off x="6823075" y="1492250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（保留两位小数）</a:t>
            </a:r>
            <a:endParaRPr lang="zh-CN" altLang="en-US" sz="1600" b="1">
              <a:solidFill>
                <a:srgbClr val="1C1C1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807" name="Text Box 97"/>
          <p:cNvSpPr txBox="1">
            <a:spLocks noChangeArrowheads="1"/>
          </p:cNvSpPr>
          <p:nvPr/>
        </p:nvSpPr>
        <p:spPr bwMode="auto">
          <a:xfrm>
            <a:off x="773113" y="1460500"/>
            <a:ext cx="142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物品名称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808" name="Text Box 97"/>
          <p:cNvSpPr txBox="1">
            <a:spLocks noChangeArrowheads="1"/>
          </p:cNvSpPr>
          <p:nvPr/>
        </p:nvSpPr>
        <p:spPr bwMode="auto">
          <a:xfrm>
            <a:off x="2584450" y="1462088"/>
            <a:ext cx="87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周长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809" name="Text Box 97"/>
          <p:cNvSpPr txBox="1">
            <a:spLocks noChangeArrowheads="1"/>
          </p:cNvSpPr>
          <p:nvPr/>
        </p:nvSpPr>
        <p:spPr bwMode="auto">
          <a:xfrm>
            <a:off x="3917950" y="1492250"/>
            <a:ext cx="107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直径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0388" y="1203325"/>
          <a:ext cx="8129586" cy="3154363"/>
        </p:xfrm>
        <a:graphic>
          <a:graphicData uri="http://schemas.openxmlformats.org/drawingml/2006/table">
            <a:tbl>
              <a:tblPr/>
              <a:tblGrid>
                <a:gridCol w="1792057"/>
                <a:gridCol w="1334135"/>
                <a:gridCol w="1390650"/>
                <a:gridCol w="3612744"/>
              </a:tblGrid>
              <a:tr h="10302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4850" name="Group 96"/>
          <p:cNvGrpSpPr/>
          <p:nvPr/>
        </p:nvGrpSpPr>
        <p:grpSpPr bwMode="auto">
          <a:xfrm>
            <a:off x="5440363" y="1244600"/>
            <a:ext cx="1584325" cy="773113"/>
            <a:chOff x="3965" y="2487"/>
            <a:chExt cx="681" cy="487"/>
          </a:xfrm>
        </p:grpSpPr>
        <p:grpSp>
          <p:nvGrpSpPr>
            <p:cNvPr id="34872" name="Group 77"/>
            <p:cNvGrpSpPr/>
            <p:nvPr/>
          </p:nvGrpSpPr>
          <p:grpSpPr bwMode="auto">
            <a:xfrm>
              <a:off x="3965" y="2487"/>
              <a:ext cx="481" cy="487"/>
              <a:chOff x="4694" y="1534"/>
              <a:chExt cx="481" cy="487"/>
            </a:xfrm>
          </p:grpSpPr>
          <p:sp>
            <p:nvSpPr>
              <p:cNvPr id="34874" name="Text Box 74"/>
              <p:cNvSpPr txBox="1">
                <a:spLocks noChangeArrowheads="1"/>
              </p:cNvSpPr>
              <p:nvPr/>
            </p:nvSpPr>
            <p:spPr bwMode="auto">
              <a:xfrm>
                <a:off x="4694" y="1731"/>
                <a:ext cx="30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直径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5" name="Text Box 75"/>
              <p:cNvSpPr txBox="1">
                <a:spLocks noChangeArrowheads="1"/>
              </p:cNvSpPr>
              <p:nvPr/>
            </p:nvSpPr>
            <p:spPr bwMode="auto">
              <a:xfrm>
                <a:off x="4698" y="1534"/>
                <a:ext cx="477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周长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6" name="Line 76"/>
              <p:cNvSpPr>
                <a:spLocks noChangeShapeType="1"/>
              </p:cNvSpPr>
              <p:nvPr/>
            </p:nvSpPr>
            <p:spPr bwMode="auto">
              <a:xfrm>
                <a:off x="4713" y="1788"/>
                <a:ext cx="28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73" name="Text Box 95"/>
            <p:cNvSpPr txBox="1">
              <a:spLocks noChangeArrowheads="1"/>
            </p:cNvSpPr>
            <p:nvPr/>
          </p:nvSpPr>
          <p:spPr bwMode="auto">
            <a:xfrm>
              <a:off x="4231" y="2615"/>
              <a:ext cx="4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的比值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851" name="Text Box 97"/>
          <p:cNvSpPr txBox="1">
            <a:spLocks noChangeArrowheads="1"/>
          </p:cNvSpPr>
          <p:nvPr/>
        </p:nvSpPr>
        <p:spPr bwMode="auto">
          <a:xfrm>
            <a:off x="1127125" y="2332038"/>
            <a:ext cx="1017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圆片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2" name="Text Box 98"/>
          <p:cNvSpPr txBox="1">
            <a:spLocks noChangeArrowheads="1"/>
          </p:cNvSpPr>
          <p:nvPr/>
        </p:nvSpPr>
        <p:spPr bwMode="auto">
          <a:xfrm>
            <a:off x="2459038" y="2255838"/>
            <a:ext cx="1474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28.5cm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3" name="Text Box 100"/>
          <p:cNvSpPr txBox="1">
            <a:spLocks noChangeArrowheads="1"/>
          </p:cNvSpPr>
          <p:nvPr/>
        </p:nvSpPr>
        <p:spPr bwMode="auto">
          <a:xfrm>
            <a:off x="4060825" y="2255838"/>
            <a:ext cx="123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9cm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6581775" y="2255838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3.17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5" name="Text Box 102"/>
          <p:cNvSpPr txBox="1">
            <a:spLocks noChangeArrowheads="1"/>
          </p:cNvSpPr>
          <p:nvPr/>
        </p:nvSpPr>
        <p:spPr bwMode="auto">
          <a:xfrm>
            <a:off x="1096963" y="2820988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圆片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6" name="Text Box 103"/>
          <p:cNvSpPr txBox="1">
            <a:spLocks noChangeArrowheads="1"/>
          </p:cNvSpPr>
          <p:nvPr/>
        </p:nvSpPr>
        <p:spPr bwMode="auto">
          <a:xfrm>
            <a:off x="2393950" y="2792413"/>
            <a:ext cx="160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37.8cm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7" name="Text Box 104"/>
          <p:cNvSpPr txBox="1">
            <a:spLocks noChangeArrowheads="1"/>
          </p:cNvSpPr>
          <p:nvPr/>
        </p:nvSpPr>
        <p:spPr bwMode="auto">
          <a:xfrm>
            <a:off x="4006850" y="2797175"/>
            <a:ext cx="123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12cm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6581775" y="2797175"/>
            <a:ext cx="107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3.15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9" name="Text Box 142"/>
          <p:cNvSpPr txBox="1">
            <a:spLocks noChangeArrowheads="1"/>
          </p:cNvSpPr>
          <p:nvPr/>
        </p:nvSpPr>
        <p:spPr bwMode="auto">
          <a:xfrm>
            <a:off x="1096963" y="3351213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圆片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0" name="Text Box 143"/>
          <p:cNvSpPr txBox="1">
            <a:spLocks noChangeArrowheads="1"/>
          </p:cNvSpPr>
          <p:nvPr/>
        </p:nvSpPr>
        <p:spPr bwMode="auto">
          <a:xfrm>
            <a:off x="2493963" y="3330575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7.9cm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1" name="Text Box 144"/>
          <p:cNvSpPr txBox="1">
            <a:spLocks noChangeArrowheads="1"/>
          </p:cNvSpPr>
          <p:nvPr/>
        </p:nvSpPr>
        <p:spPr bwMode="auto">
          <a:xfrm>
            <a:off x="3965575" y="3338513"/>
            <a:ext cx="123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2.5cm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145"/>
          <p:cNvSpPr txBox="1">
            <a:spLocks noChangeArrowheads="1"/>
          </p:cNvSpPr>
          <p:nvPr/>
        </p:nvSpPr>
        <p:spPr bwMode="auto">
          <a:xfrm>
            <a:off x="6581775" y="3338513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3.16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3" name="文本框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64" name="图片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思想气泡: 云 3"/>
          <p:cNvSpPr>
            <a:spLocks noChangeArrowheads="1"/>
          </p:cNvSpPr>
          <p:nvPr/>
        </p:nvSpPr>
        <p:spPr bwMode="auto">
          <a:xfrm>
            <a:off x="1592263" y="2255838"/>
            <a:ext cx="4467225" cy="1481137"/>
          </a:xfrm>
          <a:prstGeom prst="cloudCallout">
            <a:avLst>
              <a:gd name="adj1" fmla="val 57639"/>
              <a:gd name="adj2" fmla="val 50741"/>
            </a:avLst>
          </a:prstGeom>
          <a:solidFill>
            <a:srgbClr val="F4AABC"/>
          </a:solidFill>
          <a:ln w="9525">
            <a:solidFill>
              <a:srgbClr val="F4AABC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圆的周长总是它的直径的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倍多一些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6" name="文本框 1"/>
          <p:cNvSpPr txBox="1">
            <a:spLocks noChangeArrowheads="1"/>
          </p:cNvSpPr>
          <p:nvPr/>
        </p:nvSpPr>
        <p:spPr bwMode="auto">
          <a:xfrm>
            <a:off x="6823075" y="1492250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（保留两位小数）</a:t>
            </a:r>
            <a:endParaRPr lang="zh-CN" altLang="en-US" sz="1600" b="1">
              <a:solidFill>
                <a:srgbClr val="1C1C1C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4867" name="Text Box 97"/>
          <p:cNvSpPr txBox="1">
            <a:spLocks noChangeArrowheads="1"/>
          </p:cNvSpPr>
          <p:nvPr/>
        </p:nvSpPr>
        <p:spPr bwMode="auto">
          <a:xfrm>
            <a:off x="773113" y="1460500"/>
            <a:ext cx="142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物品名称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8" name="Text Box 97"/>
          <p:cNvSpPr txBox="1">
            <a:spLocks noChangeArrowheads="1"/>
          </p:cNvSpPr>
          <p:nvPr/>
        </p:nvSpPr>
        <p:spPr bwMode="auto">
          <a:xfrm>
            <a:off x="2584450" y="1462088"/>
            <a:ext cx="87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周长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69" name="Text Box 97"/>
          <p:cNvSpPr txBox="1">
            <a:spLocks noChangeArrowheads="1"/>
          </p:cNvSpPr>
          <p:nvPr/>
        </p:nvSpPr>
        <p:spPr bwMode="auto">
          <a:xfrm>
            <a:off x="3917950" y="1492250"/>
            <a:ext cx="107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直径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8925" y="421322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431602" y="195486"/>
            <a:ext cx="7128792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小组合作，算出周长和直径的比值，把结果填入下表中，看看有什么发现？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2447925" y="3255963"/>
            <a:ext cx="1636713" cy="582612"/>
            <a:chOff x="3854" y="6478"/>
            <a:chExt cx="2578" cy="918"/>
          </a:xfrm>
        </p:grpSpPr>
        <p:sp>
          <p:nvSpPr>
            <p:cNvPr id="9" name="矩形 8"/>
            <p:cNvSpPr/>
            <p:nvPr/>
          </p:nvSpPr>
          <p:spPr bwMode="auto">
            <a:xfrm>
              <a:off x="3854" y="6528"/>
              <a:ext cx="2368" cy="713"/>
            </a:xfrm>
            <a:prstGeom prst="rect">
              <a:avLst/>
            </a:prstGeom>
            <a:solidFill>
              <a:srgbClr val="66CCF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883" name="矩形 5"/>
            <p:cNvSpPr>
              <a:spLocks noChangeArrowheads="1"/>
            </p:cNvSpPr>
            <p:nvPr/>
          </p:nvSpPr>
          <p:spPr bwMode="auto">
            <a:xfrm>
              <a:off x="3854" y="6478"/>
              <a:ext cx="257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3200" b="1">
                  <a:latin typeface="宋体" panose="02010600030101010101" pitchFamily="2" charset="-122"/>
                  <a:ea typeface="宋体" panose="02010600030101010101" pitchFamily="2" charset="-122"/>
                </a:rPr>
                <a:t>=</a:t>
              </a:r>
              <a:r>
                <a:rPr lang="el-GR" altLang="zh-CN" sz="3200" b="1">
                  <a:latin typeface="宋体" panose="02010600030101010101" pitchFamily="2" charset="-122"/>
                  <a:ea typeface="宋体" panose="02010600030101010101" pitchFamily="2" charset="-122"/>
                </a:rPr>
                <a:t>π</a:t>
              </a:r>
              <a:r>
                <a:rPr lang="en-US" altLang="zh-CN" sz="3200" b="1" i="1"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endParaRPr lang="zh-CN" altLang="en-US" sz="3200" b="1" i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6867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4835525" y="3213100"/>
            <a:ext cx="1854200" cy="584200"/>
            <a:chOff x="7614" y="6411"/>
            <a:chExt cx="2921" cy="918"/>
          </a:xfrm>
        </p:grpSpPr>
        <p:sp>
          <p:nvSpPr>
            <p:cNvPr id="10" name="矩形 9"/>
            <p:cNvSpPr/>
            <p:nvPr/>
          </p:nvSpPr>
          <p:spPr bwMode="auto">
            <a:xfrm>
              <a:off x="7614" y="6521"/>
              <a:ext cx="2688" cy="713"/>
            </a:xfrm>
            <a:prstGeom prst="rect">
              <a:avLst/>
            </a:prstGeom>
            <a:solidFill>
              <a:srgbClr val="66CCF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881" name="矩形 5"/>
            <p:cNvSpPr>
              <a:spLocks noChangeArrowheads="1"/>
            </p:cNvSpPr>
            <p:nvPr/>
          </p:nvSpPr>
          <p:spPr bwMode="auto">
            <a:xfrm>
              <a:off x="8299" y="6411"/>
              <a:ext cx="2237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宋体" panose="02010600030101010101" pitchFamily="2" charset="-122"/>
                  <a:ea typeface="宋体" panose="02010600030101010101" pitchFamily="2" charset="-122"/>
                </a:rPr>
                <a:t>=2</a:t>
              </a:r>
              <a:r>
                <a:rPr lang="el-GR" altLang="zh-CN" sz="3200" b="1">
                  <a:latin typeface="宋体" panose="02010600030101010101" pitchFamily="2" charset="-122"/>
                  <a:ea typeface="宋体" panose="02010600030101010101" pitchFamily="2" charset="-122"/>
                </a:rPr>
                <a:t>π</a:t>
              </a:r>
              <a:r>
                <a:rPr lang="en-US" altLang="zh-CN" sz="3200" b="1" i="1"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zh-CN" altLang="en-US" sz="3200" b="1" i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25713" y="1873250"/>
            <a:ext cx="3371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l-GR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π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3.1415926535</a:t>
            </a:r>
            <a:r>
              <a:rPr lang="en-US" altLang="zh-CN" sz="2400" b="1">
                <a:ea typeface="宋体" panose="02010600030101010101" pitchFamily="2" charset="-122"/>
              </a:rPr>
              <a:t>……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813050" y="806450"/>
            <a:ext cx="3668713" cy="960438"/>
            <a:chOff x="2785" y="1280"/>
            <a:chExt cx="4998" cy="1513"/>
          </a:xfrm>
        </p:grpSpPr>
        <p:sp>
          <p:nvSpPr>
            <p:cNvPr id="36876" name="矩形 12"/>
            <p:cNvSpPr>
              <a:spLocks noChangeArrowheads="1"/>
            </p:cNvSpPr>
            <p:nvPr/>
          </p:nvSpPr>
          <p:spPr bwMode="auto">
            <a:xfrm>
              <a:off x="2813" y="1280"/>
              <a:ext cx="256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圆的周长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877" name="矩形 12"/>
            <p:cNvSpPr>
              <a:spLocks noChangeArrowheads="1"/>
            </p:cNvSpPr>
            <p:nvPr/>
          </p:nvSpPr>
          <p:spPr bwMode="auto">
            <a:xfrm>
              <a:off x="5106" y="1628"/>
              <a:ext cx="2677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rPr>
                <a:t>= </a:t>
              </a: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圆周率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(π)</a:t>
              </a:r>
              <a:endPara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878" name="矩形 12"/>
            <p:cNvSpPr>
              <a:spLocks noChangeArrowheads="1"/>
            </p:cNvSpPr>
            <p:nvPr/>
          </p:nvSpPr>
          <p:spPr bwMode="auto">
            <a:xfrm>
              <a:off x="3296" y="2010"/>
              <a:ext cx="160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直径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6879" name="直接连接符 5"/>
            <p:cNvCxnSpPr>
              <a:cxnSpLocks noChangeShapeType="1"/>
            </p:cNvCxnSpPr>
            <p:nvPr/>
          </p:nvCxnSpPr>
          <p:spPr bwMode="auto">
            <a:xfrm>
              <a:off x="2785" y="2037"/>
              <a:ext cx="2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44750" y="3235325"/>
            <a:ext cx="3889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 </a:t>
            </a:r>
            <a:endParaRPr lang="en-US" altLang="zh-CN" sz="3200" b="1" i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859338" y="3235325"/>
            <a:ext cx="387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 </a:t>
            </a:r>
            <a:endParaRPr lang="en-US" altLang="zh-CN" sz="3200" b="1" i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53088" y="1873250"/>
            <a:ext cx="12684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3.14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4084638" y="3222625"/>
            <a:ext cx="6889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endParaRPr lang="zh-CN" altLang="en-US" sz="3200" b="1" i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440" y="902401"/>
            <a:ext cx="6580020" cy="3717323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1974850" y="3130550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1952625" y="3792538"/>
            <a:ext cx="2225675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200275" y="4122738"/>
            <a:ext cx="936625" cy="74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167114" y="1638447"/>
            <a:ext cx="1555378" cy="360363"/>
          </a:xfrm>
          <a:prstGeom prst="rect">
            <a:avLst/>
          </a:prstGeom>
          <a:solidFill>
            <a:srgbClr val="FFC000">
              <a:alpha val="18039"/>
            </a:srgbClr>
          </a:solidFill>
          <a:ln w="19050">
            <a:solidFill>
              <a:srgbClr val="FFC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47332" y="769444"/>
            <a:ext cx="2179960" cy="360362"/>
          </a:xfrm>
          <a:prstGeom prst="rect">
            <a:avLst/>
          </a:prstGeom>
          <a:solidFill>
            <a:srgbClr val="FFC000">
              <a:alpha val="23137"/>
            </a:srgbClr>
          </a:solidFill>
          <a:ln w="19050">
            <a:solidFill>
              <a:srgbClr val="FFC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494"/>
            <a:ext cx="693678" cy="6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3648" y="244951"/>
            <a:ext cx="5904656" cy="18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 sz="20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小明的自行车轮子的半径大约是 33 cm。这辆自行车轮子转 1 圈，大约可以走多远？（结果保留整米数。）小明家离学校 1 km，骑车从家到学校，轮子大约转了多少圈？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066182" y="1137272"/>
            <a:ext cx="14973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5504086" y="1582262"/>
            <a:ext cx="16311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475656" y="2067694"/>
            <a:ext cx="2497137" cy="18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l-G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=2×3.14×33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=207.24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≈ 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595341" y="2831455"/>
            <a:ext cx="2730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1000÷2=500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（圈）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95341" y="2265949"/>
            <a:ext cx="231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km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 m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449254" y="3867651"/>
            <a:ext cx="6291098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答：这辆自行车轮子转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圈，大约可以走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。骑车从家到学校，轮子大约转了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圈。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2280" y="2283718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96009" y="2067694"/>
            <a:ext cx="896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C=</a:t>
            </a:r>
            <a:r>
              <a:rPr lang="el-GR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π</a:t>
            </a:r>
            <a:r>
              <a:rPr lang="en-US" altLang="el-GR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en-US" altLang="el-GR" sz="2400" b="1" i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8013" y="1471613"/>
            <a:ext cx="350837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+mn-ea"/>
                <a:ea typeface="+mn-ea"/>
              </a:rPr>
              <a:t>1. </a:t>
            </a:r>
            <a:r>
              <a:rPr lang="zh-CN" altLang="en-US" sz="2000" b="1" dirty="0">
                <a:latin typeface="+mn-ea"/>
                <a:ea typeface="+mn-ea"/>
              </a:rPr>
              <a:t>求下面各圆的周长。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pic>
        <p:nvPicPr>
          <p:cNvPr id="43011" name="Picture 9" descr="5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71638"/>
            <a:ext cx="67278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74713" y="3405188"/>
            <a:ext cx="2484437" cy="11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C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2π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endParaRPr lang="en-US" altLang="zh-CN" sz="20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=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2×3.14×3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18.84(cm)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840163" y="3406775"/>
            <a:ext cx="1655762" cy="11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C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π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endParaRPr lang="en-US" altLang="zh-CN" sz="20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  =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3.14×6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18.84(cm)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64275" y="3405188"/>
            <a:ext cx="2160588" cy="11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C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2π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endParaRPr lang="en-US" altLang="zh-CN" sz="20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=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2×3.14×5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31.4(cm)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3015" name="Rectangle 26"/>
          <p:cNvSpPr>
            <a:spLocks noChangeArrowheads="1"/>
          </p:cNvSpPr>
          <p:nvPr/>
        </p:nvSpPr>
        <p:spPr bwMode="auto">
          <a:xfrm>
            <a:off x="735013" y="244475"/>
            <a:ext cx="331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四、课堂练习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2245672" y="941388"/>
            <a:ext cx="326243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P62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做一做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36285" y="402082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904876"/>
            <a:ext cx="1495117" cy="42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973138" y="296863"/>
            <a:ext cx="2481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一、复习旧知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483226" y="679450"/>
            <a:ext cx="3279648" cy="1325958"/>
            <a:chOff x="5075093" y="635074"/>
            <a:chExt cx="3279889" cy="1325806"/>
          </a:xfrm>
        </p:grpSpPr>
        <p:sp>
          <p:nvSpPr>
            <p:cNvPr id="10272" name="思想气泡: 云 13"/>
            <p:cNvSpPr>
              <a:spLocks noChangeArrowheads="1"/>
            </p:cNvSpPr>
            <p:nvPr/>
          </p:nvSpPr>
          <p:spPr bwMode="auto">
            <a:xfrm>
              <a:off x="5075093" y="635074"/>
              <a:ext cx="1969293" cy="711119"/>
            </a:xfrm>
            <a:prstGeom prst="cloudCallout">
              <a:avLst>
                <a:gd name="adj1" fmla="val 66315"/>
                <a:gd name="adj2" fmla="val 74606"/>
              </a:avLst>
            </a:prstGeom>
            <a:noFill/>
            <a:ln w="19050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0273" name="文本框 14"/>
            <p:cNvSpPr txBox="1">
              <a:spLocks noChangeArrowheads="1"/>
            </p:cNvSpPr>
            <p:nvPr/>
          </p:nvSpPr>
          <p:spPr bwMode="auto">
            <a:xfrm>
              <a:off x="5133579" y="793597"/>
              <a:ext cx="1969293" cy="3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什么叫做周长？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274" name="图片 1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390" y="937857"/>
              <a:ext cx="1045592" cy="102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476375" y="149701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rot="5400000">
            <a:off x="2147888" y="2100263"/>
            <a:ext cx="3175" cy="1381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rot="-5400000">
            <a:off x="2159000" y="814388"/>
            <a:ext cx="1587" cy="1366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832100" y="149701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rot="5400000">
            <a:off x="7123112" y="1944688"/>
            <a:ext cx="3175" cy="1397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6434138" y="1423988"/>
            <a:ext cx="750887" cy="12287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rot="423635">
            <a:off x="7112000" y="1466850"/>
            <a:ext cx="763588" cy="1144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436688" y="3381375"/>
            <a:ext cx="17986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1074738" y="4362450"/>
            <a:ext cx="1800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076325" y="3365500"/>
            <a:ext cx="360363" cy="1008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2876550" y="3365500"/>
            <a:ext cx="358775" cy="1008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rot="-5400000">
            <a:off x="4876800" y="3282951"/>
            <a:ext cx="3175" cy="2159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3798888" y="3321050"/>
            <a:ext cx="384175" cy="10525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rot="18843810" flipV="1">
            <a:off x="5511800" y="3324225"/>
            <a:ext cx="517525" cy="1019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3563938" y="149701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rot="5400000">
            <a:off x="4675188" y="1674813"/>
            <a:ext cx="3175" cy="2232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-5400000">
            <a:off x="4675188" y="379413"/>
            <a:ext cx="3175" cy="2232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5781675" y="149701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22" descr="纸袋"/>
          <p:cNvSpPr txBox="1">
            <a:spLocks noChangeArrowheads="1"/>
          </p:cNvSpPr>
          <p:nvPr/>
        </p:nvSpPr>
        <p:spPr bwMode="auto">
          <a:xfrm>
            <a:off x="1619250" y="2743200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 Box 23" descr="纸袋"/>
          <p:cNvSpPr txBox="1">
            <a:spLocks noChangeArrowheads="1"/>
          </p:cNvSpPr>
          <p:nvPr/>
        </p:nvSpPr>
        <p:spPr bwMode="auto">
          <a:xfrm>
            <a:off x="3995738" y="2743200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25" descr="纸袋"/>
          <p:cNvSpPr txBox="1">
            <a:spLocks noChangeArrowheads="1"/>
          </p:cNvSpPr>
          <p:nvPr/>
        </p:nvSpPr>
        <p:spPr bwMode="auto">
          <a:xfrm>
            <a:off x="1279525" y="4403725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平行四边形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 Box 26" descr="纸袋"/>
          <p:cNvSpPr txBox="1">
            <a:spLocks noChangeArrowheads="1"/>
          </p:cNvSpPr>
          <p:nvPr/>
        </p:nvSpPr>
        <p:spPr bwMode="auto">
          <a:xfrm>
            <a:off x="4267200" y="4368800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 flipV="1">
            <a:off x="4183063" y="3316288"/>
            <a:ext cx="140017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23" descr="纸袋"/>
          <p:cNvSpPr txBox="1">
            <a:spLocks noChangeArrowheads="1"/>
          </p:cNvSpPr>
          <p:nvPr/>
        </p:nvSpPr>
        <p:spPr bwMode="auto">
          <a:xfrm>
            <a:off x="6443663" y="2671763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588125" y="3208338"/>
            <a:ext cx="1244600" cy="11826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73913" y="3281363"/>
            <a:ext cx="1047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endParaRPr lang="en-US" altLang="zh-CN" sz="660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2650" y="370840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b="1" i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85000" y="4375150"/>
            <a:ext cx="495300" cy="39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endParaRPr kumimoji="1" lang="zh-CN" altLang="en-US" sz="2000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5" grpId="0"/>
      <p:bldP spid="5" grpId="0" bldLvl="0" animBg="1"/>
      <p:bldP spid="7" grpId="0"/>
      <p:bldP spid="8" grpId="0"/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9155" r="14673"/>
          <a:stretch>
            <a:fillRect/>
          </a:stretch>
        </p:blipFill>
        <p:spPr>
          <a:xfrm>
            <a:off x="611560" y="2307311"/>
            <a:ext cx="4404693" cy="2136647"/>
          </a:xfrm>
          <a:prstGeom prst="rect">
            <a:avLst/>
          </a:prstGeom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755650" y="1389063"/>
            <a:ext cx="56594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+mn-ea"/>
                <a:ea typeface="+mn-ea"/>
              </a:rPr>
              <a:t>2. </a:t>
            </a:r>
            <a:r>
              <a:rPr lang="zh-CN" altLang="en-US" sz="2000" b="1" dirty="0">
                <a:latin typeface="+mn-ea"/>
                <a:ea typeface="+mn-ea"/>
              </a:rPr>
              <a:t>这个圆桌面的直径是多少？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44036" name="AutoShape 27"/>
          <p:cNvSpPr>
            <a:spLocks noChangeArrowheads="1"/>
          </p:cNvSpPr>
          <p:nvPr/>
        </p:nvSpPr>
        <p:spPr bwMode="auto">
          <a:xfrm>
            <a:off x="2391569" y="1905540"/>
            <a:ext cx="2738437" cy="755650"/>
          </a:xfrm>
          <a:prstGeom prst="wedgeRoundRectCallout">
            <a:avLst>
              <a:gd name="adj1" fmla="val -62351"/>
              <a:gd name="adj2" fmla="val 3047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我用皮尺量得圆桌面的周长是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4.71 m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5773787" y="2476529"/>
            <a:ext cx="2470621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=4.71÷3.14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=1.5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409307" y="3442978"/>
            <a:ext cx="3339157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答：这个圆桌面的直径是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1.5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580112" y="1995686"/>
            <a:ext cx="113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</a:rPr>
              <a:t>d=C</a:t>
            </a:r>
            <a:r>
              <a:rPr lang="en-US" altLang="zh-CN" sz="2400" b="1" dirty="0">
                <a:latin typeface="Times New Roman" panose="02020603050405020304" pitchFamily="18" charset="0"/>
              </a:rPr>
              <a:t>÷π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44040" name="Rectangle 26"/>
          <p:cNvSpPr>
            <a:spLocks noChangeArrowheads="1"/>
          </p:cNvSpPr>
          <p:nvPr/>
        </p:nvSpPr>
        <p:spPr bwMode="auto">
          <a:xfrm>
            <a:off x="735013" y="244475"/>
            <a:ext cx="331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四、课堂练习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245672" y="941388"/>
            <a:ext cx="326243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P62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做一做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904876"/>
            <a:ext cx="1495117" cy="42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1127125" y="1071563"/>
            <a:ext cx="68151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选择。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）圆周率是一个（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 A.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有限小数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B.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无限小数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）求车轮滚动一周前进的距离，是求车轮的（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 A.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半径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 B.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直径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C.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周长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）圆的周长是直径的（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）倍。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 A.3.14	 B.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π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   C.3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36963" y="1585913"/>
            <a:ext cx="423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59563" y="2503488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38613" y="3419475"/>
            <a:ext cx="423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6086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087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26"/>
          <p:cNvSpPr>
            <a:spLocks noChangeArrowheads="1"/>
          </p:cNvSpPr>
          <p:nvPr/>
        </p:nvSpPr>
        <p:spPr bwMode="auto">
          <a:xfrm>
            <a:off x="1042988" y="196850"/>
            <a:ext cx="331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四、课堂练习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8040" y="399542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32138" y="1419225"/>
            <a:ext cx="446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围成圆的曲线的长是圆的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周长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Group 19"/>
          <p:cNvGrpSpPr/>
          <p:nvPr/>
        </p:nvGrpSpPr>
        <p:grpSpPr bwMode="auto">
          <a:xfrm>
            <a:off x="3255963" y="3248025"/>
            <a:ext cx="4005262" cy="584200"/>
            <a:chOff x="1905" y="3212"/>
            <a:chExt cx="2354" cy="368"/>
          </a:xfrm>
        </p:grpSpPr>
        <p:sp>
          <p:nvSpPr>
            <p:cNvPr id="7" name="矩形 6"/>
            <p:cNvSpPr/>
            <p:nvPr/>
          </p:nvSpPr>
          <p:spPr bwMode="auto">
            <a:xfrm>
              <a:off x="1905" y="3254"/>
              <a:ext cx="792" cy="285"/>
            </a:xfrm>
            <a:prstGeom prst="rect">
              <a:avLst/>
            </a:prstGeom>
            <a:solidFill>
              <a:srgbClr val="66CCF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385" y="3254"/>
              <a:ext cx="874" cy="285"/>
            </a:xfrm>
            <a:prstGeom prst="rect">
              <a:avLst/>
            </a:prstGeom>
            <a:solidFill>
              <a:srgbClr val="66CCF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8147" name="矩形 8"/>
            <p:cNvSpPr>
              <a:spLocks noChangeArrowheads="1"/>
            </p:cNvSpPr>
            <p:nvPr/>
          </p:nvSpPr>
          <p:spPr bwMode="auto">
            <a:xfrm>
              <a:off x="1947" y="3212"/>
              <a:ext cx="2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C=</a:t>
              </a:r>
              <a:r>
                <a:rPr lang="el-GR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π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d      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或     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C=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l-GR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π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r</a:t>
              </a:r>
              <a:endPara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8132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3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26"/>
          <p:cNvSpPr>
            <a:spLocks noChangeArrowheads="1"/>
          </p:cNvSpPr>
          <p:nvPr/>
        </p:nvSpPr>
        <p:spPr bwMode="auto">
          <a:xfrm>
            <a:off x="1042988" y="182563"/>
            <a:ext cx="331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五、课堂小结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5" name="椭圆 1"/>
          <p:cNvSpPr>
            <a:spLocks noChangeArrowheads="1"/>
          </p:cNvSpPr>
          <p:nvPr/>
        </p:nvSpPr>
        <p:spPr bwMode="auto">
          <a:xfrm>
            <a:off x="611188" y="1639888"/>
            <a:ext cx="2127250" cy="2127250"/>
          </a:xfrm>
          <a:prstGeom prst="ellipse">
            <a:avLst/>
          </a:prstGeom>
          <a:solidFill>
            <a:srgbClr val="64CFFF"/>
          </a:solidFill>
          <a:ln w="9525">
            <a:solidFill>
              <a:srgbClr val="64C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54283" name="直接连接符 8"/>
          <p:cNvCxnSpPr>
            <a:cxnSpLocks noChangeShapeType="1"/>
          </p:cNvCxnSpPr>
          <p:nvPr/>
        </p:nvCxnSpPr>
        <p:spPr bwMode="auto">
          <a:xfrm>
            <a:off x="611188" y="2738438"/>
            <a:ext cx="2127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文本框 11"/>
          <p:cNvSpPr txBox="1">
            <a:spLocks noChangeArrowheads="1"/>
          </p:cNvSpPr>
          <p:nvPr/>
        </p:nvSpPr>
        <p:spPr bwMode="auto">
          <a:xfrm>
            <a:off x="1501775" y="218122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</a:rPr>
              <a:t>d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189288" y="2063750"/>
            <a:ext cx="3959225" cy="960438"/>
            <a:chOff x="5022" y="3251"/>
            <a:chExt cx="6236" cy="1512"/>
          </a:xfrm>
        </p:grpSpPr>
        <p:sp>
          <p:nvSpPr>
            <p:cNvPr id="48141" name="矩形 12"/>
            <p:cNvSpPr>
              <a:spLocks noChangeArrowheads="1"/>
            </p:cNvSpPr>
            <p:nvPr/>
          </p:nvSpPr>
          <p:spPr bwMode="auto">
            <a:xfrm>
              <a:off x="8296" y="3251"/>
              <a:ext cx="296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圆的周长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142" name="矩形 12"/>
            <p:cNvSpPr>
              <a:spLocks noChangeArrowheads="1"/>
            </p:cNvSpPr>
            <p:nvPr/>
          </p:nvSpPr>
          <p:spPr bwMode="auto">
            <a:xfrm>
              <a:off x="5022" y="3659"/>
              <a:ext cx="309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圆周率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π)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=</a:t>
              </a:r>
              <a:endPara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143" name="矩形 12"/>
            <p:cNvSpPr>
              <a:spLocks noChangeArrowheads="1"/>
            </p:cNvSpPr>
            <p:nvPr/>
          </p:nvSpPr>
          <p:spPr bwMode="auto">
            <a:xfrm>
              <a:off x="8711" y="3981"/>
              <a:ext cx="1860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直径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48144" name="直接连接符 8"/>
            <p:cNvCxnSpPr>
              <a:cxnSpLocks noChangeShapeType="1"/>
              <a:stCxn id="48135" idx="2"/>
              <a:endCxn id="48135" idx="6"/>
            </p:cNvCxnSpPr>
            <p:nvPr/>
          </p:nvCxnSpPr>
          <p:spPr bwMode="auto">
            <a:xfrm>
              <a:off x="8084" y="4008"/>
              <a:ext cx="25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611188" y="1641475"/>
            <a:ext cx="2127250" cy="21256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48140" name="椭圆 4"/>
          <p:cNvSpPr>
            <a:spLocks noChangeArrowheads="1"/>
          </p:cNvSpPr>
          <p:nvPr/>
        </p:nvSpPr>
        <p:spPr bwMode="auto">
          <a:xfrm>
            <a:off x="1636713" y="27035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284" grpId="0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81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1128713" y="773113"/>
            <a:ext cx="3243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计算下列图形的周长。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1379538" y="1701800"/>
            <a:ext cx="1655762" cy="1655763"/>
          </a:xfrm>
          <a:prstGeom prst="rect">
            <a:avLst/>
          </a:prstGeom>
          <a:solidFill>
            <a:srgbClr val="F4A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3527425" y="2132013"/>
            <a:ext cx="2089150" cy="796925"/>
          </a:xfrm>
          <a:prstGeom prst="rect">
            <a:avLst/>
          </a:prstGeom>
          <a:solidFill>
            <a:srgbClr val="F4A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293" name="等腰三角形 5"/>
          <p:cNvSpPr>
            <a:spLocks noChangeArrowheads="1"/>
          </p:cNvSpPr>
          <p:nvPr/>
        </p:nvSpPr>
        <p:spPr bwMode="auto">
          <a:xfrm>
            <a:off x="6378575" y="1576388"/>
            <a:ext cx="1655763" cy="1427162"/>
          </a:xfrm>
          <a:prstGeom prst="triangle">
            <a:avLst>
              <a:gd name="adj" fmla="val 50000"/>
            </a:avLst>
          </a:prstGeom>
          <a:solidFill>
            <a:srgbClr val="F4A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294" name="文本框 6"/>
          <p:cNvSpPr txBox="1">
            <a:spLocks noChangeArrowheads="1"/>
          </p:cNvSpPr>
          <p:nvPr/>
        </p:nvSpPr>
        <p:spPr bwMode="auto">
          <a:xfrm>
            <a:off x="1325563" y="2244725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5cm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文本框 7"/>
          <p:cNvSpPr txBox="1">
            <a:spLocks noChangeArrowheads="1"/>
          </p:cNvSpPr>
          <p:nvPr/>
        </p:nvSpPr>
        <p:spPr bwMode="auto">
          <a:xfrm>
            <a:off x="4205288" y="2560638"/>
            <a:ext cx="731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6cm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文本框 8"/>
          <p:cNvSpPr txBox="1">
            <a:spLocks noChangeArrowheads="1"/>
          </p:cNvSpPr>
          <p:nvPr/>
        </p:nvSpPr>
        <p:spPr bwMode="auto">
          <a:xfrm>
            <a:off x="3473450" y="2268538"/>
            <a:ext cx="73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2cm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文本框 9"/>
          <p:cNvSpPr txBox="1">
            <a:spLocks noChangeArrowheads="1"/>
          </p:cNvSpPr>
          <p:nvPr/>
        </p:nvSpPr>
        <p:spPr bwMode="auto">
          <a:xfrm>
            <a:off x="6083300" y="2036763"/>
            <a:ext cx="73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4cm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75656" y="3467100"/>
            <a:ext cx="1649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</a:rPr>
              <a:t>C </a:t>
            </a:r>
            <a:r>
              <a:rPr lang="en-US" altLang="zh-CN" sz="2400" b="1" dirty="0">
                <a:latin typeface="Times New Roman" panose="02020603050405020304" pitchFamily="18" charset="0"/>
              </a:rPr>
              <a:t>=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</a:rPr>
              <a:t>×4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   = 5×4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   = 20(cm)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653706" y="3465513"/>
            <a:ext cx="185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</a:rPr>
              <a:t>C </a:t>
            </a:r>
            <a:r>
              <a:rPr lang="en-US" altLang="zh-CN" sz="2400" b="1" dirty="0">
                <a:latin typeface="Times New Roman" panose="02020603050405020304" pitchFamily="18" charset="0"/>
              </a:rPr>
              <a:t>= (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</a:rPr>
              <a:t>)×2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   = (2+6)×2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   =16(cm)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484218" y="3467100"/>
            <a:ext cx="18044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</a:rPr>
              <a:t>C </a:t>
            </a:r>
            <a:r>
              <a:rPr lang="en-US" altLang="zh-CN" sz="2400" b="1" dirty="0">
                <a:latin typeface="Times New Roman" panose="02020603050405020304" pitchFamily="18" charset="0"/>
              </a:rPr>
              <a:t>=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×3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= </a:t>
            </a:r>
            <a:r>
              <a:rPr lang="en-US" altLang="zh-CN" sz="2400" b="1" dirty="0">
                <a:latin typeface="Times New Roman" panose="02020603050405020304" pitchFamily="18" charset="0"/>
              </a:rPr>
              <a:t>4×3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   = 12(cm)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6636" name="文本框 9"/>
          <p:cNvSpPr txBox="1">
            <a:spLocks noChangeArrowheads="1"/>
          </p:cNvSpPr>
          <p:nvPr/>
        </p:nvSpPr>
        <p:spPr bwMode="auto">
          <a:xfrm>
            <a:off x="6667500" y="2389188"/>
            <a:ext cx="1077913" cy="306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等边三角形</a:t>
            </a:r>
            <a:endParaRPr lang="zh-CN" altLang="en-US" sz="1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2150" y="105854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973138" y="296863"/>
            <a:ext cx="396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二、创设情境，揭示课题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pic>
        <p:nvPicPr>
          <p:cNvPr id="14339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2" y="1941441"/>
            <a:ext cx="2224698" cy="23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7"/>
          <p:cNvSpPr>
            <a:spLocks noChangeArrowheads="1"/>
          </p:cNvSpPr>
          <p:nvPr/>
        </p:nvSpPr>
        <p:spPr bwMode="auto">
          <a:xfrm>
            <a:off x="793676" y="1477659"/>
            <a:ext cx="2224698" cy="1341129"/>
          </a:xfrm>
          <a:prstGeom prst="wedgeRoundRectCallout">
            <a:avLst>
              <a:gd name="adj1" fmla="val 62062"/>
              <a:gd name="adj2" fmla="val 2092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圆桌和菜板都有点开裂，需要在它们的边缘箍上一圈铁皮。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Group 19"/>
          <p:cNvGrpSpPr/>
          <p:nvPr/>
        </p:nvGrpSpPr>
        <p:grpSpPr bwMode="auto">
          <a:xfrm>
            <a:off x="4492020" y="1857711"/>
            <a:ext cx="3578409" cy="2419352"/>
            <a:chOff x="3745" y="1224"/>
            <a:chExt cx="2253" cy="1524"/>
          </a:xfrm>
        </p:grpSpPr>
        <p:pic>
          <p:nvPicPr>
            <p:cNvPr id="14344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" y="1407"/>
              <a:ext cx="933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AutoShape 27"/>
            <p:cNvSpPr>
              <a:spLocks noChangeArrowheads="1"/>
            </p:cNvSpPr>
            <p:nvPr/>
          </p:nvSpPr>
          <p:spPr bwMode="auto">
            <a:xfrm>
              <a:off x="3745" y="1224"/>
              <a:ext cx="1267" cy="486"/>
            </a:xfrm>
            <a:prstGeom prst="wedgeRoundRectCallout">
              <a:avLst>
                <a:gd name="adj1" fmla="val 65111"/>
                <a:gd name="adj2" fmla="val 4649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分别需要多长的铁皮啊？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342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3" name="图片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417888" y="1077913"/>
            <a:ext cx="2668587" cy="2535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99000" y="1792288"/>
            <a:ext cx="1047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endParaRPr lang="en-US" altLang="zh-CN" sz="660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79963" y="2366963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b="1" i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6"/>
          <p:cNvSpPr>
            <a:spLocks noChangeArrowheads="1"/>
          </p:cNvSpPr>
          <p:nvPr/>
        </p:nvSpPr>
        <p:spPr bwMode="auto">
          <a:xfrm>
            <a:off x="971550" y="469900"/>
            <a:ext cx="561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三、动手操作，探究圆周长的计算方法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62025" y="1173163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绕绳法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2605" y="408241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 flipH="1">
            <a:off x="4222750" y="1128288"/>
            <a:ext cx="4524692" cy="1108082"/>
            <a:chOff x="1299" y="2885"/>
            <a:chExt cx="2737" cy="845"/>
          </a:xfrm>
        </p:grpSpPr>
        <p:sp>
          <p:nvSpPr>
            <p:cNvPr id="17417" name="AutoShape 27"/>
            <p:cNvSpPr>
              <a:spLocks noChangeArrowheads="1"/>
            </p:cNvSpPr>
            <p:nvPr/>
          </p:nvSpPr>
          <p:spPr bwMode="auto">
            <a:xfrm>
              <a:off x="2040" y="2927"/>
              <a:ext cx="1996" cy="381"/>
            </a:xfrm>
            <a:prstGeom prst="wedgeRoundRectCallout">
              <a:avLst>
                <a:gd name="adj1" fmla="val -56690"/>
                <a:gd name="adj2" fmla="val 2136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圆的周长怎么知道呢？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7418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9" y="2885"/>
              <a:ext cx="685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7"/>
          <a:stretch>
            <a:fillRect/>
          </a:stretch>
        </p:blipFill>
        <p:spPr bwMode="auto">
          <a:xfrm>
            <a:off x="-95250" y="1887538"/>
            <a:ext cx="86264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b="29213"/>
          <a:stretch>
            <a:fillRect/>
          </a:stretch>
        </p:blipFill>
        <p:spPr bwMode="auto">
          <a:xfrm>
            <a:off x="736600" y="1447800"/>
            <a:ext cx="79565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0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962025" y="1173163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绕绳法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5"/>
          <a:stretch>
            <a:fillRect/>
          </a:stretch>
        </p:blipFill>
        <p:spPr bwMode="auto">
          <a:xfrm>
            <a:off x="800100" y="1900238"/>
            <a:ext cx="77517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4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28925" y="2187575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圆的周长大约（   ）厘米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454650" y="219868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65192" b="7410"/>
          <a:stretch>
            <a:fillRect/>
          </a:stretch>
        </p:blipFill>
        <p:spPr bwMode="auto">
          <a:xfrm>
            <a:off x="1298575" y="3568700"/>
            <a:ext cx="72437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962025" y="1173163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绕绳法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323850" y="1420813"/>
            <a:ext cx="1963738" cy="2016125"/>
            <a:chOff x="510" y="2238"/>
            <a:chExt cx="3092" cy="3174"/>
          </a:xfrm>
        </p:grpSpPr>
        <p:grpSp>
          <p:nvGrpSpPr>
            <p:cNvPr id="22541" name="组合 8"/>
            <p:cNvGrpSpPr/>
            <p:nvPr/>
          </p:nvGrpSpPr>
          <p:grpSpPr bwMode="auto">
            <a:xfrm>
              <a:off x="510" y="2237"/>
              <a:ext cx="3092" cy="3175"/>
              <a:chOff x="276308" y="1443209"/>
              <a:chExt cx="1964396" cy="2016174"/>
            </a:xfrm>
          </p:grpSpPr>
          <p:sp>
            <p:nvSpPr>
              <p:cNvPr id="22543" name="椭圆 2"/>
              <p:cNvSpPr>
                <a:spLocks noChangeArrowheads="1"/>
              </p:cNvSpPr>
              <p:nvPr/>
            </p:nvSpPr>
            <p:spPr bwMode="auto">
              <a:xfrm>
                <a:off x="276308" y="1443209"/>
                <a:ext cx="1964396" cy="2016174"/>
              </a:xfrm>
              <a:prstGeom prst="ellipse">
                <a:avLst/>
              </a:prstGeom>
              <a:solidFill>
                <a:srgbClr val="64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endParaRPr lang="zh-CN" altLang="en-US"/>
              </a:p>
            </p:txBody>
          </p:sp>
          <p:cxnSp>
            <p:nvCxnSpPr>
              <p:cNvPr id="22544" name="直接连接符 4"/>
              <p:cNvCxnSpPr>
                <a:cxnSpLocks noChangeShapeType="1"/>
                <a:stCxn id="22543" idx="0"/>
                <a:endCxn id="22543" idx="4"/>
              </p:cNvCxnSpPr>
              <p:nvPr/>
            </p:nvCxnSpPr>
            <p:spPr bwMode="auto">
              <a:xfrm>
                <a:off x="1258506" y="1443209"/>
                <a:ext cx="0" cy="2016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45" name="文本框 7"/>
              <p:cNvSpPr txBox="1">
                <a:spLocks noChangeArrowheads="1"/>
              </p:cNvSpPr>
              <p:nvPr/>
            </p:nvSpPr>
            <p:spPr bwMode="auto">
              <a:xfrm>
                <a:off x="1187624" y="2084890"/>
                <a:ext cx="8851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10cm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542" name="直接连接符 1"/>
            <p:cNvCxnSpPr>
              <a:cxnSpLocks noChangeShapeType="1"/>
              <a:stCxn id="22543" idx="0"/>
              <a:endCxn id="22543" idx="4"/>
            </p:cNvCxnSpPr>
            <p:nvPr/>
          </p:nvCxnSpPr>
          <p:spPr bwMode="auto">
            <a:xfrm flipV="1">
              <a:off x="2058" y="5180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1" name="Text Box 55"/>
          <p:cNvSpPr txBox="1">
            <a:spLocks noChangeArrowheads="1"/>
          </p:cNvSpPr>
          <p:nvPr/>
        </p:nvSpPr>
        <p:spPr bwMode="auto">
          <a:xfrm>
            <a:off x="852488" y="700088"/>
            <a:ext cx="335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r>
              <a:rPr lang="zh-CN" altLang="en-US" sz="2400" b="1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滚动法</a:t>
            </a:r>
            <a:endParaRPr lang="zh-CN" altLang="en-US" sz="2400" b="1">
              <a:solidFill>
                <a:srgbClr val="66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2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3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2"/>
          <a:stretch>
            <a:fillRect/>
          </a:stretch>
        </p:blipFill>
        <p:spPr bwMode="auto">
          <a:xfrm>
            <a:off x="811213" y="3436938"/>
            <a:ext cx="78073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>
            <a:cxnSpLocks noChangeShapeType="1"/>
            <a:stCxn id="22543" idx="0"/>
            <a:endCxn id="22543" idx="4"/>
          </p:cNvCxnSpPr>
          <p:nvPr/>
        </p:nvCxnSpPr>
        <p:spPr bwMode="auto">
          <a:xfrm flipV="1">
            <a:off x="1306513" y="3436938"/>
            <a:ext cx="6383337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/>
          <p:cNvCxnSpPr>
            <a:cxnSpLocks noChangeShapeType="1"/>
            <a:stCxn id="22543" idx="0"/>
            <a:endCxn id="22543" idx="4"/>
          </p:cNvCxnSpPr>
          <p:nvPr/>
        </p:nvCxnSpPr>
        <p:spPr bwMode="auto">
          <a:xfrm flipV="1">
            <a:off x="1304925" y="329406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/>
          <p:cNvCxnSpPr>
            <a:cxnSpLocks noChangeShapeType="1"/>
            <a:stCxn id="22543" idx="0"/>
            <a:endCxn id="22543" idx="4"/>
          </p:cNvCxnSpPr>
          <p:nvPr/>
        </p:nvCxnSpPr>
        <p:spPr bwMode="auto">
          <a:xfrm flipV="1">
            <a:off x="7683500" y="3290888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459038" y="1797050"/>
            <a:ext cx="460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圆的周长大约（   ）厘米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>
            <a:cxnSpLocks noChangeShapeType="1"/>
            <a:stCxn id="22543" idx="0"/>
            <a:endCxn id="22543" idx="4"/>
          </p:cNvCxnSpPr>
          <p:nvPr/>
        </p:nvCxnSpPr>
        <p:spPr bwMode="auto">
          <a:xfrm flipV="1">
            <a:off x="1304925" y="3233738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051425" y="1827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95903 -0.000123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ags/tag1.xml><?xml version="1.0" encoding="utf-8"?>
<p:tagLst xmlns:p="http://schemas.openxmlformats.org/presentationml/2006/main">
  <p:tag name="ISLIDE.ADDREMOVEWATERMARK" val="R2bn17lCb8"/>
</p:tagLst>
</file>

<file path=ppt/tags/tag10.xml><?xml version="1.0" encoding="utf-8"?>
<p:tagLst xmlns:p="http://schemas.openxmlformats.org/presentationml/2006/main">
  <p:tag name="ISLIDE.ADDREMOVEWATERMARK" val="2bfQNAL6Nw"/>
</p:tagLst>
</file>

<file path=ppt/tags/tag11.xml><?xml version="1.0" encoding="utf-8"?>
<p:tagLst xmlns:p="http://schemas.openxmlformats.org/presentationml/2006/main">
  <p:tag name="ISLIDE.ADDREMOVEWATERMARK" val="JpK4HgwGfG"/>
</p:tagLst>
</file>

<file path=ppt/tags/tag12.xml><?xml version="1.0" encoding="utf-8"?>
<p:tagLst xmlns:p="http://schemas.openxmlformats.org/presentationml/2006/main">
  <p:tag name="ISLIDE.ADDREMOVEWATERMARK" val="2bfQNAL6Nw"/>
</p:tagLst>
</file>

<file path=ppt/tags/tag13.xml><?xml version="1.0" encoding="utf-8"?>
<p:tagLst xmlns:p="http://schemas.openxmlformats.org/presentationml/2006/main">
  <p:tag name="ISLIDE.ADDREMOVEWATERMARK" val="JpK4HgwGfG"/>
</p:tagLst>
</file>

<file path=ppt/tags/tag14.xml><?xml version="1.0" encoding="utf-8"?>
<p:tagLst xmlns:p="http://schemas.openxmlformats.org/presentationml/2006/main">
  <p:tag name="ISLIDE.ADDREMOVEWATERMARK" val="2bfQNAL6Nw"/>
</p:tagLst>
</file>

<file path=ppt/tags/tag15.xml><?xml version="1.0" encoding="utf-8"?>
<p:tagLst xmlns:p="http://schemas.openxmlformats.org/presentationml/2006/main">
  <p:tag name="ISLIDE.ADDREMOVEWATERMARK" val="JpK4HgwGfG"/>
</p:tagLst>
</file>

<file path=ppt/tags/tag16.xml><?xml version="1.0" encoding="utf-8"?>
<p:tagLst xmlns:p="http://schemas.openxmlformats.org/presentationml/2006/main">
  <p:tag name="ISLIDE.ADDREMOVEWATERMARK" val="JpK4HgwGfG"/>
</p:tagLst>
</file>

<file path=ppt/tags/tag17.xml><?xml version="1.0" encoding="utf-8"?>
<p:tagLst xmlns:p="http://schemas.openxmlformats.org/presentationml/2006/main">
  <p:tag name="ISLIDE.ADDREMOVEWATERMARK" val="JpK4HgwGfG"/>
</p:tagLst>
</file>

<file path=ppt/tags/tag18.xml><?xml version="1.0" encoding="utf-8"?>
<p:tagLst xmlns:p="http://schemas.openxmlformats.org/presentationml/2006/main">
  <p:tag name="ISLIDE.ADDREMOVEWATERMARK" val="JpK4HgwGfG"/>
</p:tagLst>
</file>

<file path=ppt/tags/tag19.xml><?xml version="1.0" encoding="utf-8"?>
<p:tagLst xmlns:p="http://schemas.openxmlformats.org/presentationml/2006/main">
  <p:tag name="ISLIDE.ADDREMOVEWATERMARK" val="2bfQNAL6Nw"/>
</p:tagLst>
</file>

<file path=ppt/tags/tag2.xml><?xml version="1.0" encoding="utf-8"?>
<p:tagLst xmlns:p="http://schemas.openxmlformats.org/presentationml/2006/main">
  <p:tag name="ISLIDE.ADDREMOVEWATERMARK" val="90GGD4AaRS"/>
</p:tagLst>
</file>

<file path=ppt/tags/tag20.xml><?xml version="1.0" encoding="utf-8"?>
<p:tagLst xmlns:p="http://schemas.openxmlformats.org/presentationml/2006/main">
  <p:tag name="KSO_WM_UNIT_TABLE_BEAUTIFY" val="{093248f1-297b-41be-a53f-f70e3460e8ea}"/>
</p:tagLst>
</file>

<file path=ppt/tags/tag21.xml><?xml version="1.0" encoding="utf-8"?>
<p:tagLst xmlns:p="http://schemas.openxmlformats.org/presentationml/2006/main">
  <p:tag name="ISLIDE.ADDREMOVEWATERMARK" val="JpK4HgwGfG"/>
</p:tagLst>
</file>

<file path=ppt/tags/tag22.xml><?xml version="1.0" encoding="utf-8"?>
<p:tagLst xmlns:p="http://schemas.openxmlformats.org/presentationml/2006/main">
  <p:tag name="ISLIDE.ADDREMOVEWATERMARK" val="2bfQNAL6Nw"/>
</p:tagLst>
</file>

<file path=ppt/tags/tag23.xml><?xml version="1.0" encoding="utf-8"?>
<p:tagLst xmlns:p="http://schemas.openxmlformats.org/presentationml/2006/main">
  <p:tag name="KSO_WM_UNIT_TABLE_BEAUTIFY" val="{7d5c39a9-d250-488e-85e8-4cc856f151fa}"/>
</p:tagLst>
</file>

<file path=ppt/tags/tag24.xml><?xml version="1.0" encoding="utf-8"?>
<p:tagLst xmlns:p="http://schemas.openxmlformats.org/presentationml/2006/main">
  <p:tag name="ISLIDE.ADDREMOVEWATERMARK" val="JpK4HgwGfG"/>
</p:tagLst>
</file>

<file path=ppt/tags/tag25.xml><?xml version="1.0" encoding="utf-8"?>
<p:tagLst xmlns:p="http://schemas.openxmlformats.org/presentationml/2006/main">
  <p:tag name="ISLIDE.ADDREMOVEWATERMARK" val="2bfQNAL6Nw"/>
</p:tagLst>
</file>

<file path=ppt/tags/tag26.xml><?xml version="1.0" encoding="utf-8"?>
<p:tagLst xmlns:p="http://schemas.openxmlformats.org/presentationml/2006/main">
  <p:tag name="ISLIDE.ADDREMOVEWATERMARK" val="JpK4HgwGfG"/>
</p:tagLst>
</file>

<file path=ppt/tags/tag27.xml><?xml version="1.0" encoding="utf-8"?>
<p:tagLst xmlns:p="http://schemas.openxmlformats.org/presentationml/2006/main">
  <p:tag name="ISLIDE.ADDREMOVEWATERMARK" val="2bfQNAL6Nw"/>
</p:tagLst>
</file>

<file path=ppt/tags/tag28.xml><?xml version="1.0" encoding="utf-8"?>
<p:tagLst xmlns:p="http://schemas.openxmlformats.org/presentationml/2006/main">
  <p:tag name="ISLIDE.ADDREMOVEWATERMARK" val="JpK4HgwGfG"/>
</p:tagLst>
</file>

<file path=ppt/tags/tag29.xml><?xml version="1.0" encoding="utf-8"?>
<p:tagLst xmlns:p="http://schemas.openxmlformats.org/presentationml/2006/main">
  <p:tag name="ISLIDE.ADDREMOVEWATERMARK" val="2bfQNAL6Nw"/>
</p:tagLst>
</file>

<file path=ppt/tags/tag3.xml><?xml version="1.0" encoding="utf-8"?>
<p:tagLst xmlns:p="http://schemas.openxmlformats.org/presentationml/2006/main">
  <p:tag name="ISLIDE.ADDREMOVEWATERMARK" val="JpK4HgwGfG"/>
</p:tagLst>
</file>

<file path=ppt/tags/tag30.xml><?xml version="1.0" encoding="utf-8"?>
<p:tagLst xmlns:p="http://schemas.openxmlformats.org/presentationml/2006/main">
  <p:tag name="ISLIDE.ADDREMOVEWATERMARK" val="JpK4HgwGfG"/>
</p:tagLst>
</file>

<file path=ppt/tags/tag31.xml><?xml version="1.0" encoding="utf-8"?>
<p:tagLst xmlns:p="http://schemas.openxmlformats.org/presentationml/2006/main">
  <p:tag name="ISLIDE.ADDREMOVEWATERMARK" val="2bfQNAL6Nw"/>
</p:tagLst>
</file>

<file path=ppt/tags/tag32.xml><?xml version="1.0" encoding="utf-8"?>
<p:tagLst xmlns:p="http://schemas.openxmlformats.org/presentationml/2006/main">
  <p:tag name="ISLIDE.ADDREMOVEWATERMARK" val="ndDjqKPMGN"/>
</p:tagLst>
</file>

<file path=ppt/tags/tag33.xml><?xml version="1.0" encoding="utf-8"?>
<p:tagLst xmlns:p="http://schemas.openxmlformats.org/presentationml/2006/main">
  <p:tag name="ISLIDE.ADDREMOVEWATERMARK" val="4J2DWMeMGz"/>
</p:tagLst>
</file>

<file path=ppt/tags/tag34.xml><?xml version="1.0" encoding="utf-8"?>
<p:tagLst xmlns:p="http://schemas.openxmlformats.org/presentationml/2006/main">
  <p:tag name="COMMONDATA" val="eyJoZGlkIjoiYzJmYmM0OTc5ZTFiNzBkNzQzODgwOGQyYTI1NDgyMGUifQ=="/>
</p:tagLst>
</file>

<file path=ppt/tags/tag4.xml><?xml version="1.0" encoding="utf-8"?>
<p:tagLst xmlns:p="http://schemas.openxmlformats.org/presentationml/2006/main">
  <p:tag name="ISLIDE.ADDREMOVEWATERMARK" val="2bfQNAL6Nw"/>
</p:tagLst>
</file>

<file path=ppt/tags/tag5.xml><?xml version="1.0" encoding="utf-8"?>
<p:tagLst xmlns:p="http://schemas.openxmlformats.org/presentationml/2006/main">
  <p:tag name="ISLIDE.ADDREMOVEWATERMARK" val="JpK4HgwGfG"/>
</p:tagLst>
</file>

<file path=ppt/tags/tag6.xml><?xml version="1.0" encoding="utf-8"?>
<p:tagLst xmlns:p="http://schemas.openxmlformats.org/presentationml/2006/main">
  <p:tag name="ISLIDE.ADDREMOVEWATERMARK" val="2bfQNAL6Nw"/>
</p:tagLst>
</file>

<file path=ppt/tags/tag7.xml><?xml version="1.0" encoding="utf-8"?>
<p:tagLst xmlns:p="http://schemas.openxmlformats.org/presentationml/2006/main">
  <p:tag name="ISLIDE.ADDREMOVEWATERMARK" val="JpK4HgwGfG"/>
</p:tagLst>
</file>

<file path=ppt/tags/tag8.xml><?xml version="1.0" encoding="utf-8"?>
<p:tagLst xmlns:p="http://schemas.openxmlformats.org/presentationml/2006/main">
  <p:tag name="ISLIDE.ADDREMOVEWATERMARK" val="2bfQNAL6Nw"/>
</p:tagLst>
</file>

<file path=ppt/tags/tag9.xml><?xml version="1.0" encoding="utf-8"?>
<p:tagLst xmlns:p="http://schemas.openxmlformats.org/presentationml/2006/main">
  <p:tag name="ISLIDE.ADDREMOVEWATERMARK" val="JpK4HgwGfG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1378</Words>
  <Application>WPS 演示</Application>
  <PresentationFormat>全屏显示(16:9)</PresentationFormat>
  <Paragraphs>308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幼圆</vt:lpstr>
      <vt:lpstr>微软雅黑</vt:lpstr>
      <vt:lpstr>Arial Unicode MS</vt:lpstr>
      <vt:lpstr>楷体_GB2312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704</cp:revision>
  <dcterms:created xsi:type="dcterms:W3CDTF">2008-03-19T06:41:00Z</dcterms:created>
  <dcterms:modified xsi:type="dcterms:W3CDTF">2023-09-06T12:59:50Z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66693C0AEC474E3595B6C3656B2A555F_12</vt:lpwstr>
  </property>
</Properties>
</file>